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 id="2147483740" r:id="rId3"/>
    <p:sldMasterId id="2147483756" r:id="rId4"/>
  </p:sldMasterIdLst>
  <p:notesMasterIdLst>
    <p:notesMasterId r:id="rId64"/>
  </p:notesMasterIdLst>
  <p:sldIdLst>
    <p:sldId id="354" r:id="rId5"/>
    <p:sldId id="329" r:id="rId6"/>
    <p:sldId id="257" r:id="rId7"/>
    <p:sldId id="258" r:id="rId8"/>
    <p:sldId id="270" r:id="rId9"/>
    <p:sldId id="271" r:id="rId10"/>
    <p:sldId id="272" r:id="rId11"/>
    <p:sldId id="273" r:id="rId12"/>
    <p:sldId id="301" r:id="rId13"/>
    <p:sldId id="276" r:id="rId14"/>
    <p:sldId id="355" r:id="rId15"/>
    <p:sldId id="319" r:id="rId16"/>
    <p:sldId id="256" r:id="rId17"/>
    <p:sldId id="330" r:id="rId18"/>
    <p:sldId id="322" r:id="rId19"/>
    <p:sldId id="259" r:id="rId20"/>
    <p:sldId id="260" r:id="rId21"/>
    <p:sldId id="261" r:id="rId22"/>
    <p:sldId id="262" r:id="rId23"/>
    <p:sldId id="263" r:id="rId24"/>
    <p:sldId id="264" r:id="rId25"/>
    <p:sldId id="265" r:id="rId26"/>
    <p:sldId id="323" r:id="rId27"/>
    <p:sldId id="317" r:id="rId28"/>
    <p:sldId id="267" r:id="rId29"/>
    <p:sldId id="269" r:id="rId30"/>
    <p:sldId id="296" r:id="rId31"/>
    <p:sldId id="331" r:id="rId32"/>
    <p:sldId id="332" r:id="rId33"/>
    <p:sldId id="333" r:id="rId34"/>
    <p:sldId id="334" r:id="rId35"/>
    <p:sldId id="335" r:id="rId36"/>
    <p:sldId id="336" r:id="rId37"/>
    <p:sldId id="337" r:id="rId38"/>
    <p:sldId id="338" r:id="rId39"/>
    <p:sldId id="339" r:id="rId40"/>
    <p:sldId id="294" r:id="rId41"/>
    <p:sldId id="275" r:id="rId42"/>
    <p:sldId id="340" r:id="rId43"/>
    <p:sldId id="341" r:id="rId44"/>
    <p:sldId id="342" r:id="rId45"/>
    <p:sldId id="343" r:id="rId46"/>
    <p:sldId id="344" r:id="rId47"/>
    <p:sldId id="345" r:id="rId48"/>
    <p:sldId id="293" r:id="rId49"/>
    <p:sldId id="346" r:id="rId50"/>
    <p:sldId id="277" r:id="rId51"/>
    <p:sldId id="324" r:id="rId52"/>
    <p:sldId id="325" r:id="rId53"/>
    <p:sldId id="358" r:id="rId54"/>
    <p:sldId id="306" r:id="rId55"/>
    <p:sldId id="326" r:id="rId56"/>
    <p:sldId id="357" r:id="rId57"/>
    <p:sldId id="287" r:id="rId58"/>
    <p:sldId id="288" r:id="rId59"/>
    <p:sldId id="289" r:id="rId60"/>
    <p:sldId id="290" r:id="rId61"/>
    <p:sldId id="356" r:id="rId62"/>
    <p:sldId id="353"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4" autoAdjust="0"/>
    <p:restoredTop sz="89270" autoAdjust="0"/>
  </p:normalViewPr>
  <p:slideViewPr>
    <p:cSldViewPr snapToGrid="0">
      <p:cViewPr varScale="1">
        <p:scale>
          <a:sx n="80" d="100"/>
          <a:sy n="80" d="100"/>
        </p:scale>
        <p:origin x="88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1B7-45A6-8AA8-85BF8B97068D}"/>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3-C1B7-45A6-8AA8-85BF8B97068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C1B7-45A6-8AA8-85BF8B97068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C1B7-45A6-8AA8-85BF8B97068D}"/>
              </c:ext>
            </c:extLst>
          </c:dPt>
          <c:dPt>
            <c:idx val="4"/>
            <c:bubble3D val="0"/>
            <c:spPr>
              <a:solidFill>
                <a:srgbClr val="C00000"/>
              </a:solidFill>
              <a:ln w="19050">
                <a:solidFill>
                  <a:schemeClr val="lt1"/>
                </a:solidFill>
              </a:ln>
              <a:effectLst/>
            </c:spPr>
            <c:extLst>
              <c:ext xmlns:c16="http://schemas.microsoft.com/office/drawing/2014/chart" uri="{C3380CC4-5D6E-409C-BE32-E72D297353CC}">
                <c16:uniqueId val="{00000009-C1B7-45A6-8AA8-85BF8B97068D}"/>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Sheet1!$A$1:$A$5</c:f>
              <c:strCache>
                <c:ptCount val="5"/>
                <c:pt idx="0">
                  <c:v>Transportation</c:v>
                </c:pt>
                <c:pt idx="1">
                  <c:v>Industrial</c:v>
                </c:pt>
                <c:pt idx="2">
                  <c:v>Residential</c:v>
                </c:pt>
                <c:pt idx="3">
                  <c:v>Commercial</c:v>
                </c:pt>
                <c:pt idx="4">
                  <c:v>Electric Power</c:v>
                </c:pt>
              </c:strCache>
            </c:strRef>
          </c:cat>
          <c:val>
            <c:numRef>
              <c:f>Sheet1!$B$1:$B$5</c:f>
              <c:numCache>
                <c:formatCode>0%</c:formatCode>
                <c:ptCount val="5"/>
                <c:pt idx="0">
                  <c:v>0.69</c:v>
                </c:pt>
                <c:pt idx="1">
                  <c:v>0.25</c:v>
                </c:pt>
                <c:pt idx="2">
                  <c:v>0.03</c:v>
                </c:pt>
                <c:pt idx="3">
                  <c:v>0.02</c:v>
                </c:pt>
                <c:pt idx="4">
                  <c:v>0.01</c:v>
                </c:pt>
              </c:numCache>
            </c:numRef>
          </c:val>
          <c:extLst>
            <c:ext xmlns:c16="http://schemas.microsoft.com/office/drawing/2014/chart" uri="{C3380CC4-5D6E-409C-BE32-E72D297353CC}">
              <c16:uniqueId val="{0000000A-C1B7-45A6-8AA8-85BF8B97068D}"/>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48B-4264-86F3-D612D604C9C7}"/>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3-748B-4264-86F3-D612D604C9C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48B-4264-86F3-D612D604C9C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48B-4264-86F3-D612D604C9C7}"/>
              </c:ext>
            </c:extLst>
          </c:dPt>
          <c:dPt>
            <c:idx val="4"/>
            <c:bubble3D val="0"/>
            <c:spPr>
              <a:solidFill>
                <a:srgbClr val="C00000"/>
              </a:solidFill>
              <a:ln w="19050">
                <a:solidFill>
                  <a:schemeClr val="lt1"/>
                </a:solidFill>
              </a:ln>
              <a:effectLst/>
            </c:spPr>
            <c:extLst>
              <c:ext xmlns:c16="http://schemas.microsoft.com/office/drawing/2014/chart" uri="{C3380CC4-5D6E-409C-BE32-E72D297353CC}">
                <c16:uniqueId val="{00000009-748B-4264-86F3-D612D604C9C7}"/>
              </c:ext>
            </c:extLst>
          </c:dPt>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Sheet1!$A$8:$A$12</c:f>
              <c:strCache>
                <c:ptCount val="5"/>
                <c:pt idx="0">
                  <c:v>Transportation</c:v>
                </c:pt>
                <c:pt idx="1">
                  <c:v>Industrial</c:v>
                </c:pt>
                <c:pt idx="2">
                  <c:v>Residential</c:v>
                </c:pt>
                <c:pt idx="3">
                  <c:v>Commercial</c:v>
                </c:pt>
                <c:pt idx="4">
                  <c:v>Electric Power</c:v>
                </c:pt>
              </c:strCache>
            </c:strRef>
          </c:cat>
          <c:val>
            <c:numRef>
              <c:f>Sheet1!$B$8:$B$12</c:f>
              <c:numCache>
                <c:formatCode>0%</c:formatCode>
                <c:ptCount val="5"/>
                <c:pt idx="0">
                  <c:v>0.03</c:v>
                </c:pt>
                <c:pt idx="1">
                  <c:v>0.33</c:v>
                </c:pt>
                <c:pt idx="2">
                  <c:v>0.17</c:v>
                </c:pt>
                <c:pt idx="3">
                  <c:v>0.12</c:v>
                </c:pt>
                <c:pt idx="4">
                  <c:v>0.35</c:v>
                </c:pt>
              </c:numCache>
            </c:numRef>
          </c:val>
          <c:extLst>
            <c:ext xmlns:c16="http://schemas.microsoft.com/office/drawing/2014/chart" uri="{C3380CC4-5D6E-409C-BE32-E72D297353CC}">
              <c16:uniqueId val="{0000000A-748B-4264-86F3-D612D604C9C7}"/>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E9650E-D6EC-4C8E-8A6A-5B72967298D9}" type="doc">
      <dgm:prSet loTypeId="urn:microsoft.com/office/officeart/2005/8/layout/vList2" loCatId="list" qsTypeId="urn:microsoft.com/office/officeart/2005/8/quickstyle/simple4" qsCatId="simple" csTypeId="urn:microsoft.com/office/officeart/2005/8/colors/accent1_2" csCatId="accent1"/>
      <dgm:spPr/>
      <dgm:t>
        <a:bodyPr/>
        <a:lstStyle/>
        <a:p>
          <a:endParaRPr lang="en-US"/>
        </a:p>
      </dgm:t>
    </dgm:pt>
    <dgm:pt modelId="{D6F370C1-5D35-41A9-892A-E7A5A46C810F}">
      <dgm:prSet/>
      <dgm:spPr/>
      <dgm:t>
        <a:bodyPr/>
        <a:lstStyle/>
        <a:p>
          <a:r>
            <a:rPr lang="en-US"/>
            <a:t>Energy Infobooks</a:t>
          </a:r>
        </a:p>
      </dgm:t>
    </dgm:pt>
    <dgm:pt modelId="{3E2669B8-773E-4FA8-941E-C21DC1DC2548}" type="parTrans" cxnId="{6E535C53-1E83-499B-B741-C710180189A9}">
      <dgm:prSet/>
      <dgm:spPr/>
      <dgm:t>
        <a:bodyPr/>
        <a:lstStyle/>
        <a:p>
          <a:endParaRPr lang="en-US"/>
        </a:p>
      </dgm:t>
    </dgm:pt>
    <dgm:pt modelId="{3D3333F1-27FB-4121-BDA6-25AD14B6E59F}" type="sibTrans" cxnId="{6E535C53-1E83-499B-B741-C710180189A9}">
      <dgm:prSet/>
      <dgm:spPr/>
      <dgm:t>
        <a:bodyPr/>
        <a:lstStyle/>
        <a:p>
          <a:endParaRPr lang="en-US"/>
        </a:p>
      </dgm:t>
    </dgm:pt>
    <dgm:pt modelId="{90373F43-CB2A-4A67-BCD4-34099D4D81DF}">
      <dgm:prSet/>
      <dgm:spPr/>
      <dgm:t>
        <a:bodyPr/>
        <a:lstStyle/>
        <a:p>
          <a:r>
            <a:rPr lang="en-US"/>
            <a:t>Energy Games and Icebreakers</a:t>
          </a:r>
        </a:p>
      </dgm:t>
    </dgm:pt>
    <dgm:pt modelId="{A3CF1BE3-DDD6-4D3F-8354-2DF937A9EE7F}" type="parTrans" cxnId="{CC76D180-92EF-4C34-8B9A-25B682BE32EE}">
      <dgm:prSet/>
      <dgm:spPr/>
      <dgm:t>
        <a:bodyPr/>
        <a:lstStyle/>
        <a:p>
          <a:endParaRPr lang="en-US"/>
        </a:p>
      </dgm:t>
    </dgm:pt>
    <dgm:pt modelId="{33E55B37-7453-427B-B7CB-F37D8D138CA3}" type="sibTrans" cxnId="{CC76D180-92EF-4C34-8B9A-25B682BE32EE}">
      <dgm:prSet/>
      <dgm:spPr/>
      <dgm:t>
        <a:bodyPr/>
        <a:lstStyle/>
        <a:p>
          <a:endParaRPr lang="en-US"/>
        </a:p>
      </dgm:t>
    </dgm:pt>
    <dgm:pt modelId="{E42DF2A4-0CC0-4C59-97F3-A2364050FA87}">
      <dgm:prSet/>
      <dgm:spPr/>
      <dgm:t>
        <a:bodyPr/>
        <a:lstStyle/>
        <a:p>
          <a:r>
            <a:rPr lang="en-US"/>
            <a:t>Creative Energy Classroom Fun</a:t>
          </a:r>
        </a:p>
      </dgm:t>
    </dgm:pt>
    <dgm:pt modelId="{1746AD24-675C-40D4-A2FE-4B7A1CDB0316}" type="parTrans" cxnId="{6CEEEE0A-2453-4770-A504-50FE58BD9C00}">
      <dgm:prSet/>
      <dgm:spPr/>
      <dgm:t>
        <a:bodyPr/>
        <a:lstStyle/>
        <a:p>
          <a:endParaRPr lang="en-US"/>
        </a:p>
      </dgm:t>
    </dgm:pt>
    <dgm:pt modelId="{2F12DBE5-1694-4A44-8028-63D4B5DA2698}" type="sibTrans" cxnId="{6CEEEE0A-2453-4770-A504-50FE58BD9C00}">
      <dgm:prSet/>
      <dgm:spPr/>
      <dgm:t>
        <a:bodyPr/>
        <a:lstStyle/>
        <a:p>
          <a:endParaRPr lang="en-US"/>
        </a:p>
      </dgm:t>
    </dgm:pt>
    <dgm:pt modelId="{61F78031-4914-4F18-A123-DA75F76E512E}">
      <dgm:prSet/>
      <dgm:spPr/>
      <dgm:t>
        <a:bodyPr/>
        <a:lstStyle/>
        <a:p>
          <a:r>
            <a:rPr lang="en-US" dirty="0"/>
            <a:t>Energy Careers Excursion</a:t>
          </a:r>
        </a:p>
      </dgm:t>
    </dgm:pt>
    <dgm:pt modelId="{DE278116-7393-46FA-B434-C30310E5252A}" type="parTrans" cxnId="{70154CA0-C059-46B1-A018-8CF3C53D7D0B}">
      <dgm:prSet/>
      <dgm:spPr/>
      <dgm:t>
        <a:bodyPr/>
        <a:lstStyle/>
        <a:p>
          <a:endParaRPr lang="en-US"/>
        </a:p>
      </dgm:t>
    </dgm:pt>
    <dgm:pt modelId="{FA295034-C91C-4848-8B03-C79A6CD1BBED}" type="sibTrans" cxnId="{70154CA0-C059-46B1-A018-8CF3C53D7D0B}">
      <dgm:prSet/>
      <dgm:spPr/>
      <dgm:t>
        <a:bodyPr/>
        <a:lstStyle/>
        <a:p>
          <a:endParaRPr lang="en-US"/>
        </a:p>
      </dgm:t>
    </dgm:pt>
    <dgm:pt modelId="{CB876C2E-C64A-46FF-B586-F1582A9B878D}">
      <dgm:prSet/>
      <dgm:spPr/>
      <dgm:t>
        <a:bodyPr/>
        <a:lstStyle/>
        <a:p>
          <a:r>
            <a:rPr lang="en-US"/>
            <a:t>Stock it Up! Energy Storage Sampler</a:t>
          </a:r>
        </a:p>
      </dgm:t>
    </dgm:pt>
    <dgm:pt modelId="{5F4E462F-FB3A-4BAA-A198-D41F217F63BC}" type="parTrans" cxnId="{A2B42923-A67A-46E1-AB64-018C19376A63}">
      <dgm:prSet/>
      <dgm:spPr/>
      <dgm:t>
        <a:bodyPr/>
        <a:lstStyle/>
        <a:p>
          <a:endParaRPr lang="en-US"/>
        </a:p>
      </dgm:t>
    </dgm:pt>
    <dgm:pt modelId="{C35CE516-16CA-4CDD-A94D-5594AFB9B526}" type="sibTrans" cxnId="{A2B42923-A67A-46E1-AB64-018C19376A63}">
      <dgm:prSet/>
      <dgm:spPr/>
      <dgm:t>
        <a:bodyPr/>
        <a:lstStyle/>
        <a:p>
          <a:endParaRPr lang="en-US"/>
        </a:p>
      </dgm:t>
    </dgm:pt>
    <dgm:pt modelId="{426B8531-7498-49B4-8B9D-0D2B4D5E7E1A}">
      <dgm:prSet/>
      <dgm:spPr/>
      <dgm:t>
        <a:bodyPr/>
        <a:lstStyle/>
        <a:p>
          <a:r>
            <a:rPr lang="en-US"/>
            <a:t>Energy Sources Exhibition</a:t>
          </a:r>
        </a:p>
      </dgm:t>
    </dgm:pt>
    <dgm:pt modelId="{C57E13A9-763F-4178-B1F4-DD05FA95BB73}" type="parTrans" cxnId="{8D0A4A0D-80E3-42D5-961F-094044C7661E}">
      <dgm:prSet/>
      <dgm:spPr/>
      <dgm:t>
        <a:bodyPr/>
        <a:lstStyle/>
        <a:p>
          <a:endParaRPr lang="en-US"/>
        </a:p>
      </dgm:t>
    </dgm:pt>
    <dgm:pt modelId="{49256A7A-094E-4BB9-864E-89797F33625C}" type="sibTrans" cxnId="{8D0A4A0D-80E3-42D5-961F-094044C7661E}">
      <dgm:prSet/>
      <dgm:spPr/>
      <dgm:t>
        <a:bodyPr/>
        <a:lstStyle/>
        <a:p>
          <a:endParaRPr lang="en-US"/>
        </a:p>
      </dgm:t>
    </dgm:pt>
    <dgm:pt modelId="{00D66550-294C-4306-8366-A507846DFDD5}" type="pres">
      <dgm:prSet presAssocID="{CAE9650E-D6EC-4C8E-8A6A-5B72967298D9}" presName="linear" presStyleCnt="0">
        <dgm:presLayoutVars>
          <dgm:animLvl val="lvl"/>
          <dgm:resizeHandles val="exact"/>
        </dgm:presLayoutVars>
      </dgm:prSet>
      <dgm:spPr/>
    </dgm:pt>
    <dgm:pt modelId="{1F840651-51F3-40AB-9F48-F3C6933CCE17}" type="pres">
      <dgm:prSet presAssocID="{D6F370C1-5D35-41A9-892A-E7A5A46C810F}" presName="parentText" presStyleLbl="node1" presStyleIdx="0" presStyleCnt="6">
        <dgm:presLayoutVars>
          <dgm:chMax val="0"/>
          <dgm:bulletEnabled val="1"/>
        </dgm:presLayoutVars>
      </dgm:prSet>
      <dgm:spPr/>
    </dgm:pt>
    <dgm:pt modelId="{68911821-3333-4F8F-A86B-F827936C2A40}" type="pres">
      <dgm:prSet presAssocID="{3D3333F1-27FB-4121-BDA6-25AD14B6E59F}" presName="spacer" presStyleCnt="0"/>
      <dgm:spPr/>
    </dgm:pt>
    <dgm:pt modelId="{CED46193-8DD2-4726-8E76-90F1F10C7CE3}" type="pres">
      <dgm:prSet presAssocID="{90373F43-CB2A-4A67-BCD4-34099D4D81DF}" presName="parentText" presStyleLbl="node1" presStyleIdx="1" presStyleCnt="6">
        <dgm:presLayoutVars>
          <dgm:chMax val="0"/>
          <dgm:bulletEnabled val="1"/>
        </dgm:presLayoutVars>
      </dgm:prSet>
      <dgm:spPr/>
    </dgm:pt>
    <dgm:pt modelId="{035C882E-6199-4CC4-B949-FDFD107A77FA}" type="pres">
      <dgm:prSet presAssocID="{33E55B37-7453-427B-B7CB-F37D8D138CA3}" presName="spacer" presStyleCnt="0"/>
      <dgm:spPr/>
    </dgm:pt>
    <dgm:pt modelId="{02093571-716E-4635-8DAD-2797C256FCB9}" type="pres">
      <dgm:prSet presAssocID="{E42DF2A4-0CC0-4C59-97F3-A2364050FA87}" presName="parentText" presStyleLbl="node1" presStyleIdx="2" presStyleCnt="6">
        <dgm:presLayoutVars>
          <dgm:chMax val="0"/>
          <dgm:bulletEnabled val="1"/>
        </dgm:presLayoutVars>
      </dgm:prSet>
      <dgm:spPr/>
    </dgm:pt>
    <dgm:pt modelId="{0A3254DB-516C-43D4-BFEB-9B374C6B57A8}" type="pres">
      <dgm:prSet presAssocID="{2F12DBE5-1694-4A44-8028-63D4B5DA2698}" presName="spacer" presStyleCnt="0"/>
      <dgm:spPr/>
    </dgm:pt>
    <dgm:pt modelId="{1ADDC84F-B55E-44D0-9CE8-5D341C3C9889}" type="pres">
      <dgm:prSet presAssocID="{61F78031-4914-4F18-A123-DA75F76E512E}" presName="parentText" presStyleLbl="node1" presStyleIdx="3" presStyleCnt="6">
        <dgm:presLayoutVars>
          <dgm:chMax val="0"/>
          <dgm:bulletEnabled val="1"/>
        </dgm:presLayoutVars>
      </dgm:prSet>
      <dgm:spPr/>
    </dgm:pt>
    <dgm:pt modelId="{21A7A893-5AA3-4F1E-A8F2-5059D031A118}" type="pres">
      <dgm:prSet presAssocID="{FA295034-C91C-4848-8B03-C79A6CD1BBED}" presName="spacer" presStyleCnt="0"/>
      <dgm:spPr/>
    </dgm:pt>
    <dgm:pt modelId="{3F185CE6-205B-49E2-97FF-A92A55353E45}" type="pres">
      <dgm:prSet presAssocID="{CB876C2E-C64A-46FF-B586-F1582A9B878D}" presName="parentText" presStyleLbl="node1" presStyleIdx="4" presStyleCnt="6">
        <dgm:presLayoutVars>
          <dgm:chMax val="0"/>
          <dgm:bulletEnabled val="1"/>
        </dgm:presLayoutVars>
      </dgm:prSet>
      <dgm:spPr/>
    </dgm:pt>
    <dgm:pt modelId="{7160C089-C508-4C08-A5DC-CD2D8DB22EF5}" type="pres">
      <dgm:prSet presAssocID="{C35CE516-16CA-4CDD-A94D-5594AFB9B526}" presName="spacer" presStyleCnt="0"/>
      <dgm:spPr/>
    </dgm:pt>
    <dgm:pt modelId="{AED10D01-2972-4FAD-B4E9-5B301F4BC9AD}" type="pres">
      <dgm:prSet presAssocID="{426B8531-7498-49B4-8B9D-0D2B4D5E7E1A}" presName="parentText" presStyleLbl="node1" presStyleIdx="5" presStyleCnt="6">
        <dgm:presLayoutVars>
          <dgm:chMax val="0"/>
          <dgm:bulletEnabled val="1"/>
        </dgm:presLayoutVars>
      </dgm:prSet>
      <dgm:spPr/>
    </dgm:pt>
  </dgm:ptLst>
  <dgm:cxnLst>
    <dgm:cxn modelId="{6CEEEE0A-2453-4770-A504-50FE58BD9C00}" srcId="{CAE9650E-D6EC-4C8E-8A6A-5B72967298D9}" destId="{E42DF2A4-0CC0-4C59-97F3-A2364050FA87}" srcOrd="2" destOrd="0" parTransId="{1746AD24-675C-40D4-A2FE-4B7A1CDB0316}" sibTransId="{2F12DBE5-1694-4A44-8028-63D4B5DA2698}"/>
    <dgm:cxn modelId="{8D0A4A0D-80E3-42D5-961F-094044C7661E}" srcId="{CAE9650E-D6EC-4C8E-8A6A-5B72967298D9}" destId="{426B8531-7498-49B4-8B9D-0D2B4D5E7E1A}" srcOrd="5" destOrd="0" parTransId="{C57E13A9-763F-4178-B1F4-DD05FA95BB73}" sibTransId="{49256A7A-094E-4BB9-864E-89797F33625C}"/>
    <dgm:cxn modelId="{80AA551D-C371-4AD7-8175-0A2305C4AAF5}" type="presOf" srcId="{426B8531-7498-49B4-8B9D-0D2B4D5E7E1A}" destId="{AED10D01-2972-4FAD-B4E9-5B301F4BC9AD}" srcOrd="0" destOrd="0" presId="urn:microsoft.com/office/officeart/2005/8/layout/vList2"/>
    <dgm:cxn modelId="{A2B42923-A67A-46E1-AB64-018C19376A63}" srcId="{CAE9650E-D6EC-4C8E-8A6A-5B72967298D9}" destId="{CB876C2E-C64A-46FF-B586-F1582A9B878D}" srcOrd="4" destOrd="0" parTransId="{5F4E462F-FB3A-4BAA-A198-D41F217F63BC}" sibTransId="{C35CE516-16CA-4CDD-A94D-5594AFB9B526}"/>
    <dgm:cxn modelId="{D4E50B28-2B1C-47D1-9330-D1F2410266F3}" type="presOf" srcId="{CAE9650E-D6EC-4C8E-8A6A-5B72967298D9}" destId="{00D66550-294C-4306-8366-A507846DFDD5}" srcOrd="0" destOrd="0" presId="urn:microsoft.com/office/officeart/2005/8/layout/vList2"/>
    <dgm:cxn modelId="{FC506461-7A01-4D86-952B-AD65828EF86F}" type="presOf" srcId="{E42DF2A4-0CC0-4C59-97F3-A2364050FA87}" destId="{02093571-716E-4635-8DAD-2797C256FCB9}" srcOrd="0" destOrd="0" presId="urn:microsoft.com/office/officeart/2005/8/layout/vList2"/>
    <dgm:cxn modelId="{5A80F46E-6272-44C8-82F0-C6B1781B4A90}" type="presOf" srcId="{CB876C2E-C64A-46FF-B586-F1582A9B878D}" destId="{3F185CE6-205B-49E2-97FF-A92A55353E45}" srcOrd="0" destOrd="0" presId="urn:microsoft.com/office/officeart/2005/8/layout/vList2"/>
    <dgm:cxn modelId="{6E535C53-1E83-499B-B741-C710180189A9}" srcId="{CAE9650E-D6EC-4C8E-8A6A-5B72967298D9}" destId="{D6F370C1-5D35-41A9-892A-E7A5A46C810F}" srcOrd="0" destOrd="0" parTransId="{3E2669B8-773E-4FA8-941E-C21DC1DC2548}" sibTransId="{3D3333F1-27FB-4121-BDA6-25AD14B6E59F}"/>
    <dgm:cxn modelId="{CC76D180-92EF-4C34-8B9A-25B682BE32EE}" srcId="{CAE9650E-D6EC-4C8E-8A6A-5B72967298D9}" destId="{90373F43-CB2A-4A67-BCD4-34099D4D81DF}" srcOrd="1" destOrd="0" parTransId="{A3CF1BE3-DDD6-4D3F-8354-2DF937A9EE7F}" sibTransId="{33E55B37-7453-427B-B7CB-F37D8D138CA3}"/>
    <dgm:cxn modelId="{70154CA0-C059-46B1-A018-8CF3C53D7D0B}" srcId="{CAE9650E-D6EC-4C8E-8A6A-5B72967298D9}" destId="{61F78031-4914-4F18-A123-DA75F76E512E}" srcOrd="3" destOrd="0" parTransId="{DE278116-7393-46FA-B434-C30310E5252A}" sibTransId="{FA295034-C91C-4848-8B03-C79A6CD1BBED}"/>
    <dgm:cxn modelId="{8C0958AF-B080-47E9-ABCD-CB9A4BEE5E86}" type="presOf" srcId="{D6F370C1-5D35-41A9-892A-E7A5A46C810F}" destId="{1F840651-51F3-40AB-9F48-F3C6933CCE17}" srcOrd="0" destOrd="0" presId="urn:microsoft.com/office/officeart/2005/8/layout/vList2"/>
    <dgm:cxn modelId="{170921E6-4EED-422C-8C06-E97D40D4D240}" type="presOf" srcId="{90373F43-CB2A-4A67-BCD4-34099D4D81DF}" destId="{CED46193-8DD2-4726-8E76-90F1F10C7CE3}" srcOrd="0" destOrd="0" presId="urn:microsoft.com/office/officeart/2005/8/layout/vList2"/>
    <dgm:cxn modelId="{CC808DF5-050E-4964-B297-EC7C6986007B}" type="presOf" srcId="{61F78031-4914-4F18-A123-DA75F76E512E}" destId="{1ADDC84F-B55E-44D0-9CE8-5D341C3C9889}" srcOrd="0" destOrd="0" presId="urn:microsoft.com/office/officeart/2005/8/layout/vList2"/>
    <dgm:cxn modelId="{BDB0239D-4803-4D15-845F-B1952587FDDA}" type="presParOf" srcId="{00D66550-294C-4306-8366-A507846DFDD5}" destId="{1F840651-51F3-40AB-9F48-F3C6933CCE17}" srcOrd="0" destOrd="0" presId="urn:microsoft.com/office/officeart/2005/8/layout/vList2"/>
    <dgm:cxn modelId="{C11399FE-279F-4A1E-8459-365D9E7CCDE4}" type="presParOf" srcId="{00D66550-294C-4306-8366-A507846DFDD5}" destId="{68911821-3333-4F8F-A86B-F827936C2A40}" srcOrd="1" destOrd="0" presId="urn:microsoft.com/office/officeart/2005/8/layout/vList2"/>
    <dgm:cxn modelId="{F61A6465-4470-475D-B920-1D46C7C132FF}" type="presParOf" srcId="{00D66550-294C-4306-8366-A507846DFDD5}" destId="{CED46193-8DD2-4726-8E76-90F1F10C7CE3}" srcOrd="2" destOrd="0" presId="urn:microsoft.com/office/officeart/2005/8/layout/vList2"/>
    <dgm:cxn modelId="{B0BA36E6-48AF-46C9-A50E-8A77BBB507B7}" type="presParOf" srcId="{00D66550-294C-4306-8366-A507846DFDD5}" destId="{035C882E-6199-4CC4-B949-FDFD107A77FA}" srcOrd="3" destOrd="0" presId="urn:microsoft.com/office/officeart/2005/8/layout/vList2"/>
    <dgm:cxn modelId="{9942914C-09F0-49D7-B39F-790C8B21ED4B}" type="presParOf" srcId="{00D66550-294C-4306-8366-A507846DFDD5}" destId="{02093571-716E-4635-8DAD-2797C256FCB9}" srcOrd="4" destOrd="0" presId="urn:microsoft.com/office/officeart/2005/8/layout/vList2"/>
    <dgm:cxn modelId="{A24DA903-15B7-4B64-A12E-76488DFE97AE}" type="presParOf" srcId="{00D66550-294C-4306-8366-A507846DFDD5}" destId="{0A3254DB-516C-43D4-BFEB-9B374C6B57A8}" srcOrd="5" destOrd="0" presId="urn:microsoft.com/office/officeart/2005/8/layout/vList2"/>
    <dgm:cxn modelId="{6FDC2927-5C40-407D-BFEE-78919745BBE8}" type="presParOf" srcId="{00D66550-294C-4306-8366-A507846DFDD5}" destId="{1ADDC84F-B55E-44D0-9CE8-5D341C3C9889}" srcOrd="6" destOrd="0" presId="urn:microsoft.com/office/officeart/2005/8/layout/vList2"/>
    <dgm:cxn modelId="{3E50AE86-600D-40A1-B22A-A009568A1461}" type="presParOf" srcId="{00D66550-294C-4306-8366-A507846DFDD5}" destId="{21A7A893-5AA3-4F1E-A8F2-5059D031A118}" srcOrd="7" destOrd="0" presId="urn:microsoft.com/office/officeart/2005/8/layout/vList2"/>
    <dgm:cxn modelId="{44EF6123-EF33-48FD-9AF7-17FB8824154D}" type="presParOf" srcId="{00D66550-294C-4306-8366-A507846DFDD5}" destId="{3F185CE6-205B-49E2-97FF-A92A55353E45}" srcOrd="8" destOrd="0" presId="urn:microsoft.com/office/officeart/2005/8/layout/vList2"/>
    <dgm:cxn modelId="{8FC4BC85-1EF3-4924-9919-5A70156BD3A3}" type="presParOf" srcId="{00D66550-294C-4306-8366-A507846DFDD5}" destId="{7160C089-C508-4C08-A5DC-CD2D8DB22EF5}" srcOrd="9" destOrd="0" presId="urn:microsoft.com/office/officeart/2005/8/layout/vList2"/>
    <dgm:cxn modelId="{86739ACB-B7E6-4678-B5F0-055B06BF08E3}" type="presParOf" srcId="{00D66550-294C-4306-8366-A507846DFDD5}" destId="{AED10D01-2972-4FAD-B4E9-5B301F4BC9AD}"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840651-51F3-40AB-9F48-F3C6933CCE17}">
      <dsp:nvSpPr>
        <dsp:cNvPr id="0" name=""/>
        <dsp:cNvSpPr/>
      </dsp:nvSpPr>
      <dsp:spPr>
        <a:xfrm>
          <a:off x="0" y="29530"/>
          <a:ext cx="10541000" cy="71954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Energy Infobooks</a:t>
          </a:r>
        </a:p>
      </dsp:txBody>
      <dsp:txXfrm>
        <a:off x="35125" y="64655"/>
        <a:ext cx="10470750" cy="649299"/>
      </dsp:txXfrm>
    </dsp:sp>
    <dsp:sp modelId="{CED46193-8DD2-4726-8E76-90F1F10C7CE3}">
      <dsp:nvSpPr>
        <dsp:cNvPr id="0" name=""/>
        <dsp:cNvSpPr/>
      </dsp:nvSpPr>
      <dsp:spPr>
        <a:xfrm>
          <a:off x="0" y="835480"/>
          <a:ext cx="10541000" cy="71954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Energy Games and Icebreakers</a:t>
          </a:r>
        </a:p>
      </dsp:txBody>
      <dsp:txXfrm>
        <a:off x="35125" y="870605"/>
        <a:ext cx="10470750" cy="649299"/>
      </dsp:txXfrm>
    </dsp:sp>
    <dsp:sp modelId="{02093571-716E-4635-8DAD-2797C256FCB9}">
      <dsp:nvSpPr>
        <dsp:cNvPr id="0" name=""/>
        <dsp:cNvSpPr/>
      </dsp:nvSpPr>
      <dsp:spPr>
        <a:xfrm>
          <a:off x="0" y="1641430"/>
          <a:ext cx="10541000" cy="71954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Creative Energy Classroom Fun</a:t>
          </a:r>
        </a:p>
      </dsp:txBody>
      <dsp:txXfrm>
        <a:off x="35125" y="1676555"/>
        <a:ext cx="10470750" cy="649299"/>
      </dsp:txXfrm>
    </dsp:sp>
    <dsp:sp modelId="{1ADDC84F-B55E-44D0-9CE8-5D341C3C9889}">
      <dsp:nvSpPr>
        <dsp:cNvPr id="0" name=""/>
        <dsp:cNvSpPr/>
      </dsp:nvSpPr>
      <dsp:spPr>
        <a:xfrm>
          <a:off x="0" y="2447380"/>
          <a:ext cx="10541000" cy="71954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t>Energy Careers Excursion</a:t>
          </a:r>
        </a:p>
      </dsp:txBody>
      <dsp:txXfrm>
        <a:off x="35125" y="2482505"/>
        <a:ext cx="10470750" cy="649299"/>
      </dsp:txXfrm>
    </dsp:sp>
    <dsp:sp modelId="{3F185CE6-205B-49E2-97FF-A92A55353E45}">
      <dsp:nvSpPr>
        <dsp:cNvPr id="0" name=""/>
        <dsp:cNvSpPr/>
      </dsp:nvSpPr>
      <dsp:spPr>
        <a:xfrm>
          <a:off x="0" y="3253330"/>
          <a:ext cx="10541000" cy="71954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Stock it Up! Energy Storage Sampler</a:t>
          </a:r>
        </a:p>
      </dsp:txBody>
      <dsp:txXfrm>
        <a:off x="35125" y="3288455"/>
        <a:ext cx="10470750" cy="649299"/>
      </dsp:txXfrm>
    </dsp:sp>
    <dsp:sp modelId="{AED10D01-2972-4FAD-B4E9-5B301F4BC9AD}">
      <dsp:nvSpPr>
        <dsp:cNvPr id="0" name=""/>
        <dsp:cNvSpPr/>
      </dsp:nvSpPr>
      <dsp:spPr>
        <a:xfrm>
          <a:off x="0" y="4059281"/>
          <a:ext cx="10541000" cy="71954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Energy Sources Exhibition</a:t>
          </a:r>
        </a:p>
      </dsp:txBody>
      <dsp:txXfrm>
        <a:off x="35125" y="4094406"/>
        <a:ext cx="10470750" cy="64929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670B58-FD65-490C-AC8B-E7232227D4E2}" type="datetimeFigureOut">
              <a:rPr lang="en-US" smtClean="0"/>
              <a:t>11/4/2020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20A319-042F-417D-A27A-9F77E4FD67E0}" type="slidenum">
              <a:rPr lang="en-US" smtClean="0"/>
              <a:t>‹#›</a:t>
            </a:fld>
            <a:endParaRPr lang="en-US"/>
          </a:p>
        </p:txBody>
      </p:sp>
    </p:spTree>
    <p:extLst>
      <p:ext uri="{BB962C8B-B14F-4D97-AF65-F5344CB8AC3E}">
        <p14:creationId xmlns:p14="http://schemas.microsoft.com/office/powerpoint/2010/main" val="2009399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20A319-042F-417D-A27A-9F77E4FD67E0}" type="slidenum">
              <a:rPr lang="en-US" smtClean="0"/>
              <a:t>4</a:t>
            </a:fld>
            <a:endParaRPr lang="en-US" dirty="0"/>
          </a:p>
        </p:txBody>
      </p:sp>
    </p:spTree>
    <p:extLst>
      <p:ext uri="{BB962C8B-B14F-4D97-AF65-F5344CB8AC3E}">
        <p14:creationId xmlns:p14="http://schemas.microsoft.com/office/powerpoint/2010/main" val="3217158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New Roman" pitchFamily="18" charset="0"/>
                <a:ea typeface="MS PGothic" pitchFamily="34" charset="-128"/>
              </a:rPr>
              <a:t>Explain that Primary is primarily for non-readers and does not come in class sets.  But they do have a copy in their packet. All </a:t>
            </a:r>
            <a:r>
              <a:rPr lang="en-US" altLang="en-US" dirty="0" err="1">
                <a:latin typeface="Times New Roman" pitchFamily="18" charset="0"/>
                <a:ea typeface="MS PGothic" pitchFamily="34" charset="-128"/>
              </a:rPr>
              <a:t>infobooks</a:t>
            </a:r>
            <a:r>
              <a:rPr lang="en-US" altLang="en-US" dirty="0">
                <a:latin typeface="Times New Roman" pitchFamily="18" charset="0"/>
                <a:ea typeface="MS PGothic" pitchFamily="34" charset="-128"/>
              </a:rPr>
              <a:t> are downloadable</a:t>
            </a:r>
            <a:r>
              <a:rPr lang="en-US" altLang="en-US" baseline="0" dirty="0">
                <a:latin typeface="Times New Roman" pitchFamily="18" charset="0"/>
                <a:ea typeface="MS PGothic" pitchFamily="34" charset="-128"/>
              </a:rPr>
              <a:t> as e-readers as well.</a:t>
            </a:r>
            <a:endParaRPr lang="en-US" altLang="en-US" dirty="0">
              <a:latin typeface="Times New Roman" pitchFamily="18" charset="0"/>
              <a:ea typeface="MS PGothic" pitchFamily="34" charset="-128"/>
            </a:endParaRPr>
          </a:p>
        </p:txBody>
      </p:sp>
      <p:sp>
        <p:nvSpPr>
          <p:cNvPr id="4" name="Slide Number Placeholder 3"/>
          <p:cNvSpPr>
            <a:spLocks noGrp="1"/>
          </p:cNvSpPr>
          <p:nvPr>
            <p:ph type="sldNum" sz="quarter" idx="10"/>
          </p:nvPr>
        </p:nvSpPr>
        <p:spPr/>
        <p:txBody>
          <a:bodyPr/>
          <a:lstStyle/>
          <a:p>
            <a:fld id="{E220A319-042F-417D-A27A-9F77E4FD67E0}" type="slidenum">
              <a:rPr lang="en-US" smtClean="0"/>
              <a:t>18</a:t>
            </a:fld>
            <a:endParaRPr lang="en-US"/>
          </a:p>
        </p:txBody>
      </p:sp>
    </p:spTree>
    <p:extLst>
      <p:ext uri="{BB962C8B-B14F-4D97-AF65-F5344CB8AC3E}">
        <p14:creationId xmlns:p14="http://schemas.microsoft.com/office/powerpoint/2010/main" val="37174345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New Roman" pitchFamily="18" charset="0"/>
                <a:ea typeface="MS PGothic" pitchFamily="34" charset="-128"/>
              </a:rPr>
              <a:t>Have them take out their catalog. Explain that with their NEED participation, they also can order curriculum guides (not kits, kit consumables or merchandise) free of charge. There are two ways to pick out their free curriculum. The easy way is order the Basic Curriculum Unit for their grade level (page 6).  The more involved way is to go through the catalog and choose any </a:t>
            </a:r>
            <a:r>
              <a:rPr lang="en-US" altLang="en-US" b="1" u="sng" dirty="0">
                <a:latin typeface="Times New Roman" pitchFamily="18" charset="0"/>
                <a:ea typeface="MS PGothic" pitchFamily="34" charset="-128"/>
              </a:rPr>
              <a:t>six</a:t>
            </a:r>
            <a:r>
              <a:rPr lang="en-US" altLang="en-US" dirty="0">
                <a:latin typeface="Times New Roman" pitchFamily="18" charset="0"/>
                <a:ea typeface="MS PGothic" pitchFamily="34" charset="-128"/>
              </a:rPr>
              <a:t> curriculum guides they would like.</a:t>
            </a:r>
          </a:p>
        </p:txBody>
      </p:sp>
      <p:sp>
        <p:nvSpPr>
          <p:cNvPr id="4" name="Slide Number Placeholder 3"/>
          <p:cNvSpPr>
            <a:spLocks noGrp="1"/>
          </p:cNvSpPr>
          <p:nvPr>
            <p:ph type="sldNum" sz="quarter" idx="10"/>
          </p:nvPr>
        </p:nvSpPr>
        <p:spPr/>
        <p:txBody>
          <a:bodyPr/>
          <a:lstStyle/>
          <a:p>
            <a:fld id="{E220A319-042F-417D-A27A-9F77E4FD67E0}" type="slidenum">
              <a:rPr lang="en-US" smtClean="0"/>
              <a:t>20</a:t>
            </a:fld>
            <a:endParaRPr lang="en-US"/>
          </a:p>
        </p:txBody>
      </p:sp>
    </p:spTree>
    <p:extLst>
      <p:ext uri="{BB962C8B-B14F-4D97-AF65-F5344CB8AC3E}">
        <p14:creationId xmlns:p14="http://schemas.microsoft.com/office/powerpoint/2010/main" val="3395742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20A319-042F-417D-A27A-9F77E4FD67E0}" type="slidenum">
              <a:rPr lang="en-US" smtClean="0"/>
              <a:t>22</a:t>
            </a:fld>
            <a:endParaRPr lang="en-US"/>
          </a:p>
        </p:txBody>
      </p:sp>
    </p:spTree>
    <p:extLst>
      <p:ext uri="{BB962C8B-B14F-4D97-AF65-F5344CB8AC3E}">
        <p14:creationId xmlns:p14="http://schemas.microsoft.com/office/powerpoint/2010/main" val="2609257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20A319-042F-417D-A27A-9F77E4FD67E0}" type="slidenum">
              <a:rPr lang="en-US" smtClean="0"/>
              <a:t>23</a:t>
            </a:fld>
            <a:endParaRPr lang="en-US"/>
          </a:p>
        </p:txBody>
      </p:sp>
    </p:spTree>
    <p:extLst>
      <p:ext uri="{BB962C8B-B14F-4D97-AF65-F5344CB8AC3E}">
        <p14:creationId xmlns:p14="http://schemas.microsoft.com/office/powerpoint/2010/main" val="1274840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New Roman" pitchFamily="18" charset="0"/>
                <a:ea typeface="MS PGothic" pitchFamily="34" charset="-128"/>
              </a:rPr>
              <a:t>NEED offers workshops and sessions running from one hour at state and NSTA  Conferences to a 5 day conference held in July. The most common workshop format is the one day conference like the one we’re doing today.</a:t>
            </a:r>
          </a:p>
        </p:txBody>
      </p:sp>
      <p:sp>
        <p:nvSpPr>
          <p:cNvPr id="4" name="Slide Number Placeholder 3"/>
          <p:cNvSpPr>
            <a:spLocks noGrp="1"/>
          </p:cNvSpPr>
          <p:nvPr>
            <p:ph type="sldNum" sz="quarter" idx="10"/>
          </p:nvPr>
        </p:nvSpPr>
        <p:spPr/>
        <p:txBody>
          <a:bodyPr/>
          <a:lstStyle/>
          <a:p>
            <a:fld id="{E220A319-042F-417D-A27A-9F77E4FD67E0}" type="slidenum">
              <a:rPr lang="en-US" smtClean="0"/>
              <a:t>26</a:t>
            </a:fld>
            <a:endParaRPr lang="en-US"/>
          </a:p>
        </p:txBody>
      </p:sp>
    </p:spTree>
    <p:extLst>
      <p:ext uri="{BB962C8B-B14F-4D97-AF65-F5344CB8AC3E}">
        <p14:creationId xmlns:p14="http://schemas.microsoft.com/office/powerpoint/2010/main" val="2339276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show a project.</a:t>
            </a:r>
            <a:r>
              <a:rPr lang="en-US" baseline="0" dirty="0"/>
              <a:t>  You can download if you have </a:t>
            </a:r>
            <a:r>
              <a:rPr lang="en-US" baseline="0" dirty="0" err="1"/>
              <a:t>wifi</a:t>
            </a:r>
            <a:r>
              <a:rPr lang="en-US" baseline="0" dirty="0"/>
              <a:t> access.</a:t>
            </a:r>
            <a:endParaRPr lang="en-US" dirty="0"/>
          </a:p>
        </p:txBody>
      </p:sp>
      <p:sp>
        <p:nvSpPr>
          <p:cNvPr id="4" name="Slide Number Placeholder 3"/>
          <p:cNvSpPr>
            <a:spLocks noGrp="1"/>
          </p:cNvSpPr>
          <p:nvPr>
            <p:ph type="sldNum" sz="quarter" idx="10"/>
          </p:nvPr>
        </p:nvSpPr>
        <p:spPr/>
        <p:txBody>
          <a:bodyPr/>
          <a:lstStyle/>
          <a:p>
            <a:fld id="{E79F51E4-9500-4F25-A558-7440F1F6DBD7}" type="slidenum">
              <a:rPr lang="en-US" smtClean="0"/>
              <a:t>27</a:t>
            </a:fld>
            <a:endParaRPr lang="en-US"/>
          </a:p>
        </p:txBody>
      </p:sp>
    </p:spTree>
    <p:extLst>
      <p:ext uri="{BB962C8B-B14F-4D97-AF65-F5344CB8AC3E}">
        <p14:creationId xmlns:p14="http://schemas.microsoft.com/office/powerpoint/2010/main" val="1620391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Oil was formed from the remains of sea plants and animals that lived hundreds</a:t>
            </a:r>
            <a:r>
              <a:rPr lang="en-US" altLang="en-US" baseline="0" dirty="0"/>
              <a:t> of </a:t>
            </a:r>
            <a:r>
              <a:rPr lang="en-US" altLang="en-US" dirty="0"/>
              <a:t>millions of years ago– even before dinosaurs! The sea plants and animals died and were buried on the ocean floor under layers and layers of mud and sand. Over millions of years, their remains were buried deeper and deeper. Enormous heat and pressure from these layers helped turn the dead sea plants and animals into oil and gas. That’s why oil and gas are called “fossil” fuels.</a:t>
            </a:r>
          </a:p>
          <a:p>
            <a:endParaRPr lang="en-US" dirty="0"/>
          </a:p>
        </p:txBody>
      </p:sp>
      <p:sp>
        <p:nvSpPr>
          <p:cNvPr id="4" name="Slide Number Placeholder 3"/>
          <p:cNvSpPr>
            <a:spLocks noGrp="1"/>
          </p:cNvSpPr>
          <p:nvPr>
            <p:ph type="sldNum" sz="quarter" idx="10"/>
          </p:nvPr>
        </p:nvSpPr>
        <p:spPr/>
        <p:txBody>
          <a:bodyPr/>
          <a:lstStyle/>
          <a:p>
            <a:fld id="{561EAD33-B10C-4167-9B1A-BC8CD28A9255}" type="slidenum">
              <a:rPr lang="en-US" smtClean="0"/>
              <a:t>29</a:t>
            </a:fld>
            <a:endParaRPr lang="en-US"/>
          </a:p>
        </p:txBody>
      </p:sp>
    </p:spTree>
    <p:extLst>
      <p:ext uri="{BB962C8B-B14F-4D97-AF65-F5344CB8AC3E}">
        <p14:creationId xmlns:p14="http://schemas.microsoft.com/office/powerpoint/2010/main" val="9799776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spcBef>
                <a:spcPct val="0"/>
              </a:spcBef>
              <a:defRPr/>
            </a:pPr>
            <a:r>
              <a:rPr lang="en-US" dirty="0">
                <a:ea typeface="ＭＳ Ｐゴシック" pitchFamily="-109" charset="-128"/>
              </a:rPr>
              <a:t>Petroleum and natural gas are called fossil fuels because scientists believe they were formed from the remains of prehistoric plants and tiny sea animals. When they died, they sank to the bottom of the sea and were buried by sediment and sand, which turned into sedimentary rock. The layers of plants, sea animals and sedimentary rock continued to build until the pressure and heat from the earth turned the remains into petroleum and natural gas.</a:t>
            </a:r>
          </a:p>
          <a:p>
            <a:pPr>
              <a:lnSpc>
                <a:spcPct val="80000"/>
              </a:lnSpc>
              <a:spcBef>
                <a:spcPct val="0"/>
              </a:spcBef>
              <a:defRPr/>
            </a:pPr>
            <a:endParaRPr lang="en-US" dirty="0">
              <a:ea typeface="ＭＳ Ｐゴシック" pitchFamily="-109" charset="-128"/>
            </a:endParaRPr>
          </a:p>
          <a:p>
            <a:pPr>
              <a:lnSpc>
                <a:spcPct val="80000"/>
              </a:lnSpc>
              <a:defRPr/>
            </a:pPr>
            <a:r>
              <a:rPr lang="en-US" dirty="0">
                <a:ea typeface="ＭＳ Ｐゴシック" pitchFamily="-109" charset="-128"/>
              </a:rPr>
              <a:t>Imagine standing on the shore of an ancient sea, a</a:t>
            </a:r>
            <a:r>
              <a:rPr lang="en-US" baseline="0" dirty="0">
                <a:ea typeface="ＭＳ Ｐゴシック" pitchFamily="-109" charset="-128"/>
              </a:rPr>
              <a:t> few hundred </a:t>
            </a:r>
            <a:r>
              <a:rPr lang="en-US" dirty="0">
                <a:ea typeface="ＭＳ Ｐゴシック" pitchFamily="-109" charset="-128"/>
              </a:rPr>
              <a:t>millions of years ago. A small distance from the shore, there</a:t>
            </a:r>
            <a:r>
              <a:rPr lang="en-US" baseline="0" dirty="0">
                <a:ea typeface="ＭＳ Ｐゴシック" pitchFamily="-109" charset="-128"/>
              </a:rPr>
              <a:t> is </a:t>
            </a:r>
            <a:r>
              <a:rPr lang="en-US" dirty="0">
                <a:ea typeface="ＭＳ Ｐゴシック" pitchFamily="-109" charset="-128"/>
              </a:rPr>
              <a:t>a jungle of leafy tree ferns, with giant dragonflies flying through the air. In contrast to the hustle and bustle on land and in the air, the surface of the sea appears very quiet. Yet, the quiet surface condition is deceptive. A look below the surface reveals that life and death occur constantly in the blue depths of the sea. Countless millions of tiny microscopic organisms eat, are eaten and die. As they die, their small remains fall as a constant rain of organic matter that accumulates in enormous quantities on the sea floor. There, the remains are mixed in with the ooze and sand that form the ocean bottom.</a:t>
            </a:r>
          </a:p>
          <a:p>
            <a:pPr>
              <a:lnSpc>
                <a:spcPct val="80000"/>
              </a:lnSpc>
              <a:defRPr/>
            </a:pPr>
            <a:endParaRPr lang="en-US" dirty="0">
              <a:ea typeface="ＭＳ Ｐゴシック" pitchFamily="-109" charset="-128"/>
            </a:endParaRPr>
          </a:p>
          <a:p>
            <a:pPr>
              <a:lnSpc>
                <a:spcPct val="80000"/>
              </a:lnSpc>
              <a:defRPr/>
            </a:pPr>
            <a:r>
              <a:rPr lang="en-US" dirty="0">
                <a:ea typeface="ＭＳ Ｐゴシック" pitchFamily="-109" charset="-128"/>
              </a:rPr>
              <a:t>As the years</a:t>
            </a:r>
            <a:r>
              <a:rPr lang="en-US" baseline="0" dirty="0">
                <a:ea typeface="ＭＳ Ｐゴシック" pitchFamily="-109" charset="-128"/>
              </a:rPr>
              <a:t> </a:t>
            </a:r>
            <a:r>
              <a:rPr lang="en-US" dirty="0">
                <a:ea typeface="ＭＳ Ｐゴシック" pitchFamily="-109" charset="-128"/>
              </a:rPr>
              <a:t>march by, layer upon layer of sediments build up. Those buried the deepest undergo a transition; they are transformed into rock. Another transition occurs: changed by heat, and by the tremendous weight and pressure of the sediment above the organic material in the rock becomes petroleum. </a:t>
            </a:r>
          </a:p>
          <a:p>
            <a:pPr>
              <a:lnSpc>
                <a:spcPct val="80000"/>
              </a:lnSpc>
              <a:defRPr/>
            </a:pPr>
            <a:endParaRPr lang="en-US" dirty="0">
              <a:ea typeface="ＭＳ Ｐゴシック" pitchFamily="-109" charset="-128"/>
            </a:endParaRPr>
          </a:p>
          <a:p>
            <a:pPr>
              <a:lnSpc>
                <a:spcPct val="80000"/>
              </a:lnSpc>
              <a:defRPr/>
            </a:pPr>
            <a:r>
              <a:rPr lang="en-US" dirty="0">
                <a:ea typeface="ＭＳ Ｐゴシック" pitchFamily="-109" charset="-128"/>
              </a:rPr>
              <a:t>While</a:t>
            </a:r>
            <a:r>
              <a:rPr lang="en-US" baseline="0" dirty="0">
                <a:ea typeface="ＭＳ Ｐゴシック" pitchFamily="-109" charset="-128"/>
              </a:rPr>
              <a:t> p</a:t>
            </a:r>
            <a:r>
              <a:rPr lang="en-US" dirty="0">
                <a:ea typeface="ＭＳ Ｐゴシック" pitchFamily="-109" charset="-128"/>
              </a:rPr>
              <a:t>etroleum was being formed, major</a:t>
            </a:r>
            <a:r>
              <a:rPr lang="en-US" baseline="0" dirty="0">
                <a:ea typeface="ＭＳ Ｐゴシック" pitchFamily="-109" charset="-128"/>
              </a:rPr>
              <a:t> Earth</a:t>
            </a:r>
            <a:r>
              <a:rPr lang="en-US" dirty="0">
                <a:ea typeface="ＭＳ Ｐゴシック" pitchFamily="-109" charset="-128"/>
              </a:rPr>
              <a:t> events were occurring elsewhere. Great earthquakes opened huge cracks, or faults, in the Earth’s crust. Layers of rock were folded upward and downward. Molten rock thrust its way upward, displacing surrounding solid beds into a variety of shapes. Vast blocks of the Earth were shoved upward, dropped downward or moved laterally. Some formations were exposed to wind and water erosion and then once again buried. Gulfs and inlets were surrounded by land, and the resulting inland seas were left to evaporate in the sun. Earth’s very shape had been changed.</a:t>
            </a:r>
          </a:p>
          <a:p>
            <a:pPr>
              <a:lnSpc>
                <a:spcPct val="80000"/>
              </a:lnSpc>
              <a:defRPr/>
            </a:pPr>
            <a:endParaRPr lang="en-US" dirty="0">
              <a:ea typeface="ＭＳ Ｐゴシック" pitchFamily="-109" charset="-128"/>
            </a:endParaRPr>
          </a:p>
          <a:p>
            <a:pPr>
              <a:lnSpc>
                <a:spcPct val="80000"/>
              </a:lnSpc>
              <a:defRPr/>
            </a:pPr>
            <a:r>
              <a:rPr lang="en-US" dirty="0">
                <a:ea typeface="ＭＳ Ｐゴシック" pitchFamily="-109" charset="-128"/>
              </a:rPr>
              <a:t>Meanwhile, the newly born hydrocarbons lay cradled in their source rocks. But as the great weight of the overlying rocks and sediments pushed downward, the petroleum was forced out of its birthplace. It began to migrate. Seeping through cracks and fissures, oozing through tiny connections between the rock grains, petroleum began a journey upward. Some of it eventually reached the surface where it collected in large pools of tar. However, some petroleum did not reach the surface. Instead, its upward migration was stopped by an impermeable layer of rock. It lay trapped far beneath the surface. It is this petroleum and</a:t>
            </a:r>
            <a:r>
              <a:rPr lang="en-US" baseline="0" dirty="0">
                <a:ea typeface="ＭＳ Ｐゴシック" pitchFamily="-109" charset="-128"/>
              </a:rPr>
              <a:t> natural gas</a:t>
            </a:r>
            <a:r>
              <a:rPr lang="en-US" dirty="0">
                <a:ea typeface="ＭＳ Ｐゴシック" pitchFamily="-109" charset="-128"/>
              </a:rPr>
              <a:t> that today’s oilmen seek.</a:t>
            </a:r>
          </a:p>
          <a:p>
            <a:endParaRPr lang="en-US" dirty="0"/>
          </a:p>
        </p:txBody>
      </p:sp>
      <p:sp>
        <p:nvSpPr>
          <p:cNvPr id="4" name="Slide Number Placeholder 3"/>
          <p:cNvSpPr>
            <a:spLocks noGrp="1"/>
          </p:cNvSpPr>
          <p:nvPr>
            <p:ph type="sldNum" sz="quarter" idx="10"/>
          </p:nvPr>
        </p:nvSpPr>
        <p:spPr/>
        <p:txBody>
          <a:bodyPr/>
          <a:lstStyle/>
          <a:p>
            <a:fld id="{561EAD33-B10C-4167-9B1A-BC8CD28A9255}" type="slidenum">
              <a:rPr lang="en-US" smtClean="0"/>
              <a:t>30</a:t>
            </a:fld>
            <a:endParaRPr lang="en-US"/>
          </a:p>
        </p:txBody>
      </p:sp>
    </p:spTree>
    <p:extLst>
      <p:ext uri="{BB962C8B-B14F-4D97-AF65-F5344CB8AC3E}">
        <p14:creationId xmlns:p14="http://schemas.microsoft.com/office/powerpoint/2010/main" val="2590087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An oil field is a region with an abundance of oil wells extracting petroleum (crude oil) and natural gas from below ground.</a:t>
            </a:r>
          </a:p>
          <a:p>
            <a:pPr eaLnBrk="1" hangingPunct="1">
              <a:spcBef>
                <a:spcPct val="0"/>
              </a:spcBef>
            </a:pPr>
            <a:endParaRPr lang="en-US" altLang="en-US" dirty="0"/>
          </a:p>
          <a:p>
            <a:pPr eaLnBrk="1" hangingPunct="1">
              <a:spcBef>
                <a:spcPct val="0"/>
              </a:spcBef>
            </a:pPr>
            <a:r>
              <a:rPr lang="en-US" altLang="en-US" dirty="0"/>
              <a:t>Many times, these fields are found in basins. A structural basin is a large scale structural formation of rock strata formed by tectonic warping of previously flat lying strata. Structural basins are geological depressions and are the inverse of domes. Some elongated basins are also known as synclines. Structural basins may also be sedimentary basins, which are aggregations of sediment that filled up a depression or accumulated in an area; however, many structural basins were formed by tectonic events long after the sedimentary layers were deposited. </a:t>
            </a:r>
          </a:p>
          <a:p>
            <a:pPr eaLnBrk="1" hangingPunct="1">
              <a:spcBef>
                <a:spcPct val="0"/>
              </a:spcBef>
            </a:pPr>
            <a:endParaRPr lang="en-US" altLang="en-US" dirty="0"/>
          </a:p>
          <a:p>
            <a:pPr eaLnBrk="1" hangingPunct="1">
              <a:spcBef>
                <a:spcPct val="0"/>
              </a:spcBef>
            </a:pPr>
            <a:r>
              <a:rPr lang="en-US" altLang="en-US" dirty="0"/>
              <a:t>Basins appear on a geological map as roughly circular or elliptical, with concentric layers. Because of the strata dip toward the center, the exposed strata in a basin are progressively younger from outside—in, with the youngest rocks in the center. Basins are often large in areal extent, often hundreds of kilometers wide.</a:t>
            </a:r>
          </a:p>
          <a:p>
            <a:endParaRPr lang="en-US" dirty="0"/>
          </a:p>
        </p:txBody>
      </p:sp>
      <p:sp>
        <p:nvSpPr>
          <p:cNvPr id="4" name="Slide Number Placeholder 3"/>
          <p:cNvSpPr>
            <a:spLocks noGrp="1"/>
          </p:cNvSpPr>
          <p:nvPr>
            <p:ph type="sldNum" sz="quarter" idx="10"/>
          </p:nvPr>
        </p:nvSpPr>
        <p:spPr/>
        <p:txBody>
          <a:bodyPr/>
          <a:lstStyle/>
          <a:p>
            <a:fld id="{561EAD33-B10C-4167-9B1A-BC8CD28A9255}" type="slidenum">
              <a:rPr lang="en-US" smtClean="0"/>
              <a:t>31</a:t>
            </a:fld>
            <a:endParaRPr lang="en-US"/>
          </a:p>
        </p:txBody>
      </p:sp>
    </p:spTree>
    <p:extLst>
      <p:ext uri="{BB962C8B-B14F-4D97-AF65-F5344CB8AC3E}">
        <p14:creationId xmlns:p14="http://schemas.microsoft.com/office/powerpoint/2010/main" val="34383322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Oil and natural gas are buried beneath the earth’s crust, on land and under oceans.</a:t>
            </a:r>
          </a:p>
          <a:p>
            <a:pPr eaLnBrk="1" hangingPunct="1">
              <a:spcBef>
                <a:spcPct val="0"/>
              </a:spcBef>
            </a:pPr>
            <a:endParaRPr lang="en-US" altLang="en-US" dirty="0"/>
          </a:p>
          <a:p>
            <a:pPr eaLnBrk="1" hangingPunct="1">
              <a:lnSpc>
                <a:spcPct val="90000"/>
              </a:lnSpc>
              <a:spcBef>
                <a:spcPct val="0"/>
              </a:spcBef>
            </a:pPr>
            <a:r>
              <a:rPr lang="en-US" altLang="en-US" dirty="0">
                <a:ea typeface="MS PGothic" pitchFamily="34" charset="-128"/>
              </a:rPr>
              <a:t>To find oil and gas, geologists use their knowledge of land and rock formations. Hydrocarbons - crude oil and natural gas - are found in certain layers of rock that are usually buried deep beneath the surface of the earth. In order for a rock layer to qualify as a good source of hydrocarbons, it must meet several criteria.</a:t>
            </a:r>
            <a:r>
              <a:rPr lang="en-US" altLang="en-US" baseline="0" dirty="0">
                <a:ea typeface="MS PGothic" pitchFamily="34" charset="-128"/>
              </a:rPr>
              <a:t> Rock must be porous AND permeable.</a:t>
            </a:r>
            <a:endParaRPr lang="en-US" altLang="en-US" b="1" dirty="0">
              <a:ea typeface="MS PGothic" pitchFamily="34" charset="-128"/>
            </a:endParaRPr>
          </a:p>
          <a:p>
            <a:pPr eaLnBrk="1" hangingPunct="1">
              <a:lnSpc>
                <a:spcPct val="90000"/>
              </a:lnSpc>
              <a:spcBef>
                <a:spcPct val="0"/>
              </a:spcBef>
            </a:pPr>
            <a:endParaRPr lang="en-US" altLang="en-US" dirty="0">
              <a:ea typeface="MS PGothic" pitchFamily="34" charset="-128"/>
            </a:endParaRPr>
          </a:p>
          <a:p>
            <a:pPr eaLnBrk="1" hangingPunct="1">
              <a:lnSpc>
                <a:spcPct val="90000"/>
              </a:lnSpc>
              <a:spcBef>
                <a:spcPct val="0"/>
              </a:spcBef>
            </a:pPr>
            <a:r>
              <a:rPr lang="en-US" altLang="en-US" dirty="0">
                <a:ea typeface="MS PGothic" pitchFamily="34" charset="-128"/>
              </a:rPr>
              <a:t>Good reservoir rocks have </a:t>
            </a:r>
            <a:r>
              <a:rPr lang="en-US" altLang="en-US" b="1" dirty="0">
                <a:ea typeface="MS PGothic" pitchFamily="34" charset="-128"/>
              </a:rPr>
              <a:t>porosity</a:t>
            </a:r>
            <a:r>
              <a:rPr lang="en-US" altLang="en-US" dirty="0">
                <a:ea typeface="MS PGothic" pitchFamily="34" charset="-128"/>
              </a:rPr>
              <a:t>. Porosity is a measure of the openings in a rock, openings in which petroleum can exist.  </a:t>
            </a:r>
          </a:p>
          <a:p>
            <a:pPr eaLnBrk="1" hangingPunct="1">
              <a:lnSpc>
                <a:spcPct val="90000"/>
              </a:lnSpc>
              <a:spcBef>
                <a:spcPct val="0"/>
              </a:spcBef>
            </a:pPr>
            <a:r>
              <a:rPr lang="en-US" altLang="en-US" dirty="0">
                <a:ea typeface="MS PGothic" pitchFamily="34" charset="-128"/>
              </a:rPr>
              <a:t>Another characteristic of reservoir rock is that it must be </a:t>
            </a:r>
            <a:r>
              <a:rPr lang="en-US" altLang="en-US" b="1" dirty="0">
                <a:ea typeface="MS PGothic" pitchFamily="34" charset="-128"/>
              </a:rPr>
              <a:t>permeable. </a:t>
            </a:r>
            <a:r>
              <a:rPr lang="en-US" altLang="en-US" dirty="0">
                <a:ea typeface="MS PGothic" pitchFamily="34" charset="-128"/>
              </a:rPr>
              <a:t>That is, the pores of the rock must be connected together so that hydrocarbons can move from one pore to another.</a:t>
            </a:r>
            <a:r>
              <a:rPr lang="en-US" altLang="en-US" baseline="0" dirty="0">
                <a:ea typeface="MS PGothic" pitchFamily="34" charset="-128"/>
              </a:rPr>
              <a:t> </a:t>
            </a:r>
            <a:r>
              <a:rPr lang="en-US" altLang="en-US" dirty="0">
                <a:ea typeface="MS PGothic" pitchFamily="34" charset="-128"/>
              </a:rPr>
              <a:t>Unless hydrocarbons can move and flow from pore to pore, the hydrocarbons remain locked in place and cannot flow into a well. The reservoir must also be trapped in some way.</a:t>
            </a:r>
          </a:p>
          <a:p>
            <a:endParaRPr lang="en-US" dirty="0"/>
          </a:p>
        </p:txBody>
      </p:sp>
      <p:sp>
        <p:nvSpPr>
          <p:cNvPr id="4" name="Slide Number Placeholder 3"/>
          <p:cNvSpPr>
            <a:spLocks noGrp="1"/>
          </p:cNvSpPr>
          <p:nvPr>
            <p:ph type="sldNum" sz="quarter" idx="10"/>
          </p:nvPr>
        </p:nvSpPr>
        <p:spPr/>
        <p:txBody>
          <a:bodyPr/>
          <a:lstStyle/>
          <a:p>
            <a:fld id="{561EAD33-B10C-4167-9B1A-BC8CD28A9255}" type="slidenum">
              <a:rPr lang="en-US" smtClean="0"/>
              <a:t>32</a:t>
            </a:fld>
            <a:endParaRPr lang="en-US"/>
          </a:p>
        </p:txBody>
      </p:sp>
    </p:spTree>
    <p:extLst>
      <p:ext uri="{BB962C8B-B14F-4D97-AF65-F5344CB8AC3E}">
        <p14:creationId xmlns:p14="http://schemas.microsoft.com/office/powerpoint/2010/main" val="4231722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Times New Roman" pitchFamily="18" charset="0"/>
                <a:ea typeface="MS PGothic" pitchFamily="34" charset="-128"/>
              </a:rPr>
              <a:t>Tell them that we’ll start with the Science of Energy. This is a free kit they can opt to receive courtesy of ConocoPhillips (or can receive a free Oil &amp; Gas Kit). Review how the Science of Energy kit is designed to be done in the classroom</a:t>
            </a:r>
            <a:endParaRPr lang="en-US" dirty="0"/>
          </a:p>
        </p:txBody>
      </p:sp>
      <p:sp>
        <p:nvSpPr>
          <p:cNvPr id="4" name="Slide Number Placeholder 3"/>
          <p:cNvSpPr>
            <a:spLocks noGrp="1"/>
          </p:cNvSpPr>
          <p:nvPr>
            <p:ph type="sldNum" sz="quarter" idx="10"/>
          </p:nvPr>
        </p:nvSpPr>
        <p:spPr/>
        <p:txBody>
          <a:bodyPr/>
          <a:lstStyle/>
          <a:p>
            <a:fld id="{E220A319-042F-417D-A27A-9F77E4FD67E0}" type="slidenum">
              <a:rPr lang="en-US" smtClean="0"/>
              <a:t>5</a:t>
            </a:fld>
            <a:endParaRPr lang="en-US" dirty="0"/>
          </a:p>
        </p:txBody>
      </p:sp>
    </p:spTree>
    <p:extLst>
      <p:ext uri="{BB962C8B-B14F-4D97-AF65-F5344CB8AC3E}">
        <p14:creationId xmlns:p14="http://schemas.microsoft.com/office/powerpoint/2010/main" val="3790144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Sedimentary rock is formed by the build up of layers of sand and sediment over time. Since sedimentary rock often has many pores, it is an ideal rock formation to contain oil.</a:t>
            </a:r>
          </a:p>
          <a:p>
            <a:pPr eaLnBrk="1" hangingPunct="1">
              <a:spcBef>
                <a:spcPct val="0"/>
              </a:spcBef>
            </a:pPr>
            <a:endParaRPr lang="en-US" altLang="en-US" dirty="0"/>
          </a:p>
          <a:p>
            <a:pPr eaLnBrk="1" hangingPunct="1">
              <a:spcBef>
                <a:spcPct val="0"/>
              </a:spcBef>
            </a:pPr>
            <a:r>
              <a:rPr lang="en-US" altLang="en-US" dirty="0"/>
              <a:t>Geologists have classified petroleum traps into two basic types: structural and stratigraphic traps. Structural traps are traps that are formed because of a deformation in the rock layer that contains the hydrocarbons. Two common examples of structural traps are fault traps and anticlines.</a:t>
            </a:r>
          </a:p>
          <a:p>
            <a:endParaRPr lang="en-US" dirty="0"/>
          </a:p>
        </p:txBody>
      </p:sp>
      <p:sp>
        <p:nvSpPr>
          <p:cNvPr id="4" name="Slide Number Placeholder 3"/>
          <p:cNvSpPr>
            <a:spLocks noGrp="1"/>
          </p:cNvSpPr>
          <p:nvPr>
            <p:ph type="sldNum" sz="quarter" idx="10"/>
          </p:nvPr>
        </p:nvSpPr>
        <p:spPr/>
        <p:txBody>
          <a:bodyPr/>
          <a:lstStyle/>
          <a:p>
            <a:fld id="{561EAD33-B10C-4167-9B1A-BC8CD28A9255}" type="slidenum">
              <a:rPr lang="en-US" smtClean="0"/>
              <a:t>33</a:t>
            </a:fld>
            <a:endParaRPr lang="en-US"/>
          </a:p>
        </p:txBody>
      </p:sp>
    </p:spTree>
    <p:extLst>
      <p:ext uri="{BB962C8B-B14F-4D97-AF65-F5344CB8AC3E}">
        <p14:creationId xmlns:p14="http://schemas.microsoft.com/office/powerpoint/2010/main" val="242111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The task of finding oil is assigned to geologists.</a:t>
            </a:r>
            <a:r>
              <a:rPr lang="en-US" altLang="en-US" baseline="0" dirty="0"/>
              <a:t> </a:t>
            </a:r>
            <a:r>
              <a:rPr lang="en-US" altLang="en-US" dirty="0"/>
              <a:t>Their task is to find the right conditions for an oil trap—the right source rock, reservoir rock and entrapment. </a:t>
            </a:r>
          </a:p>
          <a:p>
            <a:pPr eaLnBrk="1" hangingPunct="1">
              <a:spcBef>
                <a:spcPct val="0"/>
              </a:spcBef>
            </a:pPr>
            <a:endParaRPr lang="en-US" altLang="en-US" dirty="0"/>
          </a:p>
          <a:p>
            <a:pPr eaLnBrk="1" hangingPunct="1">
              <a:spcBef>
                <a:spcPct val="0"/>
              </a:spcBef>
            </a:pPr>
            <a:r>
              <a:rPr lang="en-US" altLang="en-US" dirty="0"/>
              <a:t>Modern oil geologists examine core samples,</a:t>
            </a:r>
            <a:r>
              <a:rPr lang="en-US" altLang="en-US" baseline="0" dirty="0"/>
              <a:t> </a:t>
            </a:r>
            <a:r>
              <a:rPr lang="en-US" altLang="en-US" dirty="0"/>
              <a:t>surface rocks and terrain, with the additional help of satellite images. However, they also use a variety of other methods to find oil. They can use sensitive gravity meters to measure tiny changes in the Earth’s gravitational field that could indicate flowing oil, as well as sensitive magnetometers to measure tiny changes in the Earth’s magnetic field caused by flowing oil. They can detect the smell of hydrocarbons using sensitive electronic noses called sniffers.</a:t>
            </a:r>
          </a:p>
          <a:p>
            <a:endParaRPr lang="en-US" dirty="0"/>
          </a:p>
        </p:txBody>
      </p:sp>
      <p:sp>
        <p:nvSpPr>
          <p:cNvPr id="4" name="Slide Number Placeholder 3"/>
          <p:cNvSpPr>
            <a:spLocks noGrp="1"/>
          </p:cNvSpPr>
          <p:nvPr>
            <p:ph type="sldNum" sz="quarter" idx="10"/>
          </p:nvPr>
        </p:nvSpPr>
        <p:spPr/>
        <p:txBody>
          <a:bodyPr/>
          <a:lstStyle/>
          <a:p>
            <a:fld id="{561EAD33-B10C-4167-9B1A-BC8CD28A9255}" type="slidenum">
              <a:rPr lang="en-US" smtClean="0"/>
              <a:t>34</a:t>
            </a:fld>
            <a:endParaRPr lang="en-US"/>
          </a:p>
        </p:txBody>
      </p:sp>
    </p:spTree>
    <p:extLst>
      <p:ext uri="{BB962C8B-B14F-4D97-AF65-F5344CB8AC3E}">
        <p14:creationId xmlns:p14="http://schemas.microsoft.com/office/powerpoint/2010/main" val="3108496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Finally, and most commonly, they use seismic technology, creating shock waves that pass through hidden rock layers and interpreting the waves that are reflected back to the surface. Equipment on the surface records the returning sound waves.</a:t>
            </a:r>
          </a:p>
          <a:p>
            <a:endParaRPr lang="en-US" dirty="0"/>
          </a:p>
        </p:txBody>
      </p:sp>
      <p:sp>
        <p:nvSpPr>
          <p:cNvPr id="4" name="Slide Number Placeholder 3"/>
          <p:cNvSpPr>
            <a:spLocks noGrp="1"/>
          </p:cNvSpPr>
          <p:nvPr>
            <p:ph type="sldNum" sz="quarter" idx="10"/>
          </p:nvPr>
        </p:nvSpPr>
        <p:spPr/>
        <p:txBody>
          <a:bodyPr/>
          <a:lstStyle/>
          <a:p>
            <a:fld id="{561EAD33-B10C-4167-9B1A-BC8CD28A9255}" type="slidenum">
              <a:rPr lang="en-US" smtClean="0"/>
              <a:t>35</a:t>
            </a:fld>
            <a:endParaRPr lang="en-US"/>
          </a:p>
        </p:txBody>
      </p:sp>
    </p:spTree>
    <p:extLst>
      <p:ext uri="{BB962C8B-B14F-4D97-AF65-F5344CB8AC3E}">
        <p14:creationId xmlns:p14="http://schemas.microsoft.com/office/powerpoint/2010/main" val="3955162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spcBef>
                <a:spcPct val="0"/>
              </a:spcBef>
            </a:pPr>
            <a:r>
              <a:rPr lang="en-US" altLang="en-US" dirty="0">
                <a:ea typeface="MS PGothic" pitchFamily="34" charset="-128"/>
              </a:rPr>
              <a:t>Conventional seismic surveys are done by towing sensors on streamers behind a survey vessel.</a:t>
            </a:r>
          </a:p>
          <a:p>
            <a:pPr eaLnBrk="1" hangingPunct="1">
              <a:lnSpc>
                <a:spcPct val="90000"/>
              </a:lnSpc>
              <a:spcBef>
                <a:spcPct val="0"/>
              </a:spcBef>
            </a:pPr>
            <a:endParaRPr lang="en-US" altLang="en-US" dirty="0">
              <a:ea typeface="MS PGothic" pitchFamily="34" charset="-128"/>
            </a:endParaRPr>
          </a:p>
          <a:p>
            <a:pPr eaLnBrk="1" hangingPunct="1">
              <a:lnSpc>
                <a:spcPct val="90000"/>
              </a:lnSpc>
              <a:spcBef>
                <a:spcPct val="0"/>
              </a:spcBef>
            </a:pPr>
            <a:r>
              <a:rPr lang="en-US" altLang="en-US" dirty="0">
                <a:ea typeface="MS PGothic" pitchFamily="34" charset="-128"/>
              </a:rPr>
              <a:t>The hydrophones record compressional sound wave information (pressure or P-waves) as they are bounced back from rock interfaces. </a:t>
            </a:r>
          </a:p>
          <a:p>
            <a:pPr eaLnBrk="1" hangingPunct="1">
              <a:lnSpc>
                <a:spcPct val="90000"/>
              </a:lnSpc>
              <a:spcBef>
                <a:spcPct val="0"/>
              </a:spcBef>
            </a:pPr>
            <a:endParaRPr lang="en-US" altLang="en-US" dirty="0">
              <a:ea typeface="MS PGothic" pitchFamily="34" charset="-128"/>
            </a:endParaRPr>
          </a:p>
          <a:p>
            <a:pPr eaLnBrk="1" hangingPunct="1">
              <a:lnSpc>
                <a:spcPct val="90000"/>
              </a:lnSpc>
              <a:spcBef>
                <a:spcPct val="0"/>
              </a:spcBef>
            </a:pPr>
            <a:r>
              <a:rPr lang="en-US" altLang="en-US" dirty="0">
                <a:ea typeface="MS PGothic" pitchFamily="34" charset="-128"/>
              </a:rPr>
              <a:t>Unfortunately, P-waves are not only influenced by rock types but also by porosity and fluids, which makes it difficult to discriminate between them. </a:t>
            </a:r>
            <a:br>
              <a:rPr lang="en-US" altLang="en-US" dirty="0">
                <a:ea typeface="MS PGothic" pitchFamily="34" charset="-128"/>
              </a:rPr>
            </a:br>
            <a:br>
              <a:rPr lang="en-US" altLang="en-US" dirty="0">
                <a:ea typeface="MS PGothic" pitchFamily="34" charset="-128"/>
              </a:rPr>
            </a:br>
            <a:r>
              <a:rPr lang="en-US" altLang="en-US" dirty="0">
                <a:ea typeface="MS PGothic" pitchFamily="34" charset="-128"/>
              </a:rPr>
              <a:t>However, by deploying geophones in addition to hydrophones on the seabed, it is possible to acquire information on shear waves as well (S-waves). </a:t>
            </a:r>
          </a:p>
          <a:p>
            <a:pPr eaLnBrk="1" hangingPunct="1">
              <a:lnSpc>
                <a:spcPct val="90000"/>
              </a:lnSpc>
              <a:spcBef>
                <a:spcPct val="0"/>
              </a:spcBef>
            </a:pPr>
            <a:endParaRPr lang="en-US" altLang="en-US" dirty="0">
              <a:ea typeface="MS PGothic" pitchFamily="34" charset="-128"/>
            </a:endParaRPr>
          </a:p>
          <a:p>
            <a:pPr eaLnBrk="1" hangingPunct="1">
              <a:lnSpc>
                <a:spcPct val="90000"/>
              </a:lnSpc>
              <a:spcBef>
                <a:spcPct val="0"/>
              </a:spcBef>
            </a:pPr>
            <a:r>
              <a:rPr lang="en-US" altLang="en-US" dirty="0">
                <a:ea typeface="MS PGothic" pitchFamily="34" charset="-128"/>
              </a:rPr>
              <a:t>Unlike their P-wave counterparts, S-waves are almost insensitive to a rock’s fluid content, whether hydrocarbons or water.</a:t>
            </a:r>
          </a:p>
          <a:p>
            <a:pPr eaLnBrk="1" hangingPunct="1">
              <a:lnSpc>
                <a:spcPct val="90000"/>
              </a:lnSpc>
              <a:spcBef>
                <a:spcPct val="0"/>
              </a:spcBef>
            </a:pPr>
            <a:endParaRPr lang="en-US" altLang="en-US" dirty="0">
              <a:ea typeface="MS PGothic" pitchFamily="34" charset="-128"/>
            </a:endParaRPr>
          </a:p>
          <a:p>
            <a:pPr eaLnBrk="1" hangingPunct="1">
              <a:lnSpc>
                <a:spcPct val="90000"/>
              </a:lnSpc>
              <a:spcBef>
                <a:spcPct val="0"/>
              </a:spcBef>
            </a:pPr>
            <a:r>
              <a:rPr lang="en-US" altLang="en-US" dirty="0">
                <a:ea typeface="MS PGothic" pitchFamily="34" charset="-128"/>
              </a:rPr>
              <a:t>The success factor lies in the integration of P- and S-wave data. In this way, geophysicists can vastly improve their ability to distinguish between rock and fluid property effects.</a:t>
            </a:r>
          </a:p>
          <a:p>
            <a:pPr eaLnBrk="1" hangingPunct="1">
              <a:lnSpc>
                <a:spcPct val="90000"/>
              </a:lnSpc>
              <a:spcBef>
                <a:spcPct val="0"/>
              </a:spcBef>
            </a:pPr>
            <a:endParaRPr lang="en-US" altLang="en-US" dirty="0">
              <a:ea typeface="MS PGothic" pitchFamily="34" charset="-128"/>
            </a:endParaRPr>
          </a:p>
          <a:p>
            <a:pPr eaLnBrk="1" hangingPunct="1">
              <a:lnSpc>
                <a:spcPct val="90000"/>
              </a:lnSpc>
              <a:spcBef>
                <a:spcPct val="0"/>
              </a:spcBef>
            </a:pPr>
            <a:r>
              <a:rPr lang="en-US" altLang="en-US" dirty="0">
                <a:ea typeface="MS PGothic" pitchFamily="34" charset="-128"/>
              </a:rPr>
              <a:t>This makes a significant, productive contribution to decreasing exploration risk and improving geophysical reservoir imaging and monitoring. </a:t>
            </a:r>
          </a:p>
          <a:p>
            <a:pPr eaLnBrk="1" hangingPunct="1">
              <a:lnSpc>
                <a:spcPct val="90000"/>
              </a:lnSpc>
              <a:spcBef>
                <a:spcPct val="0"/>
              </a:spcBef>
            </a:pPr>
            <a:endParaRPr lang="en-US" altLang="en-US" dirty="0">
              <a:ea typeface="MS PGothic" pitchFamily="34" charset="-128"/>
            </a:endParaRPr>
          </a:p>
          <a:p>
            <a:endParaRPr lang="en-US" dirty="0"/>
          </a:p>
        </p:txBody>
      </p:sp>
      <p:sp>
        <p:nvSpPr>
          <p:cNvPr id="4" name="Slide Number Placeholder 3"/>
          <p:cNvSpPr>
            <a:spLocks noGrp="1"/>
          </p:cNvSpPr>
          <p:nvPr>
            <p:ph type="sldNum" sz="quarter" idx="10"/>
          </p:nvPr>
        </p:nvSpPr>
        <p:spPr/>
        <p:txBody>
          <a:bodyPr/>
          <a:lstStyle/>
          <a:p>
            <a:fld id="{561EAD33-B10C-4167-9B1A-BC8CD28A9255}" type="slidenum">
              <a:rPr lang="en-US" smtClean="0"/>
              <a:t>36</a:t>
            </a:fld>
            <a:endParaRPr lang="en-US"/>
          </a:p>
        </p:txBody>
      </p:sp>
    </p:spTree>
    <p:extLst>
      <p:ext uri="{BB962C8B-B14F-4D97-AF65-F5344CB8AC3E}">
        <p14:creationId xmlns:p14="http://schemas.microsoft.com/office/powerpoint/2010/main" val="27073556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defRPr/>
            </a:pPr>
            <a:r>
              <a:rPr lang="en-US" sz="1100" dirty="0">
                <a:ea typeface="ＭＳ Ｐゴシック" pitchFamily="-109" charset="-128"/>
              </a:rPr>
              <a:t>Core samples (taking samples of rock to look for characteristics of reservoir rock) is another technique used in underground or undersea exploration and prospecting. A core sample is a roughly cylindrical piece of subsurface material removed by a special drill and brought to the surface for examination. Such a sample is needed to ascertain properties of underground rock, such as its porosity and permeability, or to investigate the peculiar features of a given zone of strata.</a:t>
            </a:r>
          </a:p>
          <a:p>
            <a:pPr>
              <a:lnSpc>
                <a:spcPct val="90000"/>
              </a:lnSpc>
              <a:defRPr/>
            </a:pPr>
            <a:endParaRPr lang="en-US" sz="1100" dirty="0">
              <a:ea typeface="ＭＳ Ｐゴシック" pitchFamily="-109" charset="-128"/>
            </a:endParaRPr>
          </a:p>
          <a:p>
            <a:pPr>
              <a:lnSpc>
                <a:spcPct val="90000"/>
              </a:lnSpc>
              <a:defRPr/>
            </a:pPr>
            <a:r>
              <a:rPr lang="en-US" sz="1100" dirty="0">
                <a:ea typeface="ＭＳ Ｐゴシック" pitchFamily="-109" charset="-128"/>
              </a:rPr>
              <a:t>Most cores are obtained by drilling into the earth, with a hollow steel tube called a corer. The hole made for the core sample is called a core hole. In the coring process the sample is pushed more or less intact into the tube. Removed from the tube in the laboratory, it is inspected and analyzed by different techniques and equipment depending on the type of data desired.</a:t>
            </a:r>
          </a:p>
          <a:p>
            <a:endParaRPr lang="en-US" dirty="0"/>
          </a:p>
        </p:txBody>
      </p:sp>
      <p:sp>
        <p:nvSpPr>
          <p:cNvPr id="4" name="Slide Number Placeholder 3"/>
          <p:cNvSpPr>
            <a:spLocks noGrp="1"/>
          </p:cNvSpPr>
          <p:nvPr>
            <p:ph type="sldNum" sz="quarter" idx="10"/>
          </p:nvPr>
        </p:nvSpPr>
        <p:spPr/>
        <p:txBody>
          <a:bodyPr/>
          <a:lstStyle/>
          <a:p>
            <a:fld id="{561EAD33-B10C-4167-9B1A-BC8CD28A9255}" type="slidenum">
              <a:rPr lang="en-US" smtClean="0"/>
              <a:t>38</a:t>
            </a:fld>
            <a:endParaRPr lang="en-US"/>
          </a:p>
        </p:txBody>
      </p:sp>
    </p:spTree>
    <p:extLst>
      <p:ext uri="{BB962C8B-B14F-4D97-AF65-F5344CB8AC3E}">
        <p14:creationId xmlns:p14="http://schemas.microsoft.com/office/powerpoint/2010/main" val="9182677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Locating a suitable site for drilling is just the first step in extracting oil. Before drilling can begin, companies must make sure they have the legal rights to drill. This can take years.</a:t>
            </a:r>
          </a:p>
          <a:p>
            <a:endParaRPr lang="en-US" dirty="0"/>
          </a:p>
        </p:txBody>
      </p:sp>
      <p:sp>
        <p:nvSpPr>
          <p:cNvPr id="4" name="Slide Number Placeholder 3"/>
          <p:cNvSpPr>
            <a:spLocks noGrp="1"/>
          </p:cNvSpPr>
          <p:nvPr>
            <p:ph type="sldNum" sz="quarter" idx="10"/>
          </p:nvPr>
        </p:nvSpPr>
        <p:spPr/>
        <p:txBody>
          <a:bodyPr/>
          <a:lstStyle/>
          <a:p>
            <a:fld id="{561EAD33-B10C-4167-9B1A-BC8CD28A9255}" type="slidenum">
              <a:rPr lang="en-US" smtClean="0"/>
              <a:t>39</a:t>
            </a:fld>
            <a:endParaRPr lang="en-US"/>
          </a:p>
        </p:txBody>
      </p:sp>
    </p:spTree>
    <p:extLst>
      <p:ext uri="{BB962C8B-B14F-4D97-AF65-F5344CB8AC3E}">
        <p14:creationId xmlns:p14="http://schemas.microsoft.com/office/powerpoint/2010/main" val="3068246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horizontal drilling, a drill is sent vertically underground and then turns to a (nearly) 90 degree angle to drill.</a:t>
            </a:r>
            <a:r>
              <a:rPr lang="en-US" baseline="0" dirty="0"/>
              <a:t> Often in this case, the well is then perforated,  allowing the oil and natural gas to enter the casing through multiple openings and be pumped to the surface. </a:t>
            </a:r>
          </a:p>
          <a:p>
            <a:endParaRPr lang="en-US" baseline="0" dirty="0"/>
          </a:p>
          <a:p>
            <a:r>
              <a:rPr lang="en-US" baseline="0" dirty="0"/>
              <a:t>When oil and especially natural gas are trapped within tight formations, fracturing is employed. During this process a fluid is injected into the casing under high pressure and exits the perforations creating cracks with in the surrounding rock layers. These cracks allow for pathways that allow the oil and natural gas to escape the formation and move into the casing to be brought to the surface.  Often multiple segments of a casing are fracked.  A fracking fluid typically contains over 90 % water, some sand, and a small amount of chemicals. The sand or similar particle is used to hold fissures open, but oil and gas can still seep through it. The chemicals used are often proprietary, and most often detergent like in nature. </a:t>
            </a:r>
            <a:endParaRPr lang="en-US" dirty="0"/>
          </a:p>
          <a:p>
            <a:endParaRPr lang="en-US" dirty="0"/>
          </a:p>
        </p:txBody>
      </p:sp>
      <p:sp>
        <p:nvSpPr>
          <p:cNvPr id="4" name="Slide Number Placeholder 3"/>
          <p:cNvSpPr>
            <a:spLocks noGrp="1"/>
          </p:cNvSpPr>
          <p:nvPr>
            <p:ph type="sldNum" sz="quarter" idx="10"/>
          </p:nvPr>
        </p:nvSpPr>
        <p:spPr/>
        <p:txBody>
          <a:bodyPr/>
          <a:lstStyle/>
          <a:p>
            <a:fld id="{561EAD33-B10C-4167-9B1A-BC8CD28A9255}" type="slidenum">
              <a:rPr lang="en-US" smtClean="0"/>
              <a:t>40</a:t>
            </a:fld>
            <a:endParaRPr lang="en-US"/>
          </a:p>
        </p:txBody>
      </p:sp>
    </p:spTree>
    <p:extLst>
      <p:ext uri="{BB962C8B-B14F-4D97-AF65-F5344CB8AC3E}">
        <p14:creationId xmlns:p14="http://schemas.microsoft.com/office/powerpoint/2010/main" val="3460794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Once the wells have been completed, they can go into production. Production wells do not have the complex above ground structures that are in place during drilling. Instead, the wells are capped with smaller units. Ideally, oil</a:t>
            </a:r>
            <a:r>
              <a:rPr lang="en-US" altLang="en-US" baseline="0" dirty="0"/>
              <a:t> and gas are </a:t>
            </a:r>
            <a:r>
              <a:rPr lang="en-US" altLang="en-US" dirty="0"/>
              <a:t>extracted using natural drive, which means there is enough pressure in the well to move the oil and no pumping is needed.</a:t>
            </a:r>
          </a:p>
          <a:p>
            <a:pPr eaLnBrk="1" hangingPunct="1">
              <a:spcBef>
                <a:spcPct val="0"/>
              </a:spcBef>
            </a:pPr>
            <a:endParaRPr lang="en-US" altLang="en-US" dirty="0"/>
          </a:p>
          <a:p>
            <a:pPr eaLnBrk="1" hangingPunct="1">
              <a:spcBef>
                <a:spcPct val="0"/>
              </a:spcBef>
            </a:pPr>
            <a:r>
              <a:rPr lang="en-US" altLang="en-US" dirty="0"/>
              <a:t>A Christmas Tree, in the petroleum industry, is a series of valves and gauges used to measure and control the flow and pressure of the well.</a:t>
            </a:r>
          </a:p>
          <a:p>
            <a:pPr eaLnBrk="1" hangingPunct="1">
              <a:spcBef>
                <a:spcPct val="0"/>
              </a:spcBef>
            </a:pPr>
            <a:endParaRPr lang="en-US" altLang="en-US" dirty="0"/>
          </a:p>
          <a:p>
            <a:pPr eaLnBrk="1" hangingPunct="1">
              <a:spcBef>
                <a:spcPct val="0"/>
              </a:spcBef>
            </a:pPr>
            <a:r>
              <a:rPr lang="en-US" altLang="en-US" dirty="0"/>
              <a:t>Other wells do not have enough natural drive to move the</a:t>
            </a:r>
            <a:r>
              <a:rPr lang="en-US" altLang="en-US" baseline="0" dirty="0"/>
              <a:t> oil and gas out </a:t>
            </a:r>
            <a:r>
              <a:rPr lang="en-US" altLang="en-US" dirty="0"/>
              <a:t>of the earth. They must use pumps to lift the liquids to the surface. Typically, this is done with a sucker rod pump, sometimes called a horse head pump.</a:t>
            </a:r>
          </a:p>
          <a:p>
            <a:endParaRPr lang="en-US" dirty="0"/>
          </a:p>
        </p:txBody>
      </p:sp>
      <p:sp>
        <p:nvSpPr>
          <p:cNvPr id="4" name="Slide Number Placeholder 3"/>
          <p:cNvSpPr>
            <a:spLocks noGrp="1"/>
          </p:cNvSpPr>
          <p:nvPr>
            <p:ph type="sldNum" sz="quarter" idx="10"/>
          </p:nvPr>
        </p:nvSpPr>
        <p:spPr/>
        <p:txBody>
          <a:bodyPr/>
          <a:lstStyle/>
          <a:p>
            <a:fld id="{561EAD33-B10C-4167-9B1A-BC8CD28A9255}" type="slidenum">
              <a:rPr lang="en-US" smtClean="0"/>
              <a:t>41</a:t>
            </a:fld>
            <a:endParaRPr lang="en-US"/>
          </a:p>
        </p:txBody>
      </p:sp>
    </p:spTree>
    <p:extLst>
      <p:ext uri="{BB962C8B-B14F-4D97-AF65-F5344CB8AC3E}">
        <p14:creationId xmlns:p14="http://schemas.microsoft.com/office/powerpoint/2010/main" val="23328225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In some cases, the oil may be too heavy to flow. A second hole is then drilled into the reservoir and steam is injected under pressure. The heat from the steam thins the oil in the reservoir, and the pressure helps push it up the well.</a:t>
            </a:r>
          </a:p>
          <a:p>
            <a:pPr eaLnBrk="1" hangingPunct="1">
              <a:spcBef>
                <a:spcPct val="0"/>
              </a:spcBef>
            </a:pPr>
            <a:endParaRPr lang="en-US" altLang="en-US" dirty="0"/>
          </a:p>
          <a:p>
            <a:pPr eaLnBrk="1" hangingPunct="1">
              <a:spcBef>
                <a:spcPct val="0"/>
              </a:spcBef>
            </a:pPr>
            <a:r>
              <a:rPr lang="en-US" altLang="en-US" dirty="0"/>
              <a:t>Likewise, in some areas, drillers are using captured CO2 to inject into wells. It offers an opportunity to capture and store CO2, while producing oil and gas.</a:t>
            </a:r>
          </a:p>
          <a:p>
            <a:endParaRPr lang="en-US" dirty="0"/>
          </a:p>
        </p:txBody>
      </p:sp>
      <p:sp>
        <p:nvSpPr>
          <p:cNvPr id="4" name="Slide Number Placeholder 3"/>
          <p:cNvSpPr>
            <a:spLocks noGrp="1"/>
          </p:cNvSpPr>
          <p:nvPr>
            <p:ph type="sldNum" sz="quarter" idx="10"/>
          </p:nvPr>
        </p:nvSpPr>
        <p:spPr/>
        <p:txBody>
          <a:bodyPr/>
          <a:lstStyle/>
          <a:p>
            <a:fld id="{561EAD33-B10C-4167-9B1A-BC8CD28A9255}" type="slidenum">
              <a:rPr lang="en-US" smtClean="0"/>
              <a:t>42</a:t>
            </a:fld>
            <a:endParaRPr lang="en-US"/>
          </a:p>
        </p:txBody>
      </p:sp>
    </p:spTree>
    <p:extLst>
      <p:ext uri="{BB962C8B-B14F-4D97-AF65-F5344CB8AC3E}">
        <p14:creationId xmlns:p14="http://schemas.microsoft.com/office/powerpoint/2010/main" val="15908060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t>Oil wells are located above oil bearing formations, wherever they are found. Refineries are usually near oil consumption markets, though many are located near major oil producing areas, as well. There are different ways to get oil from the well to the refinery.</a:t>
            </a:r>
          </a:p>
          <a:p>
            <a:pPr eaLnBrk="1" hangingPunct="1">
              <a:spcBef>
                <a:spcPct val="0"/>
              </a:spcBef>
            </a:pPr>
            <a:endParaRPr lang="en-US" altLang="en-US" dirty="0"/>
          </a:p>
          <a:p>
            <a:pPr eaLnBrk="1" hangingPunct="1">
              <a:spcBef>
                <a:spcPct val="0"/>
              </a:spcBef>
            </a:pPr>
            <a:r>
              <a:rPr lang="en-US" altLang="en-US" dirty="0"/>
              <a:t>Much of the oil is shipped via pipelines. For longer distances, oil is put in tanker trucks or moved by sea on oil tankers.</a:t>
            </a:r>
          </a:p>
          <a:p>
            <a:endParaRPr lang="en-US" dirty="0"/>
          </a:p>
        </p:txBody>
      </p:sp>
      <p:sp>
        <p:nvSpPr>
          <p:cNvPr id="4" name="Slide Number Placeholder 3"/>
          <p:cNvSpPr>
            <a:spLocks noGrp="1"/>
          </p:cNvSpPr>
          <p:nvPr>
            <p:ph type="sldNum" sz="quarter" idx="10"/>
          </p:nvPr>
        </p:nvSpPr>
        <p:spPr/>
        <p:txBody>
          <a:bodyPr/>
          <a:lstStyle/>
          <a:p>
            <a:fld id="{561EAD33-B10C-4167-9B1A-BC8CD28A9255}" type="slidenum">
              <a:rPr lang="en-US" smtClean="0"/>
              <a:t>43</a:t>
            </a:fld>
            <a:endParaRPr lang="en-US"/>
          </a:p>
        </p:txBody>
      </p:sp>
    </p:spTree>
    <p:extLst>
      <p:ext uri="{BB962C8B-B14F-4D97-AF65-F5344CB8AC3E}">
        <p14:creationId xmlns:p14="http://schemas.microsoft.com/office/powerpoint/2010/main" val="247828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New Roman" pitchFamily="18" charset="0"/>
                <a:ea typeface="MS PGothic" pitchFamily="34" charset="-128"/>
              </a:rPr>
              <a:t>Do the Science of Energy Teacher Demonstration. After demonstrating the energy transformation with the containers of sand - review how NEED classifies the different forms of energy. Tell them this black line master is included in the Guides that come with the kit. Have them use the chart to trace backwards the entire energy flow in the demonstration to nuclear energy in the sun. </a:t>
            </a:r>
          </a:p>
          <a:p>
            <a:endParaRPr lang="en-US" dirty="0"/>
          </a:p>
        </p:txBody>
      </p:sp>
      <p:sp>
        <p:nvSpPr>
          <p:cNvPr id="4" name="Slide Number Placeholder 3"/>
          <p:cNvSpPr>
            <a:spLocks noGrp="1"/>
          </p:cNvSpPr>
          <p:nvPr>
            <p:ph type="sldNum" sz="quarter" idx="10"/>
          </p:nvPr>
        </p:nvSpPr>
        <p:spPr/>
        <p:txBody>
          <a:bodyPr/>
          <a:lstStyle/>
          <a:p>
            <a:fld id="{E220A319-042F-417D-A27A-9F77E4FD67E0}" type="slidenum">
              <a:rPr lang="en-US" smtClean="0"/>
              <a:t>6</a:t>
            </a:fld>
            <a:endParaRPr lang="en-US" dirty="0"/>
          </a:p>
        </p:txBody>
      </p:sp>
    </p:spTree>
    <p:extLst>
      <p:ext uri="{BB962C8B-B14F-4D97-AF65-F5344CB8AC3E}">
        <p14:creationId xmlns:p14="http://schemas.microsoft.com/office/powerpoint/2010/main" val="978690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Natural gas is transported primarily via underground pipelines.</a:t>
            </a:r>
          </a:p>
          <a:p>
            <a:endParaRPr lang="en-US" dirty="0"/>
          </a:p>
        </p:txBody>
      </p:sp>
      <p:sp>
        <p:nvSpPr>
          <p:cNvPr id="4" name="Slide Number Placeholder 3"/>
          <p:cNvSpPr>
            <a:spLocks noGrp="1"/>
          </p:cNvSpPr>
          <p:nvPr>
            <p:ph type="sldNum" sz="quarter" idx="10"/>
          </p:nvPr>
        </p:nvSpPr>
        <p:spPr/>
        <p:txBody>
          <a:bodyPr/>
          <a:lstStyle/>
          <a:p>
            <a:fld id="{561EAD33-B10C-4167-9B1A-BC8CD28A9255}" type="slidenum">
              <a:rPr lang="en-US" smtClean="0"/>
              <a:t>44</a:t>
            </a:fld>
            <a:endParaRPr lang="en-US"/>
          </a:p>
        </p:txBody>
      </p:sp>
    </p:spTree>
    <p:extLst>
      <p:ext uri="{BB962C8B-B14F-4D97-AF65-F5344CB8AC3E}">
        <p14:creationId xmlns:p14="http://schemas.microsoft.com/office/powerpoint/2010/main" val="1273624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Petroleum based - Plastic cup, domino, tape, ear pods, sunscreen, crayons, balloon, stress ball, battery, eye shadow, chalk box, disc, chap stick, glue stick, pull car, toothbrush, shower caps, masking tape, and cell phone.  Non-Petroleum – coins, ruler, paperclips, keys, and piece of chalk</a:t>
            </a:r>
          </a:p>
        </p:txBody>
      </p:sp>
      <p:sp>
        <p:nvSpPr>
          <p:cNvPr id="4" name="Slide Number Placeholder 3"/>
          <p:cNvSpPr>
            <a:spLocks noGrp="1"/>
          </p:cNvSpPr>
          <p:nvPr>
            <p:ph type="sldNum" sz="quarter" idx="5"/>
          </p:nvPr>
        </p:nvSpPr>
        <p:spPr/>
        <p:txBody>
          <a:bodyPr/>
          <a:lstStyle/>
          <a:p>
            <a:fld id="{E220A319-042F-417D-A27A-9F77E4FD67E0}" type="slidenum">
              <a:rPr lang="en-US" smtClean="0"/>
              <a:t>49</a:t>
            </a:fld>
            <a:endParaRPr lang="en-US"/>
          </a:p>
        </p:txBody>
      </p:sp>
    </p:spTree>
    <p:extLst>
      <p:ext uri="{BB962C8B-B14F-4D97-AF65-F5344CB8AC3E}">
        <p14:creationId xmlns:p14="http://schemas.microsoft.com/office/powerpoint/2010/main" val="3938957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4ED94D-9D52-4225-9E8B-44A333783F37}" type="slidenum">
              <a:rPr lang="en-US" smtClean="0"/>
              <a:t>54</a:t>
            </a:fld>
            <a:endParaRPr lang="en-US" dirty="0"/>
          </a:p>
        </p:txBody>
      </p:sp>
    </p:spTree>
    <p:extLst>
      <p:ext uri="{BB962C8B-B14F-4D97-AF65-F5344CB8AC3E}">
        <p14:creationId xmlns:p14="http://schemas.microsoft.com/office/powerpoint/2010/main" val="18529745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4ED94D-9D52-4225-9E8B-44A333783F37}" type="slidenum">
              <a:rPr lang="en-US" smtClean="0"/>
              <a:t>55</a:t>
            </a:fld>
            <a:endParaRPr lang="en-US" dirty="0"/>
          </a:p>
        </p:txBody>
      </p:sp>
    </p:spTree>
    <p:extLst>
      <p:ext uri="{BB962C8B-B14F-4D97-AF65-F5344CB8AC3E}">
        <p14:creationId xmlns:p14="http://schemas.microsoft.com/office/powerpoint/2010/main" val="39375770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4ED94D-9D52-4225-9E8B-44A333783F37}" type="slidenum">
              <a:rPr lang="en-US" smtClean="0"/>
              <a:t>56</a:t>
            </a:fld>
            <a:endParaRPr lang="en-US" dirty="0"/>
          </a:p>
        </p:txBody>
      </p:sp>
    </p:spTree>
    <p:extLst>
      <p:ext uri="{BB962C8B-B14F-4D97-AF65-F5344CB8AC3E}">
        <p14:creationId xmlns:p14="http://schemas.microsoft.com/office/powerpoint/2010/main" val="2365818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4ED94D-9D52-4225-9E8B-44A333783F37}" type="slidenum">
              <a:rPr lang="en-US" smtClean="0"/>
              <a:t>57</a:t>
            </a:fld>
            <a:endParaRPr lang="en-US" dirty="0"/>
          </a:p>
        </p:txBody>
      </p:sp>
    </p:spTree>
    <p:extLst>
      <p:ext uri="{BB962C8B-B14F-4D97-AF65-F5344CB8AC3E}">
        <p14:creationId xmlns:p14="http://schemas.microsoft.com/office/powerpoint/2010/main" val="1420976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latin typeface="Times New Roman" pitchFamily="18" charset="0"/>
                <a:ea typeface="MS PGothic" pitchFamily="34" charset="-128"/>
              </a:rPr>
              <a:t>Stations are designed as inquiry investigations for students to explore and lead their peers through.  Each station has a “What Was Happening” description to help students understand their investigations.</a:t>
            </a:r>
          </a:p>
        </p:txBody>
      </p:sp>
      <p:sp>
        <p:nvSpPr>
          <p:cNvPr id="4" name="Slide Number Placeholder 3"/>
          <p:cNvSpPr>
            <a:spLocks noGrp="1"/>
          </p:cNvSpPr>
          <p:nvPr>
            <p:ph type="sldNum" sz="quarter" idx="10"/>
          </p:nvPr>
        </p:nvSpPr>
        <p:spPr/>
        <p:txBody>
          <a:bodyPr/>
          <a:lstStyle/>
          <a:p>
            <a:fld id="{E220A319-042F-417D-A27A-9F77E4FD67E0}" type="slidenum">
              <a:rPr lang="en-US" smtClean="0"/>
              <a:t>7</a:t>
            </a:fld>
            <a:endParaRPr lang="en-US" dirty="0"/>
          </a:p>
        </p:txBody>
      </p:sp>
    </p:spTree>
    <p:extLst>
      <p:ext uri="{BB962C8B-B14F-4D97-AF65-F5344CB8AC3E}">
        <p14:creationId xmlns:p14="http://schemas.microsoft.com/office/powerpoint/2010/main" val="336061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latin typeface="Times New Roman" pitchFamily="18" charset="0"/>
              </a:rPr>
              <a:t>This worksheet which is included in the Science of Energy Guides helps students learn the difference between forms of energy and energy sources and explains how they are related.</a:t>
            </a:r>
          </a:p>
          <a:p>
            <a:pPr eaLnBrk="1" hangingPunct="1">
              <a:spcBef>
                <a:spcPct val="0"/>
              </a:spcBef>
            </a:pPr>
            <a:endParaRPr lang="en-US" dirty="0">
              <a:latin typeface="Times New Roman" pitchFamily="18" charset="0"/>
            </a:endParaRPr>
          </a:p>
          <a:p>
            <a:pPr eaLnBrk="1" hangingPunct="1">
              <a:spcBef>
                <a:spcPct val="0"/>
              </a:spcBef>
            </a:pPr>
            <a:r>
              <a:rPr lang="en-US" dirty="0">
                <a:latin typeface="Times New Roman" pitchFamily="18" charset="0"/>
              </a:rPr>
              <a:t>Again explain that forms of energy are how scientists classify the different kinds of energy. Energy sources are where we get the energy we use everyday to make our lives more comfortable and convenient. An example of this is the energy we receive from the sun comes in the form of radiant energy. We call this resource (source) solar energy.</a:t>
            </a:r>
          </a:p>
          <a:p>
            <a:pPr eaLnBrk="1" hangingPunct="1">
              <a:spcBef>
                <a:spcPct val="0"/>
              </a:spcBef>
            </a:pPr>
            <a:endParaRPr lang="en-US" dirty="0">
              <a:latin typeface="Times New Roman" pitchFamily="18" charset="0"/>
            </a:endParaRPr>
          </a:p>
          <a:p>
            <a:pPr eaLnBrk="1" hangingPunct="1">
              <a:spcBef>
                <a:spcPct val="0"/>
              </a:spcBef>
            </a:pPr>
            <a:r>
              <a:rPr lang="en-US" dirty="0">
                <a:latin typeface="Times New Roman" pitchFamily="18" charset="0"/>
              </a:rPr>
              <a:t>Quickly explain how this sheet is used by students. Don’t spend too much time on it. Note that percentages</a:t>
            </a:r>
            <a:r>
              <a:rPr lang="en-US" baseline="0" dirty="0">
                <a:latin typeface="Times New Roman" pitchFamily="18" charset="0"/>
              </a:rPr>
              <a:t> may not equal 100 in total, due to independent rounding of figures.</a:t>
            </a:r>
            <a:endParaRPr lang="en-US" dirty="0">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E220A319-042F-417D-A27A-9F77E4FD67E0}" type="slidenum">
              <a:rPr lang="en-US" smtClean="0"/>
              <a:t>9</a:t>
            </a:fld>
            <a:endParaRPr lang="en-US" dirty="0"/>
          </a:p>
        </p:txBody>
      </p:sp>
    </p:spTree>
    <p:extLst>
      <p:ext uri="{BB962C8B-B14F-4D97-AF65-F5344CB8AC3E}">
        <p14:creationId xmlns:p14="http://schemas.microsoft.com/office/powerpoint/2010/main" val="3602634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New Roman" pitchFamily="18" charset="0"/>
                <a:ea typeface="MS PGothic" pitchFamily="34" charset="-128"/>
              </a:rPr>
              <a:t>The United States is a highly developed and industrialized society. We use a lot of energy – in homes, in businesses, in industry, and for transportation. The industrial sector uses about one-third of total energy. The residential and commercial sectors combined use even more than this about 41% of all energy. These two sectors include all types of buildings, such as houses, offices, stores, restaurants, hospitals, and places of worship. Energy used for transportation accounts for more than 25% of all energy.</a:t>
            </a:r>
          </a:p>
          <a:p>
            <a:endParaRPr lang="en-US" dirty="0"/>
          </a:p>
        </p:txBody>
      </p:sp>
      <p:sp>
        <p:nvSpPr>
          <p:cNvPr id="4" name="Slide Number Placeholder 3"/>
          <p:cNvSpPr>
            <a:spLocks noGrp="1"/>
          </p:cNvSpPr>
          <p:nvPr>
            <p:ph type="sldNum" sz="quarter" idx="10"/>
          </p:nvPr>
        </p:nvSpPr>
        <p:spPr/>
        <p:txBody>
          <a:bodyPr/>
          <a:lstStyle/>
          <a:p>
            <a:fld id="{E220A319-042F-417D-A27A-9F77E4FD67E0}" type="slidenum">
              <a:rPr lang="en-US" smtClean="0"/>
              <a:t>10</a:t>
            </a:fld>
            <a:endParaRPr lang="en-US" dirty="0"/>
          </a:p>
        </p:txBody>
      </p:sp>
    </p:spTree>
    <p:extLst>
      <p:ext uri="{BB962C8B-B14F-4D97-AF65-F5344CB8AC3E}">
        <p14:creationId xmlns:p14="http://schemas.microsoft.com/office/powerpoint/2010/main" val="1467790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139" name="Shape 1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Times New Roman" pitchFamily="18" charset="0"/>
                <a:ea typeface="MS PGothic" pitchFamily="34" charset="-128"/>
              </a:rPr>
              <a:t>Curriculum and kits available for all levels, K-12.</a:t>
            </a:r>
          </a:p>
          <a:p>
            <a:endParaRPr lang="en-US" dirty="0"/>
          </a:p>
        </p:txBody>
      </p:sp>
      <p:sp>
        <p:nvSpPr>
          <p:cNvPr id="4" name="Slide Number Placeholder 3"/>
          <p:cNvSpPr>
            <a:spLocks noGrp="1"/>
          </p:cNvSpPr>
          <p:nvPr>
            <p:ph type="sldNum" sz="quarter" idx="10"/>
          </p:nvPr>
        </p:nvSpPr>
        <p:spPr/>
        <p:txBody>
          <a:bodyPr/>
          <a:lstStyle/>
          <a:p>
            <a:fld id="{E220A319-042F-417D-A27A-9F77E4FD67E0}" type="slidenum">
              <a:rPr lang="en-US" smtClean="0"/>
              <a:t>17</a:t>
            </a:fld>
            <a:endParaRPr lang="en-US" dirty="0"/>
          </a:p>
        </p:txBody>
      </p:sp>
    </p:spTree>
    <p:extLst>
      <p:ext uri="{BB962C8B-B14F-4D97-AF65-F5344CB8AC3E}">
        <p14:creationId xmlns:p14="http://schemas.microsoft.com/office/powerpoint/2010/main" val="3857597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gif"/><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gif"/><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gif"/><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7.gif"/><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5391" t="9576" r="16277" b="22914"/>
          <a:stretch/>
        </p:blipFill>
        <p:spPr>
          <a:xfrm>
            <a:off x="9807581" y="4896739"/>
            <a:ext cx="2831759" cy="2161822"/>
          </a:xfrm>
          <a:prstGeom prst="rect">
            <a:avLst/>
          </a:prstGeom>
        </p:spPr>
      </p:pic>
      <p:sp>
        <p:nvSpPr>
          <p:cNvPr id="4" name="Rectangle 3"/>
          <p:cNvSpPr/>
          <p:nvPr/>
        </p:nvSpPr>
        <p:spPr>
          <a:xfrm rot="18724487">
            <a:off x="8453064" y="5265366"/>
            <a:ext cx="4599706" cy="106601"/>
          </a:xfrm>
          <a:custGeom>
            <a:avLst/>
            <a:gdLst>
              <a:gd name="connsiteX0" fmla="*/ 0 w 4540003"/>
              <a:gd name="connsiteY0" fmla="*/ 0 h 106601"/>
              <a:gd name="connsiteX1" fmla="*/ 4540003 w 4540003"/>
              <a:gd name="connsiteY1" fmla="*/ 0 h 106601"/>
              <a:gd name="connsiteX2" fmla="*/ 4540003 w 4540003"/>
              <a:gd name="connsiteY2" fmla="*/ 106601 h 106601"/>
              <a:gd name="connsiteX3" fmla="*/ 0 w 4540003"/>
              <a:gd name="connsiteY3" fmla="*/ 106601 h 106601"/>
              <a:gd name="connsiteX4" fmla="*/ 0 w 4540003"/>
              <a:gd name="connsiteY4" fmla="*/ 0 h 106601"/>
              <a:gd name="connsiteX0" fmla="*/ 0 w 4599706"/>
              <a:gd name="connsiteY0" fmla="*/ 0 h 106601"/>
              <a:gd name="connsiteX1" fmla="*/ 4540003 w 4599706"/>
              <a:gd name="connsiteY1" fmla="*/ 0 h 106601"/>
              <a:gd name="connsiteX2" fmla="*/ 4599706 w 4599706"/>
              <a:gd name="connsiteY2" fmla="*/ 90033 h 106601"/>
              <a:gd name="connsiteX3" fmla="*/ 0 w 4599706"/>
              <a:gd name="connsiteY3" fmla="*/ 106601 h 106601"/>
              <a:gd name="connsiteX4" fmla="*/ 0 w 4599706"/>
              <a:gd name="connsiteY4" fmla="*/ 0 h 10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9706" h="106601">
                <a:moveTo>
                  <a:pt x="0" y="0"/>
                </a:moveTo>
                <a:lnTo>
                  <a:pt x="4540003" y="0"/>
                </a:lnTo>
                <a:lnTo>
                  <a:pt x="4599706" y="90033"/>
                </a:lnTo>
                <a:lnTo>
                  <a:pt x="0" y="106601"/>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5340825"/>
            <a:ext cx="10672764" cy="1517174"/>
          </a:xfrm>
          <a:custGeom>
            <a:avLst/>
            <a:gdLst>
              <a:gd name="connsiteX0" fmla="*/ 0 w 12192000"/>
              <a:gd name="connsiteY0" fmla="*/ 0 h 1517174"/>
              <a:gd name="connsiteX1" fmla="*/ 12192000 w 12192000"/>
              <a:gd name="connsiteY1" fmla="*/ 0 h 1517174"/>
              <a:gd name="connsiteX2" fmla="*/ 12192000 w 12192000"/>
              <a:gd name="connsiteY2" fmla="*/ 1517174 h 1517174"/>
              <a:gd name="connsiteX3" fmla="*/ 0 w 12192000"/>
              <a:gd name="connsiteY3" fmla="*/ 1517174 h 1517174"/>
              <a:gd name="connsiteX4" fmla="*/ 0 w 12192000"/>
              <a:gd name="connsiteY4" fmla="*/ 0 h 1517174"/>
              <a:gd name="connsiteX0" fmla="*/ 0 w 12192000"/>
              <a:gd name="connsiteY0" fmla="*/ 0 h 1517174"/>
              <a:gd name="connsiteX1" fmla="*/ 10906125 w 12192000"/>
              <a:gd name="connsiteY1" fmla="*/ 0 h 1517174"/>
              <a:gd name="connsiteX2" fmla="*/ 12192000 w 12192000"/>
              <a:gd name="connsiteY2" fmla="*/ 1517174 h 1517174"/>
              <a:gd name="connsiteX3" fmla="*/ 0 w 12192000"/>
              <a:gd name="connsiteY3" fmla="*/ 1517174 h 1517174"/>
              <a:gd name="connsiteX4" fmla="*/ 0 w 12192000"/>
              <a:gd name="connsiteY4" fmla="*/ 0 h 1517174"/>
              <a:gd name="connsiteX0" fmla="*/ 0 w 10906125"/>
              <a:gd name="connsiteY0" fmla="*/ 0 h 1517174"/>
              <a:gd name="connsiteX1" fmla="*/ 10906125 w 10906125"/>
              <a:gd name="connsiteY1" fmla="*/ 0 h 1517174"/>
              <a:gd name="connsiteX2" fmla="*/ 9563100 w 10906125"/>
              <a:gd name="connsiteY2" fmla="*/ 1517174 h 1517174"/>
              <a:gd name="connsiteX3" fmla="*/ 0 w 10906125"/>
              <a:gd name="connsiteY3" fmla="*/ 1517174 h 1517174"/>
              <a:gd name="connsiteX4" fmla="*/ 0 w 10906125"/>
              <a:gd name="connsiteY4" fmla="*/ 0 h 151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6125" h="1517174">
                <a:moveTo>
                  <a:pt x="0" y="0"/>
                </a:moveTo>
                <a:lnTo>
                  <a:pt x="10906125" y="0"/>
                </a:lnTo>
                <a:lnTo>
                  <a:pt x="9563100" y="1517174"/>
                </a:lnTo>
                <a:lnTo>
                  <a:pt x="0" y="1517174"/>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6" name="Title 1"/>
          <p:cNvSpPr>
            <a:spLocks noGrp="1"/>
          </p:cNvSpPr>
          <p:nvPr>
            <p:ph type="title"/>
          </p:nvPr>
        </p:nvSpPr>
        <p:spPr>
          <a:xfrm>
            <a:off x="389458" y="5635277"/>
            <a:ext cx="9389547" cy="541867"/>
          </a:xfrm>
        </p:spPr>
        <p:txBody>
          <a:bodyPr>
            <a:noAutofit/>
          </a:bodyPr>
          <a:lstStyle>
            <a:lvl1pPr>
              <a:defRPr sz="4800">
                <a:solidFill>
                  <a:schemeClr val="bg1"/>
                </a:solidFill>
              </a:defRPr>
            </a:lvl1pPr>
          </a:lstStyle>
          <a:p>
            <a:r>
              <a:rPr lang="en-US"/>
              <a:t>Click to edit Master title style</a:t>
            </a:r>
            <a:endParaRPr lang="en-US" dirty="0"/>
          </a:p>
        </p:txBody>
      </p:sp>
      <p:sp>
        <p:nvSpPr>
          <p:cNvPr id="17" name="Text Placeholder 2"/>
          <p:cNvSpPr>
            <a:spLocks noGrp="1"/>
          </p:cNvSpPr>
          <p:nvPr>
            <p:ph type="body" idx="1"/>
          </p:nvPr>
        </p:nvSpPr>
        <p:spPr>
          <a:xfrm>
            <a:off x="389459" y="6194076"/>
            <a:ext cx="8968854" cy="462846"/>
          </a:xfrm>
        </p:spPr>
        <p:txBody>
          <a:bodyPr anchor="b"/>
          <a:lstStyle>
            <a:lvl1pPr marL="0" indent="0">
              <a:buNone/>
              <a:defRPr sz="2400" b="1" i="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Picture Placeholder 10"/>
          <p:cNvSpPr>
            <a:spLocks noGrp="1"/>
          </p:cNvSpPr>
          <p:nvPr>
            <p:ph type="pic" sz="quarter" idx="13"/>
          </p:nvPr>
        </p:nvSpPr>
        <p:spPr>
          <a:xfrm>
            <a:off x="-22574" y="-32945"/>
            <a:ext cx="12243879" cy="5374001"/>
          </a:xfrm>
          <a:custGeom>
            <a:avLst/>
            <a:gdLst>
              <a:gd name="connsiteX0" fmla="*/ 0 w 8658584"/>
              <a:gd name="connsiteY0" fmla="*/ 0 h 6694311"/>
              <a:gd name="connsiteX1" fmla="*/ 7542843 w 8658584"/>
              <a:gd name="connsiteY1" fmla="*/ 0 h 6694311"/>
              <a:gd name="connsiteX2" fmla="*/ 8658584 w 8658584"/>
              <a:gd name="connsiteY2" fmla="*/ 1115741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6143021 w 8658584"/>
              <a:gd name="connsiteY1" fmla="*/ 0 h 6694311"/>
              <a:gd name="connsiteX2" fmla="*/ 8658584 w 8658584"/>
              <a:gd name="connsiteY2" fmla="*/ 1115741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6143021 w 8658584"/>
              <a:gd name="connsiteY1" fmla="*/ 0 h 6694311"/>
              <a:gd name="connsiteX2" fmla="*/ 8658584 w 8658584"/>
              <a:gd name="connsiteY2" fmla="*/ 2560719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5691465 w 8658584"/>
              <a:gd name="connsiteY1" fmla="*/ 0 h 6694311"/>
              <a:gd name="connsiteX2" fmla="*/ 8658584 w 8658584"/>
              <a:gd name="connsiteY2" fmla="*/ 2560719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5691465 w 8658584"/>
              <a:gd name="connsiteY1" fmla="*/ 0 h 6694311"/>
              <a:gd name="connsiteX2" fmla="*/ 8658584 w 8658584"/>
              <a:gd name="connsiteY2" fmla="*/ 3080008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5691465 w 8658584"/>
              <a:gd name="connsiteY1" fmla="*/ 0 h 6694311"/>
              <a:gd name="connsiteX2" fmla="*/ 8636006 w 8658584"/>
              <a:gd name="connsiteY2" fmla="*/ 2763920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22578 h 6716889"/>
              <a:gd name="connsiteX1" fmla="*/ 5510843 w 8658584"/>
              <a:gd name="connsiteY1" fmla="*/ 0 h 6716889"/>
              <a:gd name="connsiteX2" fmla="*/ 8636006 w 8658584"/>
              <a:gd name="connsiteY2" fmla="*/ 2786498 h 6716889"/>
              <a:gd name="connsiteX3" fmla="*/ 8658584 w 8658584"/>
              <a:gd name="connsiteY3" fmla="*/ 6716889 h 6716889"/>
              <a:gd name="connsiteX4" fmla="*/ 0 w 8658584"/>
              <a:gd name="connsiteY4" fmla="*/ 6716889 h 6716889"/>
              <a:gd name="connsiteX5" fmla="*/ 0 w 8658584"/>
              <a:gd name="connsiteY5" fmla="*/ 22578 h 6716889"/>
              <a:gd name="connsiteX0" fmla="*/ 0 w 8658584"/>
              <a:gd name="connsiteY0" fmla="*/ 22578 h 6716889"/>
              <a:gd name="connsiteX1" fmla="*/ 5510843 w 8658584"/>
              <a:gd name="connsiteY1" fmla="*/ 0 h 6716889"/>
              <a:gd name="connsiteX2" fmla="*/ 8636006 w 8658584"/>
              <a:gd name="connsiteY2" fmla="*/ 2876809 h 6716889"/>
              <a:gd name="connsiteX3" fmla="*/ 8658584 w 8658584"/>
              <a:gd name="connsiteY3" fmla="*/ 6716889 h 6716889"/>
              <a:gd name="connsiteX4" fmla="*/ 0 w 8658584"/>
              <a:gd name="connsiteY4" fmla="*/ 6716889 h 6716889"/>
              <a:gd name="connsiteX5" fmla="*/ 0 w 8658584"/>
              <a:gd name="connsiteY5" fmla="*/ 22578 h 6716889"/>
              <a:gd name="connsiteX0" fmla="*/ 0 w 8658584"/>
              <a:gd name="connsiteY0" fmla="*/ 1 h 6694312"/>
              <a:gd name="connsiteX1" fmla="*/ 6280495 w 8658584"/>
              <a:gd name="connsiteY1" fmla="*/ 6819 h 6694312"/>
              <a:gd name="connsiteX2" fmla="*/ 8636006 w 8658584"/>
              <a:gd name="connsiteY2" fmla="*/ 2854232 h 6694312"/>
              <a:gd name="connsiteX3" fmla="*/ 8658584 w 8658584"/>
              <a:gd name="connsiteY3" fmla="*/ 6694312 h 6694312"/>
              <a:gd name="connsiteX4" fmla="*/ 0 w 8658584"/>
              <a:gd name="connsiteY4" fmla="*/ 6694312 h 6694312"/>
              <a:gd name="connsiteX5" fmla="*/ 0 w 8658584"/>
              <a:gd name="connsiteY5" fmla="*/ 1 h 6694312"/>
              <a:gd name="connsiteX0" fmla="*/ 0 w 8684109"/>
              <a:gd name="connsiteY0" fmla="*/ 0 h 6694311"/>
              <a:gd name="connsiteX1" fmla="*/ 6280495 w 8684109"/>
              <a:gd name="connsiteY1" fmla="*/ 6818 h 6694311"/>
              <a:gd name="connsiteX2" fmla="*/ 8684109 w 8684109"/>
              <a:gd name="connsiteY2" fmla="*/ 3265770 h 6694311"/>
              <a:gd name="connsiteX3" fmla="*/ 8658584 w 8684109"/>
              <a:gd name="connsiteY3" fmla="*/ 6694311 h 6694311"/>
              <a:gd name="connsiteX4" fmla="*/ 0 w 8684109"/>
              <a:gd name="connsiteY4" fmla="*/ 6694311 h 6694311"/>
              <a:gd name="connsiteX5" fmla="*/ 0 w 8684109"/>
              <a:gd name="connsiteY5" fmla="*/ 0 h 6694311"/>
              <a:gd name="connsiteX0" fmla="*/ 0 w 8684109"/>
              <a:gd name="connsiteY0" fmla="*/ 0 h 6694311"/>
              <a:gd name="connsiteX1" fmla="*/ 6280495 w 8684109"/>
              <a:gd name="connsiteY1" fmla="*/ 6818 h 6694311"/>
              <a:gd name="connsiteX2" fmla="*/ 8684109 w 8684109"/>
              <a:gd name="connsiteY2" fmla="*/ 3265771 h 6694311"/>
              <a:gd name="connsiteX3" fmla="*/ 8658584 w 8684109"/>
              <a:gd name="connsiteY3" fmla="*/ 6694311 h 6694311"/>
              <a:gd name="connsiteX4" fmla="*/ 0 w 8684109"/>
              <a:gd name="connsiteY4" fmla="*/ 6694311 h 6694311"/>
              <a:gd name="connsiteX5" fmla="*/ 0 w 8684109"/>
              <a:gd name="connsiteY5" fmla="*/ 0 h 6694311"/>
              <a:gd name="connsiteX0" fmla="*/ 0 w 8684109"/>
              <a:gd name="connsiteY0" fmla="*/ 0 h 6694311"/>
              <a:gd name="connsiteX1" fmla="*/ 6280495 w 8684109"/>
              <a:gd name="connsiteY1" fmla="*/ 6818 h 6694311"/>
              <a:gd name="connsiteX2" fmla="*/ 8684109 w 8684109"/>
              <a:gd name="connsiteY2" fmla="*/ 3265771 h 6694311"/>
              <a:gd name="connsiteX3" fmla="*/ 8658584 w 8684109"/>
              <a:gd name="connsiteY3" fmla="*/ 6694311 h 6694311"/>
              <a:gd name="connsiteX4" fmla="*/ 0 w 8684109"/>
              <a:gd name="connsiteY4" fmla="*/ 6694311 h 6694311"/>
              <a:gd name="connsiteX5" fmla="*/ 0 w 8684109"/>
              <a:gd name="connsiteY5" fmla="*/ 0 h 6694311"/>
              <a:gd name="connsiteX0" fmla="*/ 0 w 8684109"/>
              <a:gd name="connsiteY0" fmla="*/ 0 h 6694311"/>
              <a:gd name="connsiteX1" fmla="*/ 6280495 w 8684109"/>
              <a:gd name="connsiteY1" fmla="*/ 6818 h 6694311"/>
              <a:gd name="connsiteX2" fmla="*/ 8684109 w 8684109"/>
              <a:gd name="connsiteY2" fmla="*/ 3265771 h 6694311"/>
              <a:gd name="connsiteX3" fmla="*/ 8674619 w 8684109"/>
              <a:gd name="connsiteY3" fmla="*/ 6694311 h 6694311"/>
              <a:gd name="connsiteX4" fmla="*/ 0 w 8684109"/>
              <a:gd name="connsiteY4" fmla="*/ 6694311 h 6694311"/>
              <a:gd name="connsiteX5" fmla="*/ 0 w 8684109"/>
              <a:gd name="connsiteY5" fmla="*/ 0 h 6694311"/>
              <a:gd name="connsiteX0" fmla="*/ 0 w 8684109"/>
              <a:gd name="connsiteY0" fmla="*/ 0 h 6840557"/>
              <a:gd name="connsiteX1" fmla="*/ 6280495 w 8684109"/>
              <a:gd name="connsiteY1" fmla="*/ 6818 h 6840557"/>
              <a:gd name="connsiteX2" fmla="*/ 8684109 w 8684109"/>
              <a:gd name="connsiteY2" fmla="*/ 3265771 h 6840557"/>
              <a:gd name="connsiteX3" fmla="*/ 8674619 w 8684109"/>
              <a:gd name="connsiteY3" fmla="*/ 6840557 h 6840557"/>
              <a:gd name="connsiteX4" fmla="*/ 0 w 8684109"/>
              <a:gd name="connsiteY4" fmla="*/ 6694311 h 6840557"/>
              <a:gd name="connsiteX5" fmla="*/ 0 w 8684109"/>
              <a:gd name="connsiteY5" fmla="*/ 0 h 6840557"/>
              <a:gd name="connsiteX0" fmla="*/ 0 w 8684109"/>
              <a:gd name="connsiteY0" fmla="*/ 0 h 6840558"/>
              <a:gd name="connsiteX1" fmla="*/ 6280495 w 8684109"/>
              <a:gd name="connsiteY1" fmla="*/ 6818 h 6840558"/>
              <a:gd name="connsiteX2" fmla="*/ 8684109 w 8684109"/>
              <a:gd name="connsiteY2" fmla="*/ 3265771 h 6840558"/>
              <a:gd name="connsiteX3" fmla="*/ 8674619 w 8684109"/>
              <a:gd name="connsiteY3" fmla="*/ 6840557 h 6840558"/>
              <a:gd name="connsiteX4" fmla="*/ 20294 w 8684109"/>
              <a:gd name="connsiteY4" fmla="*/ 6840558 h 6840558"/>
              <a:gd name="connsiteX5" fmla="*/ 0 w 8684109"/>
              <a:gd name="connsiteY5" fmla="*/ 0 h 6840558"/>
              <a:gd name="connsiteX0" fmla="*/ 0 w 8695428"/>
              <a:gd name="connsiteY0" fmla="*/ 29743 h 6870301"/>
              <a:gd name="connsiteX1" fmla="*/ 8695428 w 8695428"/>
              <a:gd name="connsiteY1" fmla="*/ 0 h 6870301"/>
              <a:gd name="connsiteX2" fmla="*/ 8684109 w 8695428"/>
              <a:gd name="connsiteY2" fmla="*/ 3295514 h 6870301"/>
              <a:gd name="connsiteX3" fmla="*/ 8674619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84109 w 8695428"/>
              <a:gd name="connsiteY2" fmla="*/ 3295514 h 6870301"/>
              <a:gd name="connsiteX3" fmla="*/ 7944051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84109 w 8695428"/>
              <a:gd name="connsiteY2" fmla="*/ 3295514 h 6870301"/>
              <a:gd name="connsiteX3" fmla="*/ 778170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84109 w 8695428"/>
              <a:gd name="connsiteY2" fmla="*/ 3295514 h 6870301"/>
              <a:gd name="connsiteX3" fmla="*/ 778170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78170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78170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72082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72082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558473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013909 h 6870301"/>
              <a:gd name="connsiteX3" fmla="*/ 7558473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013909 h 6870301"/>
              <a:gd name="connsiteX3" fmla="*/ 7558473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013909 h 6870301"/>
              <a:gd name="connsiteX3" fmla="*/ 7558473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013909 h 6870301"/>
              <a:gd name="connsiteX3" fmla="*/ 7588677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4741823 h 6870301"/>
              <a:gd name="connsiteX3" fmla="*/ 7588677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4741823 h 6870301"/>
              <a:gd name="connsiteX3" fmla="*/ 7588677 w 8695428"/>
              <a:gd name="connsiteY3" fmla="*/ 6870300 h 6870301"/>
              <a:gd name="connsiteX4" fmla="*/ 20294 w 8695428"/>
              <a:gd name="connsiteY4" fmla="*/ 6870301 h 6870301"/>
              <a:gd name="connsiteX5" fmla="*/ 0 w 8695428"/>
              <a:gd name="connsiteY5" fmla="*/ 29743 h 6870301"/>
              <a:gd name="connsiteX0" fmla="*/ 0 w 8695428"/>
              <a:gd name="connsiteY0" fmla="*/ 0 h 6876011"/>
              <a:gd name="connsiteX1" fmla="*/ 8695428 w 8695428"/>
              <a:gd name="connsiteY1" fmla="*/ 5710 h 6876011"/>
              <a:gd name="connsiteX2" fmla="*/ 8694255 w 8695428"/>
              <a:gd name="connsiteY2" fmla="*/ 4747533 h 6876011"/>
              <a:gd name="connsiteX3" fmla="*/ 7588677 w 8695428"/>
              <a:gd name="connsiteY3" fmla="*/ 6876010 h 6876011"/>
              <a:gd name="connsiteX4" fmla="*/ 20294 w 8695428"/>
              <a:gd name="connsiteY4" fmla="*/ 6876011 h 6876011"/>
              <a:gd name="connsiteX5" fmla="*/ 0 w 8695428"/>
              <a:gd name="connsiteY5" fmla="*/ 0 h 687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95428" h="6876011">
                <a:moveTo>
                  <a:pt x="0" y="0"/>
                </a:moveTo>
                <a:lnTo>
                  <a:pt x="8695428" y="5710"/>
                </a:lnTo>
                <a:lnTo>
                  <a:pt x="8694255" y="4747533"/>
                </a:lnTo>
                <a:cubicBezTo>
                  <a:pt x="8630212" y="4756972"/>
                  <a:pt x="8048681" y="6053717"/>
                  <a:pt x="7588677" y="6876010"/>
                </a:cubicBezTo>
                <a:lnTo>
                  <a:pt x="20294" y="6876011"/>
                </a:lnTo>
                <a:cubicBezTo>
                  <a:pt x="13529" y="4595825"/>
                  <a:pt x="6765" y="2280186"/>
                  <a:pt x="0" y="0"/>
                </a:cubicBezTo>
                <a:close/>
              </a:path>
            </a:pathLst>
          </a:custGeom>
          <a:solidFill>
            <a:schemeClr val="tx1">
              <a:alpha val="48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358059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Image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21622" cy="775053"/>
          </a:xfrm>
        </p:spPr>
        <p:txBody>
          <a:bodyPr/>
          <a:lstStyle>
            <a:lvl1pPr algn="ctr">
              <a:defRPr>
                <a:solidFill>
                  <a:srgbClr val="00B0F0"/>
                </a:solidFill>
              </a:defRPr>
            </a:lvl1pPr>
          </a:lstStyle>
          <a:p>
            <a:r>
              <a:rPr lang="en-US"/>
              <a:t>Click to edit Master title style</a:t>
            </a:r>
            <a:endParaRPr lang="en-US" dirty="0"/>
          </a:p>
        </p:txBody>
      </p:sp>
      <p:sp>
        <p:nvSpPr>
          <p:cNvPr id="3" name="Picture Placeholder 9"/>
          <p:cNvSpPr>
            <a:spLocks noGrp="1"/>
          </p:cNvSpPr>
          <p:nvPr>
            <p:ph type="pic" sz="quarter" idx="14"/>
          </p:nvPr>
        </p:nvSpPr>
        <p:spPr>
          <a:xfrm>
            <a:off x="838200" y="1207908"/>
            <a:ext cx="5370689" cy="5034848"/>
          </a:xfrm>
        </p:spPr>
        <p:txBody>
          <a:bodyPr/>
          <a:lstStyle/>
          <a:p>
            <a:r>
              <a:rPr lang="en-US"/>
              <a:t>Click icon to add picture</a:t>
            </a:r>
          </a:p>
        </p:txBody>
      </p:sp>
      <p:sp>
        <p:nvSpPr>
          <p:cNvPr id="4" name="Picture Placeholder 9"/>
          <p:cNvSpPr>
            <a:spLocks noGrp="1"/>
          </p:cNvSpPr>
          <p:nvPr>
            <p:ph type="pic" sz="quarter" idx="15"/>
          </p:nvPr>
        </p:nvSpPr>
        <p:spPr>
          <a:xfrm>
            <a:off x="6299201" y="1207909"/>
            <a:ext cx="5260622" cy="2450038"/>
          </a:xfrm>
        </p:spPr>
        <p:txBody>
          <a:bodyPr/>
          <a:lstStyle/>
          <a:p>
            <a:r>
              <a:rPr lang="en-US"/>
              <a:t>Click icon to add picture</a:t>
            </a:r>
          </a:p>
        </p:txBody>
      </p:sp>
      <p:sp>
        <p:nvSpPr>
          <p:cNvPr id="6" name="Footer Placeholder 4"/>
          <p:cNvSpPr>
            <a:spLocks noGrp="1"/>
          </p:cNvSpPr>
          <p:nvPr>
            <p:ph type="ftr" sz="quarter" idx="13"/>
          </p:nvPr>
        </p:nvSpPr>
        <p:spPr>
          <a:xfrm>
            <a:off x="1443034" y="6431138"/>
            <a:ext cx="2999146" cy="365125"/>
          </a:xfrm>
        </p:spPr>
        <p:txBody>
          <a:bodyPr/>
          <a:lstStyle>
            <a:lvl1pPr algn="l">
              <a:defRPr/>
            </a:lvl1pPr>
          </a:lstStyle>
          <a:p>
            <a:r>
              <a:rPr lang="en-US"/>
              <a:t>Phillips 66 - 3/10/17 - ©The NEED Project  </a:t>
            </a:r>
          </a:p>
        </p:txBody>
      </p:sp>
      <p:sp>
        <p:nvSpPr>
          <p:cNvPr id="7" name="Rectangle 6"/>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9"/>
          <p:cNvSpPr>
            <a:spLocks noGrp="1"/>
          </p:cNvSpPr>
          <p:nvPr>
            <p:ph type="pic" sz="quarter" idx="16"/>
          </p:nvPr>
        </p:nvSpPr>
        <p:spPr>
          <a:xfrm>
            <a:off x="6299200" y="3753373"/>
            <a:ext cx="5260622" cy="2489383"/>
          </a:xfrm>
        </p:spPr>
        <p:txBody>
          <a:bodyPr/>
          <a:lstStyle>
            <a:lvl1pPr>
              <a:defRPr/>
            </a:lvl1pPr>
          </a:lstStyle>
          <a:p>
            <a:r>
              <a:rPr lang="en-US"/>
              <a:t>Click icon to add picture</a:t>
            </a:r>
            <a:endParaRPr lang="en-US" dirty="0"/>
          </a:p>
        </p:txBody>
      </p:sp>
      <p:sp>
        <p:nvSpPr>
          <p:cNvPr id="10" name="Text Placeholder 15"/>
          <p:cNvSpPr>
            <a:spLocks noGrp="1"/>
          </p:cNvSpPr>
          <p:nvPr>
            <p:ph type="body" sz="quarter" idx="11" hasCustomPrompt="1"/>
          </p:nvPr>
        </p:nvSpPr>
        <p:spPr>
          <a:xfrm>
            <a:off x="838200" y="5536582"/>
            <a:ext cx="4668308" cy="533577"/>
          </a:xfrm>
          <a:solidFill>
            <a:schemeClr val="bg1"/>
          </a:solidFill>
        </p:spPr>
        <p:txBody>
          <a:bodyPr>
            <a:normAutofit/>
          </a:bodyPr>
          <a:lstStyle>
            <a:lvl1pPr algn="r">
              <a:defRPr sz="1400" i="1">
                <a:solidFill>
                  <a:schemeClr val="tx1">
                    <a:lumMod val="65000"/>
                    <a:lumOff val="35000"/>
                  </a:schemeClr>
                </a:solidFill>
              </a:defRPr>
            </a:lvl1pPr>
          </a:lstStyle>
          <a:p>
            <a:pPr lvl="0"/>
            <a:r>
              <a:rPr lang="en-US" dirty="0"/>
              <a:t>Add Subtitle or Photo Credit</a:t>
            </a:r>
          </a:p>
        </p:txBody>
      </p:sp>
    </p:spTree>
    <p:extLst>
      <p:ext uri="{BB962C8B-B14F-4D97-AF65-F5344CB8AC3E}">
        <p14:creationId xmlns:p14="http://schemas.microsoft.com/office/powerpoint/2010/main" val="2381896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6" name="Picture Placeholder 13"/>
          <p:cNvSpPr>
            <a:spLocks noGrp="1"/>
          </p:cNvSpPr>
          <p:nvPr>
            <p:ph type="pic" sz="quarter" idx="10"/>
          </p:nvPr>
        </p:nvSpPr>
        <p:spPr>
          <a:xfrm>
            <a:off x="0" y="0"/>
            <a:ext cx="12192000" cy="6858000"/>
          </a:xfrm>
          <a:solidFill>
            <a:schemeClr val="bg2"/>
          </a:solidFill>
        </p:spPr>
        <p:txBody>
          <a:bodyPr/>
          <a:lstStyle/>
          <a:p>
            <a:r>
              <a:rPr lang="en-US"/>
              <a:t>Click icon to add picture</a:t>
            </a:r>
            <a:endParaRPr lang="en-US" dirty="0"/>
          </a:p>
        </p:txBody>
      </p:sp>
      <p:sp>
        <p:nvSpPr>
          <p:cNvPr id="7" name="Text Placeholder 15"/>
          <p:cNvSpPr>
            <a:spLocks noGrp="1"/>
          </p:cNvSpPr>
          <p:nvPr>
            <p:ph type="body" sz="quarter" idx="11"/>
          </p:nvPr>
        </p:nvSpPr>
        <p:spPr>
          <a:xfrm>
            <a:off x="5986206" y="5723548"/>
            <a:ext cx="6205794" cy="704963"/>
          </a:xfrm>
          <a:solidFill>
            <a:schemeClr val="bg1"/>
          </a:solidFill>
        </p:spPr>
        <p:txBody>
          <a:bodyPr anchor="ctr">
            <a:normAutofit/>
          </a:bodyPr>
          <a:lstStyle>
            <a:lvl1pPr>
              <a:defRPr sz="2400" b="1" i="1">
                <a:solidFill>
                  <a:srgbClr val="00B0F0"/>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37091503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5046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14" name="Rectangle 13"/>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6" name="Title 1"/>
          <p:cNvSpPr>
            <a:spLocks noGrp="1"/>
          </p:cNvSpPr>
          <p:nvPr>
            <p:ph type="title"/>
          </p:nvPr>
        </p:nvSpPr>
        <p:spPr>
          <a:xfrm>
            <a:off x="838200" y="365125"/>
            <a:ext cx="10541000" cy="876653"/>
          </a:xfrm>
        </p:spPr>
        <p:txBody>
          <a:bodyPr/>
          <a:lstStyle>
            <a:lvl1pPr>
              <a:defRPr>
                <a:solidFill>
                  <a:schemeClr val="tx1"/>
                </a:solidFill>
              </a:defRPr>
            </a:lvl1pPr>
          </a:lstStyle>
          <a:p>
            <a:r>
              <a:rPr lang="en-US"/>
              <a:t>Click to edit Master title style</a:t>
            </a:r>
            <a:endParaRPr lang="en-US" dirty="0"/>
          </a:p>
        </p:txBody>
      </p:sp>
      <p:sp>
        <p:nvSpPr>
          <p:cNvPr id="7" name="Content Placeholder 2"/>
          <p:cNvSpPr>
            <a:spLocks noGrp="1"/>
          </p:cNvSpPr>
          <p:nvPr>
            <p:ph idx="1"/>
          </p:nvPr>
        </p:nvSpPr>
        <p:spPr>
          <a:xfrm>
            <a:off x="838200" y="1368601"/>
            <a:ext cx="10541000" cy="4808362"/>
          </a:xfrm>
        </p:spPr>
        <p:txBody>
          <a:bodyPr/>
          <a:lstStyle>
            <a:lvl1pPr marL="457200" indent="-457200">
              <a:buClr>
                <a:srgbClr val="00B0F0"/>
              </a:buClr>
              <a:buFont typeface="Arial" panose="020B0604020202020204" pitchFamily="34" charset="0"/>
              <a:buChar char="•"/>
              <a:defRPr b="0">
                <a:solidFill>
                  <a:schemeClr val="tx1"/>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p:cNvSpPr>
            <a:spLocks noGrp="1"/>
          </p:cNvSpPr>
          <p:nvPr>
            <p:ph type="ftr" sz="quarter" idx="13"/>
          </p:nvPr>
        </p:nvSpPr>
        <p:spPr>
          <a:xfrm>
            <a:off x="1443034" y="6431138"/>
            <a:ext cx="2999146" cy="365125"/>
          </a:xfrm>
        </p:spPr>
        <p:txBody>
          <a:bodyPr/>
          <a:lstStyle>
            <a:lvl1pPr algn="l">
              <a:defRPr/>
            </a:lvl1pPr>
          </a:lstStyle>
          <a:p>
            <a:r>
              <a:rPr lang="en-US"/>
              <a:t>Phillips 66 - 3/10/17 - ©The NEED Project  </a:t>
            </a:r>
          </a:p>
        </p:txBody>
      </p:sp>
      <p:sp>
        <p:nvSpPr>
          <p:cNvPr id="9" name="Rectangle 8"/>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4"/>
          <p:cNvSpPr/>
          <p:nvPr/>
        </p:nvSpPr>
        <p:spPr>
          <a:xfrm rot="19717887">
            <a:off x="-69073" y="563933"/>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55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hree Text boxes">
    <p:spTree>
      <p:nvGrpSpPr>
        <p:cNvPr id="1" name=""/>
        <p:cNvGrpSpPr/>
        <p:nvPr/>
      </p:nvGrpSpPr>
      <p:grpSpPr>
        <a:xfrm>
          <a:off x="0" y="0"/>
          <a:ext cx="0" cy="0"/>
          <a:chOff x="0" y="0"/>
          <a:chExt cx="0" cy="0"/>
        </a:xfrm>
      </p:grpSpPr>
      <p:sp>
        <p:nvSpPr>
          <p:cNvPr id="16" name="Rectangle 15"/>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6" name="Title 1"/>
          <p:cNvSpPr>
            <a:spLocks noGrp="1"/>
          </p:cNvSpPr>
          <p:nvPr>
            <p:ph type="title"/>
          </p:nvPr>
        </p:nvSpPr>
        <p:spPr>
          <a:xfrm>
            <a:off x="838200" y="365125"/>
            <a:ext cx="10541000" cy="876653"/>
          </a:xfrm>
        </p:spPr>
        <p:txBody>
          <a:bodyPr/>
          <a:lstStyle>
            <a:lvl1pPr>
              <a:defRPr>
                <a:solidFill>
                  <a:schemeClr val="tx1"/>
                </a:solidFill>
              </a:defRPr>
            </a:lvl1pPr>
          </a:lstStyle>
          <a:p>
            <a:r>
              <a:rPr lang="en-US"/>
              <a:t>Click to edit Master title style</a:t>
            </a:r>
            <a:endParaRPr lang="en-US" dirty="0"/>
          </a:p>
        </p:txBody>
      </p:sp>
      <p:sp>
        <p:nvSpPr>
          <p:cNvPr id="7" name="Content Placeholder 2"/>
          <p:cNvSpPr>
            <a:spLocks noGrp="1"/>
          </p:cNvSpPr>
          <p:nvPr>
            <p:ph idx="1"/>
          </p:nvPr>
        </p:nvSpPr>
        <p:spPr>
          <a:xfrm>
            <a:off x="838200" y="4267200"/>
            <a:ext cx="10541000" cy="1966207"/>
          </a:xfrm>
        </p:spPr>
        <p:txBody>
          <a:bodyPr/>
          <a:lstStyle>
            <a:lvl1pPr marL="0" indent="0">
              <a:buClr>
                <a:srgbClr val="00B0F0"/>
              </a:buClr>
              <a:buFont typeface="Arial" panose="020B0604020202020204" pitchFamily="34" charset="0"/>
              <a:buNone/>
              <a:defRPr b="1">
                <a:solidFill>
                  <a:srgbClr val="00B0F0"/>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p:cNvSpPr>
            <a:spLocks noGrp="1"/>
          </p:cNvSpPr>
          <p:nvPr>
            <p:ph type="ftr" sz="quarter" idx="13"/>
          </p:nvPr>
        </p:nvSpPr>
        <p:spPr>
          <a:xfrm>
            <a:off x="1443034" y="6431138"/>
            <a:ext cx="2999146" cy="365125"/>
          </a:xfrm>
        </p:spPr>
        <p:txBody>
          <a:bodyPr/>
          <a:lstStyle>
            <a:lvl1pPr algn="l">
              <a:defRPr/>
            </a:lvl1pPr>
          </a:lstStyle>
          <a:p>
            <a:r>
              <a:rPr lang="en-US"/>
              <a:t>Phillips 66 - 3/10/17 - ©The NEED Project  </a:t>
            </a:r>
          </a:p>
        </p:txBody>
      </p:sp>
      <p:sp>
        <p:nvSpPr>
          <p:cNvPr id="9" name="Rectangle 8"/>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p:cNvSpPr>
            <a:spLocks noGrp="1"/>
          </p:cNvSpPr>
          <p:nvPr>
            <p:ph idx="14"/>
          </p:nvPr>
        </p:nvSpPr>
        <p:spPr>
          <a:xfrm>
            <a:off x="838200" y="1368601"/>
            <a:ext cx="5190067" cy="2746728"/>
          </a:xfrm>
        </p:spPr>
        <p:txBody>
          <a:bodyPr/>
          <a:lstStyle>
            <a:lvl1pPr marL="0" indent="0">
              <a:buClr>
                <a:srgbClr val="00B0F0"/>
              </a:buClr>
              <a:buFont typeface="Arial" panose="020B0604020202020204" pitchFamily="34" charset="0"/>
              <a:buNone/>
              <a:defRPr b="1">
                <a:solidFill>
                  <a:srgbClr val="00B0F0"/>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5"/>
          </p:nvPr>
        </p:nvSpPr>
        <p:spPr>
          <a:xfrm>
            <a:off x="6208889" y="1368601"/>
            <a:ext cx="5170311" cy="2746728"/>
          </a:xfrm>
        </p:spPr>
        <p:txBody>
          <a:bodyPr/>
          <a:lstStyle>
            <a:lvl1pPr marL="0" indent="0">
              <a:buClr>
                <a:srgbClr val="00B0F0"/>
              </a:buClr>
              <a:buFontTx/>
              <a:buNone/>
              <a:defRPr b="1">
                <a:solidFill>
                  <a:srgbClr val="00B0F0"/>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Isosceles Triangle 4"/>
          <p:cNvSpPr/>
          <p:nvPr/>
        </p:nvSpPr>
        <p:spPr>
          <a:xfrm rot="19717887">
            <a:off x="-69073" y="577787"/>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8486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1" name="Graphic 1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7520" y="1521354"/>
            <a:ext cx="3917782" cy="4135436"/>
          </a:xfrm>
          <a:prstGeom prst="rect">
            <a:avLst/>
          </a:prstGeom>
        </p:spPr>
      </p:pic>
      <p:sp>
        <p:nvSpPr>
          <p:cNvPr id="2" name="Title 1"/>
          <p:cNvSpPr>
            <a:spLocks noGrp="1"/>
          </p:cNvSpPr>
          <p:nvPr>
            <p:ph type="title" hasCustomPrompt="1"/>
          </p:nvPr>
        </p:nvSpPr>
        <p:spPr>
          <a:xfrm>
            <a:off x="5063066" y="873127"/>
            <a:ext cx="6290733" cy="876653"/>
          </a:xfrm>
        </p:spPr>
        <p:txBody>
          <a:bodyPr>
            <a:normAutofit/>
          </a:bodyPr>
          <a:lstStyle>
            <a:lvl1pPr algn="l">
              <a:defRPr sz="5400">
                <a:solidFill>
                  <a:srgbClr val="00B0F0"/>
                </a:solidFill>
              </a:defRPr>
            </a:lvl1pPr>
          </a:lstStyle>
          <a:p>
            <a:r>
              <a:rPr lang="en-US" dirty="0"/>
              <a:t>Title</a:t>
            </a:r>
          </a:p>
        </p:txBody>
      </p:sp>
      <p:pic>
        <p:nvPicPr>
          <p:cNvPr id="7" name="Picture 2" descr="G:\NEED\NEED Materials\2015 Conversion\Catalog2015_16\pinterest-icon-vect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3067" y="4936065"/>
            <a:ext cx="720725" cy="7207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G:\NEED\NEED Materials\2014 Final Curriculum\Energy Rock Performances\Links\instagram-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3067" y="4021665"/>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NEED\NEED Materials\2014 Final Curriculum\Energy Rock Performances\Links\twitter_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3067" y="3031065"/>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G:\NEED\NEED Materials\2014 Final Curriculum\Energy Rock Performances\Links\facebook-icon.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86867" y="1809719"/>
            <a:ext cx="884886" cy="114514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2"/>
          <p:cNvSpPr>
            <a:spLocks noGrp="1"/>
          </p:cNvSpPr>
          <p:nvPr>
            <p:ph type="body" sz="quarter" idx="10"/>
          </p:nvPr>
        </p:nvSpPr>
        <p:spPr>
          <a:xfrm>
            <a:off x="6028267" y="2043640"/>
            <a:ext cx="5689071" cy="812447"/>
          </a:xfrm>
        </p:spPr>
        <p:txBody>
          <a:bodyPr>
            <a:normAutofit/>
          </a:bodyPr>
          <a:lstStyle>
            <a:lvl1pPr>
              <a:defRPr sz="2000"/>
            </a:lvl1pPr>
          </a:lstStyle>
          <a:p>
            <a:pPr lvl="0"/>
            <a:r>
              <a:rPr lang="en-US"/>
              <a:t>Edit Master text styles</a:t>
            </a:r>
          </a:p>
        </p:txBody>
      </p:sp>
      <p:sp>
        <p:nvSpPr>
          <p:cNvPr id="14" name="Text Placeholder 12"/>
          <p:cNvSpPr>
            <a:spLocks noGrp="1"/>
          </p:cNvSpPr>
          <p:nvPr>
            <p:ph type="body" sz="quarter" idx="11"/>
          </p:nvPr>
        </p:nvSpPr>
        <p:spPr>
          <a:xfrm>
            <a:off x="6028266" y="3058052"/>
            <a:ext cx="5689071" cy="836613"/>
          </a:xfrm>
        </p:spPr>
        <p:txBody>
          <a:bodyPr>
            <a:normAutofit/>
          </a:bodyPr>
          <a:lstStyle>
            <a:lvl1pPr>
              <a:defRPr sz="2000"/>
            </a:lvl1pPr>
          </a:lstStyle>
          <a:p>
            <a:pPr lvl="0"/>
            <a:r>
              <a:rPr lang="en-US"/>
              <a:t>Edit Master text styles</a:t>
            </a:r>
          </a:p>
        </p:txBody>
      </p:sp>
      <p:sp>
        <p:nvSpPr>
          <p:cNvPr id="15" name="Text Placeholder 12"/>
          <p:cNvSpPr>
            <a:spLocks noGrp="1"/>
          </p:cNvSpPr>
          <p:nvPr>
            <p:ph type="body" sz="quarter" idx="12"/>
          </p:nvPr>
        </p:nvSpPr>
        <p:spPr>
          <a:xfrm>
            <a:off x="6028265" y="4048653"/>
            <a:ext cx="5689071" cy="771702"/>
          </a:xfrm>
        </p:spPr>
        <p:txBody>
          <a:bodyPr>
            <a:normAutofit/>
          </a:bodyPr>
          <a:lstStyle>
            <a:lvl1pPr>
              <a:defRPr sz="2000"/>
            </a:lvl1pPr>
          </a:lstStyle>
          <a:p>
            <a:pPr lvl="0"/>
            <a:r>
              <a:rPr lang="en-US"/>
              <a:t>Edit Master text styles</a:t>
            </a:r>
          </a:p>
        </p:txBody>
      </p:sp>
      <p:sp>
        <p:nvSpPr>
          <p:cNvPr id="16" name="Text Placeholder 12"/>
          <p:cNvSpPr>
            <a:spLocks noGrp="1"/>
          </p:cNvSpPr>
          <p:nvPr>
            <p:ph type="body" sz="quarter" idx="13"/>
          </p:nvPr>
        </p:nvSpPr>
        <p:spPr>
          <a:xfrm>
            <a:off x="6028265" y="4980514"/>
            <a:ext cx="5689071" cy="788107"/>
          </a:xfrm>
        </p:spPr>
        <p:txBody>
          <a:bodyPr>
            <a:normAutofit/>
          </a:bodyPr>
          <a:lstStyle>
            <a:lvl1pPr>
              <a:defRPr sz="2000"/>
            </a:lvl1pPr>
          </a:lstStyle>
          <a:p>
            <a:pPr lvl="0"/>
            <a:r>
              <a:rPr lang="en-US"/>
              <a:t>Edit Master text styles</a:t>
            </a:r>
          </a:p>
        </p:txBody>
      </p:sp>
      <p:sp>
        <p:nvSpPr>
          <p:cNvPr id="17" name="Footer Placeholder 4"/>
          <p:cNvSpPr>
            <a:spLocks noGrp="1"/>
          </p:cNvSpPr>
          <p:nvPr>
            <p:ph type="ftr" sz="quarter" idx="14"/>
          </p:nvPr>
        </p:nvSpPr>
        <p:spPr>
          <a:xfrm>
            <a:off x="1443034" y="6431138"/>
            <a:ext cx="2999146" cy="365125"/>
          </a:xfrm>
        </p:spPr>
        <p:txBody>
          <a:bodyPr/>
          <a:lstStyle>
            <a:lvl1pPr algn="l">
              <a:defRPr/>
            </a:lvl1pPr>
          </a:lstStyle>
          <a:p>
            <a:r>
              <a:rPr lang="en-US"/>
              <a:t>Phillips 66 - 3/10/17 - ©The NEED Project  </a:t>
            </a:r>
          </a:p>
        </p:txBody>
      </p:sp>
      <p:sp>
        <p:nvSpPr>
          <p:cNvPr id="18" name="Rectangle 17"/>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4809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a:defRPr/>
            </a:lvl1pPr>
          </a:lstStyle>
          <a:p>
            <a:pPr>
              <a:defRPr/>
            </a:pPr>
            <a:fld id="{A4A090DC-9980-4AED-A3C8-F97572F4219C}" type="datetime1">
              <a:rPr lang="en-US"/>
              <a:pPr>
                <a:defRPr/>
              </a:pPr>
              <a:t>11/4/2020</a:t>
            </a:fld>
            <a:endParaRPr lang="en-US" dirty="0"/>
          </a:p>
        </p:txBody>
      </p:sp>
      <p:sp>
        <p:nvSpPr>
          <p:cNvPr id="5" name="Footer Placeholder 4"/>
          <p:cNvSpPr>
            <a:spLocks noGrp="1"/>
          </p:cNvSpPr>
          <p:nvPr>
            <p:ph type="ftr" sz="quarter" idx="11"/>
          </p:nvPr>
        </p:nvSpPr>
        <p:spPr>
          <a:xfrm>
            <a:off x="3657600" y="6356351"/>
            <a:ext cx="4978400" cy="365125"/>
          </a:xfrm>
          <a:prstGeom prst="rect">
            <a:avLst/>
          </a:prstGeom>
        </p:spPr>
        <p:txBody>
          <a:bodyPr/>
          <a:lstStyle>
            <a:lvl1pPr>
              <a:defRPr/>
            </a:lvl1pPr>
          </a:lstStyle>
          <a:p>
            <a:pPr>
              <a:defRPr/>
            </a:pPr>
            <a:r>
              <a:rPr lang="en-US"/>
              <a:t>The NEED Project</a:t>
            </a:r>
            <a:endParaRPr lang="en-US" dirty="0"/>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a:defRPr/>
            </a:lvl1pPr>
          </a:lstStyle>
          <a:p>
            <a:pPr>
              <a:defRPr/>
            </a:pPr>
            <a:fld id="{4762BC9D-B642-499B-802E-431F7AAE8E31}" type="slidenum">
              <a:rPr lang="en-US"/>
              <a:pPr>
                <a:defRPr/>
              </a:pPr>
              <a:t>‹#›</a:t>
            </a:fld>
            <a:endParaRPr lang="en-US" dirty="0"/>
          </a:p>
        </p:txBody>
      </p:sp>
    </p:spTree>
    <p:extLst>
      <p:ext uri="{BB962C8B-B14F-4D97-AF65-F5344CB8AC3E}">
        <p14:creationId xmlns:p14="http://schemas.microsoft.com/office/powerpoint/2010/main" val="2269405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5391" t="9576" r="16277" b="22914"/>
          <a:stretch/>
        </p:blipFill>
        <p:spPr>
          <a:xfrm>
            <a:off x="9807581" y="4896739"/>
            <a:ext cx="2831759" cy="2161822"/>
          </a:xfrm>
          <a:prstGeom prst="rect">
            <a:avLst/>
          </a:prstGeom>
        </p:spPr>
      </p:pic>
      <p:sp>
        <p:nvSpPr>
          <p:cNvPr id="4" name="Rectangle 3"/>
          <p:cNvSpPr/>
          <p:nvPr/>
        </p:nvSpPr>
        <p:spPr>
          <a:xfrm rot="18724487">
            <a:off x="8453064" y="5265366"/>
            <a:ext cx="4599706" cy="106601"/>
          </a:xfrm>
          <a:custGeom>
            <a:avLst/>
            <a:gdLst>
              <a:gd name="connsiteX0" fmla="*/ 0 w 4540003"/>
              <a:gd name="connsiteY0" fmla="*/ 0 h 106601"/>
              <a:gd name="connsiteX1" fmla="*/ 4540003 w 4540003"/>
              <a:gd name="connsiteY1" fmla="*/ 0 h 106601"/>
              <a:gd name="connsiteX2" fmla="*/ 4540003 w 4540003"/>
              <a:gd name="connsiteY2" fmla="*/ 106601 h 106601"/>
              <a:gd name="connsiteX3" fmla="*/ 0 w 4540003"/>
              <a:gd name="connsiteY3" fmla="*/ 106601 h 106601"/>
              <a:gd name="connsiteX4" fmla="*/ 0 w 4540003"/>
              <a:gd name="connsiteY4" fmla="*/ 0 h 106601"/>
              <a:gd name="connsiteX0" fmla="*/ 0 w 4599706"/>
              <a:gd name="connsiteY0" fmla="*/ 0 h 106601"/>
              <a:gd name="connsiteX1" fmla="*/ 4540003 w 4599706"/>
              <a:gd name="connsiteY1" fmla="*/ 0 h 106601"/>
              <a:gd name="connsiteX2" fmla="*/ 4599706 w 4599706"/>
              <a:gd name="connsiteY2" fmla="*/ 90033 h 106601"/>
              <a:gd name="connsiteX3" fmla="*/ 0 w 4599706"/>
              <a:gd name="connsiteY3" fmla="*/ 106601 h 106601"/>
              <a:gd name="connsiteX4" fmla="*/ 0 w 4599706"/>
              <a:gd name="connsiteY4" fmla="*/ 0 h 10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9706" h="106601">
                <a:moveTo>
                  <a:pt x="0" y="0"/>
                </a:moveTo>
                <a:lnTo>
                  <a:pt x="4540003" y="0"/>
                </a:lnTo>
                <a:lnTo>
                  <a:pt x="4599706" y="90033"/>
                </a:lnTo>
                <a:lnTo>
                  <a:pt x="0" y="106601"/>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5340825"/>
            <a:ext cx="10672764" cy="1517174"/>
          </a:xfrm>
          <a:custGeom>
            <a:avLst/>
            <a:gdLst>
              <a:gd name="connsiteX0" fmla="*/ 0 w 12192000"/>
              <a:gd name="connsiteY0" fmla="*/ 0 h 1517174"/>
              <a:gd name="connsiteX1" fmla="*/ 12192000 w 12192000"/>
              <a:gd name="connsiteY1" fmla="*/ 0 h 1517174"/>
              <a:gd name="connsiteX2" fmla="*/ 12192000 w 12192000"/>
              <a:gd name="connsiteY2" fmla="*/ 1517174 h 1517174"/>
              <a:gd name="connsiteX3" fmla="*/ 0 w 12192000"/>
              <a:gd name="connsiteY3" fmla="*/ 1517174 h 1517174"/>
              <a:gd name="connsiteX4" fmla="*/ 0 w 12192000"/>
              <a:gd name="connsiteY4" fmla="*/ 0 h 1517174"/>
              <a:gd name="connsiteX0" fmla="*/ 0 w 12192000"/>
              <a:gd name="connsiteY0" fmla="*/ 0 h 1517174"/>
              <a:gd name="connsiteX1" fmla="*/ 10906125 w 12192000"/>
              <a:gd name="connsiteY1" fmla="*/ 0 h 1517174"/>
              <a:gd name="connsiteX2" fmla="*/ 12192000 w 12192000"/>
              <a:gd name="connsiteY2" fmla="*/ 1517174 h 1517174"/>
              <a:gd name="connsiteX3" fmla="*/ 0 w 12192000"/>
              <a:gd name="connsiteY3" fmla="*/ 1517174 h 1517174"/>
              <a:gd name="connsiteX4" fmla="*/ 0 w 12192000"/>
              <a:gd name="connsiteY4" fmla="*/ 0 h 1517174"/>
              <a:gd name="connsiteX0" fmla="*/ 0 w 10906125"/>
              <a:gd name="connsiteY0" fmla="*/ 0 h 1517174"/>
              <a:gd name="connsiteX1" fmla="*/ 10906125 w 10906125"/>
              <a:gd name="connsiteY1" fmla="*/ 0 h 1517174"/>
              <a:gd name="connsiteX2" fmla="*/ 9563100 w 10906125"/>
              <a:gd name="connsiteY2" fmla="*/ 1517174 h 1517174"/>
              <a:gd name="connsiteX3" fmla="*/ 0 w 10906125"/>
              <a:gd name="connsiteY3" fmla="*/ 1517174 h 1517174"/>
              <a:gd name="connsiteX4" fmla="*/ 0 w 10906125"/>
              <a:gd name="connsiteY4" fmla="*/ 0 h 151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6125" h="1517174">
                <a:moveTo>
                  <a:pt x="0" y="0"/>
                </a:moveTo>
                <a:lnTo>
                  <a:pt x="10906125" y="0"/>
                </a:lnTo>
                <a:lnTo>
                  <a:pt x="9563100" y="1517174"/>
                </a:lnTo>
                <a:lnTo>
                  <a:pt x="0" y="1517174"/>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6" name="Title 1"/>
          <p:cNvSpPr>
            <a:spLocks noGrp="1"/>
          </p:cNvSpPr>
          <p:nvPr>
            <p:ph type="title"/>
          </p:nvPr>
        </p:nvSpPr>
        <p:spPr>
          <a:xfrm>
            <a:off x="389458" y="5635277"/>
            <a:ext cx="9389547" cy="541867"/>
          </a:xfrm>
        </p:spPr>
        <p:txBody>
          <a:bodyPr>
            <a:noAutofit/>
          </a:bodyPr>
          <a:lstStyle>
            <a:lvl1pPr>
              <a:defRPr sz="4800">
                <a:solidFill>
                  <a:schemeClr val="bg1"/>
                </a:solidFill>
              </a:defRPr>
            </a:lvl1pPr>
          </a:lstStyle>
          <a:p>
            <a:r>
              <a:rPr lang="en-US"/>
              <a:t>Click to edit Master title style</a:t>
            </a:r>
            <a:endParaRPr lang="en-US" dirty="0"/>
          </a:p>
        </p:txBody>
      </p:sp>
      <p:sp>
        <p:nvSpPr>
          <p:cNvPr id="17" name="Text Placeholder 2"/>
          <p:cNvSpPr>
            <a:spLocks noGrp="1"/>
          </p:cNvSpPr>
          <p:nvPr>
            <p:ph type="body" idx="1"/>
          </p:nvPr>
        </p:nvSpPr>
        <p:spPr>
          <a:xfrm>
            <a:off x="389459" y="6194076"/>
            <a:ext cx="8968854" cy="462846"/>
          </a:xfrm>
        </p:spPr>
        <p:txBody>
          <a:bodyPr anchor="b"/>
          <a:lstStyle>
            <a:lvl1pPr marL="0" indent="0">
              <a:buNone/>
              <a:defRPr sz="2400" b="1" i="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p:cNvSpPr>
            <a:spLocks noGrp="1"/>
          </p:cNvSpPr>
          <p:nvPr>
            <p:ph type="pic" sz="quarter" idx="13"/>
          </p:nvPr>
        </p:nvSpPr>
        <p:spPr>
          <a:xfrm>
            <a:off x="-22574" y="-32945"/>
            <a:ext cx="12243879" cy="5374001"/>
          </a:xfrm>
          <a:custGeom>
            <a:avLst/>
            <a:gdLst>
              <a:gd name="connsiteX0" fmla="*/ 0 w 8658584"/>
              <a:gd name="connsiteY0" fmla="*/ 0 h 6694311"/>
              <a:gd name="connsiteX1" fmla="*/ 7542843 w 8658584"/>
              <a:gd name="connsiteY1" fmla="*/ 0 h 6694311"/>
              <a:gd name="connsiteX2" fmla="*/ 8658584 w 8658584"/>
              <a:gd name="connsiteY2" fmla="*/ 1115741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6143021 w 8658584"/>
              <a:gd name="connsiteY1" fmla="*/ 0 h 6694311"/>
              <a:gd name="connsiteX2" fmla="*/ 8658584 w 8658584"/>
              <a:gd name="connsiteY2" fmla="*/ 1115741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6143021 w 8658584"/>
              <a:gd name="connsiteY1" fmla="*/ 0 h 6694311"/>
              <a:gd name="connsiteX2" fmla="*/ 8658584 w 8658584"/>
              <a:gd name="connsiteY2" fmla="*/ 2560719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5691465 w 8658584"/>
              <a:gd name="connsiteY1" fmla="*/ 0 h 6694311"/>
              <a:gd name="connsiteX2" fmla="*/ 8658584 w 8658584"/>
              <a:gd name="connsiteY2" fmla="*/ 2560719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5691465 w 8658584"/>
              <a:gd name="connsiteY1" fmla="*/ 0 h 6694311"/>
              <a:gd name="connsiteX2" fmla="*/ 8658584 w 8658584"/>
              <a:gd name="connsiteY2" fmla="*/ 3080008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5691465 w 8658584"/>
              <a:gd name="connsiteY1" fmla="*/ 0 h 6694311"/>
              <a:gd name="connsiteX2" fmla="*/ 8636006 w 8658584"/>
              <a:gd name="connsiteY2" fmla="*/ 2763920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22578 h 6716889"/>
              <a:gd name="connsiteX1" fmla="*/ 5510843 w 8658584"/>
              <a:gd name="connsiteY1" fmla="*/ 0 h 6716889"/>
              <a:gd name="connsiteX2" fmla="*/ 8636006 w 8658584"/>
              <a:gd name="connsiteY2" fmla="*/ 2786498 h 6716889"/>
              <a:gd name="connsiteX3" fmla="*/ 8658584 w 8658584"/>
              <a:gd name="connsiteY3" fmla="*/ 6716889 h 6716889"/>
              <a:gd name="connsiteX4" fmla="*/ 0 w 8658584"/>
              <a:gd name="connsiteY4" fmla="*/ 6716889 h 6716889"/>
              <a:gd name="connsiteX5" fmla="*/ 0 w 8658584"/>
              <a:gd name="connsiteY5" fmla="*/ 22578 h 6716889"/>
              <a:gd name="connsiteX0" fmla="*/ 0 w 8658584"/>
              <a:gd name="connsiteY0" fmla="*/ 22578 h 6716889"/>
              <a:gd name="connsiteX1" fmla="*/ 5510843 w 8658584"/>
              <a:gd name="connsiteY1" fmla="*/ 0 h 6716889"/>
              <a:gd name="connsiteX2" fmla="*/ 8636006 w 8658584"/>
              <a:gd name="connsiteY2" fmla="*/ 2876809 h 6716889"/>
              <a:gd name="connsiteX3" fmla="*/ 8658584 w 8658584"/>
              <a:gd name="connsiteY3" fmla="*/ 6716889 h 6716889"/>
              <a:gd name="connsiteX4" fmla="*/ 0 w 8658584"/>
              <a:gd name="connsiteY4" fmla="*/ 6716889 h 6716889"/>
              <a:gd name="connsiteX5" fmla="*/ 0 w 8658584"/>
              <a:gd name="connsiteY5" fmla="*/ 22578 h 6716889"/>
              <a:gd name="connsiteX0" fmla="*/ 0 w 8658584"/>
              <a:gd name="connsiteY0" fmla="*/ 1 h 6694312"/>
              <a:gd name="connsiteX1" fmla="*/ 6280495 w 8658584"/>
              <a:gd name="connsiteY1" fmla="*/ 6819 h 6694312"/>
              <a:gd name="connsiteX2" fmla="*/ 8636006 w 8658584"/>
              <a:gd name="connsiteY2" fmla="*/ 2854232 h 6694312"/>
              <a:gd name="connsiteX3" fmla="*/ 8658584 w 8658584"/>
              <a:gd name="connsiteY3" fmla="*/ 6694312 h 6694312"/>
              <a:gd name="connsiteX4" fmla="*/ 0 w 8658584"/>
              <a:gd name="connsiteY4" fmla="*/ 6694312 h 6694312"/>
              <a:gd name="connsiteX5" fmla="*/ 0 w 8658584"/>
              <a:gd name="connsiteY5" fmla="*/ 1 h 6694312"/>
              <a:gd name="connsiteX0" fmla="*/ 0 w 8684109"/>
              <a:gd name="connsiteY0" fmla="*/ 0 h 6694311"/>
              <a:gd name="connsiteX1" fmla="*/ 6280495 w 8684109"/>
              <a:gd name="connsiteY1" fmla="*/ 6818 h 6694311"/>
              <a:gd name="connsiteX2" fmla="*/ 8684109 w 8684109"/>
              <a:gd name="connsiteY2" fmla="*/ 3265770 h 6694311"/>
              <a:gd name="connsiteX3" fmla="*/ 8658584 w 8684109"/>
              <a:gd name="connsiteY3" fmla="*/ 6694311 h 6694311"/>
              <a:gd name="connsiteX4" fmla="*/ 0 w 8684109"/>
              <a:gd name="connsiteY4" fmla="*/ 6694311 h 6694311"/>
              <a:gd name="connsiteX5" fmla="*/ 0 w 8684109"/>
              <a:gd name="connsiteY5" fmla="*/ 0 h 6694311"/>
              <a:gd name="connsiteX0" fmla="*/ 0 w 8684109"/>
              <a:gd name="connsiteY0" fmla="*/ 0 h 6694311"/>
              <a:gd name="connsiteX1" fmla="*/ 6280495 w 8684109"/>
              <a:gd name="connsiteY1" fmla="*/ 6818 h 6694311"/>
              <a:gd name="connsiteX2" fmla="*/ 8684109 w 8684109"/>
              <a:gd name="connsiteY2" fmla="*/ 3265771 h 6694311"/>
              <a:gd name="connsiteX3" fmla="*/ 8658584 w 8684109"/>
              <a:gd name="connsiteY3" fmla="*/ 6694311 h 6694311"/>
              <a:gd name="connsiteX4" fmla="*/ 0 w 8684109"/>
              <a:gd name="connsiteY4" fmla="*/ 6694311 h 6694311"/>
              <a:gd name="connsiteX5" fmla="*/ 0 w 8684109"/>
              <a:gd name="connsiteY5" fmla="*/ 0 h 6694311"/>
              <a:gd name="connsiteX0" fmla="*/ 0 w 8684109"/>
              <a:gd name="connsiteY0" fmla="*/ 0 h 6694311"/>
              <a:gd name="connsiteX1" fmla="*/ 6280495 w 8684109"/>
              <a:gd name="connsiteY1" fmla="*/ 6818 h 6694311"/>
              <a:gd name="connsiteX2" fmla="*/ 8684109 w 8684109"/>
              <a:gd name="connsiteY2" fmla="*/ 3265771 h 6694311"/>
              <a:gd name="connsiteX3" fmla="*/ 8658584 w 8684109"/>
              <a:gd name="connsiteY3" fmla="*/ 6694311 h 6694311"/>
              <a:gd name="connsiteX4" fmla="*/ 0 w 8684109"/>
              <a:gd name="connsiteY4" fmla="*/ 6694311 h 6694311"/>
              <a:gd name="connsiteX5" fmla="*/ 0 w 8684109"/>
              <a:gd name="connsiteY5" fmla="*/ 0 h 6694311"/>
              <a:gd name="connsiteX0" fmla="*/ 0 w 8684109"/>
              <a:gd name="connsiteY0" fmla="*/ 0 h 6694311"/>
              <a:gd name="connsiteX1" fmla="*/ 6280495 w 8684109"/>
              <a:gd name="connsiteY1" fmla="*/ 6818 h 6694311"/>
              <a:gd name="connsiteX2" fmla="*/ 8684109 w 8684109"/>
              <a:gd name="connsiteY2" fmla="*/ 3265771 h 6694311"/>
              <a:gd name="connsiteX3" fmla="*/ 8674619 w 8684109"/>
              <a:gd name="connsiteY3" fmla="*/ 6694311 h 6694311"/>
              <a:gd name="connsiteX4" fmla="*/ 0 w 8684109"/>
              <a:gd name="connsiteY4" fmla="*/ 6694311 h 6694311"/>
              <a:gd name="connsiteX5" fmla="*/ 0 w 8684109"/>
              <a:gd name="connsiteY5" fmla="*/ 0 h 6694311"/>
              <a:gd name="connsiteX0" fmla="*/ 0 w 8684109"/>
              <a:gd name="connsiteY0" fmla="*/ 0 h 6840557"/>
              <a:gd name="connsiteX1" fmla="*/ 6280495 w 8684109"/>
              <a:gd name="connsiteY1" fmla="*/ 6818 h 6840557"/>
              <a:gd name="connsiteX2" fmla="*/ 8684109 w 8684109"/>
              <a:gd name="connsiteY2" fmla="*/ 3265771 h 6840557"/>
              <a:gd name="connsiteX3" fmla="*/ 8674619 w 8684109"/>
              <a:gd name="connsiteY3" fmla="*/ 6840557 h 6840557"/>
              <a:gd name="connsiteX4" fmla="*/ 0 w 8684109"/>
              <a:gd name="connsiteY4" fmla="*/ 6694311 h 6840557"/>
              <a:gd name="connsiteX5" fmla="*/ 0 w 8684109"/>
              <a:gd name="connsiteY5" fmla="*/ 0 h 6840557"/>
              <a:gd name="connsiteX0" fmla="*/ 0 w 8684109"/>
              <a:gd name="connsiteY0" fmla="*/ 0 h 6840558"/>
              <a:gd name="connsiteX1" fmla="*/ 6280495 w 8684109"/>
              <a:gd name="connsiteY1" fmla="*/ 6818 h 6840558"/>
              <a:gd name="connsiteX2" fmla="*/ 8684109 w 8684109"/>
              <a:gd name="connsiteY2" fmla="*/ 3265771 h 6840558"/>
              <a:gd name="connsiteX3" fmla="*/ 8674619 w 8684109"/>
              <a:gd name="connsiteY3" fmla="*/ 6840557 h 6840558"/>
              <a:gd name="connsiteX4" fmla="*/ 20294 w 8684109"/>
              <a:gd name="connsiteY4" fmla="*/ 6840558 h 6840558"/>
              <a:gd name="connsiteX5" fmla="*/ 0 w 8684109"/>
              <a:gd name="connsiteY5" fmla="*/ 0 h 6840558"/>
              <a:gd name="connsiteX0" fmla="*/ 0 w 8695428"/>
              <a:gd name="connsiteY0" fmla="*/ 29743 h 6870301"/>
              <a:gd name="connsiteX1" fmla="*/ 8695428 w 8695428"/>
              <a:gd name="connsiteY1" fmla="*/ 0 h 6870301"/>
              <a:gd name="connsiteX2" fmla="*/ 8684109 w 8695428"/>
              <a:gd name="connsiteY2" fmla="*/ 3295514 h 6870301"/>
              <a:gd name="connsiteX3" fmla="*/ 8674619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84109 w 8695428"/>
              <a:gd name="connsiteY2" fmla="*/ 3295514 h 6870301"/>
              <a:gd name="connsiteX3" fmla="*/ 7944051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84109 w 8695428"/>
              <a:gd name="connsiteY2" fmla="*/ 3295514 h 6870301"/>
              <a:gd name="connsiteX3" fmla="*/ 778170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84109 w 8695428"/>
              <a:gd name="connsiteY2" fmla="*/ 3295514 h 6870301"/>
              <a:gd name="connsiteX3" fmla="*/ 778170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78170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78170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72082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72082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558473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013909 h 6870301"/>
              <a:gd name="connsiteX3" fmla="*/ 7558473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013909 h 6870301"/>
              <a:gd name="connsiteX3" fmla="*/ 7558473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013909 h 6870301"/>
              <a:gd name="connsiteX3" fmla="*/ 7558473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013909 h 6870301"/>
              <a:gd name="connsiteX3" fmla="*/ 7588677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4741823 h 6870301"/>
              <a:gd name="connsiteX3" fmla="*/ 7588677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4741823 h 6870301"/>
              <a:gd name="connsiteX3" fmla="*/ 7588677 w 8695428"/>
              <a:gd name="connsiteY3" fmla="*/ 6870300 h 6870301"/>
              <a:gd name="connsiteX4" fmla="*/ 20294 w 8695428"/>
              <a:gd name="connsiteY4" fmla="*/ 6870301 h 6870301"/>
              <a:gd name="connsiteX5" fmla="*/ 0 w 8695428"/>
              <a:gd name="connsiteY5" fmla="*/ 29743 h 6870301"/>
              <a:gd name="connsiteX0" fmla="*/ 0 w 8695428"/>
              <a:gd name="connsiteY0" fmla="*/ 0 h 6876011"/>
              <a:gd name="connsiteX1" fmla="*/ 8695428 w 8695428"/>
              <a:gd name="connsiteY1" fmla="*/ 5710 h 6876011"/>
              <a:gd name="connsiteX2" fmla="*/ 8694255 w 8695428"/>
              <a:gd name="connsiteY2" fmla="*/ 4747533 h 6876011"/>
              <a:gd name="connsiteX3" fmla="*/ 7588677 w 8695428"/>
              <a:gd name="connsiteY3" fmla="*/ 6876010 h 6876011"/>
              <a:gd name="connsiteX4" fmla="*/ 20294 w 8695428"/>
              <a:gd name="connsiteY4" fmla="*/ 6876011 h 6876011"/>
              <a:gd name="connsiteX5" fmla="*/ 0 w 8695428"/>
              <a:gd name="connsiteY5" fmla="*/ 0 h 687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95428" h="6876011">
                <a:moveTo>
                  <a:pt x="0" y="0"/>
                </a:moveTo>
                <a:lnTo>
                  <a:pt x="8695428" y="5710"/>
                </a:lnTo>
                <a:lnTo>
                  <a:pt x="8694255" y="4747533"/>
                </a:lnTo>
                <a:cubicBezTo>
                  <a:pt x="8630212" y="4756972"/>
                  <a:pt x="8048681" y="6053717"/>
                  <a:pt x="7588677" y="6876010"/>
                </a:cubicBezTo>
                <a:lnTo>
                  <a:pt x="20294" y="6876011"/>
                </a:lnTo>
                <a:cubicBezTo>
                  <a:pt x="13529" y="4595825"/>
                  <a:pt x="6765" y="2280186"/>
                  <a:pt x="0" y="0"/>
                </a:cubicBezTo>
                <a:close/>
              </a:path>
            </a:pathLst>
          </a:custGeom>
          <a:solidFill>
            <a:schemeClr val="tx1">
              <a:alpha val="48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4917053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p:cNvSpPr>
            <a:spLocks noGrp="1"/>
          </p:cNvSpPr>
          <p:nvPr>
            <p:ph type="title"/>
          </p:nvPr>
        </p:nvSpPr>
        <p:spPr>
          <a:xfrm>
            <a:off x="838200" y="365125"/>
            <a:ext cx="7312378" cy="1325563"/>
          </a:xfrm>
        </p:spPr>
        <p:txBody>
          <a:bodyPr/>
          <a:lstStyle/>
          <a:p>
            <a:r>
              <a:rPr lang="en-US"/>
              <a:t>Click to edit Master title style</a:t>
            </a:r>
          </a:p>
        </p:txBody>
      </p:sp>
      <p:sp>
        <p:nvSpPr>
          <p:cNvPr id="3" name="Content Placeholder 2"/>
          <p:cNvSpPr>
            <a:spLocks noGrp="1"/>
          </p:cNvSpPr>
          <p:nvPr>
            <p:ph idx="1"/>
          </p:nvPr>
        </p:nvSpPr>
        <p:spPr>
          <a:xfrm>
            <a:off x="838200" y="1825625"/>
            <a:ext cx="7312378" cy="4351338"/>
          </a:xfrm>
        </p:spPr>
        <p:txBody>
          <a:bodyPr/>
          <a:lstStyle>
            <a:lvl1pPr marL="457200" indent="-457200">
              <a:buClr>
                <a:srgbClr val="00B0F0"/>
              </a:buClr>
              <a:buFont typeface="Arial" panose="020B0604020202020204" pitchFamily="34" charset="0"/>
              <a:buChar char="•"/>
              <a:defRPr b="0">
                <a:solidFill>
                  <a:schemeClr val="tx1"/>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3"/>
          </p:nvPr>
        </p:nvSpPr>
        <p:spPr>
          <a:xfrm>
            <a:off x="1443034" y="6431138"/>
            <a:ext cx="4454524" cy="365125"/>
          </a:xfrm>
        </p:spPr>
        <p:txBody>
          <a:bodyPr/>
          <a:lstStyle>
            <a:lvl1pPr algn="l">
              <a:defRPr/>
            </a:lvl1pPr>
          </a:lstStyle>
          <a:p>
            <a:r>
              <a:rPr lang="en-US"/>
              <a:t>Dominion Energy Solar for Students Workshops 2020</a:t>
            </a:r>
          </a:p>
        </p:txBody>
      </p:sp>
      <p:sp>
        <p:nvSpPr>
          <p:cNvPr id="8" name="Rectangle 7"/>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4"/>
          </p:nvPr>
        </p:nvSpPr>
        <p:spPr>
          <a:xfrm>
            <a:off x="8398933" y="0"/>
            <a:ext cx="3793067" cy="3420533"/>
          </a:xfrm>
        </p:spPr>
        <p:txBody>
          <a:bodyPr/>
          <a:lstStyle/>
          <a:p>
            <a:r>
              <a:rPr lang="en-US"/>
              <a:t>Click icon to add picture</a:t>
            </a:r>
          </a:p>
        </p:txBody>
      </p:sp>
      <p:sp>
        <p:nvSpPr>
          <p:cNvPr id="11" name="Picture Placeholder 9"/>
          <p:cNvSpPr>
            <a:spLocks noGrp="1"/>
          </p:cNvSpPr>
          <p:nvPr>
            <p:ph type="pic" sz="quarter" idx="15"/>
          </p:nvPr>
        </p:nvSpPr>
        <p:spPr>
          <a:xfrm>
            <a:off x="8398933" y="3556000"/>
            <a:ext cx="3793067" cy="3302000"/>
          </a:xfrm>
        </p:spPr>
        <p:txBody>
          <a:bodyPr/>
          <a:lstStyle/>
          <a:p>
            <a:r>
              <a:rPr lang="en-US"/>
              <a:t>Click icon to add picture</a:t>
            </a:r>
          </a:p>
        </p:txBody>
      </p:sp>
      <p:sp>
        <p:nvSpPr>
          <p:cNvPr id="5" name="Isosceles Triangle 4"/>
          <p:cNvSpPr/>
          <p:nvPr/>
        </p:nvSpPr>
        <p:spPr>
          <a:xfrm rot="19717887">
            <a:off x="-69073" y="744044"/>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41821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12" name="Rectangle 11"/>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p:cNvSpPr>
            <a:spLocks noGrp="1"/>
          </p:cNvSpPr>
          <p:nvPr>
            <p:ph type="title"/>
          </p:nvPr>
        </p:nvSpPr>
        <p:spPr>
          <a:xfrm>
            <a:off x="838200" y="365125"/>
            <a:ext cx="7312378"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7312378" cy="4351338"/>
          </a:xfrm>
        </p:spPr>
        <p:txBody>
          <a:bodyPr/>
          <a:lstStyle>
            <a:lvl1pPr marL="457200" indent="-457200">
              <a:buClr>
                <a:srgbClr val="00B0F0"/>
              </a:buClr>
              <a:buFont typeface="Arial" panose="020B0604020202020204" pitchFamily="34" charset="0"/>
              <a:buChar char="•"/>
              <a:defRPr b="0">
                <a:solidFill>
                  <a:schemeClr val="tx1"/>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3"/>
          </p:nvPr>
        </p:nvSpPr>
        <p:spPr>
          <a:xfrm>
            <a:off x="1443034" y="6431138"/>
            <a:ext cx="4454524" cy="365125"/>
          </a:xfrm>
        </p:spPr>
        <p:txBody>
          <a:bodyPr/>
          <a:lstStyle>
            <a:lvl1pPr algn="l">
              <a:defRPr/>
            </a:lvl1pPr>
          </a:lstStyle>
          <a:p>
            <a:r>
              <a:rPr lang="en-US"/>
              <a:t>Dominion Energy Solar for Students Workshops 2020</a:t>
            </a:r>
          </a:p>
        </p:txBody>
      </p:sp>
      <p:sp>
        <p:nvSpPr>
          <p:cNvPr id="8" name="Rectangle 7"/>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4"/>
          </p:nvPr>
        </p:nvSpPr>
        <p:spPr>
          <a:xfrm>
            <a:off x="8398933" y="0"/>
            <a:ext cx="3793067" cy="2223911"/>
          </a:xfrm>
        </p:spPr>
        <p:txBody>
          <a:bodyPr/>
          <a:lstStyle/>
          <a:p>
            <a:r>
              <a:rPr lang="en-US"/>
              <a:t>Click icon to add picture</a:t>
            </a:r>
          </a:p>
        </p:txBody>
      </p:sp>
      <p:sp>
        <p:nvSpPr>
          <p:cNvPr id="11" name="Picture Placeholder 9"/>
          <p:cNvSpPr>
            <a:spLocks noGrp="1"/>
          </p:cNvSpPr>
          <p:nvPr>
            <p:ph type="pic" sz="quarter" idx="15"/>
          </p:nvPr>
        </p:nvSpPr>
        <p:spPr>
          <a:xfrm>
            <a:off x="8398933" y="2336800"/>
            <a:ext cx="3793067" cy="2212622"/>
          </a:xfrm>
        </p:spPr>
        <p:txBody>
          <a:bodyPr/>
          <a:lstStyle/>
          <a:p>
            <a:r>
              <a:rPr lang="en-US"/>
              <a:t>Click icon to add picture</a:t>
            </a:r>
          </a:p>
        </p:txBody>
      </p:sp>
      <p:sp>
        <p:nvSpPr>
          <p:cNvPr id="9" name="Picture Placeholder 9"/>
          <p:cNvSpPr>
            <a:spLocks noGrp="1"/>
          </p:cNvSpPr>
          <p:nvPr>
            <p:ph type="pic" sz="quarter" idx="16"/>
          </p:nvPr>
        </p:nvSpPr>
        <p:spPr>
          <a:xfrm>
            <a:off x="8398932" y="4662311"/>
            <a:ext cx="3793067" cy="2195689"/>
          </a:xfrm>
        </p:spPr>
        <p:txBody>
          <a:bodyPr/>
          <a:lstStyle/>
          <a:p>
            <a:r>
              <a:rPr lang="en-US"/>
              <a:t>Click icon to add picture</a:t>
            </a:r>
          </a:p>
        </p:txBody>
      </p:sp>
      <p:sp>
        <p:nvSpPr>
          <p:cNvPr id="13" name="Isosceles Triangle 4"/>
          <p:cNvSpPr/>
          <p:nvPr/>
        </p:nvSpPr>
        <p:spPr>
          <a:xfrm rot="19717887">
            <a:off x="-69073" y="744044"/>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3766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p:cNvSpPr>
            <a:spLocks noGrp="1"/>
          </p:cNvSpPr>
          <p:nvPr>
            <p:ph type="title"/>
          </p:nvPr>
        </p:nvSpPr>
        <p:spPr>
          <a:xfrm>
            <a:off x="838200" y="365125"/>
            <a:ext cx="7312378" cy="1325563"/>
          </a:xfrm>
        </p:spPr>
        <p:txBody>
          <a:bodyPr/>
          <a:lstStyle/>
          <a:p>
            <a:r>
              <a:rPr lang="en-US"/>
              <a:t>Click to edit Master title style</a:t>
            </a:r>
          </a:p>
        </p:txBody>
      </p:sp>
      <p:sp>
        <p:nvSpPr>
          <p:cNvPr id="3" name="Content Placeholder 2"/>
          <p:cNvSpPr>
            <a:spLocks noGrp="1"/>
          </p:cNvSpPr>
          <p:nvPr>
            <p:ph idx="1"/>
          </p:nvPr>
        </p:nvSpPr>
        <p:spPr>
          <a:xfrm>
            <a:off x="838200" y="1825625"/>
            <a:ext cx="7312378" cy="4351338"/>
          </a:xfrm>
        </p:spPr>
        <p:txBody>
          <a:bodyPr/>
          <a:lstStyle>
            <a:lvl1pPr marL="457200" indent="-457200">
              <a:buClr>
                <a:srgbClr val="00B0F0"/>
              </a:buClr>
              <a:buFont typeface="Arial" panose="020B0604020202020204" pitchFamily="34" charset="0"/>
              <a:buChar char="•"/>
              <a:defRPr b="0">
                <a:solidFill>
                  <a:schemeClr val="tx1"/>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3"/>
          </p:nvPr>
        </p:nvSpPr>
        <p:spPr>
          <a:xfrm>
            <a:off x="1443034" y="6431138"/>
            <a:ext cx="4454524" cy="365125"/>
          </a:xfrm>
        </p:spPr>
        <p:txBody>
          <a:bodyPr/>
          <a:lstStyle>
            <a:lvl1pPr algn="l">
              <a:defRPr/>
            </a:lvl1pPr>
          </a:lstStyle>
          <a:p>
            <a:r>
              <a:rPr lang="en-US"/>
              <a:t>Phillips 66 - 3/10/17 - ©The NEED Project  </a:t>
            </a:r>
          </a:p>
        </p:txBody>
      </p:sp>
      <p:sp>
        <p:nvSpPr>
          <p:cNvPr id="8" name="Rectangle 7"/>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4"/>
          </p:nvPr>
        </p:nvSpPr>
        <p:spPr>
          <a:xfrm>
            <a:off x="8398933" y="0"/>
            <a:ext cx="3793067" cy="3420533"/>
          </a:xfrm>
        </p:spPr>
        <p:txBody>
          <a:bodyPr/>
          <a:lstStyle/>
          <a:p>
            <a:r>
              <a:rPr lang="en-US"/>
              <a:t>Click icon to add picture</a:t>
            </a:r>
          </a:p>
        </p:txBody>
      </p:sp>
      <p:sp>
        <p:nvSpPr>
          <p:cNvPr id="11" name="Picture Placeholder 9"/>
          <p:cNvSpPr>
            <a:spLocks noGrp="1"/>
          </p:cNvSpPr>
          <p:nvPr>
            <p:ph type="pic" sz="quarter" idx="15"/>
          </p:nvPr>
        </p:nvSpPr>
        <p:spPr>
          <a:xfrm>
            <a:off x="8398933" y="3556000"/>
            <a:ext cx="3793067" cy="3302000"/>
          </a:xfrm>
        </p:spPr>
        <p:txBody>
          <a:bodyPr/>
          <a:lstStyle/>
          <a:p>
            <a:r>
              <a:rPr lang="en-US"/>
              <a:t>Click icon to add picture</a:t>
            </a:r>
          </a:p>
        </p:txBody>
      </p:sp>
      <p:sp>
        <p:nvSpPr>
          <p:cNvPr id="5" name="Isosceles Triangle 4"/>
          <p:cNvSpPr/>
          <p:nvPr/>
        </p:nvSpPr>
        <p:spPr>
          <a:xfrm rot="19717887">
            <a:off x="-69073" y="744044"/>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86454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images collage">
    <p:spTree>
      <p:nvGrpSpPr>
        <p:cNvPr id="1" name=""/>
        <p:cNvGrpSpPr/>
        <p:nvPr/>
      </p:nvGrpSpPr>
      <p:grpSpPr>
        <a:xfrm>
          <a:off x="0" y="0"/>
          <a:ext cx="0" cy="0"/>
          <a:chOff x="0" y="0"/>
          <a:chExt cx="0" cy="0"/>
        </a:xfrm>
      </p:grpSpPr>
      <p:sp>
        <p:nvSpPr>
          <p:cNvPr id="11" name="Rectangle 10"/>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 name="Picture Placeholder 9"/>
          <p:cNvSpPr>
            <a:spLocks noGrp="1"/>
          </p:cNvSpPr>
          <p:nvPr>
            <p:ph type="pic" sz="quarter" idx="16"/>
          </p:nvPr>
        </p:nvSpPr>
        <p:spPr>
          <a:xfrm>
            <a:off x="8398933" y="3683176"/>
            <a:ext cx="2438399" cy="2874786"/>
          </a:xfrm>
        </p:spPr>
        <p:txBody>
          <a:bodyPr/>
          <a:lstStyle/>
          <a:p>
            <a:r>
              <a:rPr lang="en-US"/>
              <a:t>Click icon to add picture</a:t>
            </a:r>
            <a:endParaRPr lang="en-US" dirty="0"/>
          </a:p>
        </p:txBody>
      </p:sp>
      <p:sp>
        <p:nvSpPr>
          <p:cNvPr id="2" name="Title 1"/>
          <p:cNvSpPr>
            <a:spLocks noGrp="1"/>
          </p:cNvSpPr>
          <p:nvPr>
            <p:ph type="title"/>
          </p:nvPr>
        </p:nvSpPr>
        <p:spPr>
          <a:xfrm>
            <a:off x="838200" y="365125"/>
            <a:ext cx="7312378" cy="1325563"/>
          </a:xfrm>
        </p:spPr>
        <p:txBody>
          <a:bodyPr/>
          <a:lstStyle/>
          <a:p>
            <a:r>
              <a:rPr lang="en-US"/>
              <a:t>Click to edit Master title style</a:t>
            </a:r>
          </a:p>
        </p:txBody>
      </p:sp>
      <p:sp>
        <p:nvSpPr>
          <p:cNvPr id="3" name="Content Placeholder 2"/>
          <p:cNvSpPr>
            <a:spLocks noGrp="1"/>
          </p:cNvSpPr>
          <p:nvPr>
            <p:ph idx="1"/>
          </p:nvPr>
        </p:nvSpPr>
        <p:spPr>
          <a:xfrm>
            <a:off x="838200" y="1825625"/>
            <a:ext cx="7312378" cy="4351338"/>
          </a:xfrm>
        </p:spPr>
        <p:txBody>
          <a:bodyPr/>
          <a:lstStyle>
            <a:lvl1pPr marL="457200" indent="-457200">
              <a:buClr>
                <a:srgbClr val="00B0F0"/>
              </a:buClr>
              <a:buFont typeface="Arial" panose="020B0604020202020204" pitchFamily="34" charset="0"/>
              <a:buChar char="•"/>
              <a:defRPr b="0">
                <a:solidFill>
                  <a:schemeClr val="tx1"/>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3"/>
          </p:nvPr>
        </p:nvSpPr>
        <p:spPr>
          <a:xfrm>
            <a:off x="1443034" y="6431138"/>
            <a:ext cx="4454524" cy="365125"/>
          </a:xfrm>
        </p:spPr>
        <p:txBody>
          <a:bodyPr/>
          <a:lstStyle>
            <a:lvl1pPr algn="l">
              <a:defRPr/>
            </a:lvl1pPr>
          </a:lstStyle>
          <a:p>
            <a:r>
              <a:rPr lang="en-US"/>
              <a:t>Dominion Energy Solar for Students Workshops 2020</a:t>
            </a:r>
          </a:p>
        </p:txBody>
      </p:sp>
      <p:sp>
        <p:nvSpPr>
          <p:cNvPr id="8" name="Rectangle 7"/>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4"/>
          </p:nvPr>
        </p:nvSpPr>
        <p:spPr>
          <a:xfrm>
            <a:off x="8398934" y="365125"/>
            <a:ext cx="2438399" cy="2874786"/>
          </a:xfrm>
        </p:spPr>
        <p:txBody>
          <a:bodyPr/>
          <a:lstStyle/>
          <a:p>
            <a:r>
              <a:rPr lang="en-US"/>
              <a:t>Click icon to add picture</a:t>
            </a:r>
            <a:endParaRPr lang="en-US" dirty="0"/>
          </a:p>
        </p:txBody>
      </p:sp>
      <p:sp>
        <p:nvSpPr>
          <p:cNvPr id="9" name="Picture Placeholder 9"/>
          <p:cNvSpPr>
            <a:spLocks noGrp="1"/>
          </p:cNvSpPr>
          <p:nvPr>
            <p:ph type="pic" sz="quarter" idx="15"/>
          </p:nvPr>
        </p:nvSpPr>
        <p:spPr>
          <a:xfrm>
            <a:off x="9499600" y="2075391"/>
            <a:ext cx="2438399" cy="2874786"/>
          </a:xfrm>
        </p:spPr>
        <p:txBody>
          <a:bodyPr/>
          <a:lstStyle/>
          <a:p>
            <a:r>
              <a:rPr lang="en-US"/>
              <a:t>Click icon to add picture</a:t>
            </a:r>
            <a:endParaRPr lang="en-US" dirty="0"/>
          </a:p>
        </p:txBody>
      </p:sp>
      <p:sp>
        <p:nvSpPr>
          <p:cNvPr id="13" name="Isosceles Triangle 4"/>
          <p:cNvSpPr/>
          <p:nvPr/>
        </p:nvSpPr>
        <p:spPr>
          <a:xfrm rot="19717887">
            <a:off x="-69073" y="744044"/>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387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9" name="Rectangle 8"/>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p:cNvSpPr>
            <a:spLocks noGrp="1"/>
          </p:cNvSpPr>
          <p:nvPr>
            <p:ph type="title"/>
          </p:nvPr>
        </p:nvSpPr>
        <p:spPr>
          <a:xfrm>
            <a:off x="838200" y="365125"/>
            <a:ext cx="10515600" cy="910519"/>
          </a:xfrm>
        </p:spPr>
        <p:txBody>
          <a:bodyPr/>
          <a:lstStyle/>
          <a:p>
            <a:r>
              <a:rPr lang="en-US"/>
              <a:t>Click to edit Master title style</a:t>
            </a:r>
          </a:p>
        </p:txBody>
      </p:sp>
      <p:sp>
        <p:nvSpPr>
          <p:cNvPr id="3" name="Content Placeholder 2"/>
          <p:cNvSpPr>
            <a:spLocks noGrp="1"/>
          </p:cNvSpPr>
          <p:nvPr>
            <p:ph sz="half" idx="1"/>
          </p:nvPr>
        </p:nvSpPr>
        <p:spPr>
          <a:xfrm>
            <a:off x="838200" y="1388534"/>
            <a:ext cx="5181600" cy="4967109"/>
          </a:xfrm>
        </p:spPr>
        <p:txBody>
          <a:bodyPr/>
          <a:lstStyle>
            <a:lvl1pPr marL="0" indent="0">
              <a:buClr>
                <a:srgbClr val="00B0F0"/>
              </a:buClr>
              <a:buFont typeface="Arial" panose="020B0604020202020204" pitchFamily="34" charset="0"/>
              <a:buNone/>
              <a:defRPr b="1">
                <a:solidFill>
                  <a:srgbClr val="00B0F0"/>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388534"/>
            <a:ext cx="5181600" cy="4967110"/>
          </a:xfrm>
        </p:spPr>
        <p:txBody>
          <a:bodyPr/>
          <a:lstStyle>
            <a:lvl1pPr marL="0" indent="0">
              <a:buClr>
                <a:srgbClr val="00B0F0"/>
              </a:buClr>
              <a:buFont typeface="Arial" panose="020B0604020202020204" pitchFamily="34" charset="0"/>
              <a:buNone/>
              <a:defRPr b="1">
                <a:solidFill>
                  <a:srgbClr val="00B0F0"/>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12" name="Footer Placeholder 4"/>
          <p:cNvSpPr>
            <a:spLocks noGrp="1"/>
          </p:cNvSpPr>
          <p:nvPr>
            <p:ph type="ftr" sz="quarter" idx="13"/>
          </p:nvPr>
        </p:nvSpPr>
        <p:spPr>
          <a:xfrm>
            <a:off x="1443034" y="6431138"/>
            <a:ext cx="4454524" cy="365125"/>
          </a:xfrm>
        </p:spPr>
        <p:txBody>
          <a:bodyPr/>
          <a:lstStyle>
            <a:lvl1pPr algn="l">
              <a:defRPr/>
            </a:lvl1pPr>
          </a:lstStyle>
          <a:p>
            <a:r>
              <a:rPr lang="en-US"/>
              <a:t>Dominion Energy Solar for Students Workshops 2020</a:t>
            </a:r>
          </a:p>
        </p:txBody>
      </p:sp>
      <p:sp>
        <p:nvSpPr>
          <p:cNvPr id="13" name="Rectangle 12"/>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4"/>
          <p:cNvSpPr/>
          <p:nvPr/>
        </p:nvSpPr>
        <p:spPr>
          <a:xfrm rot="19717887">
            <a:off x="-69073" y="563932"/>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81489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Rectangle 13"/>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p:cNvSpPr>
            <a:spLocks noGrp="1"/>
          </p:cNvSpPr>
          <p:nvPr>
            <p:ph type="title"/>
          </p:nvPr>
        </p:nvSpPr>
        <p:spPr>
          <a:xfrm>
            <a:off x="839788" y="365125"/>
            <a:ext cx="10515600" cy="797631"/>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388535"/>
            <a:ext cx="5157787" cy="506942"/>
          </a:xfrm>
        </p:spPr>
        <p:txBody>
          <a:bodyPr anchor="b"/>
          <a:lstStyle>
            <a:lvl1pPr marL="0" indent="0">
              <a:buNone/>
              <a:defRPr sz="2400" b="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1895477"/>
            <a:ext cx="5157787" cy="4211812"/>
          </a:xfrm>
        </p:spPr>
        <p:txBody>
          <a:bodyPr/>
          <a:lstStyle>
            <a:lvl1pPr marL="457200" indent="-457200">
              <a:buClr>
                <a:srgbClr val="00B0F0"/>
              </a:buClr>
              <a:buFont typeface="Arial" panose="020B0604020202020204" pitchFamily="34" charset="0"/>
              <a:buChar char="•"/>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388535"/>
            <a:ext cx="5183188" cy="506942"/>
          </a:xfrm>
        </p:spPr>
        <p:txBody>
          <a:bodyPr anchor="b"/>
          <a:lstStyle>
            <a:lvl1pPr marL="0" indent="0">
              <a:buNone/>
              <a:defRPr sz="2400" b="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1895477"/>
            <a:ext cx="5183188" cy="4211812"/>
          </a:xfrm>
        </p:spPr>
        <p:txBody>
          <a:bodyPr/>
          <a:lstStyle>
            <a:lvl1pPr marL="457200" indent="-457200">
              <a:buClr>
                <a:srgbClr val="00B0F0"/>
              </a:buClr>
              <a:buFont typeface="Arial" panose="020B0604020202020204" pitchFamily="34" charset="0"/>
              <a:buChar char="•"/>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p:cNvSpPr>
            <a:spLocks noGrp="1"/>
          </p:cNvSpPr>
          <p:nvPr>
            <p:ph type="ftr" sz="quarter" idx="13"/>
          </p:nvPr>
        </p:nvSpPr>
        <p:spPr>
          <a:xfrm>
            <a:off x="1443034" y="6431138"/>
            <a:ext cx="4454524" cy="365125"/>
          </a:xfrm>
        </p:spPr>
        <p:txBody>
          <a:bodyPr/>
          <a:lstStyle>
            <a:lvl1pPr algn="l">
              <a:defRPr/>
            </a:lvl1pPr>
          </a:lstStyle>
          <a:p>
            <a:r>
              <a:rPr lang="en-US"/>
              <a:t>Dominion Energy Solar for Students Workshops 2020</a:t>
            </a:r>
          </a:p>
        </p:txBody>
      </p:sp>
      <p:sp>
        <p:nvSpPr>
          <p:cNvPr id="11" name="Rectangle 10"/>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4"/>
          <p:cNvSpPr/>
          <p:nvPr/>
        </p:nvSpPr>
        <p:spPr>
          <a:xfrm rot="19717887">
            <a:off x="-69073" y="494662"/>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39672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Rectangle 10"/>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4" name="Picture Placeholder 13"/>
          <p:cNvSpPr>
            <a:spLocks noGrp="1"/>
          </p:cNvSpPr>
          <p:nvPr>
            <p:ph type="pic" sz="quarter" idx="10"/>
          </p:nvPr>
        </p:nvSpPr>
        <p:spPr>
          <a:xfrm>
            <a:off x="6100763" y="0"/>
            <a:ext cx="6115050" cy="6858000"/>
          </a:xfrm>
        </p:spPr>
        <p:txBody>
          <a:bodyPr/>
          <a:lstStyle/>
          <a:p>
            <a:r>
              <a:rPr lang="en-US"/>
              <a:t>Click icon to add picture</a:t>
            </a:r>
            <a:endParaRPr lang="en-US" dirty="0"/>
          </a:p>
        </p:txBody>
      </p:sp>
      <p:sp>
        <p:nvSpPr>
          <p:cNvPr id="9" name="Title 1"/>
          <p:cNvSpPr>
            <a:spLocks noGrp="1"/>
          </p:cNvSpPr>
          <p:nvPr>
            <p:ph type="title"/>
          </p:nvPr>
        </p:nvSpPr>
        <p:spPr>
          <a:xfrm>
            <a:off x="825500" y="685800"/>
            <a:ext cx="5172075" cy="830788"/>
          </a:xfrm>
        </p:spPr>
        <p:txBody>
          <a:bodyPr/>
          <a:lstStyle/>
          <a:p>
            <a:r>
              <a:rPr lang="en-US" b="1">
                <a:latin typeface="+mn-lt"/>
              </a:rPr>
              <a:t>Click to edit Master title style</a:t>
            </a:r>
            <a:endParaRPr lang="en-US" b="1" dirty="0">
              <a:latin typeface="+mn-lt"/>
            </a:endParaRPr>
          </a:p>
        </p:txBody>
      </p:sp>
      <p:sp>
        <p:nvSpPr>
          <p:cNvPr id="10" name="Text Placeholder 2"/>
          <p:cNvSpPr>
            <a:spLocks noGrp="1"/>
          </p:cNvSpPr>
          <p:nvPr>
            <p:ph type="body" idx="1"/>
          </p:nvPr>
        </p:nvSpPr>
        <p:spPr>
          <a:xfrm>
            <a:off x="839788" y="1545695"/>
            <a:ext cx="5157787" cy="823912"/>
          </a:xfrm>
        </p:spPr>
        <p:txBody>
          <a:bodyPr/>
          <a:lstStyle>
            <a:lvl1pPr>
              <a:defRPr>
                <a:solidFill>
                  <a:srgbClr val="00B0F0"/>
                </a:solidFill>
              </a:defRPr>
            </a:lvl1pPr>
          </a:lstStyle>
          <a:p>
            <a:pPr lvl="0"/>
            <a:r>
              <a:rPr lang="en-US">
                <a:solidFill>
                  <a:srgbClr val="00B0F0"/>
                </a:solidFill>
              </a:rPr>
              <a:t>Click to edit Master text styles</a:t>
            </a:r>
          </a:p>
        </p:txBody>
      </p:sp>
      <p:sp>
        <p:nvSpPr>
          <p:cNvPr id="16" name="Text Placeholder 15"/>
          <p:cNvSpPr>
            <a:spLocks noGrp="1"/>
          </p:cNvSpPr>
          <p:nvPr>
            <p:ph type="body" sz="quarter" idx="11"/>
          </p:nvPr>
        </p:nvSpPr>
        <p:spPr>
          <a:xfrm>
            <a:off x="6905369" y="5280201"/>
            <a:ext cx="5300663" cy="990600"/>
          </a:xfrm>
          <a:solidFill>
            <a:schemeClr val="bg1"/>
          </a:solidFill>
        </p:spPr>
        <p:txBody>
          <a:bodyPr anchor="ctr">
            <a:normAutofit/>
          </a:bodyPr>
          <a:lstStyle>
            <a:lvl1pPr>
              <a:defRPr sz="1400" i="1">
                <a:solidFill>
                  <a:schemeClr val="tx1">
                    <a:lumMod val="65000"/>
                    <a:lumOff val="35000"/>
                  </a:schemeClr>
                </a:solidFill>
              </a:defRPr>
            </a:lvl1pPr>
          </a:lstStyle>
          <a:p>
            <a:pPr lvl="0"/>
            <a:r>
              <a:rPr lang="en-US"/>
              <a:t>Click to edit Master text styles</a:t>
            </a:r>
          </a:p>
        </p:txBody>
      </p:sp>
      <p:sp>
        <p:nvSpPr>
          <p:cNvPr id="18" name="Text Placeholder 17"/>
          <p:cNvSpPr>
            <a:spLocks noGrp="1"/>
          </p:cNvSpPr>
          <p:nvPr>
            <p:ph type="body" sz="quarter" idx="12"/>
          </p:nvPr>
        </p:nvSpPr>
        <p:spPr>
          <a:xfrm>
            <a:off x="825500" y="2398714"/>
            <a:ext cx="5172075" cy="3900487"/>
          </a:xfrm>
        </p:spPr>
        <p:txBody>
          <a:bodyPr>
            <a:normAutofit/>
          </a:bodyPr>
          <a:lstStyle>
            <a:lvl1pPr>
              <a:lnSpc>
                <a:spcPct val="100000"/>
              </a:lnSpc>
              <a:defRPr sz="1900"/>
            </a:lvl1pPr>
          </a:lstStyle>
          <a:p>
            <a:pPr lvl="0"/>
            <a:r>
              <a:rPr lang="en-US"/>
              <a:t>Click to edit Master text styles</a:t>
            </a:r>
          </a:p>
        </p:txBody>
      </p:sp>
      <p:sp>
        <p:nvSpPr>
          <p:cNvPr id="21" name="Footer Placeholder 4"/>
          <p:cNvSpPr>
            <a:spLocks noGrp="1"/>
          </p:cNvSpPr>
          <p:nvPr>
            <p:ph type="ftr" sz="quarter" idx="13"/>
          </p:nvPr>
        </p:nvSpPr>
        <p:spPr>
          <a:xfrm>
            <a:off x="1443034" y="6431138"/>
            <a:ext cx="4454524" cy="365125"/>
          </a:xfrm>
        </p:spPr>
        <p:txBody>
          <a:bodyPr/>
          <a:lstStyle>
            <a:lvl1pPr algn="l">
              <a:defRPr/>
            </a:lvl1pPr>
          </a:lstStyle>
          <a:p>
            <a:r>
              <a:rPr lang="en-US"/>
              <a:t>Dominion Energy Solar for Students Workshops 2020</a:t>
            </a:r>
          </a:p>
        </p:txBody>
      </p:sp>
      <p:sp>
        <p:nvSpPr>
          <p:cNvPr id="22" name="Rectangle 21"/>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4"/>
          <p:cNvSpPr/>
          <p:nvPr/>
        </p:nvSpPr>
        <p:spPr>
          <a:xfrm rot="19717887">
            <a:off x="-69073" y="827174"/>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9049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Image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21622" cy="775053"/>
          </a:xfrm>
        </p:spPr>
        <p:txBody>
          <a:bodyPr/>
          <a:lstStyle>
            <a:lvl1pPr algn="ctr">
              <a:defRPr>
                <a:solidFill>
                  <a:srgbClr val="00B0F0"/>
                </a:solidFill>
              </a:defRPr>
            </a:lvl1pPr>
          </a:lstStyle>
          <a:p>
            <a:r>
              <a:rPr lang="en-US"/>
              <a:t>Click to edit Master title style</a:t>
            </a:r>
            <a:endParaRPr lang="en-US" dirty="0"/>
          </a:p>
        </p:txBody>
      </p:sp>
      <p:sp>
        <p:nvSpPr>
          <p:cNvPr id="3" name="Picture Placeholder 9"/>
          <p:cNvSpPr>
            <a:spLocks noGrp="1"/>
          </p:cNvSpPr>
          <p:nvPr>
            <p:ph type="pic" sz="quarter" idx="14"/>
          </p:nvPr>
        </p:nvSpPr>
        <p:spPr>
          <a:xfrm>
            <a:off x="1594557" y="1207908"/>
            <a:ext cx="4332185" cy="2541882"/>
          </a:xfrm>
        </p:spPr>
        <p:txBody>
          <a:bodyPr/>
          <a:lstStyle/>
          <a:p>
            <a:r>
              <a:rPr lang="en-US"/>
              <a:t>Click icon to add picture</a:t>
            </a:r>
          </a:p>
        </p:txBody>
      </p:sp>
      <p:sp>
        <p:nvSpPr>
          <p:cNvPr id="4" name="Picture Placeholder 9"/>
          <p:cNvSpPr>
            <a:spLocks noGrp="1"/>
          </p:cNvSpPr>
          <p:nvPr>
            <p:ph type="pic" sz="quarter" idx="15"/>
          </p:nvPr>
        </p:nvSpPr>
        <p:spPr>
          <a:xfrm>
            <a:off x="6050843" y="1207908"/>
            <a:ext cx="4357513" cy="2541882"/>
          </a:xfrm>
        </p:spPr>
        <p:txBody>
          <a:bodyPr/>
          <a:lstStyle/>
          <a:p>
            <a:r>
              <a:rPr lang="en-US"/>
              <a:t>Click icon to add picture</a:t>
            </a:r>
          </a:p>
        </p:txBody>
      </p:sp>
      <p:sp>
        <p:nvSpPr>
          <p:cNvPr id="5" name="Picture Placeholder 9"/>
          <p:cNvSpPr>
            <a:spLocks noGrp="1"/>
          </p:cNvSpPr>
          <p:nvPr>
            <p:ph type="pic" sz="quarter" idx="16"/>
          </p:nvPr>
        </p:nvSpPr>
        <p:spPr>
          <a:xfrm>
            <a:off x="3804354" y="3872085"/>
            <a:ext cx="4425246" cy="2561638"/>
          </a:xfrm>
        </p:spPr>
        <p:txBody>
          <a:bodyPr/>
          <a:lstStyle/>
          <a:p>
            <a:r>
              <a:rPr lang="en-US"/>
              <a:t>Click icon to add picture</a:t>
            </a:r>
          </a:p>
        </p:txBody>
      </p:sp>
      <p:sp>
        <p:nvSpPr>
          <p:cNvPr id="6" name="Footer Placeholder 4"/>
          <p:cNvSpPr>
            <a:spLocks noGrp="1"/>
          </p:cNvSpPr>
          <p:nvPr>
            <p:ph type="ftr" sz="quarter" idx="13"/>
          </p:nvPr>
        </p:nvSpPr>
        <p:spPr>
          <a:xfrm>
            <a:off x="1443034" y="6431138"/>
            <a:ext cx="2999146" cy="365125"/>
          </a:xfrm>
        </p:spPr>
        <p:txBody>
          <a:bodyPr/>
          <a:lstStyle>
            <a:lvl1pPr algn="l">
              <a:defRPr/>
            </a:lvl1pPr>
          </a:lstStyle>
          <a:p>
            <a:r>
              <a:rPr lang="en-US"/>
              <a:t>Dominion Energy Solar for Students Workshops 2020</a:t>
            </a:r>
          </a:p>
        </p:txBody>
      </p:sp>
      <p:sp>
        <p:nvSpPr>
          <p:cNvPr id="7" name="Rectangle 6"/>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p:cNvSpPr>
            <a:spLocks noGrp="1"/>
          </p:cNvSpPr>
          <p:nvPr>
            <p:ph type="body" sz="quarter" idx="17" hasCustomPrompt="1"/>
          </p:nvPr>
        </p:nvSpPr>
        <p:spPr>
          <a:xfrm>
            <a:off x="8578850" y="4187650"/>
            <a:ext cx="3184525" cy="1964795"/>
          </a:xfrm>
        </p:spPr>
        <p:txBody>
          <a:bodyPr>
            <a:normAutofit/>
          </a:bodyPr>
          <a:lstStyle>
            <a:lvl1pPr>
              <a:defRPr sz="2000" b="1" i="1">
                <a:solidFill>
                  <a:srgbClr val="00B0F0"/>
                </a:solidFill>
              </a:defRPr>
            </a:lvl1pPr>
          </a:lstStyle>
          <a:p>
            <a:pPr lvl="0"/>
            <a:r>
              <a:rPr lang="en-US" dirty="0"/>
              <a:t>Subtitle goes here</a:t>
            </a:r>
          </a:p>
        </p:txBody>
      </p:sp>
    </p:spTree>
    <p:extLst>
      <p:ext uri="{BB962C8B-B14F-4D97-AF65-F5344CB8AC3E}">
        <p14:creationId xmlns:p14="http://schemas.microsoft.com/office/powerpoint/2010/main" val="14522264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 Image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21622" cy="775053"/>
          </a:xfrm>
        </p:spPr>
        <p:txBody>
          <a:bodyPr/>
          <a:lstStyle>
            <a:lvl1pPr algn="ctr">
              <a:defRPr>
                <a:solidFill>
                  <a:srgbClr val="00B0F0"/>
                </a:solidFill>
              </a:defRPr>
            </a:lvl1pPr>
          </a:lstStyle>
          <a:p>
            <a:r>
              <a:rPr lang="en-US"/>
              <a:t>Click to edit Master title style</a:t>
            </a:r>
            <a:endParaRPr lang="en-US" dirty="0"/>
          </a:p>
        </p:txBody>
      </p:sp>
      <p:sp>
        <p:nvSpPr>
          <p:cNvPr id="3" name="Picture Placeholder 9"/>
          <p:cNvSpPr>
            <a:spLocks noGrp="1"/>
          </p:cNvSpPr>
          <p:nvPr>
            <p:ph type="pic" sz="quarter" idx="14"/>
          </p:nvPr>
        </p:nvSpPr>
        <p:spPr>
          <a:xfrm>
            <a:off x="838200" y="1207908"/>
            <a:ext cx="5348111" cy="5034848"/>
          </a:xfrm>
        </p:spPr>
        <p:txBody>
          <a:bodyPr/>
          <a:lstStyle/>
          <a:p>
            <a:r>
              <a:rPr lang="en-US"/>
              <a:t>Click icon to add picture</a:t>
            </a:r>
          </a:p>
        </p:txBody>
      </p:sp>
      <p:sp>
        <p:nvSpPr>
          <p:cNvPr id="4" name="Picture Placeholder 9"/>
          <p:cNvSpPr>
            <a:spLocks noGrp="1"/>
          </p:cNvSpPr>
          <p:nvPr>
            <p:ph type="pic" sz="quarter" idx="15"/>
          </p:nvPr>
        </p:nvSpPr>
        <p:spPr>
          <a:xfrm>
            <a:off x="6299201" y="1207908"/>
            <a:ext cx="5260622" cy="5034848"/>
          </a:xfrm>
        </p:spPr>
        <p:txBody>
          <a:bodyPr/>
          <a:lstStyle/>
          <a:p>
            <a:r>
              <a:rPr lang="en-US"/>
              <a:t>Click icon to add picture</a:t>
            </a:r>
          </a:p>
        </p:txBody>
      </p:sp>
      <p:sp>
        <p:nvSpPr>
          <p:cNvPr id="6" name="Footer Placeholder 4"/>
          <p:cNvSpPr>
            <a:spLocks noGrp="1"/>
          </p:cNvSpPr>
          <p:nvPr>
            <p:ph type="ftr" sz="quarter" idx="13"/>
          </p:nvPr>
        </p:nvSpPr>
        <p:spPr>
          <a:xfrm>
            <a:off x="1443034" y="6431138"/>
            <a:ext cx="2999146" cy="365125"/>
          </a:xfrm>
        </p:spPr>
        <p:txBody>
          <a:bodyPr/>
          <a:lstStyle>
            <a:lvl1pPr algn="l">
              <a:defRPr/>
            </a:lvl1pPr>
          </a:lstStyle>
          <a:p>
            <a:r>
              <a:rPr lang="en-US"/>
              <a:t>Dominion Energy Solar for Students Workshops 2020</a:t>
            </a:r>
          </a:p>
        </p:txBody>
      </p:sp>
      <p:sp>
        <p:nvSpPr>
          <p:cNvPr id="7" name="Rectangle 6"/>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5"/>
          <p:cNvSpPr>
            <a:spLocks noGrp="1"/>
          </p:cNvSpPr>
          <p:nvPr>
            <p:ph type="body" sz="quarter" idx="11" hasCustomPrompt="1"/>
          </p:nvPr>
        </p:nvSpPr>
        <p:spPr>
          <a:xfrm>
            <a:off x="6891515" y="5472114"/>
            <a:ext cx="4668308" cy="533577"/>
          </a:xfrm>
          <a:solidFill>
            <a:schemeClr val="bg1"/>
          </a:solidFill>
        </p:spPr>
        <p:txBody>
          <a:bodyPr>
            <a:normAutofit/>
          </a:bodyPr>
          <a:lstStyle>
            <a:lvl1pPr>
              <a:defRPr sz="1400" i="1">
                <a:solidFill>
                  <a:schemeClr val="tx1">
                    <a:lumMod val="65000"/>
                    <a:lumOff val="35000"/>
                  </a:schemeClr>
                </a:solidFill>
              </a:defRPr>
            </a:lvl1pPr>
          </a:lstStyle>
          <a:p>
            <a:pPr lvl="0"/>
            <a:r>
              <a:rPr lang="en-US" dirty="0"/>
              <a:t>Add Subtitle or Photo Credit</a:t>
            </a:r>
          </a:p>
        </p:txBody>
      </p:sp>
    </p:spTree>
    <p:extLst>
      <p:ext uri="{BB962C8B-B14F-4D97-AF65-F5344CB8AC3E}">
        <p14:creationId xmlns:p14="http://schemas.microsoft.com/office/powerpoint/2010/main" val="33184488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Image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21622" cy="775053"/>
          </a:xfrm>
        </p:spPr>
        <p:txBody>
          <a:bodyPr/>
          <a:lstStyle>
            <a:lvl1pPr algn="ctr">
              <a:defRPr>
                <a:solidFill>
                  <a:srgbClr val="00B0F0"/>
                </a:solidFill>
              </a:defRPr>
            </a:lvl1pPr>
          </a:lstStyle>
          <a:p>
            <a:r>
              <a:rPr lang="en-US"/>
              <a:t>Click to edit Master title style</a:t>
            </a:r>
            <a:endParaRPr lang="en-US" dirty="0"/>
          </a:p>
        </p:txBody>
      </p:sp>
      <p:sp>
        <p:nvSpPr>
          <p:cNvPr id="3" name="Picture Placeholder 9"/>
          <p:cNvSpPr>
            <a:spLocks noGrp="1"/>
          </p:cNvSpPr>
          <p:nvPr>
            <p:ph type="pic" sz="quarter" idx="14"/>
          </p:nvPr>
        </p:nvSpPr>
        <p:spPr>
          <a:xfrm>
            <a:off x="838200" y="1207908"/>
            <a:ext cx="5370689" cy="5034848"/>
          </a:xfrm>
        </p:spPr>
        <p:txBody>
          <a:bodyPr/>
          <a:lstStyle/>
          <a:p>
            <a:r>
              <a:rPr lang="en-US"/>
              <a:t>Click icon to add picture</a:t>
            </a:r>
          </a:p>
        </p:txBody>
      </p:sp>
      <p:sp>
        <p:nvSpPr>
          <p:cNvPr id="4" name="Picture Placeholder 9"/>
          <p:cNvSpPr>
            <a:spLocks noGrp="1"/>
          </p:cNvSpPr>
          <p:nvPr>
            <p:ph type="pic" sz="quarter" idx="15"/>
          </p:nvPr>
        </p:nvSpPr>
        <p:spPr>
          <a:xfrm>
            <a:off x="6299201" y="1207909"/>
            <a:ext cx="5260622" cy="2450038"/>
          </a:xfrm>
        </p:spPr>
        <p:txBody>
          <a:bodyPr/>
          <a:lstStyle/>
          <a:p>
            <a:r>
              <a:rPr lang="en-US"/>
              <a:t>Click icon to add picture</a:t>
            </a:r>
          </a:p>
        </p:txBody>
      </p:sp>
      <p:sp>
        <p:nvSpPr>
          <p:cNvPr id="6" name="Footer Placeholder 4"/>
          <p:cNvSpPr>
            <a:spLocks noGrp="1"/>
          </p:cNvSpPr>
          <p:nvPr>
            <p:ph type="ftr" sz="quarter" idx="13"/>
          </p:nvPr>
        </p:nvSpPr>
        <p:spPr>
          <a:xfrm>
            <a:off x="1443034" y="6431138"/>
            <a:ext cx="2999146" cy="365125"/>
          </a:xfrm>
        </p:spPr>
        <p:txBody>
          <a:bodyPr/>
          <a:lstStyle>
            <a:lvl1pPr algn="l">
              <a:defRPr/>
            </a:lvl1pPr>
          </a:lstStyle>
          <a:p>
            <a:r>
              <a:rPr lang="en-US"/>
              <a:t>Dominion Energy Solar for Students Workshops 2020</a:t>
            </a:r>
          </a:p>
        </p:txBody>
      </p:sp>
      <p:sp>
        <p:nvSpPr>
          <p:cNvPr id="7" name="Rectangle 6"/>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9"/>
          <p:cNvSpPr>
            <a:spLocks noGrp="1"/>
          </p:cNvSpPr>
          <p:nvPr>
            <p:ph type="pic" sz="quarter" idx="16"/>
          </p:nvPr>
        </p:nvSpPr>
        <p:spPr>
          <a:xfrm>
            <a:off x="6299200" y="3753373"/>
            <a:ext cx="5260622" cy="2489383"/>
          </a:xfrm>
        </p:spPr>
        <p:txBody>
          <a:bodyPr/>
          <a:lstStyle>
            <a:lvl1pPr>
              <a:defRPr/>
            </a:lvl1pPr>
          </a:lstStyle>
          <a:p>
            <a:r>
              <a:rPr lang="en-US"/>
              <a:t>Click icon to add picture</a:t>
            </a:r>
            <a:endParaRPr lang="en-US" dirty="0"/>
          </a:p>
        </p:txBody>
      </p:sp>
      <p:sp>
        <p:nvSpPr>
          <p:cNvPr id="10" name="Text Placeholder 15"/>
          <p:cNvSpPr>
            <a:spLocks noGrp="1"/>
          </p:cNvSpPr>
          <p:nvPr>
            <p:ph type="body" sz="quarter" idx="11" hasCustomPrompt="1"/>
          </p:nvPr>
        </p:nvSpPr>
        <p:spPr>
          <a:xfrm>
            <a:off x="838200" y="5536582"/>
            <a:ext cx="4668308" cy="533577"/>
          </a:xfrm>
          <a:solidFill>
            <a:schemeClr val="bg1"/>
          </a:solidFill>
        </p:spPr>
        <p:txBody>
          <a:bodyPr>
            <a:normAutofit/>
          </a:bodyPr>
          <a:lstStyle>
            <a:lvl1pPr algn="r">
              <a:defRPr sz="1400" i="1">
                <a:solidFill>
                  <a:schemeClr val="tx1">
                    <a:lumMod val="65000"/>
                    <a:lumOff val="35000"/>
                  </a:schemeClr>
                </a:solidFill>
              </a:defRPr>
            </a:lvl1pPr>
          </a:lstStyle>
          <a:p>
            <a:pPr lvl="0"/>
            <a:r>
              <a:rPr lang="en-US" dirty="0"/>
              <a:t>Add Subtitle or Photo Credit</a:t>
            </a:r>
          </a:p>
        </p:txBody>
      </p:sp>
    </p:spTree>
    <p:extLst>
      <p:ext uri="{BB962C8B-B14F-4D97-AF65-F5344CB8AC3E}">
        <p14:creationId xmlns:p14="http://schemas.microsoft.com/office/powerpoint/2010/main" val="494953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6" name="Picture Placeholder 13"/>
          <p:cNvSpPr>
            <a:spLocks noGrp="1"/>
          </p:cNvSpPr>
          <p:nvPr>
            <p:ph type="pic" sz="quarter" idx="10"/>
          </p:nvPr>
        </p:nvSpPr>
        <p:spPr>
          <a:xfrm>
            <a:off x="0" y="0"/>
            <a:ext cx="12192000" cy="6858000"/>
          </a:xfrm>
          <a:solidFill>
            <a:schemeClr val="bg2"/>
          </a:solidFill>
        </p:spPr>
        <p:txBody>
          <a:bodyPr/>
          <a:lstStyle/>
          <a:p>
            <a:r>
              <a:rPr lang="en-US"/>
              <a:t>Click icon to add picture</a:t>
            </a:r>
            <a:endParaRPr lang="en-US" dirty="0"/>
          </a:p>
        </p:txBody>
      </p:sp>
      <p:sp>
        <p:nvSpPr>
          <p:cNvPr id="7" name="Text Placeholder 15"/>
          <p:cNvSpPr>
            <a:spLocks noGrp="1"/>
          </p:cNvSpPr>
          <p:nvPr>
            <p:ph type="body" sz="quarter" idx="11"/>
          </p:nvPr>
        </p:nvSpPr>
        <p:spPr>
          <a:xfrm>
            <a:off x="5986206" y="5723548"/>
            <a:ext cx="6205794" cy="704963"/>
          </a:xfrm>
          <a:solidFill>
            <a:schemeClr val="bg1"/>
          </a:solidFill>
        </p:spPr>
        <p:txBody>
          <a:bodyPr anchor="ctr">
            <a:normAutofit/>
          </a:bodyPr>
          <a:lstStyle>
            <a:lvl1pPr>
              <a:defRPr sz="2400" b="1" i="1">
                <a:solidFill>
                  <a:srgbClr val="00B0F0"/>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797064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033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14" name="Rectangle 13"/>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6" name="Title 1"/>
          <p:cNvSpPr>
            <a:spLocks noGrp="1"/>
          </p:cNvSpPr>
          <p:nvPr>
            <p:ph type="title"/>
          </p:nvPr>
        </p:nvSpPr>
        <p:spPr>
          <a:xfrm>
            <a:off x="838200" y="365125"/>
            <a:ext cx="10541000" cy="876653"/>
          </a:xfrm>
        </p:spPr>
        <p:txBody>
          <a:bodyPr/>
          <a:lstStyle>
            <a:lvl1pPr>
              <a:defRPr>
                <a:solidFill>
                  <a:schemeClr val="tx1"/>
                </a:solidFill>
              </a:defRPr>
            </a:lvl1pPr>
          </a:lstStyle>
          <a:p>
            <a:r>
              <a:rPr lang="en-US"/>
              <a:t>Click to edit Master title style</a:t>
            </a:r>
            <a:endParaRPr lang="en-US" dirty="0"/>
          </a:p>
        </p:txBody>
      </p:sp>
      <p:sp>
        <p:nvSpPr>
          <p:cNvPr id="7" name="Content Placeholder 2"/>
          <p:cNvSpPr>
            <a:spLocks noGrp="1"/>
          </p:cNvSpPr>
          <p:nvPr>
            <p:ph idx="1"/>
          </p:nvPr>
        </p:nvSpPr>
        <p:spPr>
          <a:xfrm>
            <a:off x="838200" y="1368601"/>
            <a:ext cx="10541000" cy="4808362"/>
          </a:xfrm>
        </p:spPr>
        <p:txBody>
          <a:bodyPr/>
          <a:lstStyle>
            <a:lvl1pPr marL="457200" indent="-457200">
              <a:buClr>
                <a:srgbClr val="00B0F0"/>
              </a:buClr>
              <a:buFont typeface="Arial" panose="020B0604020202020204" pitchFamily="34" charset="0"/>
              <a:buChar char="•"/>
              <a:defRPr b="0">
                <a:solidFill>
                  <a:schemeClr val="tx1"/>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p:cNvSpPr>
            <a:spLocks noGrp="1"/>
          </p:cNvSpPr>
          <p:nvPr>
            <p:ph type="ftr" sz="quarter" idx="13"/>
          </p:nvPr>
        </p:nvSpPr>
        <p:spPr>
          <a:xfrm>
            <a:off x="1443034" y="6431138"/>
            <a:ext cx="2999146" cy="365125"/>
          </a:xfrm>
        </p:spPr>
        <p:txBody>
          <a:bodyPr/>
          <a:lstStyle>
            <a:lvl1pPr algn="l">
              <a:defRPr/>
            </a:lvl1pPr>
          </a:lstStyle>
          <a:p>
            <a:r>
              <a:rPr lang="en-US"/>
              <a:t>Dominion Energy Solar for Students Workshops 2020</a:t>
            </a:r>
          </a:p>
        </p:txBody>
      </p:sp>
      <p:sp>
        <p:nvSpPr>
          <p:cNvPr id="9" name="Rectangle 8"/>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4"/>
          <p:cNvSpPr/>
          <p:nvPr/>
        </p:nvSpPr>
        <p:spPr>
          <a:xfrm rot="19717887">
            <a:off x="-69073" y="563933"/>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1680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12" name="Rectangle 11"/>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p:cNvSpPr>
            <a:spLocks noGrp="1"/>
          </p:cNvSpPr>
          <p:nvPr>
            <p:ph type="title"/>
          </p:nvPr>
        </p:nvSpPr>
        <p:spPr>
          <a:xfrm>
            <a:off x="838200" y="365125"/>
            <a:ext cx="7312378"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7312378" cy="4351338"/>
          </a:xfrm>
        </p:spPr>
        <p:txBody>
          <a:bodyPr/>
          <a:lstStyle>
            <a:lvl1pPr marL="457200" indent="-457200">
              <a:buClr>
                <a:srgbClr val="00B0F0"/>
              </a:buClr>
              <a:buFont typeface="Arial" panose="020B0604020202020204" pitchFamily="34" charset="0"/>
              <a:buChar char="•"/>
              <a:defRPr b="0">
                <a:solidFill>
                  <a:schemeClr val="tx1"/>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3"/>
          </p:nvPr>
        </p:nvSpPr>
        <p:spPr>
          <a:xfrm>
            <a:off x="1443034" y="6431138"/>
            <a:ext cx="4454524" cy="365125"/>
          </a:xfrm>
        </p:spPr>
        <p:txBody>
          <a:bodyPr/>
          <a:lstStyle>
            <a:lvl1pPr algn="l">
              <a:defRPr/>
            </a:lvl1pPr>
          </a:lstStyle>
          <a:p>
            <a:r>
              <a:rPr lang="en-US"/>
              <a:t>Phillips 66 - 3/10/17 - ©The NEED Project  </a:t>
            </a:r>
          </a:p>
        </p:txBody>
      </p:sp>
      <p:sp>
        <p:nvSpPr>
          <p:cNvPr id="8" name="Rectangle 7"/>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4"/>
          </p:nvPr>
        </p:nvSpPr>
        <p:spPr>
          <a:xfrm>
            <a:off x="8398933" y="0"/>
            <a:ext cx="3793067" cy="2223911"/>
          </a:xfrm>
        </p:spPr>
        <p:txBody>
          <a:bodyPr/>
          <a:lstStyle/>
          <a:p>
            <a:r>
              <a:rPr lang="en-US"/>
              <a:t>Click icon to add picture</a:t>
            </a:r>
          </a:p>
        </p:txBody>
      </p:sp>
      <p:sp>
        <p:nvSpPr>
          <p:cNvPr id="11" name="Picture Placeholder 9"/>
          <p:cNvSpPr>
            <a:spLocks noGrp="1"/>
          </p:cNvSpPr>
          <p:nvPr>
            <p:ph type="pic" sz="quarter" idx="15"/>
          </p:nvPr>
        </p:nvSpPr>
        <p:spPr>
          <a:xfrm>
            <a:off x="8398933" y="2336800"/>
            <a:ext cx="3793067" cy="2212622"/>
          </a:xfrm>
        </p:spPr>
        <p:txBody>
          <a:bodyPr/>
          <a:lstStyle/>
          <a:p>
            <a:r>
              <a:rPr lang="en-US"/>
              <a:t>Click icon to add picture</a:t>
            </a:r>
          </a:p>
        </p:txBody>
      </p:sp>
      <p:sp>
        <p:nvSpPr>
          <p:cNvPr id="9" name="Picture Placeholder 9"/>
          <p:cNvSpPr>
            <a:spLocks noGrp="1"/>
          </p:cNvSpPr>
          <p:nvPr>
            <p:ph type="pic" sz="quarter" idx="16"/>
          </p:nvPr>
        </p:nvSpPr>
        <p:spPr>
          <a:xfrm>
            <a:off x="8398932" y="4662311"/>
            <a:ext cx="3793067" cy="2195689"/>
          </a:xfrm>
        </p:spPr>
        <p:txBody>
          <a:bodyPr/>
          <a:lstStyle/>
          <a:p>
            <a:r>
              <a:rPr lang="en-US"/>
              <a:t>Click icon to add picture</a:t>
            </a:r>
          </a:p>
        </p:txBody>
      </p:sp>
      <p:sp>
        <p:nvSpPr>
          <p:cNvPr id="13" name="Isosceles Triangle 4"/>
          <p:cNvSpPr/>
          <p:nvPr/>
        </p:nvSpPr>
        <p:spPr>
          <a:xfrm rot="19717887">
            <a:off x="-69073" y="744044"/>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43424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hree Text boxes">
    <p:spTree>
      <p:nvGrpSpPr>
        <p:cNvPr id="1" name=""/>
        <p:cNvGrpSpPr/>
        <p:nvPr/>
      </p:nvGrpSpPr>
      <p:grpSpPr>
        <a:xfrm>
          <a:off x="0" y="0"/>
          <a:ext cx="0" cy="0"/>
          <a:chOff x="0" y="0"/>
          <a:chExt cx="0" cy="0"/>
        </a:xfrm>
      </p:grpSpPr>
      <p:sp>
        <p:nvSpPr>
          <p:cNvPr id="16" name="Rectangle 15"/>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6" name="Title 1"/>
          <p:cNvSpPr>
            <a:spLocks noGrp="1"/>
          </p:cNvSpPr>
          <p:nvPr>
            <p:ph type="title"/>
          </p:nvPr>
        </p:nvSpPr>
        <p:spPr>
          <a:xfrm>
            <a:off x="838200" y="365125"/>
            <a:ext cx="10541000" cy="876653"/>
          </a:xfrm>
        </p:spPr>
        <p:txBody>
          <a:bodyPr/>
          <a:lstStyle>
            <a:lvl1pPr>
              <a:defRPr>
                <a:solidFill>
                  <a:schemeClr val="tx1"/>
                </a:solidFill>
              </a:defRPr>
            </a:lvl1pPr>
          </a:lstStyle>
          <a:p>
            <a:r>
              <a:rPr lang="en-US"/>
              <a:t>Click to edit Master title style</a:t>
            </a:r>
            <a:endParaRPr lang="en-US" dirty="0"/>
          </a:p>
        </p:txBody>
      </p:sp>
      <p:sp>
        <p:nvSpPr>
          <p:cNvPr id="7" name="Content Placeholder 2"/>
          <p:cNvSpPr>
            <a:spLocks noGrp="1"/>
          </p:cNvSpPr>
          <p:nvPr>
            <p:ph idx="1"/>
          </p:nvPr>
        </p:nvSpPr>
        <p:spPr>
          <a:xfrm>
            <a:off x="838200" y="4267200"/>
            <a:ext cx="10541000" cy="1966207"/>
          </a:xfrm>
        </p:spPr>
        <p:txBody>
          <a:bodyPr/>
          <a:lstStyle>
            <a:lvl1pPr marL="0" indent="0">
              <a:buClr>
                <a:srgbClr val="00B0F0"/>
              </a:buClr>
              <a:buFont typeface="Arial" panose="020B0604020202020204" pitchFamily="34" charset="0"/>
              <a:buNone/>
              <a:defRPr b="1">
                <a:solidFill>
                  <a:srgbClr val="00B0F0"/>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p:cNvSpPr>
            <a:spLocks noGrp="1"/>
          </p:cNvSpPr>
          <p:nvPr>
            <p:ph type="ftr" sz="quarter" idx="13"/>
          </p:nvPr>
        </p:nvSpPr>
        <p:spPr>
          <a:xfrm>
            <a:off x="1443034" y="6431138"/>
            <a:ext cx="2999146" cy="365125"/>
          </a:xfrm>
        </p:spPr>
        <p:txBody>
          <a:bodyPr/>
          <a:lstStyle>
            <a:lvl1pPr algn="l">
              <a:defRPr/>
            </a:lvl1pPr>
          </a:lstStyle>
          <a:p>
            <a:r>
              <a:rPr lang="en-US"/>
              <a:t>Dominion Energy Solar for Students Workshops 2020</a:t>
            </a:r>
          </a:p>
        </p:txBody>
      </p:sp>
      <p:sp>
        <p:nvSpPr>
          <p:cNvPr id="9" name="Rectangle 8"/>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p:cNvSpPr>
            <a:spLocks noGrp="1"/>
          </p:cNvSpPr>
          <p:nvPr>
            <p:ph idx="14"/>
          </p:nvPr>
        </p:nvSpPr>
        <p:spPr>
          <a:xfrm>
            <a:off x="838200" y="1368601"/>
            <a:ext cx="5190067" cy="2746728"/>
          </a:xfrm>
        </p:spPr>
        <p:txBody>
          <a:bodyPr/>
          <a:lstStyle>
            <a:lvl1pPr marL="0" indent="0">
              <a:buClr>
                <a:srgbClr val="00B0F0"/>
              </a:buClr>
              <a:buFont typeface="Arial" panose="020B0604020202020204" pitchFamily="34" charset="0"/>
              <a:buNone/>
              <a:defRPr b="1">
                <a:solidFill>
                  <a:srgbClr val="00B0F0"/>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5"/>
          </p:nvPr>
        </p:nvSpPr>
        <p:spPr>
          <a:xfrm>
            <a:off x="6208889" y="1368601"/>
            <a:ext cx="5170311" cy="2746728"/>
          </a:xfrm>
        </p:spPr>
        <p:txBody>
          <a:bodyPr/>
          <a:lstStyle>
            <a:lvl1pPr marL="0" indent="0">
              <a:buClr>
                <a:srgbClr val="00B0F0"/>
              </a:buClr>
              <a:buFontTx/>
              <a:buNone/>
              <a:defRPr b="1">
                <a:solidFill>
                  <a:srgbClr val="00B0F0"/>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Isosceles Triangle 4"/>
          <p:cNvSpPr/>
          <p:nvPr/>
        </p:nvSpPr>
        <p:spPr>
          <a:xfrm rot="19717887">
            <a:off x="-69073" y="577787"/>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2994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1" name="Graphic 1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7520" y="1521354"/>
            <a:ext cx="3917782" cy="4135436"/>
          </a:xfrm>
          <a:prstGeom prst="rect">
            <a:avLst/>
          </a:prstGeom>
        </p:spPr>
      </p:pic>
      <p:sp>
        <p:nvSpPr>
          <p:cNvPr id="2" name="Title 1"/>
          <p:cNvSpPr>
            <a:spLocks noGrp="1"/>
          </p:cNvSpPr>
          <p:nvPr>
            <p:ph type="title" hasCustomPrompt="1"/>
          </p:nvPr>
        </p:nvSpPr>
        <p:spPr>
          <a:xfrm>
            <a:off x="5063066" y="873127"/>
            <a:ext cx="6290733" cy="876653"/>
          </a:xfrm>
        </p:spPr>
        <p:txBody>
          <a:bodyPr>
            <a:normAutofit/>
          </a:bodyPr>
          <a:lstStyle>
            <a:lvl1pPr algn="l">
              <a:defRPr sz="5400">
                <a:solidFill>
                  <a:srgbClr val="00B0F0"/>
                </a:solidFill>
              </a:defRPr>
            </a:lvl1pPr>
          </a:lstStyle>
          <a:p>
            <a:r>
              <a:rPr lang="en-US" dirty="0"/>
              <a:t>Title</a:t>
            </a:r>
          </a:p>
        </p:txBody>
      </p:sp>
      <p:pic>
        <p:nvPicPr>
          <p:cNvPr id="7" name="Picture 2" descr="G:\NEED\NEED Materials\2015 Conversion\Catalog2015_16\pinterest-icon-vect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3067" y="4936065"/>
            <a:ext cx="720725" cy="7207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G:\NEED\NEED Materials\2014 Final Curriculum\Energy Rock Performances\Links\instagram-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3067" y="4021665"/>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NEED\NEED Materials\2014 Final Curriculum\Energy Rock Performances\Links\twitter_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3067" y="3031065"/>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G:\NEED\NEED Materials\2014 Final Curriculum\Energy Rock Performances\Links\facebook-icon.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86867" y="1809719"/>
            <a:ext cx="884886" cy="114514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2"/>
          <p:cNvSpPr>
            <a:spLocks noGrp="1"/>
          </p:cNvSpPr>
          <p:nvPr>
            <p:ph type="body" sz="quarter" idx="10"/>
          </p:nvPr>
        </p:nvSpPr>
        <p:spPr>
          <a:xfrm>
            <a:off x="6028267" y="2043640"/>
            <a:ext cx="5689071" cy="812447"/>
          </a:xfrm>
        </p:spPr>
        <p:txBody>
          <a:bodyPr>
            <a:normAutofit/>
          </a:bodyPr>
          <a:lstStyle>
            <a:lvl1pPr>
              <a:defRPr sz="2000"/>
            </a:lvl1pPr>
          </a:lstStyle>
          <a:p>
            <a:pPr lvl="0"/>
            <a:r>
              <a:rPr lang="en-US"/>
              <a:t>Click to edit Master text styles</a:t>
            </a:r>
          </a:p>
        </p:txBody>
      </p:sp>
      <p:sp>
        <p:nvSpPr>
          <p:cNvPr id="14" name="Text Placeholder 12"/>
          <p:cNvSpPr>
            <a:spLocks noGrp="1"/>
          </p:cNvSpPr>
          <p:nvPr>
            <p:ph type="body" sz="quarter" idx="11"/>
          </p:nvPr>
        </p:nvSpPr>
        <p:spPr>
          <a:xfrm>
            <a:off x="6028266" y="3058052"/>
            <a:ext cx="5689071" cy="836613"/>
          </a:xfrm>
        </p:spPr>
        <p:txBody>
          <a:bodyPr>
            <a:normAutofit/>
          </a:bodyPr>
          <a:lstStyle>
            <a:lvl1pPr>
              <a:defRPr sz="2000"/>
            </a:lvl1pPr>
          </a:lstStyle>
          <a:p>
            <a:pPr lvl="0"/>
            <a:r>
              <a:rPr lang="en-US"/>
              <a:t>Click to edit Master text styles</a:t>
            </a:r>
          </a:p>
        </p:txBody>
      </p:sp>
      <p:sp>
        <p:nvSpPr>
          <p:cNvPr id="15" name="Text Placeholder 12"/>
          <p:cNvSpPr>
            <a:spLocks noGrp="1"/>
          </p:cNvSpPr>
          <p:nvPr>
            <p:ph type="body" sz="quarter" idx="12"/>
          </p:nvPr>
        </p:nvSpPr>
        <p:spPr>
          <a:xfrm>
            <a:off x="6028265" y="4048653"/>
            <a:ext cx="5689071" cy="771702"/>
          </a:xfrm>
        </p:spPr>
        <p:txBody>
          <a:bodyPr>
            <a:normAutofit/>
          </a:bodyPr>
          <a:lstStyle>
            <a:lvl1pPr>
              <a:defRPr sz="2000"/>
            </a:lvl1pPr>
          </a:lstStyle>
          <a:p>
            <a:pPr lvl="0"/>
            <a:r>
              <a:rPr lang="en-US"/>
              <a:t>Click to edit Master text styles</a:t>
            </a:r>
          </a:p>
        </p:txBody>
      </p:sp>
      <p:sp>
        <p:nvSpPr>
          <p:cNvPr id="16" name="Text Placeholder 12"/>
          <p:cNvSpPr>
            <a:spLocks noGrp="1"/>
          </p:cNvSpPr>
          <p:nvPr>
            <p:ph type="body" sz="quarter" idx="13"/>
          </p:nvPr>
        </p:nvSpPr>
        <p:spPr>
          <a:xfrm>
            <a:off x="6028265" y="4980514"/>
            <a:ext cx="5689071" cy="788107"/>
          </a:xfrm>
        </p:spPr>
        <p:txBody>
          <a:bodyPr>
            <a:normAutofit/>
          </a:bodyPr>
          <a:lstStyle>
            <a:lvl1pPr>
              <a:defRPr sz="2000"/>
            </a:lvl1pPr>
          </a:lstStyle>
          <a:p>
            <a:pPr lvl="0"/>
            <a:r>
              <a:rPr lang="en-US"/>
              <a:t>Click to edit Master text styles</a:t>
            </a:r>
          </a:p>
        </p:txBody>
      </p:sp>
      <p:sp>
        <p:nvSpPr>
          <p:cNvPr id="17" name="Footer Placeholder 4"/>
          <p:cNvSpPr>
            <a:spLocks noGrp="1"/>
          </p:cNvSpPr>
          <p:nvPr>
            <p:ph type="ftr" sz="quarter" idx="14"/>
          </p:nvPr>
        </p:nvSpPr>
        <p:spPr>
          <a:xfrm>
            <a:off x="1443034" y="6431138"/>
            <a:ext cx="2999146" cy="365125"/>
          </a:xfrm>
        </p:spPr>
        <p:txBody>
          <a:bodyPr/>
          <a:lstStyle>
            <a:lvl1pPr algn="l">
              <a:defRPr/>
            </a:lvl1pPr>
          </a:lstStyle>
          <a:p>
            <a:r>
              <a:rPr lang="en-US"/>
              <a:t>Dominion Energy Solar for Students Workshops 2020</a:t>
            </a:r>
          </a:p>
        </p:txBody>
      </p:sp>
      <p:sp>
        <p:nvSpPr>
          <p:cNvPr id="18" name="Rectangle 17"/>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3643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29081-74B0-4A7E-8E3E-4E4BA877F4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F4B03D-8270-41B6-84DB-753BF7A720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C54E-B351-4AFE-A72E-FAD9FB4378F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CD9D9F0-56FF-4D0A-8E3E-616F9021CD6F}"/>
              </a:ext>
            </a:extLst>
          </p:cNvPr>
          <p:cNvSpPr>
            <a:spLocks noGrp="1"/>
          </p:cNvSpPr>
          <p:nvPr>
            <p:ph type="ftr" sz="quarter" idx="11"/>
          </p:nvPr>
        </p:nvSpPr>
        <p:spPr/>
        <p:txBody>
          <a:bodyPr/>
          <a:lstStyle/>
          <a:p>
            <a:r>
              <a:rPr lang="en-US"/>
              <a:t>Dominion Energy Solar for Students Workshops 2020</a:t>
            </a:r>
          </a:p>
        </p:txBody>
      </p:sp>
      <p:sp>
        <p:nvSpPr>
          <p:cNvPr id="6" name="Slide Number Placeholder 5">
            <a:extLst>
              <a:ext uri="{FF2B5EF4-FFF2-40B4-BE49-F238E27FC236}">
                <a16:creationId xmlns:a16="http://schemas.microsoft.com/office/drawing/2014/main" id="{65753223-1D3C-4636-9EB3-EC4BAC159EFA}"/>
              </a:ext>
            </a:extLst>
          </p:cNvPr>
          <p:cNvSpPr>
            <a:spLocks noGrp="1"/>
          </p:cNvSpPr>
          <p:nvPr>
            <p:ph type="sldNum" sz="quarter" idx="12"/>
          </p:nvPr>
        </p:nvSpPr>
        <p:spPr/>
        <p:txBody>
          <a:bodyPr/>
          <a:lstStyle/>
          <a:p>
            <a:fld id="{19F725FE-0C6A-4BCB-8A67-96EC5625D3FE}" type="slidenum">
              <a:rPr lang="en-US" smtClean="0"/>
              <a:t>‹#›</a:t>
            </a:fld>
            <a:endParaRPr lang="en-US"/>
          </a:p>
        </p:txBody>
      </p:sp>
    </p:spTree>
    <p:extLst>
      <p:ext uri="{BB962C8B-B14F-4D97-AF65-F5344CB8AC3E}">
        <p14:creationId xmlns:p14="http://schemas.microsoft.com/office/powerpoint/2010/main" val="13836689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l="15391" t="9576" r="16277" b="22914"/>
          <a:stretch/>
        </p:blipFill>
        <p:spPr>
          <a:xfrm>
            <a:off x="9807581" y="4896739"/>
            <a:ext cx="2831759" cy="2161822"/>
          </a:xfrm>
          <a:prstGeom prst="rect">
            <a:avLst/>
          </a:prstGeom>
        </p:spPr>
      </p:pic>
      <p:sp>
        <p:nvSpPr>
          <p:cNvPr id="4" name="Rectangle 3"/>
          <p:cNvSpPr/>
          <p:nvPr userDrawn="1"/>
        </p:nvSpPr>
        <p:spPr>
          <a:xfrm rot="18724487">
            <a:off x="8453064" y="5265366"/>
            <a:ext cx="4599706" cy="106601"/>
          </a:xfrm>
          <a:custGeom>
            <a:avLst/>
            <a:gdLst>
              <a:gd name="connsiteX0" fmla="*/ 0 w 4540003"/>
              <a:gd name="connsiteY0" fmla="*/ 0 h 106601"/>
              <a:gd name="connsiteX1" fmla="*/ 4540003 w 4540003"/>
              <a:gd name="connsiteY1" fmla="*/ 0 h 106601"/>
              <a:gd name="connsiteX2" fmla="*/ 4540003 w 4540003"/>
              <a:gd name="connsiteY2" fmla="*/ 106601 h 106601"/>
              <a:gd name="connsiteX3" fmla="*/ 0 w 4540003"/>
              <a:gd name="connsiteY3" fmla="*/ 106601 h 106601"/>
              <a:gd name="connsiteX4" fmla="*/ 0 w 4540003"/>
              <a:gd name="connsiteY4" fmla="*/ 0 h 106601"/>
              <a:gd name="connsiteX0" fmla="*/ 0 w 4599706"/>
              <a:gd name="connsiteY0" fmla="*/ 0 h 106601"/>
              <a:gd name="connsiteX1" fmla="*/ 4540003 w 4599706"/>
              <a:gd name="connsiteY1" fmla="*/ 0 h 106601"/>
              <a:gd name="connsiteX2" fmla="*/ 4599706 w 4599706"/>
              <a:gd name="connsiteY2" fmla="*/ 90033 h 106601"/>
              <a:gd name="connsiteX3" fmla="*/ 0 w 4599706"/>
              <a:gd name="connsiteY3" fmla="*/ 106601 h 106601"/>
              <a:gd name="connsiteX4" fmla="*/ 0 w 4599706"/>
              <a:gd name="connsiteY4" fmla="*/ 0 h 10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9706" h="106601">
                <a:moveTo>
                  <a:pt x="0" y="0"/>
                </a:moveTo>
                <a:lnTo>
                  <a:pt x="4540003" y="0"/>
                </a:lnTo>
                <a:lnTo>
                  <a:pt x="4599706" y="90033"/>
                </a:lnTo>
                <a:lnTo>
                  <a:pt x="0" y="106601"/>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0" y="5340825"/>
            <a:ext cx="10672764" cy="1517174"/>
          </a:xfrm>
          <a:custGeom>
            <a:avLst/>
            <a:gdLst>
              <a:gd name="connsiteX0" fmla="*/ 0 w 12192000"/>
              <a:gd name="connsiteY0" fmla="*/ 0 h 1517174"/>
              <a:gd name="connsiteX1" fmla="*/ 12192000 w 12192000"/>
              <a:gd name="connsiteY1" fmla="*/ 0 h 1517174"/>
              <a:gd name="connsiteX2" fmla="*/ 12192000 w 12192000"/>
              <a:gd name="connsiteY2" fmla="*/ 1517174 h 1517174"/>
              <a:gd name="connsiteX3" fmla="*/ 0 w 12192000"/>
              <a:gd name="connsiteY3" fmla="*/ 1517174 h 1517174"/>
              <a:gd name="connsiteX4" fmla="*/ 0 w 12192000"/>
              <a:gd name="connsiteY4" fmla="*/ 0 h 1517174"/>
              <a:gd name="connsiteX0" fmla="*/ 0 w 12192000"/>
              <a:gd name="connsiteY0" fmla="*/ 0 h 1517174"/>
              <a:gd name="connsiteX1" fmla="*/ 10906125 w 12192000"/>
              <a:gd name="connsiteY1" fmla="*/ 0 h 1517174"/>
              <a:gd name="connsiteX2" fmla="*/ 12192000 w 12192000"/>
              <a:gd name="connsiteY2" fmla="*/ 1517174 h 1517174"/>
              <a:gd name="connsiteX3" fmla="*/ 0 w 12192000"/>
              <a:gd name="connsiteY3" fmla="*/ 1517174 h 1517174"/>
              <a:gd name="connsiteX4" fmla="*/ 0 w 12192000"/>
              <a:gd name="connsiteY4" fmla="*/ 0 h 1517174"/>
              <a:gd name="connsiteX0" fmla="*/ 0 w 10906125"/>
              <a:gd name="connsiteY0" fmla="*/ 0 h 1517174"/>
              <a:gd name="connsiteX1" fmla="*/ 10906125 w 10906125"/>
              <a:gd name="connsiteY1" fmla="*/ 0 h 1517174"/>
              <a:gd name="connsiteX2" fmla="*/ 9563100 w 10906125"/>
              <a:gd name="connsiteY2" fmla="*/ 1517174 h 1517174"/>
              <a:gd name="connsiteX3" fmla="*/ 0 w 10906125"/>
              <a:gd name="connsiteY3" fmla="*/ 1517174 h 1517174"/>
              <a:gd name="connsiteX4" fmla="*/ 0 w 10906125"/>
              <a:gd name="connsiteY4" fmla="*/ 0 h 151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6125" h="1517174">
                <a:moveTo>
                  <a:pt x="0" y="0"/>
                </a:moveTo>
                <a:lnTo>
                  <a:pt x="10906125" y="0"/>
                </a:lnTo>
                <a:lnTo>
                  <a:pt x="9563100" y="1517174"/>
                </a:lnTo>
                <a:lnTo>
                  <a:pt x="0" y="1517174"/>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6" name="Title 1"/>
          <p:cNvSpPr>
            <a:spLocks noGrp="1"/>
          </p:cNvSpPr>
          <p:nvPr>
            <p:ph type="title"/>
          </p:nvPr>
        </p:nvSpPr>
        <p:spPr>
          <a:xfrm>
            <a:off x="389458" y="5635277"/>
            <a:ext cx="9389547" cy="541867"/>
          </a:xfrm>
        </p:spPr>
        <p:txBody>
          <a:bodyPr>
            <a:noAutofit/>
          </a:bodyPr>
          <a:lstStyle>
            <a:lvl1pPr>
              <a:defRPr sz="4800">
                <a:solidFill>
                  <a:schemeClr val="bg1"/>
                </a:solidFill>
              </a:defRPr>
            </a:lvl1pPr>
          </a:lstStyle>
          <a:p>
            <a:r>
              <a:rPr lang="en-US"/>
              <a:t>Click to edit Master title style</a:t>
            </a:r>
            <a:endParaRPr lang="en-US" dirty="0"/>
          </a:p>
        </p:txBody>
      </p:sp>
      <p:sp>
        <p:nvSpPr>
          <p:cNvPr id="17" name="Text Placeholder 2"/>
          <p:cNvSpPr>
            <a:spLocks noGrp="1"/>
          </p:cNvSpPr>
          <p:nvPr>
            <p:ph type="body" idx="1"/>
          </p:nvPr>
        </p:nvSpPr>
        <p:spPr>
          <a:xfrm>
            <a:off x="389459" y="6194076"/>
            <a:ext cx="8968854" cy="462846"/>
          </a:xfrm>
        </p:spPr>
        <p:txBody>
          <a:bodyPr anchor="b"/>
          <a:lstStyle>
            <a:lvl1pPr marL="0" indent="0">
              <a:buNone/>
              <a:defRPr sz="2400" b="1" i="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p:cNvSpPr>
            <a:spLocks noGrp="1"/>
          </p:cNvSpPr>
          <p:nvPr>
            <p:ph type="pic" sz="quarter" idx="13"/>
          </p:nvPr>
        </p:nvSpPr>
        <p:spPr>
          <a:xfrm>
            <a:off x="-22574" y="-32945"/>
            <a:ext cx="12243879" cy="5374001"/>
          </a:xfrm>
          <a:custGeom>
            <a:avLst/>
            <a:gdLst>
              <a:gd name="connsiteX0" fmla="*/ 0 w 8658584"/>
              <a:gd name="connsiteY0" fmla="*/ 0 h 6694311"/>
              <a:gd name="connsiteX1" fmla="*/ 7542843 w 8658584"/>
              <a:gd name="connsiteY1" fmla="*/ 0 h 6694311"/>
              <a:gd name="connsiteX2" fmla="*/ 8658584 w 8658584"/>
              <a:gd name="connsiteY2" fmla="*/ 1115741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6143021 w 8658584"/>
              <a:gd name="connsiteY1" fmla="*/ 0 h 6694311"/>
              <a:gd name="connsiteX2" fmla="*/ 8658584 w 8658584"/>
              <a:gd name="connsiteY2" fmla="*/ 1115741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6143021 w 8658584"/>
              <a:gd name="connsiteY1" fmla="*/ 0 h 6694311"/>
              <a:gd name="connsiteX2" fmla="*/ 8658584 w 8658584"/>
              <a:gd name="connsiteY2" fmla="*/ 2560719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5691465 w 8658584"/>
              <a:gd name="connsiteY1" fmla="*/ 0 h 6694311"/>
              <a:gd name="connsiteX2" fmla="*/ 8658584 w 8658584"/>
              <a:gd name="connsiteY2" fmla="*/ 2560719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5691465 w 8658584"/>
              <a:gd name="connsiteY1" fmla="*/ 0 h 6694311"/>
              <a:gd name="connsiteX2" fmla="*/ 8658584 w 8658584"/>
              <a:gd name="connsiteY2" fmla="*/ 3080008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5691465 w 8658584"/>
              <a:gd name="connsiteY1" fmla="*/ 0 h 6694311"/>
              <a:gd name="connsiteX2" fmla="*/ 8636006 w 8658584"/>
              <a:gd name="connsiteY2" fmla="*/ 2763920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22578 h 6716889"/>
              <a:gd name="connsiteX1" fmla="*/ 5510843 w 8658584"/>
              <a:gd name="connsiteY1" fmla="*/ 0 h 6716889"/>
              <a:gd name="connsiteX2" fmla="*/ 8636006 w 8658584"/>
              <a:gd name="connsiteY2" fmla="*/ 2786498 h 6716889"/>
              <a:gd name="connsiteX3" fmla="*/ 8658584 w 8658584"/>
              <a:gd name="connsiteY3" fmla="*/ 6716889 h 6716889"/>
              <a:gd name="connsiteX4" fmla="*/ 0 w 8658584"/>
              <a:gd name="connsiteY4" fmla="*/ 6716889 h 6716889"/>
              <a:gd name="connsiteX5" fmla="*/ 0 w 8658584"/>
              <a:gd name="connsiteY5" fmla="*/ 22578 h 6716889"/>
              <a:gd name="connsiteX0" fmla="*/ 0 w 8658584"/>
              <a:gd name="connsiteY0" fmla="*/ 22578 h 6716889"/>
              <a:gd name="connsiteX1" fmla="*/ 5510843 w 8658584"/>
              <a:gd name="connsiteY1" fmla="*/ 0 h 6716889"/>
              <a:gd name="connsiteX2" fmla="*/ 8636006 w 8658584"/>
              <a:gd name="connsiteY2" fmla="*/ 2876809 h 6716889"/>
              <a:gd name="connsiteX3" fmla="*/ 8658584 w 8658584"/>
              <a:gd name="connsiteY3" fmla="*/ 6716889 h 6716889"/>
              <a:gd name="connsiteX4" fmla="*/ 0 w 8658584"/>
              <a:gd name="connsiteY4" fmla="*/ 6716889 h 6716889"/>
              <a:gd name="connsiteX5" fmla="*/ 0 w 8658584"/>
              <a:gd name="connsiteY5" fmla="*/ 22578 h 6716889"/>
              <a:gd name="connsiteX0" fmla="*/ 0 w 8658584"/>
              <a:gd name="connsiteY0" fmla="*/ 1 h 6694312"/>
              <a:gd name="connsiteX1" fmla="*/ 6280495 w 8658584"/>
              <a:gd name="connsiteY1" fmla="*/ 6819 h 6694312"/>
              <a:gd name="connsiteX2" fmla="*/ 8636006 w 8658584"/>
              <a:gd name="connsiteY2" fmla="*/ 2854232 h 6694312"/>
              <a:gd name="connsiteX3" fmla="*/ 8658584 w 8658584"/>
              <a:gd name="connsiteY3" fmla="*/ 6694312 h 6694312"/>
              <a:gd name="connsiteX4" fmla="*/ 0 w 8658584"/>
              <a:gd name="connsiteY4" fmla="*/ 6694312 h 6694312"/>
              <a:gd name="connsiteX5" fmla="*/ 0 w 8658584"/>
              <a:gd name="connsiteY5" fmla="*/ 1 h 6694312"/>
              <a:gd name="connsiteX0" fmla="*/ 0 w 8684109"/>
              <a:gd name="connsiteY0" fmla="*/ 0 h 6694311"/>
              <a:gd name="connsiteX1" fmla="*/ 6280495 w 8684109"/>
              <a:gd name="connsiteY1" fmla="*/ 6818 h 6694311"/>
              <a:gd name="connsiteX2" fmla="*/ 8684109 w 8684109"/>
              <a:gd name="connsiteY2" fmla="*/ 3265770 h 6694311"/>
              <a:gd name="connsiteX3" fmla="*/ 8658584 w 8684109"/>
              <a:gd name="connsiteY3" fmla="*/ 6694311 h 6694311"/>
              <a:gd name="connsiteX4" fmla="*/ 0 w 8684109"/>
              <a:gd name="connsiteY4" fmla="*/ 6694311 h 6694311"/>
              <a:gd name="connsiteX5" fmla="*/ 0 w 8684109"/>
              <a:gd name="connsiteY5" fmla="*/ 0 h 6694311"/>
              <a:gd name="connsiteX0" fmla="*/ 0 w 8684109"/>
              <a:gd name="connsiteY0" fmla="*/ 0 h 6694311"/>
              <a:gd name="connsiteX1" fmla="*/ 6280495 w 8684109"/>
              <a:gd name="connsiteY1" fmla="*/ 6818 h 6694311"/>
              <a:gd name="connsiteX2" fmla="*/ 8684109 w 8684109"/>
              <a:gd name="connsiteY2" fmla="*/ 3265771 h 6694311"/>
              <a:gd name="connsiteX3" fmla="*/ 8658584 w 8684109"/>
              <a:gd name="connsiteY3" fmla="*/ 6694311 h 6694311"/>
              <a:gd name="connsiteX4" fmla="*/ 0 w 8684109"/>
              <a:gd name="connsiteY4" fmla="*/ 6694311 h 6694311"/>
              <a:gd name="connsiteX5" fmla="*/ 0 w 8684109"/>
              <a:gd name="connsiteY5" fmla="*/ 0 h 6694311"/>
              <a:gd name="connsiteX0" fmla="*/ 0 w 8684109"/>
              <a:gd name="connsiteY0" fmla="*/ 0 h 6694311"/>
              <a:gd name="connsiteX1" fmla="*/ 6280495 w 8684109"/>
              <a:gd name="connsiteY1" fmla="*/ 6818 h 6694311"/>
              <a:gd name="connsiteX2" fmla="*/ 8684109 w 8684109"/>
              <a:gd name="connsiteY2" fmla="*/ 3265771 h 6694311"/>
              <a:gd name="connsiteX3" fmla="*/ 8658584 w 8684109"/>
              <a:gd name="connsiteY3" fmla="*/ 6694311 h 6694311"/>
              <a:gd name="connsiteX4" fmla="*/ 0 w 8684109"/>
              <a:gd name="connsiteY4" fmla="*/ 6694311 h 6694311"/>
              <a:gd name="connsiteX5" fmla="*/ 0 w 8684109"/>
              <a:gd name="connsiteY5" fmla="*/ 0 h 6694311"/>
              <a:gd name="connsiteX0" fmla="*/ 0 w 8684109"/>
              <a:gd name="connsiteY0" fmla="*/ 0 h 6694311"/>
              <a:gd name="connsiteX1" fmla="*/ 6280495 w 8684109"/>
              <a:gd name="connsiteY1" fmla="*/ 6818 h 6694311"/>
              <a:gd name="connsiteX2" fmla="*/ 8684109 w 8684109"/>
              <a:gd name="connsiteY2" fmla="*/ 3265771 h 6694311"/>
              <a:gd name="connsiteX3" fmla="*/ 8674619 w 8684109"/>
              <a:gd name="connsiteY3" fmla="*/ 6694311 h 6694311"/>
              <a:gd name="connsiteX4" fmla="*/ 0 w 8684109"/>
              <a:gd name="connsiteY4" fmla="*/ 6694311 h 6694311"/>
              <a:gd name="connsiteX5" fmla="*/ 0 w 8684109"/>
              <a:gd name="connsiteY5" fmla="*/ 0 h 6694311"/>
              <a:gd name="connsiteX0" fmla="*/ 0 w 8684109"/>
              <a:gd name="connsiteY0" fmla="*/ 0 h 6840557"/>
              <a:gd name="connsiteX1" fmla="*/ 6280495 w 8684109"/>
              <a:gd name="connsiteY1" fmla="*/ 6818 h 6840557"/>
              <a:gd name="connsiteX2" fmla="*/ 8684109 w 8684109"/>
              <a:gd name="connsiteY2" fmla="*/ 3265771 h 6840557"/>
              <a:gd name="connsiteX3" fmla="*/ 8674619 w 8684109"/>
              <a:gd name="connsiteY3" fmla="*/ 6840557 h 6840557"/>
              <a:gd name="connsiteX4" fmla="*/ 0 w 8684109"/>
              <a:gd name="connsiteY4" fmla="*/ 6694311 h 6840557"/>
              <a:gd name="connsiteX5" fmla="*/ 0 w 8684109"/>
              <a:gd name="connsiteY5" fmla="*/ 0 h 6840557"/>
              <a:gd name="connsiteX0" fmla="*/ 0 w 8684109"/>
              <a:gd name="connsiteY0" fmla="*/ 0 h 6840558"/>
              <a:gd name="connsiteX1" fmla="*/ 6280495 w 8684109"/>
              <a:gd name="connsiteY1" fmla="*/ 6818 h 6840558"/>
              <a:gd name="connsiteX2" fmla="*/ 8684109 w 8684109"/>
              <a:gd name="connsiteY2" fmla="*/ 3265771 h 6840558"/>
              <a:gd name="connsiteX3" fmla="*/ 8674619 w 8684109"/>
              <a:gd name="connsiteY3" fmla="*/ 6840557 h 6840558"/>
              <a:gd name="connsiteX4" fmla="*/ 20294 w 8684109"/>
              <a:gd name="connsiteY4" fmla="*/ 6840558 h 6840558"/>
              <a:gd name="connsiteX5" fmla="*/ 0 w 8684109"/>
              <a:gd name="connsiteY5" fmla="*/ 0 h 6840558"/>
              <a:gd name="connsiteX0" fmla="*/ 0 w 8695428"/>
              <a:gd name="connsiteY0" fmla="*/ 29743 h 6870301"/>
              <a:gd name="connsiteX1" fmla="*/ 8695428 w 8695428"/>
              <a:gd name="connsiteY1" fmla="*/ 0 h 6870301"/>
              <a:gd name="connsiteX2" fmla="*/ 8684109 w 8695428"/>
              <a:gd name="connsiteY2" fmla="*/ 3295514 h 6870301"/>
              <a:gd name="connsiteX3" fmla="*/ 8674619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84109 w 8695428"/>
              <a:gd name="connsiteY2" fmla="*/ 3295514 h 6870301"/>
              <a:gd name="connsiteX3" fmla="*/ 7944051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84109 w 8695428"/>
              <a:gd name="connsiteY2" fmla="*/ 3295514 h 6870301"/>
              <a:gd name="connsiteX3" fmla="*/ 778170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84109 w 8695428"/>
              <a:gd name="connsiteY2" fmla="*/ 3295514 h 6870301"/>
              <a:gd name="connsiteX3" fmla="*/ 778170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78170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78170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72082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72082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558473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013909 h 6870301"/>
              <a:gd name="connsiteX3" fmla="*/ 7558473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013909 h 6870301"/>
              <a:gd name="connsiteX3" fmla="*/ 7558473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013909 h 6870301"/>
              <a:gd name="connsiteX3" fmla="*/ 7558473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013909 h 6870301"/>
              <a:gd name="connsiteX3" fmla="*/ 7588677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4741823 h 6870301"/>
              <a:gd name="connsiteX3" fmla="*/ 7588677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4741823 h 6870301"/>
              <a:gd name="connsiteX3" fmla="*/ 7588677 w 8695428"/>
              <a:gd name="connsiteY3" fmla="*/ 6870300 h 6870301"/>
              <a:gd name="connsiteX4" fmla="*/ 20294 w 8695428"/>
              <a:gd name="connsiteY4" fmla="*/ 6870301 h 6870301"/>
              <a:gd name="connsiteX5" fmla="*/ 0 w 8695428"/>
              <a:gd name="connsiteY5" fmla="*/ 29743 h 6870301"/>
              <a:gd name="connsiteX0" fmla="*/ 0 w 8695428"/>
              <a:gd name="connsiteY0" fmla="*/ 0 h 6876011"/>
              <a:gd name="connsiteX1" fmla="*/ 8695428 w 8695428"/>
              <a:gd name="connsiteY1" fmla="*/ 5710 h 6876011"/>
              <a:gd name="connsiteX2" fmla="*/ 8694255 w 8695428"/>
              <a:gd name="connsiteY2" fmla="*/ 4747533 h 6876011"/>
              <a:gd name="connsiteX3" fmla="*/ 7588677 w 8695428"/>
              <a:gd name="connsiteY3" fmla="*/ 6876010 h 6876011"/>
              <a:gd name="connsiteX4" fmla="*/ 20294 w 8695428"/>
              <a:gd name="connsiteY4" fmla="*/ 6876011 h 6876011"/>
              <a:gd name="connsiteX5" fmla="*/ 0 w 8695428"/>
              <a:gd name="connsiteY5" fmla="*/ 0 h 687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95428" h="6876011">
                <a:moveTo>
                  <a:pt x="0" y="0"/>
                </a:moveTo>
                <a:lnTo>
                  <a:pt x="8695428" y="5710"/>
                </a:lnTo>
                <a:lnTo>
                  <a:pt x="8694255" y="4747533"/>
                </a:lnTo>
                <a:cubicBezTo>
                  <a:pt x="8630212" y="4756972"/>
                  <a:pt x="8048681" y="6053717"/>
                  <a:pt x="7588677" y="6876010"/>
                </a:cubicBezTo>
                <a:lnTo>
                  <a:pt x="20294" y="6876011"/>
                </a:lnTo>
                <a:cubicBezTo>
                  <a:pt x="13529" y="4595825"/>
                  <a:pt x="6765" y="2280186"/>
                  <a:pt x="0" y="0"/>
                </a:cubicBezTo>
                <a:close/>
              </a:path>
            </a:pathLst>
          </a:custGeom>
          <a:solidFill>
            <a:schemeClr val="tx1">
              <a:alpha val="48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874608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p:cNvSpPr/>
          <p:nvPr userDrawn="1"/>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p:cNvSpPr>
            <a:spLocks noGrp="1"/>
          </p:cNvSpPr>
          <p:nvPr>
            <p:ph type="title"/>
          </p:nvPr>
        </p:nvSpPr>
        <p:spPr>
          <a:xfrm>
            <a:off x="838200" y="365125"/>
            <a:ext cx="7312378" cy="1325563"/>
          </a:xfrm>
        </p:spPr>
        <p:txBody>
          <a:bodyPr/>
          <a:lstStyle/>
          <a:p>
            <a:r>
              <a:rPr lang="en-US"/>
              <a:t>Click to edit Master title style</a:t>
            </a:r>
          </a:p>
        </p:txBody>
      </p:sp>
      <p:sp>
        <p:nvSpPr>
          <p:cNvPr id="3" name="Content Placeholder 2"/>
          <p:cNvSpPr>
            <a:spLocks noGrp="1"/>
          </p:cNvSpPr>
          <p:nvPr>
            <p:ph idx="1"/>
          </p:nvPr>
        </p:nvSpPr>
        <p:spPr>
          <a:xfrm>
            <a:off x="838200" y="1825625"/>
            <a:ext cx="7312378" cy="4351338"/>
          </a:xfrm>
        </p:spPr>
        <p:txBody>
          <a:bodyPr/>
          <a:lstStyle>
            <a:lvl1pPr marL="457200" indent="-457200">
              <a:buClr>
                <a:srgbClr val="00B0F0"/>
              </a:buClr>
              <a:buFont typeface="Arial" panose="020B0604020202020204" pitchFamily="34" charset="0"/>
              <a:buChar char="•"/>
              <a:defRPr b="0">
                <a:solidFill>
                  <a:schemeClr val="tx1"/>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3"/>
          </p:nvPr>
        </p:nvSpPr>
        <p:spPr>
          <a:xfrm>
            <a:off x="1443034" y="6431138"/>
            <a:ext cx="4454524" cy="365125"/>
          </a:xfrm>
        </p:spPr>
        <p:txBody>
          <a:bodyPr/>
          <a:lstStyle>
            <a:lvl1pPr algn="l">
              <a:defRPr/>
            </a:lvl1pPr>
          </a:lstStyle>
          <a:p>
            <a:r>
              <a:rPr lang="en-US"/>
              <a:t>This is NEED - 1/11/17 - ©The NEED Project  </a:t>
            </a:r>
            <a:endParaRPr lang="en-US" dirty="0"/>
          </a:p>
        </p:txBody>
      </p:sp>
      <p:sp>
        <p:nvSpPr>
          <p:cNvPr id="8" name="Rectangle 7"/>
          <p:cNvSpPr/>
          <p:nvPr userDrawn="1"/>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4"/>
          </p:nvPr>
        </p:nvSpPr>
        <p:spPr>
          <a:xfrm>
            <a:off x="8398933" y="0"/>
            <a:ext cx="3793067" cy="3420533"/>
          </a:xfrm>
        </p:spPr>
        <p:txBody>
          <a:bodyPr/>
          <a:lstStyle/>
          <a:p>
            <a:r>
              <a:rPr lang="en-US"/>
              <a:t>Click icon to add picture</a:t>
            </a:r>
          </a:p>
        </p:txBody>
      </p:sp>
      <p:sp>
        <p:nvSpPr>
          <p:cNvPr id="11" name="Picture Placeholder 9"/>
          <p:cNvSpPr>
            <a:spLocks noGrp="1"/>
          </p:cNvSpPr>
          <p:nvPr>
            <p:ph type="pic" sz="quarter" idx="15"/>
          </p:nvPr>
        </p:nvSpPr>
        <p:spPr>
          <a:xfrm>
            <a:off x="8398933" y="3556000"/>
            <a:ext cx="3793067" cy="3302000"/>
          </a:xfrm>
        </p:spPr>
        <p:txBody>
          <a:bodyPr/>
          <a:lstStyle/>
          <a:p>
            <a:r>
              <a:rPr lang="en-US"/>
              <a:t>Click icon to add picture</a:t>
            </a:r>
          </a:p>
        </p:txBody>
      </p:sp>
      <p:sp>
        <p:nvSpPr>
          <p:cNvPr id="5" name="Isosceles Triangle 4"/>
          <p:cNvSpPr/>
          <p:nvPr userDrawn="1"/>
        </p:nvSpPr>
        <p:spPr>
          <a:xfrm rot="19717887">
            <a:off x="-69073" y="744044"/>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5462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images">
    <p:spTree>
      <p:nvGrpSpPr>
        <p:cNvPr id="1" name=""/>
        <p:cNvGrpSpPr/>
        <p:nvPr/>
      </p:nvGrpSpPr>
      <p:grpSpPr>
        <a:xfrm>
          <a:off x="0" y="0"/>
          <a:ext cx="0" cy="0"/>
          <a:chOff x="0" y="0"/>
          <a:chExt cx="0" cy="0"/>
        </a:xfrm>
      </p:grpSpPr>
      <p:sp>
        <p:nvSpPr>
          <p:cNvPr id="12" name="Rectangle 11"/>
          <p:cNvSpPr/>
          <p:nvPr userDrawn="1"/>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p:cNvSpPr>
            <a:spLocks noGrp="1"/>
          </p:cNvSpPr>
          <p:nvPr>
            <p:ph type="title"/>
          </p:nvPr>
        </p:nvSpPr>
        <p:spPr>
          <a:xfrm>
            <a:off x="838200" y="365125"/>
            <a:ext cx="7312378"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7312378" cy="4351338"/>
          </a:xfrm>
        </p:spPr>
        <p:txBody>
          <a:bodyPr/>
          <a:lstStyle>
            <a:lvl1pPr marL="457200" indent="-457200">
              <a:buClr>
                <a:srgbClr val="00B0F0"/>
              </a:buClr>
              <a:buFont typeface="Arial" panose="020B0604020202020204" pitchFamily="34" charset="0"/>
              <a:buChar char="•"/>
              <a:defRPr b="0">
                <a:solidFill>
                  <a:schemeClr val="tx1"/>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3"/>
          </p:nvPr>
        </p:nvSpPr>
        <p:spPr>
          <a:xfrm>
            <a:off x="1443034" y="6431138"/>
            <a:ext cx="4454524" cy="365125"/>
          </a:xfrm>
        </p:spPr>
        <p:txBody>
          <a:bodyPr/>
          <a:lstStyle>
            <a:lvl1pPr algn="l">
              <a:defRPr/>
            </a:lvl1pPr>
          </a:lstStyle>
          <a:p>
            <a:r>
              <a:rPr lang="en-US"/>
              <a:t>This is NEED - 1/11/17 - ©The NEED Project  </a:t>
            </a:r>
            <a:endParaRPr lang="en-US" dirty="0"/>
          </a:p>
        </p:txBody>
      </p:sp>
      <p:sp>
        <p:nvSpPr>
          <p:cNvPr id="8" name="Rectangle 7"/>
          <p:cNvSpPr/>
          <p:nvPr userDrawn="1"/>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4"/>
          </p:nvPr>
        </p:nvSpPr>
        <p:spPr>
          <a:xfrm>
            <a:off x="8398933" y="0"/>
            <a:ext cx="3793067" cy="2223911"/>
          </a:xfrm>
        </p:spPr>
        <p:txBody>
          <a:bodyPr/>
          <a:lstStyle/>
          <a:p>
            <a:r>
              <a:rPr lang="en-US"/>
              <a:t>Click icon to add picture</a:t>
            </a:r>
          </a:p>
        </p:txBody>
      </p:sp>
      <p:sp>
        <p:nvSpPr>
          <p:cNvPr id="11" name="Picture Placeholder 9"/>
          <p:cNvSpPr>
            <a:spLocks noGrp="1"/>
          </p:cNvSpPr>
          <p:nvPr>
            <p:ph type="pic" sz="quarter" idx="15"/>
          </p:nvPr>
        </p:nvSpPr>
        <p:spPr>
          <a:xfrm>
            <a:off x="8398933" y="2336800"/>
            <a:ext cx="3793067" cy="2212622"/>
          </a:xfrm>
        </p:spPr>
        <p:txBody>
          <a:bodyPr/>
          <a:lstStyle/>
          <a:p>
            <a:r>
              <a:rPr lang="en-US"/>
              <a:t>Click icon to add picture</a:t>
            </a:r>
          </a:p>
        </p:txBody>
      </p:sp>
      <p:sp>
        <p:nvSpPr>
          <p:cNvPr id="9" name="Picture Placeholder 9"/>
          <p:cNvSpPr>
            <a:spLocks noGrp="1"/>
          </p:cNvSpPr>
          <p:nvPr>
            <p:ph type="pic" sz="quarter" idx="16"/>
          </p:nvPr>
        </p:nvSpPr>
        <p:spPr>
          <a:xfrm>
            <a:off x="8398932" y="4662311"/>
            <a:ext cx="3793067" cy="2195689"/>
          </a:xfrm>
        </p:spPr>
        <p:txBody>
          <a:bodyPr/>
          <a:lstStyle/>
          <a:p>
            <a:r>
              <a:rPr lang="en-US"/>
              <a:t>Click icon to add picture</a:t>
            </a:r>
          </a:p>
        </p:txBody>
      </p:sp>
      <p:sp>
        <p:nvSpPr>
          <p:cNvPr id="13" name="Isosceles Triangle 4"/>
          <p:cNvSpPr/>
          <p:nvPr userDrawn="1"/>
        </p:nvSpPr>
        <p:spPr>
          <a:xfrm rot="19717887">
            <a:off x="-69073" y="744044"/>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8201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images collage">
    <p:spTree>
      <p:nvGrpSpPr>
        <p:cNvPr id="1" name=""/>
        <p:cNvGrpSpPr/>
        <p:nvPr/>
      </p:nvGrpSpPr>
      <p:grpSpPr>
        <a:xfrm>
          <a:off x="0" y="0"/>
          <a:ext cx="0" cy="0"/>
          <a:chOff x="0" y="0"/>
          <a:chExt cx="0" cy="0"/>
        </a:xfrm>
      </p:grpSpPr>
      <p:sp>
        <p:nvSpPr>
          <p:cNvPr id="11" name="Rectangle 10"/>
          <p:cNvSpPr/>
          <p:nvPr userDrawn="1"/>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 name="Picture Placeholder 9"/>
          <p:cNvSpPr>
            <a:spLocks noGrp="1"/>
          </p:cNvSpPr>
          <p:nvPr>
            <p:ph type="pic" sz="quarter" idx="16"/>
          </p:nvPr>
        </p:nvSpPr>
        <p:spPr>
          <a:xfrm>
            <a:off x="8398933" y="3683176"/>
            <a:ext cx="2438399" cy="2874786"/>
          </a:xfrm>
        </p:spPr>
        <p:txBody>
          <a:bodyPr/>
          <a:lstStyle/>
          <a:p>
            <a:r>
              <a:rPr lang="en-US"/>
              <a:t>Click icon to add picture</a:t>
            </a:r>
            <a:endParaRPr lang="en-US" dirty="0"/>
          </a:p>
        </p:txBody>
      </p:sp>
      <p:sp>
        <p:nvSpPr>
          <p:cNvPr id="2" name="Title 1"/>
          <p:cNvSpPr>
            <a:spLocks noGrp="1"/>
          </p:cNvSpPr>
          <p:nvPr>
            <p:ph type="title"/>
          </p:nvPr>
        </p:nvSpPr>
        <p:spPr>
          <a:xfrm>
            <a:off x="838200" y="365125"/>
            <a:ext cx="7312378" cy="1325563"/>
          </a:xfrm>
        </p:spPr>
        <p:txBody>
          <a:bodyPr/>
          <a:lstStyle/>
          <a:p>
            <a:r>
              <a:rPr lang="en-US"/>
              <a:t>Click to edit Master title style</a:t>
            </a:r>
          </a:p>
        </p:txBody>
      </p:sp>
      <p:sp>
        <p:nvSpPr>
          <p:cNvPr id="3" name="Content Placeholder 2"/>
          <p:cNvSpPr>
            <a:spLocks noGrp="1"/>
          </p:cNvSpPr>
          <p:nvPr>
            <p:ph idx="1"/>
          </p:nvPr>
        </p:nvSpPr>
        <p:spPr>
          <a:xfrm>
            <a:off x="838200" y="1825625"/>
            <a:ext cx="7312378" cy="4351338"/>
          </a:xfrm>
        </p:spPr>
        <p:txBody>
          <a:bodyPr/>
          <a:lstStyle>
            <a:lvl1pPr marL="457200" indent="-457200">
              <a:buClr>
                <a:srgbClr val="00B0F0"/>
              </a:buClr>
              <a:buFont typeface="Arial" panose="020B0604020202020204" pitchFamily="34" charset="0"/>
              <a:buChar char="•"/>
              <a:defRPr b="0">
                <a:solidFill>
                  <a:schemeClr val="tx1"/>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3"/>
          </p:nvPr>
        </p:nvSpPr>
        <p:spPr>
          <a:xfrm>
            <a:off x="1443034" y="6431138"/>
            <a:ext cx="4454524" cy="365125"/>
          </a:xfrm>
        </p:spPr>
        <p:txBody>
          <a:bodyPr/>
          <a:lstStyle>
            <a:lvl1pPr algn="l">
              <a:defRPr/>
            </a:lvl1pPr>
          </a:lstStyle>
          <a:p>
            <a:r>
              <a:rPr lang="en-US"/>
              <a:t>This is NEED - 1/11/17 - ©The NEED Project  </a:t>
            </a:r>
            <a:endParaRPr lang="en-US" dirty="0"/>
          </a:p>
        </p:txBody>
      </p:sp>
      <p:sp>
        <p:nvSpPr>
          <p:cNvPr id="8" name="Rectangle 7"/>
          <p:cNvSpPr/>
          <p:nvPr userDrawn="1"/>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4"/>
          </p:nvPr>
        </p:nvSpPr>
        <p:spPr>
          <a:xfrm>
            <a:off x="8398934" y="365125"/>
            <a:ext cx="2438399" cy="2874786"/>
          </a:xfrm>
        </p:spPr>
        <p:txBody>
          <a:bodyPr/>
          <a:lstStyle/>
          <a:p>
            <a:r>
              <a:rPr lang="en-US"/>
              <a:t>Click icon to add picture</a:t>
            </a:r>
            <a:endParaRPr lang="en-US" dirty="0"/>
          </a:p>
        </p:txBody>
      </p:sp>
      <p:sp>
        <p:nvSpPr>
          <p:cNvPr id="9" name="Picture Placeholder 9"/>
          <p:cNvSpPr>
            <a:spLocks noGrp="1"/>
          </p:cNvSpPr>
          <p:nvPr>
            <p:ph type="pic" sz="quarter" idx="15"/>
          </p:nvPr>
        </p:nvSpPr>
        <p:spPr>
          <a:xfrm>
            <a:off x="9499600" y="2075391"/>
            <a:ext cx="2438399" cy="2874786"/>
          </a:xfrm>
        </p:spPr>
        <p:txBody>
          <a:bodyPr/>
          <a:lstStyle/>
          <a:p>
            <a:r>
              <a:rPr lang="en-US"/>
              <a:t>Click icon to add picture</a:t>
            </a:r>
            <a:endParaRPr lang="en-US" dirty="0"/>
          </a:p>
        </p:txBody>
      </p:sp>
      <p:sp>
        <p:nvSpPr>
          <p:cNvPr id="13" name="Isosceles Triangle 4"/>
          <p:cNvSpPr/>
          <p:nvPr userDrawn="1"/>
        </p:nvSpPr>
        <p:spPr>
          <a:xfrm rot="19717887">
            <a:off x="-69073" y="744044"/>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13933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p:cNvSpPr/>
          <p:nvPr userDrawn="1"/>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p:cNvSpPr>
            <a:spLocks noGrp="1"/>
          </p:cNvSpPr>
          <p:nvPr>
            <p:ph type="title"/>
          </p:nvPr>
        </p:nvSpPr>
        <p:spPr>
          <a:xfrm>
            <a:off x="838200" y="365125"/>
            <a:ext cx="10515600" cy="910519"/>
          </a:xfrm>
        </p:spPr>
        <p:txBody>
          <a:bodyPr/>
          <a:lstStyle/>
          <a:p>
            <a:r>
              <a:rPr lang="en-US"/>
              <a:t>Click to edit Master title style</a:t>
            </a:r>
          </a:p>
        </p:txBody>
      </p:sp>
      <p:sp>
        <p:nvSpPr>
          <p:cNvPr id="3" name="Content Placeholder 2"/>
          <p:cNvSpPr>
            <a:spLocks noGrp="1"/>
          </p:cNvSpPr>
          <p:nvPr>
            <p:ph sz="half" idx="1"/>
          </p:nvPr>
        </p:nvSpPr>
        <p:spPr>
          <a:xfrm>
            <a:off x="838200" y="1388534"/>
            <a:ext cx="5181600" cy="4967109"/>
          </a:xfrm>
        </p:spPr>
        <p:txBody>
          <a:bodyPr/>
          <a:lstStyle>
            <a:lvl1pPr marL="0" indent="0">
              <a:buClr>
                <a:srgbClr val="00B0F0"/>
              </a:buClr>
              <a:buFont typeface="Arial" panose="020B0604020202020204" pitchFamily="34" charset="0"/>
              <a:buNone/>
              <a:defRPr b="1">
                <a:solidFill>
                  <a:srgbClr val="00B0F0"/>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388534"/>
            <a:ext cx="5181600" cy="4967110"/>
          </a:xfrm>
        </p:spPr>
        <p:txBody>
          <a:bodyPr/>
          <a:lstStyle>
            <a:lvl1pPr marL="0" indent="0">
              <a:buClr>
                <a:srgbClr val="00B0F0"/>
              </a:buClr>
              <a:buFont typeface="Arial" panose="020B0604020202020204" pitchFamily="34" charset="0"/>
              <a:buNone/>
              <a:defRPr b="1">
                <a:solidFill>
                  <a:srgbClr val="00B0F0"/>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stStyle>
          <a:p>
            <a:pPr lvl="0"/>
            <a:r>
              <a:rPr lang="en-US"/>
              <a:t>Click to edit Master text styles</a:t>
            </a:r>
          </a:p>
          <a:p>
            <a:pPr lvl="1"/>
            <a:r>
              <a:rPr lang="en-US"/>
              <a:t>Second level</a:t>
            </a:r>
          </a:p>
          <a:p>
            <a:pPr lvl="2"/>
            <a:r>
              <a:rPr lang="en-US"/>
              <a:t>Third level</a:t>
            </a:r>
          </a:p>
        </p:txBody>
      </p:sp>
      <p:sp>
        <p:nvSpPr>
          <p:cNvPr id="12" name="Footer Placeholder 4"/>
          <p:cNvSpPr>
            <a:spLocks noGrp="1"/>
          </p:cNvSpPr>
          <p:nvPr>
            <p:ph type="ftr" sz="quarter" idx="13"/>
          </p:nvPr>
        </p:nvSpPr>
        <p:spPr>
          <a:xfrm>
            <a:off x="1443034" y="6431138"/>
            <a:ext cx="4454524" cy="365125"/>
          </a:xfrm>
        </p:spPr>
        <p:txBody>
          <a:bodyPr/>
          <a:lstStyle>
            <a:lvl1pPr algn="l">
              <a:defRPr/>
            </a:lvl1pPr>
          </a:lstStyle>
          <a:p>
            <a:r>
              <a:rPr lang="en-US"/>
              <a:t>This is NEED - 1/11/17 - ©The NEED Project  </a:t>
            </a:r>
            <a:endParaRPr lang="en-US" dirty="0"/>
          </a:p>
        </p:txBody>
      </p:sp>
      <p:sp>
        <p:nvSpPr>
          <p:cNvPr id="13" name="Rectangle 12"/>
          <p:cNvSpPr/>
          <p:nvPr userDrawn="1"/>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4"/>
          <p:cNvSpPr/>
          <p:nvPr userDrawn="1"/>
        </p:nvSpPr>
        <p:spPr>
          <a:xfrm rot="19717887">
            <a:off x="-69073" y="563932"/>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68140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Rectangle 13"/>
          <p:cNvSpPr/>
          <p:nvPr userDrawn="1"/>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p:cNvSpPr>
            <a:spLocks noGrp="1"/>
          </p:cNvSpPr>
          <p:nvPr>
            <p:ph type="title"/>
          </p:nvPr>
        </p:nvSpPr>
        <p:spPr>
          <a:xfrm>
            <a:off x="839788" y="365125"/>
            <a:ext cx="10515600" cy="797631"/>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388535"/>
            <a:ext cx="5157787" cy="506942"/>
          </a:xfrm>
        </p:spPr>
        <p:txBody>
          <a:bodyPr anchor="b"/>
          <a:lstStyle>
            <a:lvl1pPr marL="0" indent="0">
              <a:buNone/>
              <a:defRPr sz="2400" b="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1895477"/>
            <a:ext cx="5157787" cy="4211812"/>
          </a:xfrm>
        </p:spPr>
        <p:txBody>
          <a:bodyPr/>
          <a:lstStyle>
            <a:lvl1pPr marL="457200" indent="-457200">
              <a:buClr>
                <a:srgbClr val="00B0F0"/>
              </a:buClr>
              <a:buFont typeface="Arial" panose="020B0604020202020204" pitchFamily="34" charset="0"/>
              <a:buChar char="•"/>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388535"/>
            <a:ext cx="5183188" cy="506942"/>
          </a:xfrm>
        </p:spPr>
        <p:txBody>
          <a:bodyPr anchor="b"/>
          <a:lstStyle>
            <a:lvl1pPr marL="0" indent="0">
              <a:buNone/>
              <a:defRPr sz="2400" b="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1895477"/>
            <a:ext cx="5183188" cy="4211812"/>
          </a:xfrm>
        </p:spPr>
        <p:txBody>
          <a:bodyPr/>
          <a:lstStyle>
            <a:lvl1pPr marL="457200" indent="-457200">
              <a:buClr>
                <a:srgbClr val="00B0F0"/>
              </a:buClr>
              <a:buFont typeface="Arial" panose="020B0604020202020204" pitchFamily="34" charset="0"/>
              <a:buChar char="•"/>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p:cNvSpPr>
            <a:spLocks noGrp="1"/>
          </p:cNvSpPr>
          <p:nvPr>
            <p:ph type="ftr" sz="quarter" idx="13"/>
          </p:nvPr>
        </p:nvSpPr>
        <p:spPr>
          <a:xfrm>
            <a:off x="1443034" y="6431138"/>
            <a:ext cx="4454524" cy="365125"/>
          </a:xfrm>
        </p:spPr>
        <p:txBody>
          <a:bodyPr/>
          <a:lstStyle>
            <a:lvl1pPr algn="l">
              <a:defRPr/>
            </a:lvl1pPr>
          </a:lstStyle>
          <a:p>
            <a:r>
              <a:rPr lang="en-US"/>
              <a:t>This is NEED - 1/11/17 - ©The NEED Project  </a:t>
            </a:r>
            <a:endParaRPr lang="en-US" dirty="0"/>
          </a:p>
        </p:txBody>
      </p:sp>
      <p:sp>
        <p:nvSpPr>
          <p:cNvPr id="11" name="Rectangle 10"/>
          <p:cNvSpPr/>
          <p:nvPr userDrawn="1"/>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4"/>
          <p:cNvSpPr/>
          <p:nvPr userDrawn="1"/>
        </p:nvSpPr>
        <p:spPr>
          <a:xfrm rot="19717887">
            <a:off x="-69073" y="494662"/>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08177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Rectangle 10"/>
          <p:cNvSpPr/>
          <p:nvPr userDrawn="1"/>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4" name="Picture Placeholder 13"/>
          <p:cNvSpPr>
            <a:spLocks noGrp="1"/>
          </p:cNvSpPr>
          <p:nvPr>
            <p:ph type="pic" sz="quarter" idx="10"/>
          </p:nvPr>
        </p:nvSpPr>
        <p:spPr>
          <a:xfrm>
            <a:off x="6100763" y="0"/>
            <a:ext cx="6115050" cy="6858000"/>
          </a:xfrm>
        </p:spPr>
        <p:txBody>
          <a:bodyPr/>
          <a:lstStyle/>
          <a:p>
            <a:r>
              <a:rPr lang="en-US"/>
              <a:t>Click icon to add picture</a:t>
            </a:r>
            <a:endParaRPr lang="en-US" dirty="0"/>
          </a:p>
        </p:txBody>
      </p:sp>
      <p:sp>
        <p:nvSpPr>
          <p:cNvPr id="9" name="Title 1"/>
          <p:cNvSpPr>
            <a:spLocks noGrp="1"/>
          </p:cNvSpPr>
          <p:nvPr>
            <p:ph type="title"/>
          </p:nvPr>
        </p:nvSpPr>
        <p:spPr>
          <a:xfrm>
            <a:off x="825500" y="685800"/>
            <a:ext cx="5172075" cy="830788"/>
          </a:xfrm>
        </p:spPr>
        <p:txBody>
          <a:bodyPr/>
          <a:lstStyle/>
          <a:p>
            <a:r>
              <a:rPr lang="en-US" b="1">
                <a:latin typeface="+mn-lt"/>
              </a:rPr>
              <a:t>Click to edit Master title style</a:t>
            </a:r>
            <a:endParaRPr lang="en-US" b="1" dirty="0">
              <a:latin typeface="+mn-lt"/>
            </a:endParaRPr>
          </a:p>
        </p:txBody>
      </p:sp>
      <p:sp>
        <p:nvSpPr>
          <p:cNvPr id="10" name="Text Placeholder 2"/>
          <p:cNvSpPr>
            <a:spLocks noGrp="1"/>
          </p:cNvSpPr>
          <p:nvPr>
            <p:ph type="body" idx="1"/>
          </p:nvPr>
        </p:nvSpPr>
        <p:spPr>
          <a:xfrm>
            <a:off x="839788" y="1545695"/>
            <a:ext cx="5157787" cy="823912"/>
          </a:xfrm>
        </p:spPr>
        <p:txBody>
          <a:bodyPr/>
          <a:lstStyle>
            <a:lvl1pPr>
              <a:defRPr>
                <a:solidFill>
                  <a:srgbClr val="00B0F0"/>
                </a:solidFill>
              </a:defRPr>
            </a:lvl1pPr>
          </a:lstStyle>
          <a:p>
            <a:pPr lvl="0"/>
            <a:r>
              <a:rPr lang="en-US">
                <a:solidFill>
                  <a:srgbClr val="00B0F0"/>
                </a:solidFill>
              </a:rPr>
              <a:t>Click to edit Master text styles</a:t>
            </a:r>
          </a:p>
        </p:txBody>
      </p:sp>
      <p:sp>
        <p:nvSpPr>
          <p:cNvPr id="16" name="Text Placeholder 15"/>
          <p:cNvSpPr>
            <a:spLocks noGrp="1"/>
          </p:cNvSpPr>
          <p:nvPr>
            <p:ph type="body" sz="quarter" idx="11"/>
          </p:nvPr>
        </p:nvSpPr>
        <p:spPr>
          <a:xfrm>
            <a:off x="6905369" y="5280201"/>
            <a:ext cx="5300663" cy="990600"/>
          </a:xfrm>
          <a:solidFill>
            <a:schemeClr val="bg1"/>
          </a:solidFill>
        </p:spPr>
        <p:txBody>
          <a:bodyPr anchor="ctr">
            <a:normAutofit/>
          </a:bodyPr>
          <a:lstStyle>
            <a:lvl1pPr>
              <a:defRPr sz="1400" i="1">
                <a:solidFill>
                  <a:schemeClr val="tx1">
                    <a:lumMod val="65000"/>
                    <a:lumOff val="35000"/>
                  </a:schemeClr>
                </a:solidFill>
              </a:defRPr>
            </a:lvl1pPr>
          </a:lstStyle>
          <a:p>
            <a:pPr lvl="0"/>
            <a:r>
              <a:rPr lang="en-US"/>
              <a:t>Click to edit Master text styles</a:t>
            </a:r>
          </a:p>
        </p:txBody>
      </p:sp>
      <p:sp>
        <p:nvSpPr>
          <p:cNvPr id="18" name="Text Placeholder 17"/>
          <p:cNvSpPr>
            <a:spLocks noGrp="1"/>
          </p:cNvSpPr>
          <p:nvPr>
            <p:ph type="body" sz="quarter" idx="12"/>
          </p:nvPr>
        </p:nvSpPr>
        <p:spPr>
          <a:xfrm>
            <a:off x="825500" y="2398714"/>
            <a:ext cx="5172075" cy="3900487"/>
          </a:xfrm>
        </p:spPr>
        <p:txBody>
          <a:bodyPr>
            <a:normAutofit/>
          </a:bodyPr>
          <a:lstStyle>
            <a:lvl1pPr>
              <a:lnSpc>
                <a:spcPct val="100000"/>
              </a:lnSpc>
              <a:defRPr sz="1900"/>
            </a:lvl1pPr>
          </a:lstStyle>
          <a:p>
            <a:pPr lvl="0"/>
            <a:r>
              <a:rPr lang="en-US"/>
              <a:t>Click to edit Master text styles</a:t>
            </a:r>
          </a:p>
        </p:txBody>
      </p:sp>
      <p:sp>
        <p:nvSpPr>
          <p:cNvPr id="21" name="Footer Placeholder 4"/>
          <p:cNvSpPr>
            <a:spLocks noGrp="1"/>
          </p:cNvSpPr>
          <p:nvPr>
            <p:ph type="ftr" sz="quarter" idx="13"/>
          </p:nvPr>
        </p:nvSpPr>
        <p:spPr>
          <a:xfrm>
            <a:off x="1443034" y="6431138"/>
            <a:ext cx="4454524" cy="365125"/>
          </a:xfrm>
        </p:spPr>
        <p:txBody>
          <a:bodyPr/>
          <a:lstStyle>
            <a:lvl1pPr algn="l">
              <a:defRPr/>
            </a:lvl1pPr>
          </a:lstStyle>
          <a:p>
            <a:r>
              <a:rPr lang="en-US" dirty="0"/>
              <a:t>This is NEED - 1/11/17 - ©The NEED Project  </a:t>
            </a:r>
          </a:p>
        </p:txBody>
      </p:sp>
      <p:sp>
        <p:nvSpPr>
          <p:cNvPr id="22" name="Rectangle 21"/>
          <p:cNvSpPr/>
          <p:nvPr userDrawn="1"/>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4"/>
          <p:cNvSpPr/>
          <p:nvPr userDrawn="1"/>
        </p:nvSpPr>
        <p:spPr>
          <a:xfrm rot="19717887">
            <a:off x="-69073" y="827174"/>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205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hree images collage">
    <p:spTree>
      <p:nvGrpSpPr>
        <p:cNvPr id="1" name=""/>
        <p:cNvGrpSpPr/>
        <p:nvPr/>
      </p:nvGrpSpPr>
      <p:grpSpPr>
        <a:xfrm>
          <a:off x="0" y="0"/>
          <a:ext cx="0" cy="0"/>
          <a:chOff x="0" y="0"/>
          <a:chExt cx="0" cy="0"/>
        </a:xfrm>
      </p:grpSpPr>
      <p:sp>
        <p:nvSpPr>
          <p:cNvPr id="11" name="Rectangle 10"/>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 name="Picture Placeholder 9"/>
          <p:cNvSpPr>
            <a:spLocks noGrp="1"/>
          </p:cNvSpPr>
          <p:nvPr>
            <p:ph type="pic" sz="quarter" idx="16"/>
          </p:nvPr>
        </p:nvSpPr>
        <p:spPr>
          <a:xfrm>
            <a:off x="8398933" y="3683176"/>
            <a:ext cx="2438399" cy="2874786"/>
          </a:xfrm>
        </p:spPr>
        <p:txBody>
          <a:bodyPr/>
          <a:lstStyle/>
          <a:p>
            <a:r>
              <a:rPr lang="en-US"/>
              <a:t>Click icon to add picture</a:t>
            </a:r>
            <a:endParaRPr lang="en-US" dirty="0"/>
          </a:p>
        </p:txBody>
      </p:sp>
      <p:sp>
        <p:nvSpPr>
          <p:cNvPr id="2" name="Title 1"/>
          <p:cNvSpPr>
            <a:spLocks noGrp="1"/>
          </p:cNvSpPr>
          <p:nvPr>
            <p:ph type="title"/>
          </p:nvPr>
        </p:nvSpPr>
        <p:spPr>
          <a:xfrm>
            <a:off x="838200" y="365125"/>
            <a:ext cx="7312378" cy="1325563"/>
          </a:xfrm>
        </p:spPr>
        <p:txBody>
          <a:bodyPr/>
          <a:lstStyle/>
          <a:p>
            <a:r>
              <a:rPr lang="en-US"/>
              <a:t>Click to edit Master title style</a:t>
            </a:r>
          </a:p>
        </p:txBody>
      </p:sp>
      <p:sp>
        <p:nvSpPr>
          <p:cNvPr id="3" name="Content Placeholder 2"/>
          <p:cNvSpPr>
            <a:spLocks noGrp="1"/>
          </p:cNvSpPr>
          <p:nvPr>
            <p:ph idx="1"/>
          </p:nvPr>
        </p:nvSpPr>
        <p:spPr>
          <a:xfrm>
            <a:off x="838200" y="1825625"/>
            <a:ext cx="7312378" cy="4351338"/>
          </a:xfrm>
        </p:spPr>
        <p:txBody>
          <a:bodyPr/>
          <a:lstStyle>
            <a:lvl1pPr marL="457200" indent="-457200">
              <a:buClr>
                <a:srgbClr val="00B0F0"/>
              </a:buClr>
              <a:buFont typeface="Arial" panose="020B0604020202020204" pitchFamily="34" charset="0"/>
              <a:buChar char="•"/>
              <a:defRPr b="0">
                <a:solidFill>
                  <a:schemeClr val="tx1"/>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3"/>
          </p:nvPr>
        </p:nvSpPr>
        <p:spPr>
          <a:xfrm>
            <a:off x="1443034" y="6431138"/>
            <a:ext cx="4454524" cy="365125"/>
          </a:xfrm>
        </p:spPr>
        <p:txBody>
          <a:bodyPr/>
          <a:lstStyle>
            <a:lvl1pPr algn="l">
              <a:defRPr/>
            </a:lvl1pPr>
          </a:lstStyle>
          <a:p>
            <a:r>
              <a:rPr lang="en-US"/>
              <a:t>Phillips 66 - 3/10/17 - ©The NEED Project  </a:t>
            </a:r>
          </a:p>
        </p:txBody>
      </p:sp>
      <p:sp>
        <p:nvSpPr>
          <p:cNvPr id="8" name="Rectangle 7"/>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4"/>
          </p:nvPr>
        </p:nvSpPr>
        <p:spPr>
          <a:xfrm>
            <a:off x="8398934" y="365125"/>
            <a:ext cx="2438399" cy="2874786"/>
          </a:xfrm>
        </p:spPr>
        <p:txBody>
          <a:bodyPr/>
          <a:lstStyle/>
          <a:p>
            <a:r>
              <a:rPr lang="en-US"/>
              <a:t>Click icon to add picture</a:t>
            </a:r>
            <a:endParaRPr lang="en-US" dirty="0"/>
          </a:p>
        </p:txBody>
      </p:sp>
      <p:sp>
        <p:nvSpPr>
          <p:cNvPr id="9" name="Picture Placeholder 9"/>
          <p:cNvSpPr>
            <a:spLocks noGrp="1"/>
          </p:cNvSpPr>
          <p:nvPr>
            <p:ph type="pic" sz="quarter" idx="15"/>
          </p:nvPr>
        </p:nvSpPr>
        <p:spPr>
          <a:xfrm>
            <a:off x="9499600" y="2075391"/>
            <a:ext cx="2438399" cy="2874786"/>
          </a:xfrm>
        </p:spPr>
        <p:txBody>
          <a:bodyPr/>
          <a:lstStyle/>
          <a:p>
            <a:r>
              <a:rPr lang="en-US"/>
              <a:t>Click icon to add picture</a:t>
            </a:r>
            <a:endParaRPr lang="en-US" dirty="0"/>
          </a:p>
        </p:txBody>
      </p:sp>
      <p:sp>
        <p:nvSpPr>
          <p:cNvPr id="13" name="Isosceles Triangle 4"/>
          <p:cNvSpPr/>
          <p:nvPr/>
        </p:nvSpPr>
        <p:spPr>
          <a:xfrm rot="19717887">
            <a:off x="-69073" y="744044"/>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94718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mage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21622" cy="775053"/>
          </a:xfrm>
        </p:spPr>
        <p:txBody>
          <a:bodyPr/>
          <a:lstStyle>
            <a:lvl1pPr algn="ctr">
              <a:defRPr>
                <a:solidFill>
                  <a:srgbClr val="00B0F0"/>
                </a:solidFill>
              </a:defRPr>
            </a:lvl1pPr>
          </a:lstStyle>
          <a:p>
            <a:r>
              <a:rPr lang="en-US"/>
              <a:t>Click to edit Master title style</a:t>
            </a:r>
            <a:endParaRPr lang="en-US" dirty="0"/>
          </a:p>
        </p:txBody>
      </p:sp>
      <p:sp>
        <p:nvSpPr>
          <p:cNvPr id="3" name="Picture Placeholder 9"/>
          <p:cNvSpPr>
            <a:spLocks noGrp="1"/>
          </p:cNvSpPr>
          <p:nvPr>
            <p:ph type="pic" sz="quarter" idx="14"/>
          </p:nvPr>
        </p:nvSpPr>
        <p:spPr>
          <a:xfrm>
            <a:off x="1594557" y="1207908"/>
            <a:ext cx="4332185" cy="2541882"/>
          </a:xfrm>
        </p:spPr>
        <p:txBody>
          <a:bodyPr/>
          <a:lstStyle/>
          <a:p>
            <a:r>
              <a:rPr lang="en-US"/>
              <a:t>Click icon to add picture</a:t>
            </a:r>
          </a:p>
        </p:txBody>
      </p:sp>
      <p:sp>
        <p:nvSpPr>
          <p:cNvPr id="4" name="Picture Placeholder 9"/>
          <p:cNvSpPr>
            <a:spLocks noGrp="1"/>
          </p:cNvSpPr>
          <p:nvPr>
            <p:ph type="pic" sz="quarter" idx="15"/>
          </p:nvPr>
        </p:nvSpPr>
        <p:spPr>
          <a:xfrm>
            <a:off x="6050843" y="1207908"/>
            <a:ext cx="4357513" cy="2541882"/>
          </a:xfrm>
        </p:spPr>
        <p:txBody>
          <a:bodyPr/>
          <a:lstStyle/>
          <a:p>
            <a:r>
              <a:rPr lang="en-US"/>
              <a:t>Click icon to add picture</a:t>
            </a:r>
          </a:p>
        </p:txBody>
      </p:sp>
      <p:sp>
        <p:nvSpPr>
          <p:cNvPr id="5" name="Picture Placeholder 9"/>
          <p:cNvSpPr>
            <a:spLocks noGrp="1"/>
          </p:cNvSpPr>
          <p:nvPr>
            <p:ph type="pic" sz="quarter" idx="16"/>
          </p:nvPr>
        </p:nvSpPr>
        <p:spPr>
          <a:xfrm>
            <a:off x="3804354" y="3872085"/>
            <a:ext cx="4425246" cy="2561638"/>
          </a:xfrm>
        </p:spPr>
        <p:txBody>
          <a:bodyPr/>
          <a:lstStyle/>
          <a:p>
            <a:r>
              <a:rPr lang="en-US"/>
              <a:t>Click icon to add picture</a:t>
            </a:r>
          </a:p>
        </p:txBody>
      </p:sp>
      <p:sp>
        <p:nvSpPr>
          <p:cNvPr id="6" name="Footer Placeholder 4"/>
          <p:cNvSpPr>
            <a:spLocks noGrp="1"/>
          </p:cNvSpPr>
          <p:nvPr>
            <p:ph type="ftr" sz="quarter" idx="13"/>
          </p:nvPr>
        </p:nvSpPr>
        <p:spPr>
          <a:xfrm>
            <a:off x="1443034" y="6431138"/>
            <a:ext cx="2999146" cy="365125"/>
          </a:xfrm>
        </p:spPr>
        <p:txBody>
          <a:bodyPr/>
          <a:lstStyle>
            <a:lvl1pPr algn="l">
              <a:defRPr/>
            </a:lvl1pPr>
          </a:lstStyle>
          <a:p>
            <a:r>
              <a:rPr lang="en-US"/>
              <a:t>This is NEED - 1/11/17 - ©The NEED Project  </a:t>
            </a:r>
            <a:endParaRPr lang="en-US" dirty="0"/>
          </a:p>
        </p:txBody>
      </p:sp>
      <p:sp>
        <p:nvSpPr>
          <p:cNvPr id="7" name="Rectangle 6"/>
          <p:cNvSpPr/>
          <p:nvPr userDrawn="1"/>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p:cNvSpPr>
            <a:spLocks noGrp="1"/>
          </p:cNvSpPr>
          <p:nvPr>
            <p:ph type="body" sz="quarter" idx="17" hasCustomPrompt="1"/>
          </p:nvPr>
        </p:nvSpPr>
        <p:spPr>
          <a:xfrm>
            <a:off x="8578850" y="4187650"/>
            <a:ext cx="3184525" cy="1964795"/>
          </a:xfrm>
        </p:spPr>
        <p:txBody>
          <a:bodyPr>
            <a:normAutofit/>
          </a:bodyPr>
          <a:lstStyle>
            <a:lvl1pPr>
              <a:defRPr sz="2000" b="1" i="1">
                <a:solidFill>
                  <a:srgbClr val="00B0F0"/>
                </a:solidFill>
              </a:defRPr>
            </a:lvl1pPr>
          </a:lstStyle>
          <a:p>
            <a:pPr lvl="0"/>
            <a:r>
              <a:rPr lang="en-US" dirty="0"/>
              <a:t>Subtitle goes here</a:t>
            </a:r>
          </a:p>
        </p:txBody>
      </p:sp>
    </p:spTree>
    <p:extLst>
      <p:ext uri="{BB962C8B-B14F-4D97-AF65-F5344CB8AC3E}">
        <p14:creationId xmlns:p14="http://schemas.microsoft.com/office/powerpoint/2010/main" val="38420067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Image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21622" cy="775053"/>
          </a:xfrm>
        </p:spPr>
        <p:txBody>
          <a:bodyPr/>
          <a:lstStyle>
            <a:lvl1pPr algn="ctr">
              <a:defRPr>
                <a:solidFill>
                  <a:srgbClr val="00B0F0"/>
                </a:solidFill>
              </a:defRPr>
            </a:lvl1pPr>
          </a:lstStyle>
          <a:p>
            <a:r>
              <a:rPr lang="en-US"/>
              <a:t>Click to edit Master title style</a:t>
            </a:r>
            <a:endParaRPr lang="en-US" dirty="0"/>
          </a:p>
        </p:txBody>
      </p:sp>
      <p:sp>
        <p:nvSpPr>
          <p:cNvPr id="3" name="Picture Placeholder 9"/>
          <p:cNvSpPr>
            <a:spLocks noGrp="1"/>
          </p:cNvSpPr>
          <p:nvPr>
            <p:ph type="pic" sz="quarter" idx="14"/>
          </p:nvPr>
        </p:nvSpPr>
        <p:spPr>
          <a:xfrm>
            <a:off x="838200" y="1207908"/>
            <a:ext cx="5348111" cy="5034848"/>
          </a:xfrm>
        </p:spPr>
        <p:txBody>
          <a:bodyPr/>
          <a:lstStyle/>
          <a:p>
            <a:r>
              <a:rPr lang="en-US"/>
              <a:t>Click icon to add picture</a:t>
            </a:r>
          </a:p>
        </p:txBody>
      </p:sp>
      <p:sp>
        <p:nvSpPr>
          <p:cNvPr id="4" name="Picture Placeholder 9"/>
          <p:cNvSpPr>
            <a:spLocks noGrp="1"/>
          </p:cNvSpPr>
          <p:nvPr>
            <p:ph type="pic" sz="quarter" idx="15"/>
          </p:nvPr>
        </p:nvSpPr>
        <p:spPr>
          <a:xfrm>
            <a:off x="6299201" y="1207908"/>
            <a:ext cx="5260622" cy="5034848"/>
          </a:xfrm>
        </p:spPr>
        <p:txBody>
          <a:bodyPr/>
          <a:lstStyle/>
          <a:p>
            <a:r>
              <a:rPr lang="en-US"/>
              <a:t>Click icon to add picture</a:t>
            </a:r>
          </a:p>
        </p:txBody>
      </p:sp>
      <p:sp>
        <p:nvSpPr>
          <p:cNvPr id="6" name="Footer Placeholder 4"/>
          <p:cNvSpPr>
            <a:spLocks noGrp="1"/>
          </p:cNvSpPr>
          <p:nvPr>
            <p:ph type="ftr" sz="quarter" idx="13"/>
          </p:nvPr>
        </p:nvSpPr>
        <p:spPr>
          <a:xfrm>
            <a:off x="1443034" y="6431138"/>
            <a:ext cx="2999146" cy="365125"/>
          </a:xfrm>
        </p:spPr>
        <p:txBody>
          <a:bodyPr/>
          <a:lstStyle>
            <a:lvl1pPr algn="l">
              <a:defRPr/>
            </a:lvl1pPr>
          </a:lstStyle>
          <a:p>
            <a:r>
              <a:rPr lang="en-US"/>
              <a:t>This is NEED - 1/11/17 - ©The NEED Project  </a:t>
            </a:r>
            <a:endParaRPr lang="en-US" dirty="0"/>
          </a:p>
        </p:txBody>
      </p:sp>
      <p:sp>
        <p:nvSpPr>
          <p:cNvPr id="7" name="Rectangle 6"/>
          <p:cNvSpPr/>
          <p:nvPr userDrawn="1"/>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5"/>
          <p:cNvSpPr>
            <a:spLocks noGrp="1"/>
          </p:cNvSpPr>
          <p:nvPr>
            <p:ph type="body" sz="quarter" idx="11" hasCustomPrompt="1"/>
          </p:nvPr>
        </p:nvSpPr>
        <p:spPr>
          <a:xfrm>
            <a:off x="6891515" y="5472114"/>
            <a:ext cx="4668308" cy="533577"/>
          </a:xfrm>
          <a:solidFill>
            <a:schemeClr val="bg1"/>
          </a:solidFill>
        </p:spPr>
        <p:txBody>
          <a:bodyPr>
            <a:normAutofit/>
          </a:bodyPr>
          <a:lstStyle>
            <a:lvl1pPr>
              <a:defRPr sz="1400" i="1">
                <a:solidFill>
                  <a:schemeClr val="tx1">
                    <a:lumMod val="65000"/>
                    <a:lumOff val="35000"/>
                  </a:schemeClr>
                </a:solidFill>
              </a:defRPr>
            </a:lvl1pPr>
          </a:lstStyle>
          <a:p>
            <a:pPr lvl="0"/>
            <a:r>
              <a:rPr lang="en-US" dirty="0"/>
              <a:t>Add Subtitle or Photo Credit</a:t>
            </a:r>
          </a:p>
        </p:txBody>
      </p:sp>
    </p:spTree>
    <p:extLst>
      <p:ext uri="{BB962C8B-B14F-4D97-AF65-F5344CB8AC3E}">
        <p14:creationId xmlns:p14="http://schemas.microsoft.com/office/powerpoint/2010/main" val="42868843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21622" cy="775053"/>
          </a:xfrm>
        </p:spPr>
        <p:txBody>
          <a:bodyPr/>
          <a:lstStyle>
            <a:lvl1pPr algn="ctr">
              <a:defRPr>
                <a:solidFill>
                  <a:srgbClr val="00B0F0"/>
                </a:solidFill>
              </a:defRPr>
            </a:lvl1pPr>
          </a:lstStyle>
          <a:p>
            <a:r>
              <a:rPr lang="en-US"/>
              <a:t>Click to edit Master title style</a:t>
            </a:r>
            <a:endParaRPr lang="en-US" dirty="0"/>
          </a:p>
        </p:txBody>
      </p:sp>
      <p:sp>
        <p:nvSpPr>
          <p:cNvPr id="3" name="Picture Placeholder 9"/>
          <p:cNvSpPr>
            <a:spLocks noGrp="1"/>
          </p:cNvSpPr>
          <p:nvPr>
            <p:ph type="pic" sz="quarter" idx="14"/>
          </p:nvPr>
        </p:nvSpPr>
        <p:spPr>
          <a:xfrm>
            <a:off x="838200" y="1207908"/>
            <a:ext cx="5370689" cy="5034848"/>
          </a:xfrm>
        </p:spPr>
        <p:txBody>
          <a:bodyPr/>
          <a:lstStyle/>
          <a:p>
            <a:r>
              <a:rPr lang="en-US"/>
              <a:t>Click icon to add picture</a:t>
            </a:r>
          </a:p>
        </p:txBody>
      </p:sp>
      <p:sp>
        <p:nvSpPr>
          <p:cNvPr id="4" name="Picture Placeholder 9"/>
          <p:cNvSpPr>
            <a:spLocks noGrp="1"/>
          </p:cNvSpPr>
          <p:nvPr>
            <p:ph type="pic" sz="quarter" idx="15"/>
          </p:nvPr>
        </p:nvSpPr>
        <p:spPr>
          <a:xfrm>
            <a:off x="6299201" y="1207909"/>
            <a:ext cx="5260622" cy="2450038"/>
          </a:xfrm>
        </p:spPr>
        <p:txBody>
          <a:bodyPr/>
          <a:lstStyle/>
          <a:p>
            <a:r>
              <a:rPr lang="en-US"/>
              <a:t>Click icon to add picture</a:t>
            </a:r>
          </a:p>
        </p:txBody>
      </p:sp>
      <p:sp>
        <p:nvSpPr>
          <p:cNvPr id="6" name="Footer Placeholder 4"/>
          <p:cNvSpPr>
            <a:spLocks noGrp="1"/>
          </p:cNvSpPr>
          <p:nvPr>
            <p:ph type="ftr" sz="quarter" idx="13"/>
          </p:nvPr>
        </p:nvSpPr>
        <p:spPr>
          <a:xfrm>
            <a:off x="1443034" y="6431138"/>
            <a:ext cx="2999146" cy="365125"/>
          </a:xfrm>
        </p:spPr>
        <p:txBody>
          <a:bodyPr/>
          <a:lstStyle>
            <a:lvl1pPr algn="l">
              <a:defRPr/>
            </a:lvl1pPr>
          </a:lstStyle>
          <a:p>
            <a:r>
              <a:rPr lang="en-US"/>
              <a:t>This is NEED - 1/11/17 - ©The NEED Project  </a:t>
            </a:r>
            <a:endParaRPr lang="en-US" dirty="0"/>
          </a:p>
        </p:txBody>
      </p:sp>
      <p:sp>
        <p:nvSpPr>
          <p:cNvPr id="7" name="Rectangle 6"/>
          <p:cNvSpPr/>
          <p:nvPr userDrawn="1"/>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9"/>
          <p:cNvSpPr>
            <a:spLocks noGrp="1"/>
          </p:cNvSpPr>
          <p:nvPr>
            <p:ph type="pic" sz="quarter" idx="16"/>
          </p:nvPr>
        </p:nvSpPr>
        <p:spPr>
          <a:xfrm>
            <a:off x="6299200" y="3753373"/>
            <a:ext cx="5260622" cy="2489383"/>
          </a:xfrm>
        </p:spPr>
        <p:txBody>
          <a:bodyPr/>
          <a:lstStyle>
            <a:lvl1pPr>
              <a:defRPr/>
            </a:lvl1pPr>
          </a:lstStyle>
          <a:p>
            <a:r>
              <a:rPr lang="en-US"/>
              <a:t>Click icon to add picture</a:t>
            </a:r>
            <a:endParaRPr lang="en-US" dirty="0"/>
          </a:p>
        </p:txBody>
      </p:sp>
      <p:sp>
        <p:nvSpPr>
          <p:cNvPr id="10" name="Text Placeholder 15"/>
          <p:cNvSpPr>
            <a:spLocks noGrp="1"/>
          </p:cNvSpPr>
          <p:nvPr>
            <p:ph type="body" sz="quarter" idx="11" hasCustomPrompt="1"/>
          </p:nvPr>
        </p:nvSpPr>
        <p:spPr>
          <a:xfrm>
            <a:off x="838200" y="5536582"/>
            <a:ext cx="4668308" cy="533577"/>
          </a:xfrm>
          <a:solidFill>
            <a:schemeClr val="bg1"/>
          </a:solidFill>
        </p:spPr>
        <p:txBody>
          <a:bodyPr>
            <a:normAutofit/>
          </a:bodyPr>
          <a:lstStyle>
            <a:lvl1pPr algn="r">
              <a:defRPr sz="1400" i="1">
                <a:solidFill>
                  <a:schemeClr val="tx1">
                    <a:lumMod val="65000"/>
                    <a:lumOff val="35000"/>
                  </a:schemeClr>
                </a:solidFill>
              </a:defRPr>
            </a:lvl1pPr>
          </a:lstStyle>
          <a:p>
            <a:pPr lvl="0"/>
            <a:r>
              <a:rPr lang="en-US" dirty="0"/>
              <a:t>Add Subtitle or Photo Credit</a:t>
            </a:r>
          </a:p>
        </p:txBody>
      </p:sp>
    </p:spTree>
    <p:extLst>
      <p:ext uri="{BB962C8B-B14F-4D97-AF65-F5344CB8AC3E}">
        <p14:creationId xmlns:p14="http://schemas.microsoft.com/office/powerpoint/2010/main" val="40263076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13"/>
          <p:cNvSpPr>
            <a:spLocks noGrp="1"/>
          </p:cNvSpPr>
          <p:nvPr>
            <p:ph type="pic" sz="quarter" idx="10"/>
          </p:nvPr>
        </p:nvSpPr>
        <p:spPr>
          <a:xfrm>
            <a:off x="0" y="0"/>
            <a:ext cx="12192000" cy="6858000"/>
          </a:xfrm>
          <a:solidFill>
            <a:schemeClr val="bg2"/>
          </a:solidFill>
        </p:spPr>
        <p:txBody>
          <a:bodyPr/>
          <a:lstStyle/>
          <a:p>
            <a:r>
              <a:rPr lang="en-US"/>
              <a:t>Click icon to add picture</a:t>
            </a:r>
            <a:endParaRPr lang="en-US" dirty="0"/>
          </a:p>
        </p:txBody>
      </p:sp>
      <p:sp>
        <p:nvSpPr>
          <p:cNvPr id="7" name="Text Placeholder 15"/>
          <p:cNvSpPr>
            <a:spLocks noGrp="1"/>
          </p:cNvSpPr>
          <p:nvPr>
            <p:ph type="body" sz="quarter" idx="11"/>
          </p:nvPr>
        </p:nvSpPr>
        <p:spPr>
          <a:xfrm>
            <a:off x="5986206" y="5723548"/>
            <a:ext cx="6205794" cy="704963"/>
          </a:xfrm>
          <a:solidFill>
            <a:schemeClr val="bg1"/>
          </a:solidFill>
        </p:spPr>
        <p:txBody>
          <a:bodyPr anchor="ctr">
            <a:normAutofit/>
          </a:bodyPr>
          <a:lstStyle>
            <a:lvl1pPr>
              <a:defRPr sz="2400" b="1" i="1">
                <a:solidFill>
                  <a:srgbClr val="00B0F0"/>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7096061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6660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14" name="Rectangle 13"/>
          <p:cNvSpPr/>
          <p:nvPr userDrawn="1"/>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6" name="Title 1"/>
          <p:cNvSpPr>
            <a:spLocks noGrp="1"/>
          </p:cNvSpPr>
          <p:nvPr>
            <p:ph type="title"/>
          </p:nvPr>
        </p:nvSpPr>
        <p:spPr>
          <a:xfrm>
            <a:off x="838200" y="365125"/>
            <a:ext cx="10541000" cy="876653"/>
          </a:xfrm>
        </p:spPr>
        <p:txBody>
          <a:bodyPr/>
          <a:lstStyle>
            <a:lvl1pPr>
              <a:defRPr>
                <a:solidFill>
                  <a:schemeClr val="tx1"/>
                </a:solidFill>
              </a:defRPr>
            </a:lvl1pPr>
          </a:lstStyle>
          <a:p>
            <a:r>
              <a:rPr lang="en-US"/>
              <a:t>Click to edit Master title style</a:t>
            </a:r>
            <a:endParaRPr lang="en-US" dirty="0"/>
          </a:p>
        </p:txBody>
      </p:sp>
      <p:sp>
        <p:nvSpPr>
          <p:cNvPr id="7" name="Content Placeholder 2"/>
          <p:cNvSpPr>
            <a:spLocks noGrp="1"/>
          </p:cNvSpPr>
          <p:nvPr>
            <p:ph idx="1"/>
          </p:nvPr>
        </p:nvSpPr>
        <p:spPr>
          <a:xfrm>
            <a:off x="838200" y="1368601"/>
            <a:ext cx="10541000" cy="4808362"/>
          </a:xfrm>
        </p:spPr>
        <p:txBody>
          <a:bodyPr/>
          <a:lstStyle>
            <a:lvl1pPr marL="457200" indent="-457200">
              <a:buClr>
                <a:srgbClr val="00B0F0"/>
              </a:buClr>
              <a:buFont typeface="Arial" panose="020B0604020202020204" pitchFamily="34" charset="0"/>
              <a:buChar char="•"/>
              <a:defRPr b="0">
                <a:solidFill>
                  <a:schemeClr val="tx1"/>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p:cNvSpPr>
            <a:spLocks noGrp="1"/>
          </p:cNvSpPr>
          <p:nvPr>
            <p:ph type="ftr" sz="quarter" idx="13"/>
          </p:nvPr>
        </p:nvSpPr>
        <p:spPr>
          <a:xfrm>
            <a:off x="1443034" y="6431138"/>
            <a:ext cx="2999146" cy="365125"/>
          </a:xfrm>
        </p:spPr>
        <p:txBody>
          <a:bodyPr/>
          <a:lstStyle>
            <a:lvl1pPr algn="l">
              <a:defRPr/>
            </a:lvl1pPr>
          </a:lstStyle>
          <a:p>
            <a:r>
              <a:rPr lang="en-US"/>
              <a:t>This is NEED - 1/11/17 - ©The NEED Project  </a:t>
            </a:r>
            <a:endParaRPr lang="en-US" dirty="0"/>
          </a:p>
        </p:txBody>
      </p:sp>
      <p:sp>
        <p:nvSpPr>
          <p:cNvPr id="9" name="Rectangle 8"/>
          <p:cNvSpPr/>
          <p:nvPr userDrawn="1"/>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4"/>
          <p:cNvSpPr/>
          <p:nvPr userDrawn="1"/>
        </p:nvSpPr>
        <p:spPr>
          <a:xfrm rot="19717887">
            <a:off x="-69073" y="563933"/>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396961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Text boxes">
    <p:spTree>
      <p:nvGrpSpPr>
        <p:cNvPr id="1" name=""/>
        <p:cNvGrpSpPr/>
        <p:nvPr/>
      </p:nvGrpSpPr>
      <p:grpSpPr>
        <a:xfrm>
          <a:off x="0" y="0"/>
          <a:ext cx="0" cy="0"/>
          <a:chOff x="0" y="0"/>
          <a:chExt cx="0" cy="0"/>
        </a:xfrm>
      </p:grpSpPr>
      <p:sp>
        <p:nvSpPr>
          <p:cNvPr id="16" name="Rectangle 15"/>
          <p:cNvSpPr/>
          <p:nvPr userDrawn="1"/>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6" name="Title 1"/>
          <p:cNvSpPr>
            <a:spLocks noGrp="1"/>
          </p:cNvSpPr>
          <p:nvPr>
            <p:ph type="title"/>
          </p:nvPr>
        </p:nvSpPr>
        <p:spPr>
          <a:xfrm>
            <a:off x="838200" y="365125"/>
            <a:ext cx="10541000" cy="876653"/>
          </a:xfrm>
        </p:spPr>
        <p:txBody>
          <a:bodyPr/>
          <a:lstStyle>
            <a:lvl1pPr>
              <a:defRPr>
                <a:solidFill>
                  <a:schemeClr val="tx1"/>
                </a:solidFill>
              </a:defRPr>
            </a:lvl1pPr>
          </a:lstStyle>
          <a:p>
            <a:r>
              <a:rPr lang="en-US"/>
              <a:t>Click to edit Master title style</a:t>
            </a:r>
            <a:endParaRPr lang="en-US" dirty="0"/>
          </a:p>
        </p:txBody>
      </p:sp>
      <p:sp>
        <p:nvSpPr>
          <p:cNvPr id="7" name="Content Placeholder 2"/>
          <p:cNvSpPr>
            <a:spLocks noGrp="1"/>
          </p:cNvSpPr>
          <p:nvPr>
            <p:ph idx="1"/>
          </p:nvPr>
        </p:nvSpPr>
        <p:spPr>
          <a:xfrm>
            <a:off x="838200" y="4267200"/>
            <a:ext cx="10541000" cy="1966207"/>
          </a:xfrm>
        </p:spPr>
        <p:txBody>
          <a:bodyPr/>
          <a:lstStyle>
            <a:lvl1pPr marL="0" indent="0">
              <a:buClr>
                <a:srgbClr val="00B0F0"/>
              </a:buClr>
              <a:buFont typeface="Arial" panose="020B0604020202020204" pitchFamily="34" charset="0"/>
              <a:buNone/>
              <a:defRPr b="1">
                <a:solidFill>
                  <a:srgbClr val="00B0F0"/>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p:cNvSpPr>
            <a:spLocks noGrp="1"/>
          </p:cNvSpPr>
          <p:nvPr>
            <p:ph type="ftr" sz="quarter" idx="13"/>
          </p:nvPr>
        </p:nvSpPr>
        <p:spPr>
          <a:xfrm>
            <a:off x="1443034" y="6431138"/>
            <a:ext cx="2999146" cy="365125"/>
          </a:xfrm>
        </p:spPr>
        <p:txBody>
          <a:bodyPr/>
          <a:lstStyle>
            <a:lvl1pPr algn="l">
              <a:defRPr/>
            </a:lvl1pPr>
          </a:lstStyle>
          <a:p>
            <a:r>
              <a:rPr lang="en-US"/>
              <a:t>This is NEED - 1/11/17 - ©The NEED Project  </a:t>
            </a:r>
            <a:endParaRPr lang="en-US" dirty="0"/>
          </a:p>
        </p:txBody>
      </p:sp>
      <p:sp>
        <p:nvSpPr>
          <p:cNvPr id="9" name="Rectangle 8"/>
          <p:cNvSpPr/>
          <p:nvPr userDrawn="1"/>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p:cNvSpPr>
            <a:spLocks noGrp="1"/>
          </p:cNvSpPr>
          <p:nvPr>
            <p:ph idx="14"/>
          </p:nvPr>
        </p:nvSpPr>
        <p:spPr>
          <a:xfrm>
            <a:off x="838200" y="1368601"/>
            <a:ext cx="5190067" cy="2746728"/>
          </a:xfrm>
        </p:spPr>
        <p:txBody>
          <a:bodyPr/>
          <a:lstStyle>
            <a:lvl1pPr marL="0" indent="0">
              <a:buClr>
                <a:srgbClr val="00B0F0"/>
              </a:buClr>
              <a:buFont typeface="Arial" panose="020B0604020202020204" pitchFamily="34" charset="0"/>
              <a:buNone/>
              <a:defRPr b="1">
                <a:solidFill>
                  <a:srgbClr val="00B0F0"/>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5"/>
          </p:nvPr>
        </p:nvSpPr>
        <p:spPr>
          <a:xfrm>
            <a:off x="6208889" y="1368601"/>
            <a:ext cx="5170311" cy="2746728"/>
          </a:xfrm>
        </p:spPr>
        <p:txBody>
          <a:bodyPr/>
          <a:lstStyle>
            <a:lvl1pPr marL="0" indent="0">
              <a:buClr>
                <a:srgbClr val="00B0F0"/>
              </a:buClr>
              <a:buFontTx/>
              <a:buNone/>
              <a:defRPr b="1">
                <a:solidFill>
                  <a:srgbClr val="00B0F0"/>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Isosceles Triangle 4"/>
          <p:cNvSpPr/>
          <p:nvPr userDrawn="1"/>
        </p:nvSpPr>
        <p:spPr>
          <a:xfrm rot="19717887">
            <a:off x="-69073" y="577787"/>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49287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1" name="Graphic 10"/>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77520" y="1521354"/>
            <a:ext cx="3917782" cy="4135436"/>
          </a:xfrm>
          <a:prstGeom prst="rect">
            <a:avLst/>
          </a:prstGeom>
        </p:spPr>
      </p:pic>
      <p:sp>
        <p:nvSpPr>
          <p:cNvPr id="2" name="Title 1"/>
          <p:cNvSpPr>
            <a:spLocks noGrp="1"/>
          </p:cNvSpPr>
          <p:nvPr>
            <p:ph type="title" hasCustomPrompt="1"/>
          </p:nvPr>
        </p:nvSpPr>
        <p:spPr>
          <a:xfrm>
            <a:off x="5063066" y="873127"/>
            <a:ext cx="6290733" cy="876653"/>
          </a:xfrm>
        </p:spPr>
        <p:txBody>
          <a:bodyPr>
            <a:normAutofit/>
          </a:bodyPr>
          <a:lstStyle>
            <a:lvl1pPr algn="l">
              <a:defRPr sz="5400">
                <a:solidFill>
                  <a:srgbClr val="00B0F0"/>
                </a:solidFill>
              </a:defRPr>
            </a:lvl1pPr>
          </a:lstStyle>
          <a:p>
            <a:r>
              <a:rPr lang="en-US" dirty="0"/>
              <a:t>Title</a:t>
            </a:r>
          </a:p>
        </p:txBody>
      </p:sp>
      <p:pic>
        <p:nvPicPr>
          <p:cNvPr id="7" name="Picture 2" descr="G:\NEED\NEED Materials\2015 Conversion\Catalog2015_16\pinterest-icon-vector.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063067" y="4936065"/>
            <a:ext cx="720725" cy="7207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G:\NEED\NEED Materials\2014 Final Curriculum\Energy Rock Performances\Links\instagram-icon.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063067" y="4021665"/>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NEED\NEED Materials\2014 Final Curriculum\Energy Rock Performances\Links\twitter_icon.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5063067" y="3031065"/>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G:\NEED\NEED Materials\2014 Final Curriculum\Energy Rock Performances\Links\facebook-icon.gif"/>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986867" y="1809719"/>
            <a:ext cx="884886" cy="114514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2"/>
          <p:cNvSpPr>
            <a:spLocks noGrp="1"/>
          </p:cNvSpPr>
          <p:nvPr>
            <p:ph type="body" sz="quarter" idx="10"/>
          </p:nvPr>
        </p:nvSpPr>
        <p:spPr>
          <a:xfrm>
            <a:off x="6028267" y="2043640"/>
            <a:ext cx="5689071" cy="812447"/>
          </a:xfrm>
        </p:spPr>
        <p:txBody>
          <a:bodyPr>
            <a:normAutofit/>
          </a:bodyPr>
          <a:lstStyle>
            <a:lvl1pPr>
              <a:defRPr sz="2000"/>
            </a:lvl1pPr>
          </a:lstStyle>
          <a:p>
            <a:pPr lvl="0"/>
            <a:r>
              <a:rPr lang="en-US"/>
              <a:t>Click to edit Master text styles</a:t>
            </a:r>
          </a:p>
        </p:txBody>
      </p:sp>
      <p:sp>
        <p:nvSpPr>
          <p:cNvPr id="14" name="Text Placeholder 12"/>
          <p:cNvSpPr>
            <a:spLocks noGrp="1"/>
          </p:cNvSpPr>
          <p:nvPr>
            <p:ph type="body" sz="quarter" idx="11"/>
          </p:nvPr>
        </p:nvSpPr>
        <p:spPr>
          <a:xfrm>
            <a:off x="6028266" y="3058052"/>
            <a:ext cx="5689071" cy="836613"/>
          </a:xfrm>
        </p:spPr>
        <p:txBody>
          <a:bodyPr>
            <a:normAutofit/>
          </a:bodyPr>
          <a:lstStyle>
            <a:lvl1pPr>
              <a:defRPr sz="2000"/>
            </a:lvl1pPr>
          </a:lstStyle>
          <a:p>
            <a:pPr lvl="0"/>
            <a:r>
              <a:rPr lang="en-US"/>
              <a:t>Click to edit Master text styles</a:t>
            </a:r>
          </a:p>
        </p:txBody>
      </p:sp>
      <p:sp>
        <p:nvSpPr>
          <p:cNvPr id="15" name="Text Placeholder 12"/>
          <p:cNvSpPr>
            <a:spLocks noGrp="1"/>
          </p:cNvSpPr>
          <p:nvPr>
            <p:ph type="body" sz="quarter" idx="12"/>
          </p:nvPr>
        </p:nvSpPr>
        <p:spPr>
          <a:xfrm>
            <a:off x="6028265" y="4048653"/>
            <a:ext cx="5689071" cy="771702"/>
          </a:xfrm>
        </p:spPr>
        <p:txBody>
          <a:bodyPr>
            <a:normAutofit/>
          </a:bodyPr>
          <a:lstStyle>
            <a:lvl1pPr>
              <a:defRPr sz="2000"/>
            </a:lvl1pPr>
          </a:lstStyle>
          <a:p>
            <a:pPr lvl="0"/>
            <a:r>
              <a:rPr lang="en-US"/>
              <a:t>Click to edit Master text styles</a:t>
            </a:r>
          </a:p>
        </p:txBody>
      </p:sp>
      <p:sp>
        <p:nvSpPr>
          <p:cNvPr id="16" name="Text Placeholder 12"/>
          <p:cNvSpPr>
            <a:spLocks noGrp="1"/>
          </p:cNvSpPr>
          <p:nvPr>
            <p:ph type="body" sz="quarter" idx="13"/>
          </p:nvPr>
        </p:nvSpPr>
        <p:spPr>
          <a:xfrm>
            <a:off x="6028265" y="4980514"/>
            <a:ext cx="5689071" cy="788107"/>
          </a:xfrm>
        </p:spPr>
        <p:txBody>
          <a:bodyPr>
            <a:normAutofit/>
          </a:bodyPr>
          <a:lstStyle>
            <a:lvl1pPr>
              <a:defRPr sz="2000"/>
            </a:lvl1pPr>
          </a:lstStyle>
          <a:p>
            <a:pPr lvl="0"/>
            <a:r>
              <a:rPr lang="en-US"/>
              <a:t>Click to edit Master text styles</a:t>
            </a:r>
          </a:p>
        </p:txBody>
      </p:sp>
      <p:sp>
        <p:nvSpPr>
          <p:cNvPr id="17" name="Footer Placeholder 4"/>
          <p:cNvSpPr>
            <a:spLocks noGrp="1"/>
          </p:cNvSpPr>
          <p:nvPr>
            <p:ph type="ftr" sz="quarter" idx="14"/>
          </p:nvPr>
        </p:nvSpPr>
        <p:spPr>
          <a:xfrm>
            <a:off x="1443034" y="6431138"/>
            <a:ext cx="2999146" cy="365125"/>
          </a:xfrm>
        </p:spPr>
        <p:txBody>
          <a:bodyPr/>
          <a:lstStyle>
            <a:lvl1pPr algn="l">
              <a:defRPr/>
            </a:lvl1pPr>
          </a:lstStyle>
          <a:p>
            <a:r>
              <a:rPr lang="en-US"/>
              <a:t>This is NEED - 1/11/17 - ©The NEED Project  </a:t>
            </a:r>
            <a:endParaRPr lang="en-US" dirty="0"/>
          </a:p>
        </p:txBody>
      </p:sp>
      <p:sp>
        <p:nvSpPr>
          <p:cNvPr id="18" name="Rectangle 17"/>
          <p:cNvSpPr/>
          <p:nvPr userDrawn="1"/>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6182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5391" t="9576" r="16277" b="22914"/>
          <a:stretch/>
        </p:blipFill>
        <p:spPr>
          <a:xfrm>
            <a:off x="9807581" y="4896739"/>
            <a:ext cx="2831759" cy="2161822"/>
          </a:xfrm>
          <a:prstGeom prst="rect">
            <a:avLst/>
          </a:prstGeom>
        </p:spPr>
      </p:pic>
      <p:sp>
        <p:nvSpPr>
          <p:cNvPr id="4" name="Rectangle 3"/>
          <p:cNvSpPr/>
          <p:nvPr/>
        </p:nvSpPr>
        <p:spPr>
          <a:xfrm rot="18724487">
            <a:off x="8453064" y="5265366"/>
            <a:ext cx="4599706" cy="106601"/>
          </a:xfrm>
          <a:custGeom>
            <a:avLst/>
            <a:gdLst>
              <a:gd name="connsiteX0" fmla="*/ 0 w 4540003"/>
              <a:gd name="connsiteY0" fmla="*/ 0 h 106601"/>
              <a:gd name="connsiteX1" fmla="*/ 4540003 w 4540003"/>
              <a:gd name="connsiteY1" fmla="*/ 0 h 106601"/>
              <a:gd name="connsiteX2" fmla="*/ 4540003 w 4540003"/>
              <a:gd name="connsiteY2" fmla="*/ 106601 h 106601"/>
              <a:gd name="connsiteX3" fmla="*/ 0 w 4540003"/>
              <a:gd name="connsiteY3" fmla="*/ 106601 h 106601"/>
              <a:gd name="connsiteX4" fmla="*/ 0 w 4540003"/>
              <a:gd name="connsiteY4" fmla="*/ 0 h 106601"/>
              <a:gd name="connsiteX0" fmla="*/ 0 w 4599706"/>
              <a:gd name="connsiteY0" fmla="*/ 0 h 106601"/>
              <a:gd name="connsiteX1" fmla="*/ 4540003 w 4599706"/>
              <a:gd name="connsiteY1" fmla="*/ 0 h 106601"/>
              <a:gd name="connsiteX2" fmla="*/ 4599706 w 4599706"/>
              <a:gd name="connsiteY2" fmla="*/ 90033 h 106601"/>
              <a:gd name="connsiteX3" fmla="*/ 0 w 4599706"/>
              <a:gd name="connsiteY3" fmla="*/ 106601 h 106601"/>
              <a:gd name="connsiteX4" fmla="*/ 0 w 4599706"/>
              <a:gd name="connsiteY4" fmla="*/ 0 h 10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9706" h="106601">
                <a:moveTo>
                  <a:pt x="0" y="0"/>
                </a:moveTo>
                <a:lnTo>
                  <a:pt x="4540003" y="0"/>
                </a:lnTo>
                <a:lnTo>
                  <a:pt x="4599706" y="90033"/>
                </a:lnTo>
                <a:lnTo>
                  <a:pt x="0" y="106601"/>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5340825"/>
            <a:ext cx="10672764" cy="1517174"/>
          </a:xfrm>
          <a:custGeom>
            <a:avLst/>
            <a:gdLst>
              <a:gd name="connsiteX0" fmla="*/ 0 w 12192000"/>
              <a:gd name="connsiteY0" fmla="*/ 0 h 1517174"/>
              <a:gd name="connsiteX1" fmla="*/ 12192000 w 12192000"/>
              <a:gd name="connsiteY1" fmla="*/ 0 h 1517174"/>
              <a:gd name="connsiteX2" fmla="*/ 12192000 w 12192000"/>
              <a:gd name="connsiteY2" fmla="*/ 1517174 h 1517174"/>
              <a:gd name="connsiteX3" fmla="*/ 0 w 12192000"/>
              <a:gd name="connsiteY3" fmla="*/ 1517174 h 1517174"/>
              <a:gd name="connsiteX4" fmla="*/ 0 w 12192000"/>
              <a:gd name="connsiteY4" fmla="*/ 0 h 1517174"/>
              <a:gd name="connsiteX0" fmla="*/ 0 w 12192000"/>
              <a:gd name="connsiteY0" fmla="*/ 0 h 1517174"/>
              <a:gd name="connsiteX1" fmla="*/ 10906125 w 12192000"/>
              <a:gd name="connsiteY1" fmla="*/ 0 h 1517174"/>
              <a:gd name="connsiteX2" fmla="*/ 12192000 w 12192000"/>
              <a:gd name="connsiteY2" fmla="*/ 1517174 h 1517174"/>
              <a:gd name="connsiteX3" fmla="*/ 0 w 12192000"/>
              <a:gd name="connsiteY3" fmla="*/ 1517174 h 1517174"/>
              <a:gd name="connsiteX4" fmla="*/ 0 w 12192000"/>
              <a:gd name="connsiteY4" fmla="*/ 0 h 1517174"/>
              <a:gd name="connsiteX0" fmla="*/ 0 w 10906125"/>
              <a:gd name="connsiteY0" fmla="*/ 0 h 1517174"/>
              <a:gd name="connsiteX1" fmla="*/ 10906125 w 10906125"/>
              <a:gd name="connsiteY1" fmla="*/ 0 h 1517174"/>
              <a:gd name="connsiteX2" fmla="*/ 9563100 w 10906125"/>
              <a:gd name="connsiteY2" fmla="*/ 1517174 h 1517174"/>
              <a:gd name="connsiteX3" fmla="*/ 0 w 10906125"/>
              <a:gd name="connsiteY3" fmla="*/ 1517174 h 1517174"/>
              <a:gd name="connsiteX4" fmla="*/ 0 w 10906125"/>
              <a:gd name="connsiteY4" fmla="*/ 0 h 1517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6125" h="1517174">
                <a:moveTo>
                  <a:pt x="0" y="0"/>
                </a:moveTo>
                <a:lnTo>
                  <a:pt x="10906125" y="0"/>
                </a:lnTo>
                <a:lnTo>
                  <a:pt x="9563100" y="1517174"/>
                </a:lnTo>
                <a:lnTo>
                  <a:pt x="0" y="1517174"/>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sp>
        <p:nvSpPr>
          <p:cNvPr id="16" name="Title 1"/>
          <p:cNvSpPr>
            <a:spLocks noGrp="1"/>
          </p:cNvSpPr>
          <p:nvPr>
            <p:ph type="title"/>
          </p:nvPr>
        </p:nvSpPr>
        <p:spPr>
          <a:xfrm>
            <a:off x="389458" y="5635277"/>
            <a:ext cx="9389547" cy="541867"/>
          </a:xfrm>
        </p:spPr>
        <p:txBody>
          <a:bodyPr>
            <a:noAutofit/>
          </a:bodyPr>
          <a:lstStyle>
            <a:lvl1pPr>
              <a:defRPr sz="4800">
                <a:solidFill>
                  <a:schemeClr val="bg1"/>
                </a:solidFill>
              </a:defRPr>
            </a:lvl1pPr>
          </a:lstStyle>
          <a:p>
            <a:r>
              <a:rPr lang="en-US"/>
              <a:t>Click to edit Master title style</a:t>
            </a:r>
            <a:endParaRPr lang="en-US" dirty="0"/>
          </a:p>
        </p:txBody>
      </p:sp>
      <p:sp>
        <p:nvSpPr>
          <p:cNvPr id="17" name="Text Placeholder 2"/>
          <p:cNvSpPr>
            <a:spLocks noGrp="1"/>
          </p:cNvSpPr>
          <p:nvPr>
            <p:ph type="body" idx="1"/>
          </p:nvPr>
        </p:nvSpPr>
        <p:spPr>
          <a:xfrm>
            <a:off x="389459" y="6194076"/>
            <a:ext cx="8968854" cy="462846"/>
          </a:xfrm>
        </p:spPr>
        <p:txBody>
          <a:bodyPr anchor="b"/>
          <a:lstStyle>
            <a:lvl1pPr marL="0" indent="0">
              <a:buNone/>
              <a:defRPr sz="2400" b="1" i="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Picture Placeholder 10"/>
          <p:cNvSpPr>
            <a:spLocks noGrp="1"/>
          </p:cNvSpPr>
          <p:nvPr>
            <p:ph type="pic" sz="quarter" idx="13"/>
          </p:nvPr>
        </p:nvSpPr>
        <p:spPr>
          <a:xfrm>
            <a:off x="-22574" y="-32945"/>
            <a:ext cx="12243879" cy="5374001"/>
          </a:xfrm>
          <a:custGeom>
            <a:avLst/>
            <a:gdLst>
              <a:gd name="connsiteX0" fmla="*/ 0 w 8658584"/>
              <a:gd name="connsiteY0" fmla="*/ 0 h 6694311"/>
              <a:gd name="connsiteX1" fmla="*/ 7542843 w 8658584"/>
              <a:gd name="connsiteY1" fmla="*/ 0 h 6694311"/>
              <a:gd name="connsiteX2" fmla="*/ 8658584 w 8658584"/>
              <a:gd name="connsiteY2" fmla="*/ 1115741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6143021 w 8658584"/>
              <a:gd name="connsiteY1" fmla="*/ 0 h 6694311"/>
              <a:gd name="connsiteX2" fmla="*/ 8658584 w 8658584"/>
              <a:gd name="connsiteY2" fmla="*/ 1115741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6143021 w 8658584"/>
              <a:gd name="connsiteY1" fmla="*/ 0 h 6694311"/>
              <a:gd name="connsiteX2" fmla="*/ 8658584 w 8658584"/>
              <a:gd name="connsiteY2" fmla="*/ 2560719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5691465 w 8658584"/>
              <a:gd name="connsiteY1" fmla="*/ 0 h 6694311"/>
              <a:gd name="connsiteX2" fmla="*/ 8658584 w 8658584"/>
              <a:gd name="connsiteY2" fmla="*/ 2560719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5691465 w 8658584"/>
              <a:gd name="connsiteY1" fmla="*/ 0 h 6694311"/>
              <a:gd name="connsiteX2" fmla="*/ 8658584 w 8658584"/>
              <a:gd name="connsiteY2" fmla="*/ 3080008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5691465 w 8658584"/>
              <a:gd name="connsiteY1" fmla="*/ 0 h 6694311"/>
              <a:gd name="connsiteX2" fmla="*/ 8636006 w 8658584"/>
              <a:gd name="connsiteY2" fmla="*/ 2763920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22578 h 6716889"/>
              <a:gd name="connsiteX1" fmla="*/ 5510843 w 8658584"/>
              <a:gd name="connsiteY1" fmla="*/ 0 h 6716889"/>
              <a:gd name="connsiteX2" fmla="*/ 8636006 w 8658584"/>
              <a:gd name="connsiteY2" fmla="*/ 2786498 h 6716889"/>
              <a:gd name="connsiteX3" fmla="*/ 8658584 w 8658584"/>
              <a:gd name="connsiteY3" fmla="*/ 6716889 h 6716889"/>
              <a:gd name="connsiteX4" fmla="*/ 0 w 8658584"/>
              <a:gd name="connsiteY4" fmla="*/ 6716889 h 6716889"/>
              <a:gd name="connsiteX5" fmla="*/ 0 w 8658584"/>
              <a:gd name="connsiteY5" fmla="*/ 22578 h 6716889"/>
              <a:gd name="connsiteX0" fmla="*/ 0 w 8658584"/>
              <a:gd name="connsiteY0" fmla="*/ 22578 h 6716889"/>
              <a:gd name="connsiteX1" fmla="*/ 5510843 w 8658584"/>
              <a:gd name="connsiteY1" fmla="*/ 0 h 6716889"/>
              <a:gd name="connsiteX2" fmla="*/ 8636006 w 8658584"/>
              <a:gd name="connsiteY2" fmla="*/ 2876809 h 6716889"/>
              <a:gd name="connsiteX3" fmla="*/ 8658584 w 8658584"/>
              <a:gd name="connsiteY3" fmla="*/ 6716889 h 6716889"/>
              <a:gd name="connsiteX4" fmla="*/ 0 w 8658584"/>
              <a:gd name="connsiteY4" fmla="*/ 6716889 h 6716889"/>
              <a:gd name="connsiteX5" fmla="*/ 0 w 8658584"/>
              <a:gd name="connsiteY5" fmla="*/ 22578 h 6716889"/>
              <a:gd name="connsiteX0" fmla="*/ 0 w 8658584"/>
              <a:gd name="connsiteY0" fmla="*/ 1 h 6694312"/>
              <a:gd name="connsiteX1" fmla="*/ 6280495 w 8658584"/>
              <a:gd name="connsiteY1" fmla="*/ 6819 h 6694312"/>
              <a:gd name="connsiteX2" fmla="*/ 8636006 w 8658584"/>
              <a:gd name="connsiteY2" fmla="*/ 2854232 h 6694312"/>
              <a:gd name="connsiteX3" fmla="*/ 8658584 w 8658584"/>
              <a:gd name="connsiteY3" fmla="*/ 6694312 h 6694312"/>
              <a:gd name="connsiteX4" fmla="*/ 0 w 8658584"/>
              <a:gd name="connsiteY4" fmla="*/ 6694312 h 6694312"/>
              <a:gd name="connsiteX5" fmla="*/ 0 w 8658584"/>
              <a:gd name="connsiteY5" fmla="*/ 1 h 6694312"/>
              <a:gd name="connsiteX0" fmla="*/ 0 w 8684109"/>
              <a:gd name="connsiteY0" fmla="*/ 0 h 6694311"/>
              <a:gd name="connsiteX1" fmla="*/ 6280495 w 8684109"/>
              <a:gd name="connsiteY1" fmla="*/ 6818 h 6694311"/>
              <a:gd name="connsiteX2" fmla="*/ 8684109 w 8684109"/>
              <a:gd name="connsiteY2" fmla="*/ 3265770 h 6694311"/>
              <a:gd name="connsiteX3" fmla="*/ 8658584 w 8684109"/>
              <a:gd name="connsiteY3" fmla="*/ 6694311 h 6694311"/>
              <a:gd name="connsiteX4" fmla="*/ 0 w 8684109"/>
              <a:gd name="connsiteY4" fmla="*/ 6694311 h 6694311"/>
              <a:gd name="connsiteX5" fmla="*/ 0 w 8684109"/>
              <a:gd name="connsiteY5" fmla="*/ 0 h 6694311"/>
              <a:gd name="connsiteX0" fmla="*/ 0 w 8684109"/>
              <a:gd name="connsiteY0" fmla="*/ 0 h 6694311"/>
              <a:gd name="connsiteX1" fmla="*/ 6280495 w 8684109"/>
              <a:gd name="connsiteY1" fmla="*/ 6818 h 6694311"/>
              <a:gd name="connsiteX2" fmla="*/ 8684109 w 8684109"/>
              <a:gd name="connsiteY2" fmla="*/ 3265771 h 6694311"/>
              <a:gd name="connsiteX3" fmla="*/ 8658584 w 8684109"/>
              <a:gd name="connsiteY3" fmla="*/ 6694311 h 6694311"/>
              <a:gd name="connsiteX4" fmla="*/ 0 w 8684109"/>
              <a:gd name="connsiteY4" fmla="*/ 6694311 h 6694311"/>
              <a:gd name="connsiteX5" fmla="*/ 0 w 8684109"/>
              <a:gd name="connsiteY5" fmla="*/ 0 h 6694311"/>
              <a:gd name="connsiteX0" fmla="*/ 0 w 8684109"/>
              <a:gd name="connsiteY0" fmla="*/ 0 h 6694311"/>
              <a:gd name="connsiteX1" fmla="*/ 6280495 w 8684109"/>
              <a:gd name="connsiteY1" fmla="*/ 6818 h 6694311"/>
              <a:gd name="connsiteX2" fmla="*/ 8684109 w 8684109"/>
              <a:gd name="connsiteY2" fmla="*/ 3265771 h 6694311"/>
              <a:gd name="connsiteX3" fmla="*/ 8658584 w 8684109"/>
              <a:gd name="connsiteY3" fmla="*/ 6694311 h 6694311"/>
              <a:gd name="connsiteX4" fmla="*/ 0 w 8684109"/>
              <a:gd name="connsiteY4" fmla="*/ 6694311 h 6694311"/>
              <a:gd name="connsiteX5" fmla="*/ 0 w 8684109"/>
              <a:gd name="connsiteY5" fmla="*/ 0 h 6694311"/>
              <a:gd name="connsiteX0" fmla="*/ 0 w 8684109"/>
              <a:gd name="connsiteY0" fmla="*/ 0 h 6694311"/>
              <a:gd name="connsiteX1" fmla="*/ 6280495 w 8684109"/>
              <a:gd name="connsiteY1" fmla="*/ 6818 h 6694311"/>
              <a:gd name="connsiteX2" fmla="*/ 8684109 w 8684109"/>
              <a:gd name="connsiteY2" fmla="*/ 3265771 h 6694311"/>
              <a:gd name="connsiteX3" fmla="*/ 8674619 w 8684109"/>
              <a:gd name="connsiteY3" fmla="*/ 6694311 h 6694311"/>
              <a:gd name="connsiteX4" fmla="*/ 0 w 8684109"/>
              <a:gd name="connsiteY4" fmla="*/ 6694311 h 6694311"/>
              <a:gd name="connsiteX5" fmla="*/ 0 w 8684109"/>
              <a:gd name="connsiteY5" fmla="*/ 0 h 6694311"/>
              <a:gd name="connsiteX0" fmla="*/ 0 w 8684109"/>
              <a:gd name="connsiteY0" fmla="*/ 0 h 6840557"/>
              <a:gd name="connsiteX1" fmla="*/ 6280495 w 8684109"/>
              <a:gd name="connsiteY1" fmla="*/ 6818 h 6840557"/>
              <a:gd name="connsiteX2" fmla="*/ 8684109 w 8684109"/>
              <a:gd name="connsiteY2" fmla="*/ 3265771 h 6840557"/>
              <a:gd name="connsiteX3" fmla="*/ 8674619 w 8684109"/>
              <a:gd name="connsiteY3" fmla="*/ 6840557 h 6840557"/>
              <a:gd name="connsiteX4" fmla="*/ 0 w 8684109"/>
              <a:gd name="connsiteY4" fmla="*/ 6694311 h 6840557"/>
              <a:gd name="connsiteX5" fmla="*/ 0 w 8684109"/>
              <a:gd name="connsiteY5" fmla="*/ 0 h 6840557"/>
              <a:gd name="connsiteX0" fmla="*/ 0 w 8684109"/>
              <a:gd name="connsiteY0" fmla="*/ 0 h 6840558"/>
              <a:gd name="connsiteX1" fmla="*/ 6280495 w 8684109"/>
              <a:gd name="connsiteY1" fmla="*/ 6818 h 6840558"/>
              <a:gd name="connsiteX2" fmla="*/ 8684109 w 8684109"/>
              <a:gd name="connsiteY2" fmla="*/ 3265771 h 6840558"/>
              <a:gd name="connsiteX3" fmla="*/ 8674619 w 8684109"/>
              <a:gd name="connsiteY3" fmla="*/ 6840557 h 6840558"/>
              <a:gd name="connsiteX4" fmla="*/ 20294 w 8684109"/>
              <a:gd name="connsiteY4" fmla="*/ 6840558 h 6840558"/>
              <a:gd name="connsiteX5" fmla="*/ 0 w 8684109"/>
              <a:gd name="connsiteY5" fmla="*/ 0 h 6840558"/>
              <a:gd name="connsiteX0" fmla="*/ 0 w 8695428"/>
              <a:gd name="connsiteY0" fmla="*/ 29743 h 6870301"/>
              <a:gd name="connsiteX1" fmla="*/ 8695428 w 8695428"/>
              <a:gd name="connsiteY1" fmla="*/ 0 h 6870301"/>
              <a:gd name="connsiteX2" fmla="*/ 8684109 w 8695428"/>
              <a:gd name="connsiteY2" fmla="*/ 3295514 h 6870301"/>
              <a:gd name="connsiteX3" fmla="*/ 8674619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84109 w 8695428"/>
              <a:gd name="connsiteY2" fmla="*/ 3295514 h 6870301"/>
              <a:gd name="connsiteX3" fmla="*/ 7944051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84109 w 8695428"/>
              <a:gd name="connsiteY2" fmla="*/ 3295514 h 6870301"/>
              <a:gd name="connsiteX3" fmla="*/ 778170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84109 w 8695428"/>
              <a:gd name="connsiteY2" fmla="*/ 3295514 h 6870301"/>
              <a:gd name="connsiteX3" fmla="*/ 778170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78170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78170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72082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72082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558473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013909 h 6870301"/>
              <a:gd name="connsiteX3" fmla="*/ 7558473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013909 h 6870301"/>
              <a:gd name="connsiteX3" fmla="*/ 7558473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013909 h 6870301"/>
              <a:gd name="connsiteX3" fmla="*/ 7558473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013909 h 6870301"/>
              <a:gd name="connsiteX3" fmla="*/ 7588677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4741823 h 6870301"/>
              <a:gd name="connsiteX3" fmla="*/ 7588677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4741823 h 6870301"/>
              <a:gd name="connsiteX3" fmla="*/ 7588677 w 8695428"/>
              <a:gd name="connsiteY3" fmla="*/ 6870300 h 6870301"/>
              <a:gd name="connsiteX4" fmla="*/ 20294 w 8695428"/>
              <a:gd name="connsiteY4" fmla="*/ 6870301 h 6870301"/>
              <a:gd name="connsiteX5" fmla="*/ 0 w 8695428"/>
              <a:gd name="connsiteY5" fmla="*/ 29743 h 6870301"/>
              <a:gd name="connsiteX0" fmla="*/ 0 w 8695428"/>
              <a:gd name="connsiteY0" fmla="*/ 0 h 6876011"/>
              <a:gd name="connsiteX1" fmla="*/ 8695428 w 8695428"/>
              <a:gd name="connsiteY1" fmla="*/ 5710 h 6876011"/>
              <a:gd name="connsiteX2" fmla="*/ 8694255 w 8695428"/>
              <a:gd name="connsiteY2" fmla="*/ 4747533 h 6876011"/>
              <a:gd name="connsiteX3" fmla="*/ 7588677 w 8695428"/>
              <a:gd name="connsiteY3" fmla="*/ 6876010 h 6876011"/>
              <a:gd name="connsiteX4" fmla="*/ 20294 w 8695428"/>
              <a:gd name="connsiteY4" fmla="*/ 6876011 h 6876011"/>
              <a:gd name="connsiteX5" fmla="*/ 0 w 8695428"/>
              <a:gd name="connsiteY5" fmla="*/ 0 h 687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95428" h="6876011">
                <a:moveTo>
                  <a:pt x="0" y="0"/>
                </a:moveTo>
                <a:lnTo>
                  <a:pt x="8695428" y="5710"/>
                </a:lnTo>
                <a:lnTo>
                  <a:pt x="8694255" y="4747533"/>
                </a:lnTo>
                <a:cubicBezTo>
                  <a:pt x="8630212" y="4756972"/>
                  <a:pt x="8048681" y="6053717"/>
                  <a:pt x="7588677" y="6876010"/>
                </a:cubicBezTo>
                <a:lnTo>
                  <a:pt x="20294" y="6876011"/>
                </a:lnTo>
                <a:cubicBezTo>
                  <a:pt x="13529" y="4595825"/>
                  <a:pt x="6765" y="2280186"/>
                  <a:pt x="0" y="0"/>
                </a:cubicBezTo>
                <a:close/>
              </a:path>
            </a:pathLst>
          </a:custGeom>
          <a:solidFill>
            <a:schemeClr val="tx1">
              <a:alpha val="48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37167631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3"/>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p:cNvSpPr>
            <a:spLocks noGrp="1"/>
          </p:cNvSpPr>
          <p:nvPr>
            <p:ph type="title"/>
          </p:nvPr>
        </p:nvSpPr>
        <p:spPr>
          <a:xfrm>
            <a:off x="838200" y="365125"/>
            <a:ext cx="7312378" cy="1325563"/>
          </a:xfrm>
        </p:spPr>
        <p:txBody>
          <a:bodyPr/>
          <a:lstStyle/>
          <a:p>
            <a:r>
              <a:rPr lang="en-US"/>
              <a:t>Click to edit Master title style</a:t>
            </a:r>
          </a:p>
        </p:txBody>
      </p:sp>
      <p:sp>
        <p:nvSpPr>
          <p:cNvPr id="3" name="Content Placeholder 2"/>
          <p:cNvSpPr>
            <a:spLocks noGrp="1"/>
          </p:cNvSpPr>
          <p:nvPr>
            <p:ph idx="1"/>
          </p:nvPr>
        </p:nvSpPr>
        <p:spPr>
          <a:xfrm>
            <a:off x="838200" y="1825625"/>
            <a:ext cx="7312378" cy="4351338"/>
          </a:xfrm>
        </p:spPr>
        <p:txBody>
          <a:bodyPr/>
          <a:lstStyle>
            <a:lvl1pPr marL="457200" indent="-457200">
              <a:buClr>
                <a:srgbClr val="00B0F0"/>
              </a:buClr>
              <a:buFont typeface="Arial" panose="020B0604020202020204" pitchFamily="34" charset="0"/>
              <a:buChar char="•"/>
              <a:defRPr b="0">
                <a:solidFill>
                  <a:schemeClr val="tx1"/>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3"/>
          </p:nvPr>
        </p:nvSpPr>
        <p:spPr>
          <a:xfrm>
            <a:off x="1443034" y="6431138"/>
            <a:ext cx="4454524" cy="365125"/>
          </a:xfrm>
        </p:spPr>
        <p:txBody>
          <a:bodyPr/>
          <a:lstStyle>
            <a:lvl1pPr algn="l">
              <a:defRPr/>
            </a:lvl1pPr>
          </a:lstStyle>
          <a:p>
            <a:r>
              <a:rPr lang="en-US"/>
              <a:t>ConocoPhillips - 1/19/17 - ©The NEED Project  </a:t>
            </a:r>
          </a:p>
        </p:txBody>
      </p:sp>
      <p:sp>
        <p:nvSpPr>
          <p:cNvPr id="8" name="Rectangle 7"/>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4"/>
          </p:nvPr>
        </p:nvSpPr>
        <p:spPr>
          <a:xfrm>
            <a:off x="8398933" y="0"/>
            <a:ext cx="3793067" cy="3420533"/>
          </a:xfrm>
        </p:spPr>
        <p:txBody>
          <a:bodyPr/>
          <a:lstStyle/>
          <a:p>
            <a:r>
              <a:rPr lang="en-US"/>
              <a:t>Click icon to add picture</a:t>
            </a:r>
          </a:p>
        </p:txBody>
      </p:sp>
      <p:sp>
        <p:nvSpPr>
          <p:cNvPr id="11" name="Picture Placeholder 9"/>
          <p:cNvSpPr>
            <a:spLocks noGrp="1"/>
          </p:cNvSpPr>
          <p:nvPr>
            <p:ph type="pic" sz="quarter" idx="15"/>
          </p:nvPr>
        </p:nvSpPr>
        <p:spPr>
          <a:xfrm>
            <a:off x="8398933" y="3556000"/>
            <a:ext cx="3793067" cy="3302000"/>
          </a:xfrm>
        </p:spPr>
        <p:txBody>
          <a:bodyPr/>
          <a:lstStyle/>
          <a:p>
            <a:r>
              <a:rPr lang="en-US"/>
              <a:t>Click icon to add picture</a:t>
            </a:r>
          </a:p>
        </p:txBody>
      </p:sp>
      <p:sp>
        <p:nvSpPr>
          <p:cNvPr id="5" name="Isosceles Triangle 4"/>
          <p:cNvSpPr/>
          <p:nvPr/>
        </p:nvSpPr>
        <p:spPr>
          <a:xfrm rot="19717887">
            <a:off x="-69073" y="744044"/>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673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9" name="Rectangle 8"/>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p:cNvSpPr>
            <a:spLocks noGrp="1"/>
          </p:cNvSpPr>
          <p:nvPr>
            <p:ph type="title"/>
          </p:nvPr>
        </p:nvSpPr>
        <p:spPr>
          <a:xfrm>
            <a:off x="838200" y="365125"/>
            <a:ext cx="10515600" cy="910519"/>
          </a:xfrm>
        </p:spPr>
        <p:txBody>
          <a:bodyPr/>
          <a:lstStyle/>
          <a:p>
            <a:r>
              <a:rPr lang="en-US"/>
              <a:t>Click to edit Master title style</a:t>
            </a:r>
          </a:p>
        </p:txBody>
      </p:sp>
      <p:sp>
        <p:nvSpPr>
          <p:cNvPr id="3" name="Content Placeholder 2"/>
          <p:cNvSpPr>
            <a:spLocks noGrp="1"/>
          </p:cNvSpPr>
          <p:nvPr>
            <p:ph sz="half" idx="1"/>
          </p:nvPr>
        </p:nvSpPr>
        <p:spPr>
          <a:xfrm>
            <a:off x="838200" y="1388534"/>
            <a:ext cx="5181600" cy="4967109"/>
          </a:xfrm>
        </p:spPr>
        <p:txBody>
          <a:bodyPr/>
          <a:lstStyle>
            <a:lvl1pPr marL="0" indent="0">
              <a:buClr>
                <a:srgbClr val="00B0F0"/>
              </a:buClr>
              <a:buFont typeface="Arial" panose="020B0604020202020204" pitchFamily="34" charset="0"/>
              <a:buNone/>
              <a:defRPr b="1">
                <a:solidFill>
                  <a:srgbClr val="00B0F0"/>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388534"/>
            <a:ext cx="5181600" cy="4967110"/>
          </a:xfrm>
        </p:spPr>
        <p:txBody>
          <a:bodyPr/>
          <a:lstStyle>
            <a:lvl1pPr marL="0" indent="0">
              <a:buClr>
                <a:srgbClr val="00B0F0"/>
              </a:buClr>
              <a:buFont typeface="Arial" panose="020B0604020202020204" pitchFamily="34" charset="0"/>
              <a:buNone/>
              <a:defRPr b="1">
                <a:solidFill>
                  <a:srgbClr val="00B0F0"/>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stStyle>
          <a:p>
            <a:pPr lvl="0"/>
            <a:r>
              <a:rPr lang="en-US"/>
              <a:t>Edit Master text styles</a:t>
            </a:r>
          </a:p>
          <a:p>
            <a:pPr lvl="1"/>
            <a:r>
              <a:rPr lang="en-US"/>
              <a:t>Second level</a:t>
            </a:r>
          </a:p>
          <a:p>
            <a:pPr lvl="2"/>
            <a:r>
              <a:rPr lang="en-US"/>
              <a:t>Third level</a:t>
            </a:r>
          </a:p>
        </p:txBody>
      </p:sp>
      <p:sp>
        <p:nvSpPr>
          <p:cNvPr id="12" name="Footer Placeholder 4"/>
          <p:cNvSpPr>
            <a:spLocks noGrp="1"/>
          </p:cNvSpPr>
          <p:nvPr>
            <p:ph type="ftr" sz="quarter" idx="13"/>
          </p:nvPr>
        </p:nvSpPr>
        <p:spPr>
          <a:xfrm>
            <a:off x="1443034" y="6431138"/>
            <a:ext cx="4454524" cy="365125"/>
          </a:xfrm>
        </p:spPr>
        <p:txBody>
          <a:bodyPr/>
          <a:lstStyle>
            <a:lvl1pPr algn="l">
              <a:defRPr/>
            </a:lvl1pPr>
          </a:lstStyle>
          <a:p>
            <a:r>
              <a:rPr lang="en-US"/>
              <a:t>Phillips 66 - 3/10/17 - ©The NEED Project  </a:t>
            </a:r>
          </a:p>
        </p:txBody>
      </p:sp>
      <p:sp>
        <p:nvSpPr>
          <p:cNvPr id="13" name="Rectangle 12"/>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4"/>
          <p:cNvSpPr/>
          <p:nvPr/>
        </p:nvSpPr>
        <p:spPr>
          <a:xfrm rot="19717887">
            <a:off x="-69073" y="563932"/>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65811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hree images">
    <p:spTree>
      <p:nvGrpSpPr>
        <p:cNvPr id="1" name=""/>
        <p:cNvGrpSpPr/>
        <p:nvPr/>
      </p:nvGrpSpPr>
      <p:grpSpPr>
        <a:xfrm>
          <a:off x="0" y="0"/>
          <a:ext cx="0" cy="0"/>
          <a:chOff x="0" y="0"/>
          <a:chExt cx="0" cy="0"/>
        </a:xfrm>
      </p:grpSpPr>
      <p:sp>
        <p:nvSpPr>
          <p:cNvPr id="12" name="Rectangle 11"/>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p:cNvSpPr>
            <a:spLocks noGrp="1"/>
          </p:cNvSpPr>
          <p:nvPr>
            <p:ph type="title"/>
          </p:nvPr>
        </p:nvSpPr>
        <p:spPr>
          <a:xfrm>
            <a:off x="838200" y="365125"/>
            <a:ext cx="7312378"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7312378" cy="4351338"/>
          </a:xfrm>
        </p:spPr>
        <p:txBody>
          <a:bodyPr/>
          <a:lstStyle>
            <a:lvl1pPr marL="457200" indent="-457200">
              <a:buClr>
                <a:srgbClr val="00B0F0"/>
              </a:buClr>
              <a:buFont typeface="Arial" panose="020B0604020202020204" pitchFamily="34" charset="0"/>
              <a:buChar char="•"/>
              <a:defRPr b="0">
                <a:solidFill>
                  <a:schemeClr val="tx1"/>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3"/>
          </p:nvPr>
        </p:nvSpPr>
        <p:spPr>
          <a:xfrm>
            <a:off x="1443034" y="6431138"/>
            <a:ext cx="4454524" cy="365125"/>
          </a:xfrm>
        </p:spPr>
        <p:txBody>
          <a:bodyPr/>
          <a:lstStyle>
            <a:lvl1pPr algn="l">
              <a:defRPr/>
            </a:lvl1pPr>
          </a:lstStyle>
          <a:p>
            <a:r>
              <a:rPr lang="en-US"/>
              <a:t>ConocoPhillips - 1/19/17 - ©The NEED Project  </a:t>
            </a:r>
          </a:p>
        </p:txBody>
      </p:sp>
      <p:sp>
        <p:nvSpPr>
          <p:cNvPr id="8" name="Rectangle 7"/>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4"/>
          </p:nvPr>
        </p:nvSpPr>
        <p:spPr>
          <a:xfrm>
            <a:off x="8398933" y="0"/>
            <a:ext cx="3793067" cy="2223911"/>
          </a:xfrm>
        </p:spPr>
        <p:txBody>
          <a:bodyPr/>
          <a:lstStyle/>
          <a:p>
            <a:r>
              <a:rPr lang="en-US"/>
              <a:t>Click icon to add picture</a:t>
            </a:r>
          </a:p>
        </p:txBody>
      </p:sp>
      <p:sp>
        <p:nvSpPr>
          <p:cNvPr id="11" name="Picture Placeholder 9"/>
          <p:cNvSpPr>
            <a:spLocks noGrp="1"/>
          </p:cNvSpPr>
          <p:nvPr>
            <p:ph type="pic" sz="quarter" idx="15"/>
          </p:nvPr>
        </p:nvSpPr>
        <p:spPr>
          <a:xfrm>
            <a:off x="8398933" y="2336800"/>
            <a:ext cx="3793067" cy="2212622"/>
          </a:xfrm>
        </p:spPr>
        <p:txBody>
          <a:bodyPr/>
          <a:lstStyle/>
          <a:p>
            <a:r>
              <a:rPr lang="en-US"/>
              <a:t>Click icon to add picture</a:t>
            </a:r>
          </a:p>
        </p:txBody>
      </p:sp>
      <p:sp>
        <p:nvSpPr>
          <p:cNvPr id="9" name="Picture Placeholder 9"/>
          <p:cNvSpPr>
            <a:spLocks noGrp="1"/>
          </p:cNvSpPr>
          <p:nvPr>
            <p:ph type="pic" sz="quarter" idx="16"/>
          </p:nvPr>
        </p:nvSpPr>
        <p:spPr>
          <a:xfrm>
            <a:off x="8398932" y="4662311"/>
            <a:ext cx="3793067" cy="2195689"/>
          </a:xfrm>
        </p:spPr>
        <p:txBody>
          <a:bodyPr/>
          <a:lstStyle/>
          <a:p>
            <a:r>
              <a:rPr lang="en-US"/>
              <a:t>Click icon to add picture</a:t>
            </a:r>
          </a:p>
        </p:txBody>
      </p:sp>
      <p:sp>
        <p:nvSpPr>
          <p:cNvPr id="13" name="Isosceles Triangle 4"/>
          <p:cNvSpPr/>
          <p:nvPr/>
        </p:nvSpPr>
        <p:spPr>
          <a:xfrm rot="19717887">
            <a:off x="-69073" y="744044"/>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4539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hree images collage">
    <p:spTree>
      <p:nvGrpSpPr>
        <p:cNvPr id="1" name=""/>
        <p:cNvGrpSpPr/>
        <p:nvPr/>
      </p:nvGrpSpPr>
      <p:grpSpPr>
        <a:xfrm>
          <a:off x="0" y="0"/>
          <a:ext cx="0" cy="0"/>
          <a:chOff x="0" y="0"/>
          <a:chExt cx="0" cy="0"/>
        </a:xfrm>
      </p:grpSpPr>
      <p:sp>
        <p:nvSpPr>
          <p:cNvPr id="11" name="Rectangle 10"/>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2" name="Picture Placeholder 9"/>
          <p:cNvSpPr>
            <a:spLocks noGrp="1"/>
          </p:cNvSpPr>
          <p:nvPr>
            <p:ph type="pic" sz="quarter" idx="16"/>
          </p:nvPr>
        </p:nvSpPr>
        <p:spPr>
          <a:xfrm>
            <a:off x="8398933" y="3683176"/>
            <a:ext cx="2438399" cy="2874786"/>
          </a:xfrm>
        </p:spPr>
        <p:txBody>
          <a:bodyPr/>
          <a:lstStyle/>
          <a:p>
            <a:r>
              <a:rPr lang="en-US"/>
              <a:t>Click icon to add picture</a:t>
            </a:r>
            <a:endParaRPr lang="en-US" dirty="0"/>
          </a:p>
        </p:txBody>
      </p:sp>
      <p:sp>
        <p:nvSpPr>
          <p:cNvPr id="2" name="Title 1"/>
          <p:cNvSpPr>
            <a:spLocks noGrp="1"/>
          </p:cNvSpPr>
          <p:nvPr>
            <p:ph type="title"/>
          </p:nvPr>
        </p:nvSpPr>
        <p:spPr>
          <a:xfrm>
            <a:off x="838200" y="365125"/>
            <a:ext cx="7312378" cy="1325563"/>
          </a:xfrm>
        </p:spPr>
        <p:txBody>
          <a:bodyPr/>
          <a:lstStyle/>
          <a:p>
            <a:r>
              <a:rPr lang="en-US"/>
              <a:t>Click to edit Master title style</a:t>
            </a:r>
          </a:p>
        </p:txBody>
      </p:sp>
      <p:sp>
        <p:nvSpPr>
          <p:cNvPr id="3" name="Content Placeholder 2"/>
          <p:cNvSpPr>
            <a:spLocks noGrp="1"/>
          </p:cNvSpPr>
          <p:nvPr>
            <p:ph idx="1"/>
          </p:nvPr>
        </p:nvSpPr>
        <p:spPr>
          <a:xfrm>
            <a:off x="838200" y="1825625"/>
            <a:ext cx="7312378" cy="4351338"/>
          </a:xfrm>
        </p:spPr>
        <p:txBody>
          <a:bodyPr/>
          <a:lstStyle>
            <a:lvl1pPr marL="457200" indent="-457200">
              <a:buClr>
                <a:srgbClr val="00B0F0"/>
              </a:buClr>
              <a:buFont typeface="Arial" panose="020B0604020202020204" pitchFamily="34" charset="0"/>
              <a:buChar char="•"/>
              <a:defRPr b="0">
                <a:solidFill>
                  <a:schemeClr val="tx1"/>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p:cNvSpPr>
            <a:spLocks noGrp="1"/>
          </p:cNvSpPr>
          <p:nvPr>
            <p:ph type="ftr" sz="quarter" idx="13"/>
          </p:nvPr>
        </p:nvSpPr>
        <p:spPr>
          <a:xfrm>
            <a:off x="1443034" y="6431138"/>
            <a:ext cx="4454524" cy="365125"/>
          </a:xfrm>
        </p:spPr>
        <p:txBody>
          <a:bodyPr/>
          <a:lstStyle>
            <a:lvl1pPr algn="l">
              <a:defRPr/>
            </a:lvl1pPr>
          </a:lstStyle>
          <a:p>
            <a:r>
              <a:rPr lang="en-US"/>
              <a:t>ConocoPhillips - 1/19/17 - ©The NEED Project  </a:t>
            </a:r>
          </a:p>
        </p:txBody>
      </p:sp>
      <p:sp>
        <p:nvSpPr>
          <p:cNvPr id="8" name="Rectangle 7"/>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4"/>
          </p:nvPr>
        </p:nvSpPr>
        <p:spPr>
          <a:xfrm>
            <a:off x="8398934" y="365125"/>
            <a:ext cx="2438399" cy="2874786"/>
          </a:xfrm>
        </p:spPr>
        <p:txBody>
          <a:bodyPr/>
          <a:lstStyle/>
          <a:p>
            <a:r>
              <a:rPr lang="en-US"/>
              <a:t>Click icon to add picture</a:t>
            </a:r>
            <a:endParaRPr lang="en-US" dirty="0"/>
          </a:p>
        </p:txBody>
      </p:sp>
      <p:sp>
        <p:nvSpPr>
          <p:cNvPr id="9" name="Picture Placeholder 9"/>
          <p:cNvSpPr>
            <a:spLocks noGrp="1"/>
          </p:cNvSpPr>
          <p:nvPr>
            <p:ph type="pic" sz="quarter" idx="15"/>
          </p:nvPr>
        </p:nvSpPr>
        <p:spPr>
          <a:xfrm>
            <a:off x="9499600" y="2075391"/>
            <a:ext cx="2438399" cy="2874786"/>
          </a:xfrm>
        </p:spPr>
        <p:txBody>
          <a:bodyPr/>
          <a:lstStyle/>
          <a:p>
            <a:r>
              <a:rPr lang="en-US"/>
              <a:t>Click icon to add picture</a:t>
            </a:r>
            <a:endParaRPr lang="en-US" dirty="0"/>
          </a:p>
        </p:txBody>
      </p:sp>
      <p:sp>
        <p:nvSpPr>
          <p:cNvPr id="13" name="Isosceles Triangle 4"/>
          <p:cNvSpPr/>
          <p:nvPr/>
        </p:nvSpPr>
        <p:spPr>
          <a:xfrm rot="19717887">
            <a:off x="-69073" y="744044"/>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35785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9" name="Rectangle 8"/>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p:cNvSpPr>
            <a:spLocks noGrp="1"/>
          </p:cNvSpPr>
          <p:nvPr>
            <p:ph type="title"/>
          </p:nvPr>
        </p:nvSpPr>
        <p:spPr>
          <a:xfrm>
            <a:off x="838200" y="365125"/>
            <a:ext cx="10515600" cy="910519"/>
          </a:xfrm>
        </p:spPr>
        <p:txBody>
          <a:bodyPr/>
          <a:lstStyle/>
          <a:p>
            <a:r>
              <a:rPr lang="en-US"/>
              <a:t>Click to edit Master title style</a:t>
            </a:r>
          </a:p>
        </p:txBody>
      </p:sp>
      <p:sp>
        <p:nvSpPr>
          <p:cNvPr id="3" name="Content Placeholder 2"/>
          <p:cNvSpPr>
            <a:spLocks noGrp="1"/>
          </p:cNvSpPr>
          <p:nvPr>
            <p:ph sz="half" idx="1"/>
          </p:nvPr>
        </p:nvSpPr>
        <p:spPr>
          <a:xfrm>
            <a:off x="838200" y="1388534"/>
            <a:ext cx="5181600" cy="4967109"/>
          </a:xfrm>
        </p:spPr>
        <p:txBody>
          <a:bodyPr/>
          <a:lstStyle>
            <a:lvl1pPr marL="0" indent="0">
              <a:buClr>
                <a:srgbClr val="00B0F0"/>
              </a:buClr>
              <a:buFont typeface="Arial" panose="020B0604020202020204" pitchFamily="34" charset="0"/>
              <a:buNone/>
              <a:defRPr b="1">
                <a:solidFill>
                  <a:srgbClr val="00B0F0"/>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2200" y="1388534"/>
            <a:ext cx="5181600" cy="4967110"/>
          </a:xfrm>
        </p:spPr>
        <p:txBody>
          <a:bodyPr/>
          <a:lstStyle>
            <a:lvl1pPr marL="0" indent="0">
              <a:buClr>
                <a:srgbClr val="00B0F0"/>
              </a:buClr>
              <a:buFont typeface="Arial" panose="020B0604020202020204" pitchFamily="34" charset="0"/>
              <a:buNone/>
              <a:defRPr b="1">
                <a:solidFill>
                  <a:srgbClr val="00B0F0"/>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stStyle>
          <a:p>
            <a:pPr lvl="0"/>
            <a:r>
              <a:rPr lang="en-US"/>
              <a:t>Edit Master text styles</a:t>
            </a:r>
          </a:p>
          <a:p>
            <a:pPr lvl="1"/>
            <a:r>
              <a:rPr lang="en-US"/>
              <a:t>Second level</a:t>
            </a:r>
          </a:p>
          <a:p>
            <a:pPr lvl="2"/>
            <a:r>
              <a:rPr lang="en-US"/>
              <a:t>Third level</a:t>
            </a:r>
          </a:p>
        </p:txBody>
      </p:sp>
      <p:sp>
        <p:nvSpPr>
          <p:cNvPr id="12" name="Footer Placeholder 4"/>
          <p:cNvSpPr>
            <a:spLocks noGrp="1"/>
          </p:cNvSpPr>
          <p:nvPr>
            <p:ph type="ftr" sz="quarter" idx="13"/>
          </p:nvPr>
        </p:nvSpPr>
        <p:spPr>
          <a:xfrm>
            <a:off x="1443034" y="6431138"/>
            <a:ext cx="4454524" cy="365125"/>
          </a:xfrm>
        </p:spPr>
        <p:txBody>
          <a:bodyPr/>
          <a:lstStyle>
            <a:lvl1pPr algn="l">
              <a:defRPr/>
            </a:lvl1pPr>
          </a:lstStyle>
          <a:p>
            <a:r>
              <a:rPr lang="en-US"/>
              <a:t>ConocoPhillips - 1/19/17 - ©The NEED Project  </a:t>
            </a:r>
          </a:p>
        </p:txBody>
      </p:sp>
      <p:sp>
        <p:nvSpPr>
          <p:cNvPr id="13" name="Rectangle 12"/>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4"/>
          <p:cNvSpPr/>
          <p:nvPr/>
        </p:nvSpPr>
        <p:spPr>
          <a:xfrm rot="19717887">
            <a:off x="-69073" y="563932"/>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86825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Rectangle 13"/>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p:cNvSpPr>
            <a:spLocks noGrp="1"/>
          </p:cNvSpPr>
          <p:nvPr>
            <p:ph type="title"/>
          </p:nvPr>
        </p:nvSpPr>
        <p:spPr>
          <a:xfrm>
            <a:off x="839788" y="365125"/>
            <a:ext cx="10515600" cy="797631"/>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388535"/>
            <a:ext cx="5157787" cy="506942"/>
          </a:xfrm>
        </p:spPr>
        <p:txBody>
          <a:bodyPr anchor="b"/>
          <a:lstStyle>
            <a:lvl1pPr marL="0" indent="0">
              <a:buNone/>
              <a:defRPr sz="2400" b="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1895477"/>
            <a:ext cx="5157787" cy="4211812"/>
          </a:xfrm>
        </p:spPr>
        <p:txBody>
          <a:bodyPr/>
          <a:lstStyle>
            <a:lvl1pPr marL="457200" indent="-457200">
              <a:buClr>
                <a:srgbClr val="00B0F0"/>
              </a:buClr>
              <a:buFont typeface="Arial" panose="020B0604020202020204" pitchFamily="34" charset="0"/>
              <a:buChar char="•"/>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388535"/>
            <a:ext cx="5183188" cy="506942"/>
          </a:xfrm>
        </p:spPr>
        <p:txBody>
          <a:bodyPr anchor="b"/>
          <a:lstStyle>
            <a:lvl1pPr marL="0" indent="0">
              <a:buNone/>
              <a:defRPr sz="2400" b="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895477"/>
            <a:ext cx="5183188" cy="4211812"/>
          </a:xfrm>
        </p:spPr>
        <p:txBody>
          <a:bodyPr/>
          <a:lstStyle>
            <a:lvl1pPr marL="457200" indent="-457200">
              <a:buClr>
                <a:srgbClr val="00B0F0"/>
              </a:buClr>
              <a:buFont typeface="Arial" panose="020B0604020202020204" pitchFamily="34" charset="0"/>
              <a:buChar char="•"/>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p:cNvSpPr>
            <a:spLocks noGrp="1"/>
          </p:cNvSpPr>
          <p:nvPr>
            <p:ph type="ftr" sz="quarter" idx="13"/>
          </p:nvPr>
        </p:nvSpPr>
        <p:spPr>
          <a:xfrm>
            <a:off x="1443034" y="6431138"/>
            <a:ext cx="4454524" cy="365125"/>
          </a:xfrm>
        </p:spPr>
        <p:txBody>
          <a:bodyPr/>
          <a:lstStyle>
            <a:lvl1pPr algn="l">
              <a:defRPr/>
            </a:lvl1pPr>
          </a:lstStyle>
          <a:p>
            <a:r>
              <a:rPr lang="en-US"/>
              <a:t>ConocoPhillips - 1/19/17 - ©The NEED Project  </a:t>
            </a:r>
          </a:p>
        </p:txBody>
      </p:sp>
      <p:sp>
        <p:nvSpPr>
          <p:cNvPr id="11" name="Rectangle 10"/>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4"/>
          <p:cNvSpPr/>
          <p:nvPr/>
        </p:nvSpPr>
        <p:spPr>
          <a:xfrm rot="19717887">
            <a:off x="-69073" y="494662"/>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0871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Rectangle 10"/>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4" name="Picture Placeholder 13"/>
          <p:cNvSpPr>
            <a:spLocks noGrp="1"/>
          </p:cNvSpPr>
          <p:nvPr>
            <p:ph type="pic" sz="quarter" idx="10"/>
          </p:nvPr>
        </p:nvSpPr>
        <p:spPr>
          <a:xfrm>
            <a:off x="6100763" y="0"/>
            <a:ext cx="6115050" cy="6858000"/>
          </a:xfrm>
        </p:spPr>
        <p:txBody>
          <a:bodyPr/>
          <a:lstStyle/>
          <a:p>
            <a:r>
              <a:rPr lang="en-US"/>
              <a:t>Click icon to add picture</a:t>
            </a:r>
            <a:endParaRPr lang="en-US" dirty="0"/>
          </a:p>
        </p:txBody>
      </p:sp>
      <p:sp>
        <p:nvSpPr>
          <p:cNvPr id="9" name="Title 1"/>
          <p:cNvSpPr>
            <a:spLocks noGrp="1"/>
          </p:cNvSpPr>
          <p:nvPr>
            <p:ph type="title"/>
          </p:nvPr>
        </p:nvSpPr>
        <p:spPr>
          <a:xfrm>
            <a:off x="825500" y="685800"/>
            <a:ext cx="5172075" cy="830788"/>
          </a:xfrm>
        </p:spPr>
        <p:txBody>
          <a:bodyPr/>
          <a:lstStyle/>
          <a:p>
            <a:r>
              <a:rPr lang="en-US" b="1">
                <a:latin typeface="+mn-lt"/>
              </a:rPr>
              <a:t>Click to edit Master title style</a:t>
            </a:r>
            <a:endParaRPr lang="en-US" b="1" dirty="0">
              <a:latin typeface="+mn-lt"/>
            </a:endParaRPr>
          </a:p>
        </p:txBody>
      </p:sp>
      <p:sp>
        <p:nvSpPr>
          <p:cNvPr id="10" name="Text Placeholder 2"/>
          <p:cNvSpPr>
            <a:spLocks noGrp="1"/>
          </p:cNvSpPr>
          <p:nvPr>
            <p:ph type="body" idx="1"/>
          </p:nvPr>
        </p:nvSpPr>
        <p:spPr>
          <a:xfrm>
            <a:off x="839788" y="1545695"/>
            <a:ext cx="5157787" cy="823912"/>
          </a:xfrm>
        </p:spPr>
        <p:txBody>
          <a:bodyPr/>
          <a:lstStyle>
            <a:lvl1pPr>
              <a:defRPr>
                <a:solidFill>
                  <a:srgbClr val="00B0F0"/>
                </a:solidFill>
              </a:defRPr>
            </a:lvl1pPr>
          </a:lstStyle>
          <a:p>
            <a:pPr lvl="0"/>
            <a:r>
              <a:rPr lang="en-US">
                <a:solidFill>
                  <a:srgbClr val="00B0F0"/>
                </a:solidFill>
              </a:rPr>
              <a:t>Edit Master text styles</a:t>
            </a:r>
          </a:p>
        </p:txBody>
      </p:sp>
      <p:sp>
        <p:nvSpPr>
          <p:cNvPr id="16" name="Text Placeholder 15"/>
          <p:cNvSpPr>
            <a:spLocks noGrp="1"/>
          </p:cNvSpPr>
          <p:nvPr>
            <p:ph type="body" sz="quarter" idx="11"/>
          </p:nvPr>
        </p:nvSpPr>
        <p:spPr>
          <a:xfrm>
            <a:off x="6905369" y="5280201"/>
            <a:ext cx="5300663" cy="990600"/>
          </a:xfrm>
          <a:solidFill>
            <a:schemeClr val="bg1"/>
          </a:solidFill>
        </p:spPr>
        <p:txBody>
          <a:bodyPr anchor="ctr">
            <a:normAutofit/>
          </a:bodyPr>
          <a:lstStyle>
            <a:lvl1pPr>
              <a:defRPr sz="1400" i="1">
                <a:solidFill>
                  <a:schemeClr val="tx1">
                    <a:lumMod val="65000"/>
                    <a:lumOff val="35000"/>
                  </a:schemeClr>
                </a:solidFill>
              </a:defRPr>
            </a:lvl1pPr>
          </a:lstStyle>
          <a:p>
            <a:pPr lvl="0"/>
            <a:r>
              <a:rPr lang="en-US"/>
              <a:t>Edit Master text styles</a:t>
            </a:r>
          </a:p>
        </p:txBody>
      </p:sp>
      <p:sp>
        <p:nvSpPr>
          <p:cNvPr id="18" name="Text Placeholder 17"/>
          <p:cNvSpPr>
            <a:spLocks noGrp="1"/>
          </p:cNvSpPr>
          <p:nvPr>
            <p:ph type="body" sz="quarter" idx="12"/>
          </p:nvPr>
        </p:nvSpPr>
        <p:spPr>
          <a:xfrm>
            <a:off x="825500" y="2398714"/>
            <a:ext cx="5172075" cy="3900487"/>
          </a:xfrm>
        </p:spPr>
        <p:txBody>
          <a:bodyPr>
            <a:normAutofit/>
          </a:bodyPr>
          <a:lstStyle>
            <a:lvl1pPr>
              <a:lnSpc>
                <a:spcPct val="100000"/>
              </a:lnSpc>
              <a:defRPr sz="1900"/>
            </a:lvl1pPr>
          </a:lstStyle>
          <a:p>
            <a:pPr lvl="0"/>
            <a:r>
              <a:rPr lang="en-US"/>
              <a:t>Edit Master text styles</a:t>
            </a:r>
          </a:p>
        </p:txBody>
      </p:sp>
      <p:sp>
        <p:nvSpPr>
          <p:cNvPr id="21" name="Footer Placeholder 4"/>
          <p:cNvSpPr>
            <a:spLocks noGrp="1"/>
          </p:cNvSpPr>
          <p:nvPr>
            <p:ph type="ftr" sz="quarter" idx="13"/>
          </p:nvPr>
        </p:nvSpPr>
        <p:spPr>
          <a:xfrm>
            <a:off x="1443034" y="6431138"/>
            <a:ext cx="4454524" cy="365125"/>
          </a:xfrm>
        </p:spPr>
        <p:txBody>
          <a:bodyPr/>
          <a:lstStyle>
            <a:lvl1pPr algn="l">
              <a:defRPr/>
            </a:lvl1pPr>
          </a:lstStyle>
          <a:p>
            <a:r>
              <a:rPr lang="en-US"/>
              <a:t>ConocoPhillips - 1/19/17 - ©The NEED Project  </a:t>
            </a:r>
          </a:p>
        </p:txBody>
      </p:sp>
      <p:sp>
        <p:nvSpPr>
          <p:cNvPr id="22" name="Rectangle 21"/>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4"/>
          <p:cNvSpPr/>
          <p:nvPr/>
        </p:nvSpPr>
        <p:spPr>
          <a:xfrm rot="19717887">
            <a:off x="-69073" y="827174"/>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80351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Image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21622" cy="775053"/>
          </a:xfrm>
        </p:spPr>
        <p:txBody>
          <a:bodyPr/>
          <a:lstStyle>
            <a:lvl1pPr algn="ctr">
              <a:defRPr>
                <a:solidFill>
                  <a:srgbClr val="00B0F0"/>
                </a:solidFill>
              </a:defRPr>
            </a:lvl1pPr>
          </a:lstStyle>
          <a:p>
            <a:r>
              <a:rPr lang="en-US"/>
              <a:t>Click to edit Master title style</a:t>
            </a:r>
            <a:endParaRPr lang="en-US" dirty="0"/>
          </a:p>
        </p:txBody>
      </p:sp>
      <p:sp>
        <p:nvSpPr>
          <p:cNvPr id="3" name="Picture Placeholder 9"/>
          <p:cNvSpPr>
            <a:spLocks noGrp="1"/>
          </p:cNvSpPr>
          <p:nvPr>
            <p:ph type="pic" sz="quarter" idx="14"/>
          </p:nvPr>
        </p:nvSpPr>
        <p:spPr>
          <a:xfrm>
            <a:off x="1594557" y="1207908"/>
            <a:ext cx="4332185" cy="2541882"/>
          </a:xfrm>
        </p:spPr>
        <p:txBody>
          <a:bodyPr/>
          <a:lstStyle/>
          <a:p>
            <a:r>
              <a:rPr lang="en-US"/>
              <a:t>Click icon to add picture</a:t>
            </a:r>
          </a:p>
        </p:txBody>
      </p:sp>
      <p:sp>
        <p:nvSpPr>
          <p:cNvPr id="4" name="Picture Placeholder 9"/>
          <p:cNvSpPr>
            <a:spLocks noGrp="1"/>
          </p:cNvSpPr>
          <p:nvPr>
            <p:ph type="pic" sz="quarter" idx="15"/>
          </p:nvPr>
        </p:nvSpPr>
        <p:spPr>
          <a:xfrm>
            <a:off x="6050843" y="1207908"/>
            <a:ext cx="4357513" cy="2541882"/>
          </a:xfrm>
        </p:spPr>
        <p:txBody>
          <a:bodyPr/>
          <a:lstStyle/>
          <a:p>
            <a:r>
              <a:rPr lang="en-US"/>
              <a:t>Click icon to add picture</a:t>
            </a:r>
          </a:p>
        </p:txBody>
      </p:sp>
      <p:sp>
        <p:nvSpPr>
          <p:cNvPr id="5" name="Picture Placeholder 9"/>
          <p:cNvSpPr>
            <a:spLocks noGrp="1"/>
          </p:cNvSpPr>
          <p:nvPr>
            <p:ph type="pic" sz="quarter" idx="16"/>
          </p:nvPr>
        </p:nvSpPr>
        <p:spPr>
          <a:xfrm>
            <a:off x="3804354" y="3872085"/>
            <a:ext cx="4425246" cy="2561638"/>
          </a:xfrm>
        </p:spPr>
        <p:txBody>
          <a:bodyPr/>
          <a:lstStyle/>
          <a:p>
            <a:r>
              <a:rPr lang="en-US"/>
              <a:t>Click icon to add picture</a:t>
            </a:r>
          </a:p>
        </p:txBody>
      </p:sp>
      <p:sp>
        <p:nvSpPr>
          <p:cNvPr id="6" name="Footer Placeholder 4"/>
          <p:cNvSpPr>
            <a:spLocks noGrp="1"/>
          </p:cNvSpPr>
          <p:nvPr>
            <p:ph type="ftr" sz="quarter" idx="13"/>
          </p:nvPr>
        </p:nvSpPr>
        <p:spPr>
          <a:xfrm>
            <a:off x="1443034" y="6431138"/>
            <a:ext cx="2999146" cy="365125"/>
          </a:xfrm>
        </p:spPr>
        <p:txBody>
          <a:bodyPr/>
          <a:lstStyle>
            <a:lvl1pPr algn="l">
              <a:defRPr/>
            </a:lvl1pPr>
          </a:lstStyle>
          <a:p>
            <a:r>
              <a:rPr lang="en-US"/>
              <a:t>ConocoPhillips - 1/19/17 - ©The NEED Project  </a:t>
            </a:r>
          </a:p>
        </p:txBody>
      </p:sp>
      <p:sp>
        <p:nvSpPr>
          <p:cNvPr id="7" name="Rectangle 6"/>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p:cNvSpPr>
            <a:spLocks noGrp="1"/>
          </p:cNvSpPr>
          <p:nvPr>
            <p:ph type="body" sz="quarter" idx="17" hasCustomPrompt="1"/>
          </p:nvPr>
        </p:nvSpPr>
        <p:spPr>
          <a:xfrm>
            <a:off x="8578850" y="4187650"/>
            <a:ext cx="3184525" cy="1964795"/>
          </a:xfrm>
        </p:spPr>
        <p:txBody>
          <a:bodyPr>
            <a:normAutofit/>
          </a:bodyPr>
          <a:lstStyle>
            <a:lvl1pPr>
              <a:defRPr sz="2000" b="1" i="1">
                <a:solidFill>
                  <a:srgbClr val="00B0F0"/>
                </a:solidFill>
              </a:defRPr>
            </a:lvl1pPr>
          </a:lstStyle>
          <a:p>
            <a:pPr lvl="0"/>
            <a:r>
              <a:rPr lang="en-US" dirty="0"/>
              <a:t>Subtitle goes here</a:t>
            </a:r>
          </a:p>
        </p:txBody>
      </p:sp>
    </p:spTree>
    <p:extLst>
      <p:ext uri="{BB962C8B-B14F-4D97-AF65-F5344CB8AC3E}">
        <p14:creationId xmlns:p14="http://schemas.microsoft.com/office/powerpoint/2010/main" val="14043112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 Image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21622" cy="775053"/>
          </a:xfrm>
        </p:spPr>
        <p:txBody>
          <a:bodyPr/>
          <a:lstStyle>
            <a:lvl1pPr algn="ctr">
              <a:defRPr>
                <a:solidFill>
                  <a:srgbClr val="00B0F0"/>
                </a:solidFill>
              </a:defRPr>
            </a:lvl1pPr>
          </a:lstStyle>
          <a:p>
            <a:r>
              <a:rPr lang="en-US"/>
              <a:t>Click to edit Master title style</a:t>
            </a:r>
            <a:endParaRPr lang="en-US" dirty="0"/>
          </a:p>
        </p:txBody>
      </p:sp>
      <p:sp>
        <p:nvSpPr>
          <p:cNvPr id="3" name="Picture Placeholder 9"/>
          <p:cNvSpPr>
            <a:spLocks noGrp="1"/>
          </p:cNvSpPr>
          <p:nvPr>
            <p:ph type="pic" sz="quarter" idx="14"/>
          </p:nvPr>
        </p:nvSpPr>
        <p:spPr>
          <a:xfrm>
            <a:off x="838200" y="1207908"/>
            <a:ext cx="5348111" cy="5034848"/>
          </a:xfrm>
        </p:spPr>
        <p:txBody>
          <a:bodyPr/>
          <a:lstStyle/>
          <a:p>
            <a:r>
              <a:rPr lang="en-US"/>
              <a:t>Click icon to add picture</a:t>
            </a:r>
          </a:p>
        </p:txBody>
      </p:sp>
      <p:sp>
        <p:nvSpPr>
          <p:cNvPr id="4" name="Picture Placeholder 9"/>
          <p:cNvSpPr>
            <a:spLocks noGrp="1"/>
          </p:cNvSpPr>
          <p:nvPr>
            <p:ph type="pic" sz="quarter" idx="15"/>
          </p:nvPr>
        </p:nvSpPr>
        <p:spPr>
          <a:xfrm>
            <a:off x="6299201" y="1207908"/>
            <a:ext cx="5260622" cy="5034848"/>
          </a:xfrm>
        </p:spPr>
        <p:txBody>
          <a:bodyPr/>
          <a:lstStyle/>
          <a:p>
            <a:r>
              <a:rPr lang="en-US"/>
              <a:t>Click icon to add picture</a:t>
            </a:r>
          </a:p>
        </p:txBody>
      </p:sp>
      <p:sp>
        <p:nvSpPr>
          <p:cNvPr id="6" name="Footer Placeholder 4"/>
          <p:cNvSpPr>
            <a:spLocks noGrp="1"/>
          </p:cNvSpPr>
          <p:nvPr>
            <p:ph type="ftr" sz="quarter" idx="13"/>
          </p:nvPr>
        </p:nvSpPr>
        <p:spPr>
          <a:xfrm>
            <a:off x="1443034" y="6431138"/>
            <a:ext cx="2999146" cy="365125"/>
          </a:xfrm>
        </p:spPr>
        <p:txBody>
          <a:bodyPr/>
          <a:lstStyle>
            <a:lvl1pPr algn="l">
              <a:defRPr/>
            </a:lvl1pPr>
          </a:lstStyle>
          <a:p>
            <a:r>
              <a:rPr lang="en-US"/>
              <a:t>ConocoPhillips - 1/19/17 - ©The NEED Project  </a:t>
            </a:r>
          </a:p>
        </p:txBody>
      </p:sp>
      <p:sp>
        <p:nvSpPr>
          <p:cNvPr id="7" name="Rectangle 6"/>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5"/>
          <p:cNvSpPr>
            <a:spLocks noGrp="1"/>
          </p:cNvSpPr>
          <p:nvPr>
            <p:ph type="body" sz="quarter" idx="11" hasCustomPrompt="1"/>
          </p:nvPr>
        </p:nvSpPr>
        <p:spPr>
          <a:xfrm>
            <a:off x="6891515" y="5472114"/>
            <a:ext cx="4668308" cy="533577"/>
          </a:xfrm>
          <a:solidFill>
            <a:schemeClr val="bg1"/>
          </a:solidFill>
        </p:spPr>
        <p:txBody>
          <a:bodyPr>
            <a:normAutofit/>
          </a:bodyPr>
          <a:lstStyle>
            <a:lvl1pPr>
              <a:defRPr sz="1400" i="1">
                <a:solidFill>
                  <a:schemeClr val="tx1">
                    <a:lumMod val="65000"/>
                    <a:lumOff val="35000"/>
                  </a:schemeClr>
                </a:solidFill>
              </a:defRPr>
            </a:lvl1pPr>
          </a:lstStyle>
          <a:p>
            <a:pPr lvl="0"/>
            <a:r>
              <a:rPr lang="en-US" dirty="0"/>
              <a:t>Add Subtitle or Photo Credit</a:t>
            </a:r>
          </a:p>
        </p:txBody>
      </p:sp>
    </p:spTree>
    <p:extLst>
      <p:ext uri="{BB962C8B-B14F-4D97-AF65-F5344CB8AC3E}">
        <p14:creationId xmlns:p14="http://schemas.microsoft.com/office/powerpoint/2010/main" val="17523342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 Image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21622" cy="775053"/>
          </a:xfrm>
        </p:spPr>
        <p:txBody>
          <a:bodyPr/>
          <a:lstStyle>
            <a:lvl1pPr algn="ctr">
              <a:defRPr>
                <a:solidFill>
                  <a:srgbClr val="00B0F0"/>
                </a:solidFill>
              </a:defRPr>
            </a:lvl1pPr>
          </a:lstStyle>
          <a:p>
            <a:r>
              <a:rPr lang="en-US"/>
              <a:t>Click to edit Master title style</a:t>
            </a:r>
            <a:endParaRPr lang="en-US" dirty="0"/>
          </a:p>
        </p:txBody>
      </p:sp>
      <p:sp>
        <p:nvSpPr>
          <p:cNvPr id="3" name="Picture Placeholder 9"/>
          <p:cNvSpPr>
            <a:spLocks noGrp="1"/>
          </p:cNvSpPr>
          <p:nvPr>
            <p:ph type="pic" sz="quarter" idx="14"/>
          </p:nvPr>
        </p:nvSpPr>
        <p:spPr>
          <a:xfrm>
            <a:off x="838200" y="1207908"/>
            <a:ext cx="5370689" cy="5034848"/>
          </a:xfrm>
        </p:spPr>
        <p:txBody>
          <a:bodyPr/>
          <a:lstStyle/>
          <a:p>
            <a:r>
              <a:rPr lang="en-US"/>
              <a:t>Click icon to add picture</a:t>
            </a:r>
          </a:p>
        </p:txBody>
      </p:sp>
      <p:sp>
        <p:nvSpPr>
          <p:cNvPr id="4" name="Picture Placeholder 9"/>
          <p:cNvSpPr>
            <a:spLocks noGrp="1"/>
          </p:cNvSpPr>
          <p:nvPr>
            <p:ph type="pic" sz="quarter" idx="15"/>
          </p:nvPr>
        </p:nvSpPr>
        <p:spPr>
          <a:xfrm>
            <a:off x="6299201" y="1207909"/>
            <a:ext cx="5260622" cy="2450038"/>
          </a:xfrm>
        </p:spPr>
        <p:txBody>
          <a:bodyPr/>
          <a:lstStyle/>
          <a:p>
            <a:r>
              <a:rPr lang="en-US"/>
              <a:t>Click icon to add picture</a:t>
            </a:r>
          </a:p>
        </p:txBody>
      </p:sp>
      <p:sp>
        <p:nvSpPr>
          <p:cNvPr id="6" name="Footer Placeholder 4"/>
          <p:cNvSpPr>
            <a:spLocks noGrp="1"/>
          </p:cNvSpPr>
          <p:nvPr>
            <p:ph type="ftr" sz="quarter" idx="13"/>
          </p:nvPr>
        </p:nvSpPr>
        <p:spPr>
          <a:xfrm>
            <a:off x="1443034" y="6431138"/>
            <a:ext cx="2999146" cy="365125"/>
          </a:xfrm>
        </p:spPr>
        <p:txBody>
          <a:bodyPr/>
          <a:lstStyle>
            <a:lvl1pPr algn="l">
              <a:defRPr/>
            </a:lvl1pPr>
          </a:lstStyle>
          <a:p>
            <a:r>
              <a:rPr lang="en-US"/>
              <a:t>ConocoPhillips - 1/19/17 - ©The NEED Project  </a:t>
            </a:r>
          </a:p>
        </p:txBody>
      </p:sp>
      <p:sp>
        <p:nvSpPr>
          <p:cNvPr id="7" name="Rectangle 6"/>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9"/>
          <p:cNvSpPr>
            <a:spLocks noGrp="1"/>
          </p:cNvSpPr>
          <p:nvPr>
            <p:ph type="pic" sz="quarter" idx="16"/>
          </p:nvPr>
        </p:nvSpPr>
        <p:spPr>
          <a:xfrm>
            <a:off x="6299200" y="3753373"/>
            <a:ext cx="5260622" cy="2489383"/>
          </a:xfrm>
        </p:spPr>
        <p:txBody>
          <a:bodyPr/>
          <a:lstStyle>
            <a:lvl1pPr>
              <a:defRPr/>
            </a:lvl1pPr>
          </a:lstStyle>
          <a:p>
            <a:r>
              <a:rPr lang="en-US"/>
              <a:t>Click icon to add picture</a:t>
            </a:r>
            <a:endParaRPr lang="en-US" dirty="0"/>
          </a:p>
        </p:txBody>
      </p:sp>
      <p:sp>
        <p:nvSpPr>
          <p:cNvPr id="10" name="Text Placeholder 15"/>
          <p:cNvSpPr>
            <a:spLocks noGrp="1"/>
          </p:cNvSpPr>
          <p:nvPr>
            <p:ph type="body" sz="quarter" idx="11" hasCustomPrompt="1"/>
          </p:nvPr>
        </p:nvSpPr>
        <p:spPr>
          <a:xfrm>
            <a:off x="838200" y="5536582"/>
            <a:ext cx="4668308" cy="533577"/>
          </a:xfrm>
          <a:solidFill>
            <a:schemeClr val="bg1"/>
          </a:solidFill>
        </p:spPr>
        <p:txBody>
          <a:bodyPr>
            <a:normAutofit/>
          </a:bodyPr>
          <a:lstStyle>
            <a:lvl1pPr algn="r">
              <a:defRPr sz="1400" i="1">
                <a:solidFill>
                  <a:schemeClr val="tx1">
                    <a:lumMod val="65000"/>
                    <a:lumOff val="35000"/>
                  </a:schemeClr>
                </a:solidFill>
              </a:defRPr>
            </a:lvl1pPr>
          </a:lstStyle>
          <a:p>
            <a:pPr lvl="0"/>
            <a:r>
              <a:rPr lang="en-US" dirty="0"/>
              <a:t>Add Subtitle or Photo Credit</a:t>
            </a:r>
          </a:p>
        </p:txBody>
      </p:sp>
    </p:spTree>
    <p:extLst>
      <p:ext uri="{BB962C8B-B14F-4D97-AF65-F5344CB8AC3E}">
        <p14:creationId xmlns:p14="http://schemas.microsoft.com/office/powerpoint/2010/main" val="7908418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6" name="Picture Placeholder 13"/>
          <p:cNvSpPr>
            <a:spLocks noGrp="1"/>
          </p:cNvSpPr>
          <p:nvPr>
            <p:ph type="pic" sz="quarter" idx="10"/>
          </p:nvPr>
        </p:nvSpPr>
        <p:spPr>
          <a:xfrm>
            <a:off x="0" y="0"/>
            <a:ext cx="12192000" cy="6858000"/>
          </a:xfrm>
          <a:solidFill>
            <a:schemeClr val="bg2"/>
          </a:solidFill>
        </p:spPr>
        <p:txBody>
          <a:bodyPr/>
          <a:lstStyle/>
          <a:p>
            <a:r>
              <a:rPr lang="en-US"/>
              <a:t>Click icon to add picture</a:t>
            </a:r>
            <a:endParaRPr lang="en-US" dirty="0"/>
          </a:p>
        </p:txBody>
      </p:sp>
      <p:sp>
        <p:nvSpPr>
          <p:cNvPr id="7" name="Text Placeholder 15"/>
          <p:cNvSpPr>
            <a:spLocks noGrp="1"/>
          </p:cNvSpPr>
          <p:nvPr>
            <p:ph type="body" sz="quarter" idx="11"/>
          </p:nvPr>
        </p:nvSpPr>
        <p:spPr>
          <a:xfrm>
            <a:off x="5986206" y="5723548"/>
            <a:ext cx="6205794" cy="704963"/>
          </a:xfrm>
          <a:solidFill>
            <a:schemeClr val="bg1"/>
          </a:solidFill>
        </p:spPr>
        <p:txBody>
          <a:bodyPr anchor="ctr">
            <a:normAutofit/>
          </a:bodyPr>
          <a:lstStyle>
            <a:lvl1pPr>
              <a:defRPr sz="2400" b="1" i="1">
                <a:solidFill>
                  <a:srgbClr val="00B0F0"/>
                </a:solidFill>
              </a:defRPr>
            </a:lvl1pPr>
            <a:lvl2pPr marL="457200" indent="0">
              <a:buNone/>
              <a:defRPr/>
            </a:lvl2pPr>
          </a:lstStyle>
          <a:p>
            <a:pPr lvl="0"/>
            <a:r>
              <a:rPr lang="en-US"/>
              <a:t>Edit Master text styles</a:t>
            </a:r>
          </a:p>
        </p:txBody>
      </p:sp>
    </p:spTree>
    <p:extLst>
      <p:ext uri="{BB962C8B-B14F-4D97-AF65-F5344CB8AC3E}">
        <p14:creationId xmlns:p14="http://schemas.microsoft.com/office/powerpoint/2010/main" val="259606982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534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Rectangle 13"/>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2" name="Title 1"/>
          <p:cNvSpPr>
            <a:spLocks noGrp="1"/>
          </p:cNvSpPr>
          <p:nvPr>
            <p:ph type="title"/>
          </p:nvPr>
        </p:nvSpPr>
        <p:spPr>
          <a:xfrm>
            <a:off x="839788" y="365125"/>
            <a:ext cx="10515600" cy="797631"/>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388535"/>
            <a:ext cx="5157787" cy="506942"/>
          </a:xfrm>
        </p:spPr>
        <p:txBody>
          <a:bodyPr anchor="b"/>
          <a:lstStyle>
            <a:lvl1pPr marL="0" indent="0">
              <a:buNone/>
              <a:defRPr sz="2400" b="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1895477"/>
            <a:ext cx="5157787" cy="4211812"/>
          </a:xfrm>
        </p:spPr>
        <p:txBody>
          <a:bodyPr/>
          <a:lstStyle>
            <a:lvl1pPr marL="457200" indent="-457200">
              <a:buClr>
                <a:srgbClr val="00B0F0"/>
              </a:buClr>
              <a:buFont typeface="Arial" panose="020B0604020202020204" pitchFamily="34" charset="0"/>
              <a:buChar char="•"/>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388535"/>
            <a:ext cx="5183188" cy="506942"/>
          </a:xfrm>
        </p:spPr>
        <p:txBody>
          <a:bodyPr anchor="b"/>
          <a:lstStyle>
            <a:lvl1pPr marL="0" indent="0">
              <a:buNone/>
              <a:defRPr sz="2400" b="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895477"/>
            <a:ext cx="5183188" cy="4211812"/>
          </a:xfrm>
        </p:spPr>
        <p:txBody>
          <a:bodyPr/>
          <a:lstStyle>
            <a:lvl1pPr marL="457200" indent="-457200">
              <a:buClr>
                <a:srgbClr val="00B0F0"/>
              </a:buClr>
              <a:buFont typeface="Arial" panose="020B0604020202020204" pitchFamily="34" charset="0"/>
              <a:buChar char="•"/>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p:cNvSpPr>
            <a:spLocks noGrp="1"/>
          </p:cNvSpPr>
          <p:nvPr>
            <p:ph type="ftr" sz="quarter" idx="13"/>
          </p:nvPr>
        </p:nvSpPr>
        <p:spPr>
          <a:xfrm>
            <a:off x="1443034" y="6431138"/>
            <a:ext cx="4454524" cy="365125"/>
          </a:xfrm>
        </p:spPr>
        <p:txBody>
          <a:bodyPr/>
          <a:lstStyle>
            <a:lvl1pPr algn="l">
              <a:defRPr/>
            </a:lvl1pPr>
          </a:lstStyle>
          <a:p>
            <a:r>
              <a:rPr lang="en-US"/>
              <a:t>Phillips 66 - 3/10/17 - ©The NEED Project  </a:t>
            </a:r>
          </a:p>
        </p:txBody>
      </p:sp>
      <p:sp>
        <p:nvSpPr>
          <p:cNvPr id="11" name="Rectangle 10"/>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4"/>
          <p:cNvSpPr/>
          <p:nvPr/>
        </p:nvSpPr>
        <p:spPr>
          <a:xfrm rot="19717887">
            <a:off x="-69073" y="494662"/>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86877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14" name="Rectangle 13"/>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6" name="Title 1"/>
          <p:cNvSpPr>
            <a:spLocks noGrp="1"/>
          </p:cNvSpPr>
          <p:nvPr>
            <p:ph type="title"/>
          </p:nvPr>
        </p:nvSpPr>
        <p:spPr>
          <a:xfrm>
            <a:off x="838200" y="365125"/>
            <a:ext cx="10541000" cy="876653"/>
          </a:xfrm>
        </p:spPr>
        <p:txBody>
          <a:bodyPr/>
          <a:lstStyle>
            <a:lvl1pPr>
              <a:defRPr>
                <a:solidFill>
                  <a:schemeClr val="tx1"/>
                </a:solidFill>
              </a:defRPr>
            </a:lvl1pPr>
          </a:lstStyle>
          <a:p>
            <a:r>
              <a:rPr lang="en-US"/>
              <a:t>Click to edit Master title style</a:t>
            </a:r>
            <a:endParaRPr lang="en-US" dirty="0"/>
          </a:p>
        </p:txBody>
      </p:sp>
      <p:sp>
        <p:nvSpPr>
          <p:cNvPr id="7" name="Content Placeholder 2"/>
          <p:cNvSpPr>
            <a:spLocks noGrp="1"/>
          </p:cNvSpPr>
          <p:nvPr>
            <p:ph idx="1"/>
          </p:nvPr>
        </p:nvSpPr>
        <p:spPr>
          <a:xfrm>
            <a:off x="838200" y="1368601"/>
            <a:ext cx="10541000" cy="4808362"/>
          </a:xfrm>
        </p:spPr>
        <p:txBody>
          <a:bodyPr/>
          <a:lstStyle>
            <a:lvl1pPr marL="457200" indent="-457200">
              <a:buClr>
                <a:srgbClr val="00B0F0"/>
              </a:buClr>
              <a:buFont typeface="Arial" panose="020B0604020202020204" pitchFamily="34" charset="0"/>
              <a:buChar char="•"/>
              <a:defRPr b="0">
                <a:solidFill>
                  <a:schemeClr val="tx1"/>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p:cNvSpPr>
            <a:spLocks noGrp="1"/>
          </p:cNvSpPr>
          <p:nvPr>
            <p:ph type="ftr" sz="quarter" idx="13"/>
          </p:nvPr>
        </p:nvSpPr>
        <p:spPr>
          <a:xfrm>
            <a:off x="1443034" y="6431138"/>
            <a:ext cx="2999146" cy="365125"/>
          </a:xfrm>
        </p:spPr>
        <p:txBody>
          <a:bodyPr/>
          <a:lstStyle>
            <a:lvl1pPr algn="l">
              <a:defRPr/>
            </a:lvl1pPr>
          </a:lstStyle>
          <a:p>
            <a:r>
              <a:rPr lang="en-US"/>
              <a:t>ConocoPhillips - 1/19/17 - ©The NEED Project  </a:t>
            </a:r>
          </a:p>
        </p:txBody>
      </p:sp>
      <p:sp>
        <p:nvSpPr>
          <p:cNvPr id="9" name="Rectangle 8"/>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4"/>
          <p:cNvSpPr/>
          <p:nvPr/>
        </p:nvSpPr>
        <p:spPr>
          <a:xfrm rot="19717887">
            <a:off x="-69073" y="563933"/>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61177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hree Text boxes">
    <p:spTree>
      <p:nvGrpSpPr>
        <p:cNvPr id="1" name=""/>
        <p:cNvGrpSpPr/>
        <p:nvPr/>
      </p:nvGrpSpPr>
      <p:grpSpPr>
        <a:xfrm>
          <a:off x="0" y="0"/>
          <a:ext cx="0" cy="0"/>
          <a:chOff x="0" y="0"/>
          <a:chExt cx="0" cy="0"/>
        </a:xfrm>
      </p:grpSpPr>
      <p:sp>
        <p:nvSpPr>
          <p:cNvPr id="16" name="Rectangle 15"/>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6" name="Title 1"/>
          <p:cNvSpPr>
            <a:spLocks noGrp="1"/>
          </p:cNvSpPr>
          <p:nvPr>
            <p:ph type="title"/>
          </p:nvPr>
        </p:nvSpPr>
        <p:spPr>
          <a:xfrm>
            <a:off x="838200" y="365125"/>
            <a:ext cx="10541000" cy="876653"/>
          </a:xfrm>
        </p:spPr>
        <p:txBody>
          <a:bodyPr/>
          <a:lstStyle>
            <a:lvl1pPr>
              <a:defRPr>
                <a:solidFill>
                  <a:schemeClr val="tx1"/>
                </a:solidFill>
              </a:defRPr>
            </a:lvl1pPr>
          </a:lstStyle>
          <a:p>
            <a:r>
              <a:rPr lang="en-US"/>
              <a:t>Click to edit Master title style</a:t>
            </a:r>
            <a:endParaRPr lang="en-US" dirty="0"/>
          </a:p>
        </p:txBody>
      </p:sp>
      <p:sp>
        <p:nvSpPr>
          <p:cNvPr id="7" name="Content Placeholder 2"/>
          <p:cNvSpPr>
            <a:spLocks noGrp="1"/>
          </p:cNvSpPr>
          <p:nvPr>
            <p:ph idx="1"/>
          </p:nvPr>
        </p:nvSpPr>
        <p:spPr>
          <a:xfrm>
            <a:off x="838200" y="4267200"/>
            <a:ext cx="10541000" cy="1966207"/>
          </a:xfrm>
        </p:spPr>
        <p:txBody>
          <a:bodyPr/>
          <a:lstStyle>
            <a:lvl1pPr marL="0" indent="0">
              <a:buClr>
                <a:srgbClr val="00B0F0"/>
              </a:buClr>
              <a:buFont typeface="Arial" panose="020B0604020202020204" pitchFamily="34" charset="0"/>
              <a:buNone/>
              <a:defRPr b="1">
                <a:solidFill>
                  <a:srgbClr val="00B0F0"/>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p:cNvSpPr>
            <a:spLocks noGrp="1"/>
          </p:cNvSpPr>
          <p:nvPr>
            <p:ph type="ftr" sz="quarter" idx="13"/>
          </p:nvPr>
        </p:nvSpPr>
        <p:spPr>
          <a:xfrm>
            <a:off x="1443034" y="6431138"/>
            <a:ext cx="2999146" cy="365125"/>
          </a:xfrm>
        </p:spPr>
        <p:txBody>
          <a:bodyPr/>
          <a:lstStyle>
            <a:lvl1pPr algn="l">
              <a:defRPr/>
            </a:lvl1pPr>
          </a:lstStyle>
          <a:p>
            <a:r>
              <a:rPr lang="en-US"/>
              <a:t>ConocoPhillips - 1/19/17 - ©The NEED Project  </a:t>
            </a:r>
          </a:p>
        </p:txBody>
      </p:sp>
      <p:sp>
        <p:nvSpPr>
          <p:cNvPr id="9" name="Rectangle 8"/>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p:cNvSpPr>
            <a:spLocks noGrp="1"/>
          </p:cNvSpPr>
          <p:nvPr>
            <p:ph idx="14"/>
          </p:nvPr>
        </p:nvSpPr>
        <p:spPr>
          <a:xfrm>
            <a:off x="838200" y="1368601"/>
            <a:ext cx="5190067" cy="2746728"/>
          </a:xfrm>
        </p:spPr>
        <p:txBody>
          <a:bodyPr/>
          <a:lstStyle>
            <a:lvl1pPr marL="0" indent="0">
              <a:buClr>
                <a:srgbClr val="00B0F0"/>
              </a:buClr>
              <a:buFont typeface="Arial" panose="020B0604020202020204" pitchFamily="34" charset="0"/>
              <a:buNone/>
              <a:defRPr b="1">
                <a:solidFill>
                  <a:srgbClr val="00B0F0"/>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5"/>
          </p:nvPr>
        </p:nvSpPr>
        <p:spPr>
          <a:xfrm>
            <a:off x="6208889" y="1368601"/>
            <a:ext cx="5170311" cy="2746728"/>
          </a:xfrm>
        </p:spPr>
        <p:txBody>
          <a:bodyPr/>
          <a:lstStyle>
            <a:lvl1pPr marL="0" indent="0">
              <a:buClr>
                <a:srgbClr val="00B0F0"/>
              </a:buClr>
              <a:buFontTx/>
              <a:buNone/>
              <a:defRPr b="1">
                <a:solidFill>
                  <a:srgbClr val="00B0F0"/>
                </a:solidFill>
              </a:defRPr>
            </a:lvl1pPr>
            <a:lvl2pPr marL="685800" indent="-228600">
              <a:buClr>
                <a:srgbClr val="00B0F0"/>
              </a:buClr>
              <a:buFont typeface="Arial" panose="020B0604020202020204" pitchFamily="34" charset="0"/>
              <a:buChar char="•"/>
              <a:defRPr/>
            </a:lvl2pPr>
            <a:lvl3pPr marL="1143000" indent="-228600">
              <a:buClr>
                <a:srgbClr val="00B0F0"/>
              </a:buClr>
              <a:buFont typeface="Arial" panose="020B0604020202020204" pitchFamily="34" charset="0"/>
              <a:buChar char="•"/>
              <a:defRPr/>
            </a:lvl3pPr>
            <a:lvl4pPr marL="1600200" indent="-228600">
              <a:buClr>
                <a:srgbClr val="00B0F0"/>
              </a:buClr>
              <a:buFont typeface="Arial" panose="020B0604020202020204" pitchFamily="34" charset="0"/>
              <a:buChar char="•"/>
              <a:defRPr/>
            </a:lvl4pPr>
            <a:lvl5pPr marL="2057400" indent="-228600">
              <a:buClr>
                <a:srgbClr val="00B0F0"/>
              </a:buClr>
              <a:buFont typeface="Arial" panose="020B0604020202020204" pitchFamily="34" charset="0"/>
              <a:buChar cha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Isosceles Triangle 4"/>
          <p:cNvSpPr/>
          <p:nvPr/>
        </p:nvSpPr>
        <p:spPr>
          <a:xfrm rot="19717887">
            <a:off x="-69073" y="577787"/>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97812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11" name="Graphic 10"/>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7520" y="1521354"/>
            <a:ext cx="3917782" cy="4135436"/>
          </a:xfrm>
          <a:prstGeom prst="rect">
            <a:avLst/>
          </a:prstGeom>
        </p:spPr>
      </p:pic>
      <p:sp>
        <p:nvSpPr>
          <p:cNvPr id="2" name="Title 1"/>
          <p:cNvSpPr>
            <a:spLocks noGrp="1"/>
          </p:cNvSpPr>
          <p:nvPr>
            <p:ph type="title" hasCustomPrompt="1"/>
          </p:nvPr>
        </p:nvSpPr>
        <p:spPr>
          <a:xfrm>
            <a:off x="5063066" y="873127"/>
            <a:ext cx="6290733" cy="876653"/>
          </a:xfrm>
        </p:spPr>
        <p:txBody>
          <a:bodyPr>
            <a:normAutofit/>
          </a:bodyPr>
          <a:lstStyle>
            <a:lvl1pPr algn="l">
              <a:defRPr sz="5400">
                <a:solidFill>
                  <a:srgbClr val="00B0F0"/>
                </a:solidFill>
              </a:defRPr>
            </a:lvl1pPr>
          </a:lstStyle>
          <a:p>
            <a:r>
              <a:rPr lang="en-US" dirty="0"/>
              <a:t>Title</a:t>
            </a:r>
          </a:p>
        </p:txBody>
      </p:sp>
      <p:pic>
        <p:nvPicPr>
          <p:cNvPr id="7" name="Picture 2" descr="G:\NEED\NEED Materials\2015 Conversion\Catalog2015_16\pinterest-icon-vect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3067" y="4936065"/>
            <a:ext cx="720725" cy="7207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G:\NEED\NEED Materials\2014 Final Curriculum\Energy Rock Performances\Links\instagram-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3067" y="4021665"/>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G:\NEED\NEED Materials\2014 Final Curriculum\Energy Rock Performances\Links\twitter_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63067" y="3031065"/>
            <a:ext cx="6858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G:\NEED\NEED Materials\2014 Final Curriculum\Energy Rock Performances\Links\facebook-icon.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86867" y="1809719"/>
            <a:ext cx="884886" cy="1145146"/>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2"/>
          <p:cNvSpPr>
            <a:spLocks noGrp="1"/>
          </p:cNvSpPr>
          <p:nvPr>
            <p:ph type="body" sz="quarter" idx="10"/>
          </p:nvPr>
        </p:nvSpPr>
        <p:spPr>
          <a:xfrm>
            <a:off x="6028267" y="2043640"/>
            <a:ext cx="5689071" cy="812447"/>
          </a:xfrm>
        </p:spPr>
        <p:txBody>
          <a:bodyPr>
            <a:normAutofit/>
          </a:bodyPr>
          <a:lstStyle>
            <a:lvl1pPr>
              <a:defRPr sz="2000"/>
            </a:lvl1pPr>
          </a:lstStyle>
          <a:p>
            <a:pPr lvl="0"/>
            <a:r>
              <a:rPr lang="en-US"/>
              <a:t>Edit Master text styles</a:t>
            </a:r>
          </a:p>
        </p:txBody>
      </p:sp>
      <p:sp>
        <p:nvSpPr>
          <p:cNvPr id="14" name="Text Placeholder 12"/>
          <p:cNvSpPr>
            <a:spLocks noGrp="1"/>
          </p:cNvSpPr>
          <p:nvPr>
            <p:ph type="body" sz="quarter" idx="11"/>
          </p:nvPr>
        </p:nvSpPr>
        <p:spPr>
          <a:xfrm>
            <a:off x="6028266" y="3058052"/>
            <a:ext cx="5689071" cy="836613"/>
          </a:xfrm>
        </p:spPr>
        <p:txBody>
          <a:bodyPr>
            <a:normAutofit/>
          </a:bodyPr>
          <a:lstStyle>
            <a:lvl1pPr>
              <a:defRPr sz="2000"/>
            </a:lvl1pPr>
          </a:lstStyle>
          <a:p>
            <a:pPr lvl="0"/>
            <a:r>
              <a:rPr lang="en-US"/>
              <a:t>Edit Master text styles</a:t>
            </a:r>
          </a:p>
        </p:txBody>
      </p:sp>
      <p:sp>
        <p:nvSpPr>
          <p:cNvPr id="15" name="Text Placeholder 12"/>
          <p:cNvSpPr>
            <a:spLocks noGrp="1"/>
          </p:cNvSpPr>
          <p:nvPr>
            <p:ph type="body" sz="quarter" idx="12"/>
          </p:nvPr>
        </p:nvSpPr>
        <p:spPr>
          <a:xfrm>
            <a:off x="6028265" y="4048653"/>
            <a:ext cx="5689071" cy="771702"/>
          </a:xfrm>
        </p:spPr>
        <p:txBody>
          <a:bodyPr>
            <a:normAutofit/>
          </a:bodyPr>
          <a:lstStyle>
            <a:lvl1pPr>
              <a:defRPr sz="2000"/>
            </a:lvl1pPr>
          </a:lstStyle>
          <a:p>
            <a:pPr lvl="0"/>
            <a:r>
              <a:rPr lang="en-US"/>
              <a:t>Edit Master text styles</a:t>
            </a:r>
          </a:p>
        </p:txBody>
      </p:sp>
      <p:sp>
        <p:nvSpPr>
          <p:cNvPr id="16" name="Text Placeholder 12"/>
          <p:cNvSpPr>
            <a:spLocks noGrp="1"/>
          </p:cNvSpPr>
          <p:nvPr>
            <p:ph type="body" sz="quarter" idx="13"/>
          </p:nvPr>
        </p:nvSpPr>
        <p:spPr>
          <a:xfrm>
            <a:off x="6028265" y="4980514"/>
            <a:ext cx="5689071" cy="788107"/>
          </a:xfrm>
        </p:spPr>
        <p:txBody>
          <a:bodyPr>
            <a:normAutofit/>
          </a:bodyPr>
          <a:lstStyle>
            <a:lvl1pPr>
              <a:defRPr sz="2000"/>
            </a:lvl1pPr>
          </a:lstStyle>
          <a:p>
            <a:pPr lvl="0"/>
            <a:r>
              <a:rPr lang="en-US"/>
              <a:t>Edit Master text styles</a:t>
            </a:r>
          </a:p>
        </p:txBody>
      </p:sp>
      <p:sp>
        <p:nvSpPr>
          <p:cNvPr id="17" name="Footer Placeholder 4"/>
          <p:cNvSpPr>
            <a:spLocks noGrp="1"/>
          </p:cNvSpPr>
          <p:nvPr>
            <p:ph type="ftr" sz="quarter" idx="14"/>
          </p:nvPr>
        </p:nvSpPr>
        <p:spPr>
          <a:xfrm>
            <a:off x="1443034" y="6431138"/>
            <a:ext cx="2999146" cy="365125"/>
          </a:xfrm>
        </p:spPr>
        <p:txBody>
          <a:bodyPr/>
          <a:lstStyle>
            <a:lvl1pPr algn="l">
              <a:defRPr/>
            </a:lvl1pPr>
          </a:lstStyle>
          <a:p>
            <a:r>
              <a:rPr lang="en-US"/>
              <a:t>ConocoPhillips - 1/19/17 - ©The NEED Project  </a:t>
            </a:r>
          </a:p>
        </p:txBody>
      </p:sp>
      <p:sp>
        <p:nvSpPr>
          <p:cNvPr id="18" name="Rectangle 17"/>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87076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Title Slide">
    <p:bg>
      <p:bgRef idx="1001">
        <a:schemeClr val="bg1"/>
      </p:bgRef>
    </p:bg>
    <p:spTree>
      <p:nvGrpSpPr>
        <p:cNvPr id="1" name=""/>
        <p:cNvGrpSpPr/>
        <p:nvPr/>
      </p:nvGrpSpPr>
      <p:grpSpPr>
        <a:xfrm>
          <a:off x="0" y="0"/>
          <a:ext cx="0" cy="0"/>
          <a:chOff x="0" y="0"/>
          <a:chExt cx="0" cy="0"/>
        </a:xfrm>
      </p:grpSpPr>
      <p:sp>
        <p:nvSpPr>
          <p:cNvPr id="7" name="Content Placeholder 2"/>
          <p:cNvSpPr>
            <a:spLocks noGrp="1"/>
          </p:cNvSpPr>
          <p:nvPr>
            <p:ph sz="half" idx="10"/>
          </p:nvPr>
        </p:nvSpPr>
        <p:spPr>
          <a:xfrm>
            <a:off x="-203200" y="-76200"/>
            <a:ext cx="12496800" cy="70104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2" name="Title 1"/>
          <p:cNvSpPr>
            <a:spLocks noGrp="1"/>
          </p:cNvSpPr>
          <p:nvPr>
            <p:ph type="ctrTitle" hasCustomPrompt="1"/>
          </p:nvPr>
        </p:nvSpPr>
        <p:spPr>
          <a:xfrm>
            <a:off x="914400" y="5867401"/>
            <a:ext cx="10363200" cy="457199"/>
          </a:xfrm>
        </p:spPr>
        <p:txBody>
          <a:bodyPr/>
          <a:lstStyle>
            <a:lvl1pPr>
              <a:defRPr>
                <a:solidFill>
                  <a:srgbClr val="92D050"/>
                </a:solidFill>
              </a:defRPr>
            </a:lvl1pPr>
          </a:lstStyle>
          <a:p>
            <a:r>
              <a:rPr lang="en-US" dirty="0"/>
              <a:t>TITLE</a:t>
            </a:r>
          </a:p>
        </p:txBody>
      </p:sp>
      <p:sp>
        <p:nvSpPr>
          <p:cNvPr id="3" name="Subtitle 2"/>
          <p:cNvSpPr>
            <a:spLocks noGrp="1"/>
          </p:cNvSpPr>
          <p:nvPr>
            <p:ph type="subTitle" idx="1" hasCustomPrompt="1"/>
          </p:nvPr>
        </p:nvSpPr>
        <p:spPr>
          <a:xfrm>
            <a:off x="1828800" y="6324600"/>
            <a:ext cx="8534400" cy="304800"/>
          </a:xfrm>
        </p:spPr>
        <p:txBody>
          <a:bodyPr>
            <a:normAutofit/>
          </a:bodyPr>
          <a:lstStyle>
            <a:lvl1pPr marL="0" indent="0" algn="ctr">
              <a:buNone/>
              <a:defRPr sz="18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AND A SUBTITLE</a:t>
            </a:r>
          </a:p>
        </p:txBody>
      </p:sp>
    </p:spTree>
    <p:extLst>
      <p:ext uri="{BB962C8B-B14F-4D97-AF65-F5344CB8AC3E}">
        <p14:creationId xmlns:p14="http://schemas.microsoft.com/office/powerpoint/2010/main" val="3036084758"/>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Title Slide">
    <p:bg>
      <p:bgRef idx="1001">
        <a:schemeClr val="bg1"/>
      </p:bgRef>
    </p:bg>
    <p:spTree>
      <p:nvGrpSpPr>
        <p:cNvPr id="1" name=""/>
        <p:cNvGrpSpPr/>
        <p:nvPr/>
      </p:nvGrpSpPr>
      <p:grpSpPr>
        <a:xfrm>
          <a:off x="0" y="0"/>
          <a:ext cx="0" cy="0"/>
          <a:chOff x="0" y="0"/>
          <a:chExt cx="0" cy="0"/>
        </a:xfrm>
      </p:grpSpPr>
      <p:sp>
        <p:nvSpPr>
          <p:cNvPr id="7" name="Content Placeholder 2"/>
          <p:cNvSpPr>
            <a:spLocks noGrp="1"/>
          </p:cNvSpPr>
          <p:nvPr>
            <p:ph sz="half" idx="10"/>
          </p:nvPr>
        </p:nvSpPr>
        <p:spPr>
          <a:xfrm>
            <a:off x="-203200" y="-76200"/>
            <a:ext cx="12496800" cy="7010400"/>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2" name="Title 1"/>
          <p:cNvSpPr>
            <a:spLocks noGrp="1"/>
          </p:cNvSpPr>
          <p:nvPr>
            <p:ph type="ctrTitle" hasCustomPrompt="1"/>
          </p:nvPr>
        </p:nvSpPr>
        <p:spPr>
          <a:xfrm>
            <a:off x="914400" y="5867401"/>
            <a:ext cx="10363200" cy="457199"/>
          </a:xfrm>
        </p:spPr>
        <p:txBody>
          <a:bodyPr/>
          <a:lstStyle>
            <a:lvl1pPr>
              <a:defRPr>
                <a:solidFill>
                  <a:srgbClr val="92D050"/>
                </a:solidFill>
              </a:defRPr>
            </a:lvl1pPr>
          </a:lstStyle>
          <a:p>
            <a:r>
              <a:rPr lang="en-US" dirty="0"/>
              <a:t>TITLE</a:t>
            </a:r>
          </a:p>
        </p:txBody>
      </p:sp>
      <p:sp>
        <p:nvSpPr>
          <p:cNvPr id="3" name="Subtitle 2"/>
          <p:cNvSpPr>
            <a:spLocks noGrp="1"/>
          </p:cNvSpPr>
          <p:nvPr>
            <p:ph type="subTitle" idx="1" hasCustomPrompt="1"/>
          </p:nvPr>
        </p:nvSpPr>
        <p:spPr>
          <a:xfrm>
            <a:off x="1828800" y="6324600"/>
            <a:ext cx="8534400" cy="304800"/>
          </a:xfrm>
        </p:spPr>
        <p:txBody>
          <a:bodyPr>
            <a:normAutofit/>
          </a:bodyPr>
          <a:lstStyle>
            <a:lvl1pPr marL="0" indent="0" algn="ctr">
              <a:buNone/>
              <a:defRPr sz="18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AND A SUBTITLE</a:t>
            </a:r>
          </a:p>
        </p:txBody>
      </p:sp>
    </p:spTree>
    <p:extLst>
      <p:ext uri="{BB962C8B-B14F-4D97-AF65-F5344CB8AC3E}">
        <p14:creationId xmlns:p14="http://schemas.microsoft.com/office/powerpoint/2010/main" val="62869035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11" name="Rectangle 10"/>
          <p:cNvSpPr/>
          <p:nvPr/>
        </p:nvSpPr>
        <p:spPr>
          <a:xfrm flipV="1">
            <a:off x="0" y="0"/>
            <a:ext cx="221673" cy="6858000"/>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14" name="Picture Placeholder 13"/>
          <p:cNvSpPr>
            <a:spLocks noGrp="1"/>
          </p:cNvSpPr>
          <p:nvPr>
            <p:ph type="pic" sz="quarter" idx="10"/>
          </p:nvPr>
        </p:nvSpPr>
        <p:spPr>
          <a:xfrm>
            <a:off x="6100763" y="0"/>
            <a:ext cx="6115050" cy="6858000"/>
          </a:xfrm>
        </p:spPr>
        <p:txBody>
          <a:bodyPr/>
          <a:lstStyle/>
          <a:p>
            <a:r>
              <a:rPr lang="en-US"/>
              <a:t>Click icon to add picture</a:t>
            </a:r>
            <a:endParaRPr lang="en-US" dirty="0"/>
          </a:p>
        </p:txBody>
      </p:sp>
      <p:sp>
        <p:nvSpPr>
          <p:cNvPr id="9" name="Title 1"/>
          <p:cNvSpPr>
            <a:spLocks noGrp="1"/>
          </p:cNvSpPr>
          <p:nvPr>
            <p:ph type="title"/>
          </p:nvPr>
        </p:nvSpPr>
        <p:spPr>
          <a:xfrm>
            <a:off x="825500" y="685800"/>
            <a:ext cx="5172075" cy="830788"/>
          </a:xfrm>
        </p:spPr>
        <p:txBody>
          <a:bodyPr/>
          <a:lstStyle/>
          <a:p>
            <a:r>
              <a:rPr lang="en-US" b="1">
                <a:latin typeface="+mn-lt"/>
              </a:rPr>
              <a:t>Click to edit Master title style</a:t>
            </a:r>
            <a:endParaRPr lang="en-US" b="1" dirty="0">
              <a:latin typeface="+mn-lt"/>
            </a:endParaRPr>
          </a:p>
        </p:txBody>
      </p:sp>
      <p:sp>
        <p:nvSpPr>
          <p:cNvPr id="10" name="Text Placeholder 2"/>
          <p:cNvSpPr>
            <a:spLocks noGrp="1"/>
          </p:cNvSpPr>
          <p:nvPr>
            <p:ph type="body" idx="1"/>
          </p:nvPr>
        </p:nvSpPr>
        <p:spPr>
          <a:xfrm>
            <a:off x="839788" y="1545695"/>
            <a:ext cx="5157787" cy="823912"/>
          </a:xfrm>
        </p:spPr>
        <p:txBody>
          <a:bodyPr/>
          <a:lstStyle>
            <a:lvl1pPr>
              <a:defRPr>
                <a:solidFill>
                  <a:srgbClr val="00B0F0"/>
                </a:solidFill>
              </a:defRPr>
            </a:lvl1pPr>
          </a:lstStyle>
          <a:p>
            <a:pPr lvl="0"/>
            <a:r>
              <a:rPr lang="en-US">
                <a:solidFill>
                  <a:srgbClr val="00B0F0"/>
                </a:solidFill>
              </a:rPr>
              <a:t>Edit Master text styles</a:t>
            </a:r>
          </a:p>
        </p:txBody>
      </p:sp>
      <p:sp>
        <p:nvSpPr>
          <p:cNvPr id="16" name="Text Placeholder 15"/>
          <p:cNvSpPr>
            <a:spLocks noGrp="1"/>
          </p:cNvSpPr>
          <p:nvPr>
            <p:ph type="body" sz="quarter" idx="11"/>
          </p:nvPr>
        </p:nvSpPr>
        <p:spPr>
          <a:xfrm>
            <a:off x="6905369" y="5280201"/>
            <a:ext cx="5300663" cy="990600"/>
          </a:xfrm>
          <a:solidFill>
            <a:schemeClr val="bg1"/>
          </a:solidFill>
        </p:spPr>
        <p:txBody>
          <a:bodyPr anchor="ctr">
            <a:normAutofit/>
          </a:bodyPr>
          <a:lstStyle>
            <a:lvl1pPr>
              <a:defRPr sz="1400" i="1">
                <a:solidFill>
                  <a:schemeClr val="tx1">
                    <a:lumMod val="65000"/>
                    <a:lumOff val="35000"/>
                  </a:schemeClr>
                </a:solidFill>
              </a:defRPr>
            </a:lvl1pPr>
          </a:lstStyle>
          <a:p>
            <a:pPr lvl="0"/>
            <a:r>
              <a:rPr lang="en-US"/>
              <a:t>Edit Master text styles</a:t>
            </a:r>
          </a:p>
        </p:txBody>
      </p:sp>
      <p:sp>
        <p:nvSpPr>
          <p:cNvPr id="18" name="Text Placeholder 17"/>
          <p:cNvSpPr>
            <a:spLocks noGrp="1"/>
          </p:cNvSpPr>
          <p:nvPr>
            <p:ph type="body" sz="quarter" idx="12"/>
          </p:nvPr>
        </p:nvSpPr>
        <p:spPr>
          <a:xfrm>
            <a:off x="825500" y="2398714"/>
            <a:ext cx="5172075" cy="3900487"/>
          </a:xfrm>
        </p:spPr>
        <p:txBody>
          <a:bodyPr>
            <a:normAutofit/>
          </a:bodyPr>
          <a:lstStyle>
            <a:lvl1pPr>
              <a:lnSpc>
                <a:spcPct val="100000"/>
              </a:lnSpc>
              <a:defRPr sz="1900"/>
            </a:lvl1pPr>
          </a:lstStyle>
          <a:p>
            <a:pPr lvl="0"/>
            <a:r>
              <a:rPr lang="en-US"/>
              <a:t>Edit Master text styles</a:t>
            </a:r>
          </a:p>
        </p:txBody>
      </p:sp>
      <p:sp>
        <p:nvSpPr>
          <p:cNvPr id="21" name="Footer Placeholder 4"/>
          <p:cNvSpPr>
            <a:spLocks noGrp="1"/>
          </p:cNvSpPr>
          <p:nvPr>
            <p:ph type="ftr" sz="quarter" idx="13"/>
          </p:nvPr>
        </p:nvSpPr>
        <p:spPr>
          <a:xfrm>
            <a:off x="1443034" y="6431138"/>
            <a:ext cx="4454524" cy="365125"/>
          </a:xfrm>
        </p:spPr>
        <p:txBody>
          <a:bodyPr/>
          <a:lstStyle>
            <a:lvl1pPr algn="l">
              <a:defRPr/>
            </a:lvl1pPr>
          </a:lstStyle>
          <a:p>
            <a:r>
              <a:rPr lang="en-US"/>
              <a:t>Phillips 66 - 3/10/17 - ©The NEED Project  </a:t>
            </a:r>
          </a:p>
        </p:txBody>
      </p:sp>
      <p:sp>
        <p:nvSpPr>
          <p:cNvPr id="22" name="Rectangle 21"/>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4"/>
          <p:cNvSpPr/>
          <p:nvPr/>
        </p:nvSpPr>
        <p:spPr>
          <a:xfrm rot="19717887">
            <a:off x="-69073" y="827174"/>
            <a:ext cx="460290" cy="498763"/>
          </a:xfrm>
          <a:custGeom>
            <a:avLst/>
            <a:gdLst>
              <a:gd name="connsiteX0" fmla="*/ 0 w 602243"/>
              <a:gd name="connsiteY0" fmla="*/ 498763 h 498763"/>
              <a:gd name="connsiteX1" fmla="*/ 301122 w 602243"/>
              <a:gd name="connsiteY1" fmla="*/ 0 h 498763"/>
              <a:gd name="connsiteX2" fmla="*/ 602243 w 602243"/>
              <a:gd name="connsiteY2" fmla="*/ 498763 h 498763"/>
              <a:gd name="connsiteX3" fmla="*/ 0 w 602243"/>
              <a:gd name="connsiteY3" fmla="*/ 498763 h 498763"/>
              <a:gd name="connsiteX0" fmla="*/ 0 w 493184"/>
              <a:gd name="connsiteY0" fmla="*/ 498763 h 498763"/>
              <a:gd name="connsiteX1" fmla="*/ 301122 w 493184"/>
              <a:gd name="connsiteY1" fmla="*/ 0 h 498763"/>
              <a:gd name="connsiteX2" fmla="*/ 493184 w 493184"/>
              <a:gd name="connsiteY2" fmla="*/ 464727 h 498763"/>
              <a:gd name="connsiteX3" fmla="*/ 0 w 493184"/>
              <a:gd name="connsiteY3" fmla="*/ 498763 h 498763"/>
              <a:gd name="connsiteX0" fmla="*/ 0 w 460290"/>
              <a:gd name="connsiteY0" fmla="*/ 498763 h 498763"/>
              <a:gd name="connsiteX1" fmla="*/ 301122 w 460290"/>
              <a:gd name="connsiteY1" fmla="*/ 0 h 498763"/>
              <a:gd name="connsiteX2" fmla="*/ 460290 w 460290"/>
              <a:gd name="connsiteY2" fmla="*/ 412221 h 498763"/>
              <a:gd name="connsiteX3" fmla="*/ 0 w 460290"/>
              <a:gd name="connsiteY3" fmla="*/ 498763 h 498763"/>
            </a:gdLst>
            <a:ahLst/>
            <a:cxnLst>
              <a:cxn ang="0">
                <a:pos x="connsiteX0" y="connsiteY0"/>
              </a:cxn>
              <a:cxn ang="0">
                <a:pos x="connsiteX1" y="connsiteY1"/>
              </a:cxn>
              <a:cxn ang="0">
                <a:pos x="connsiteX2" y="connsiteY2"/>
              </a:cxn>
              <a:cxn ang="0">
                <a:pos x="connsiteX3" y="connsiteY3"/>
              </a:cxn>
            </a:cxnLst>
            <a:rect l="l" t="t" r="r" b="b"/>
            <a:pathLst>
              <a:path w="460290" h="498763">
                <a:moveTo>
                  <a:pt x="0" y="498763"/>
                </a:moveTo>
                <a:lnTo>
                  <a:pt x="301122" y="0"/>
                </a:lnTo>
                <a:lnTo>
                  <a:pt x="460290" y="412221"/>
                </a:lnTo>
                <a:lnTo>
                  <a:pt x="0" y="498763"/>
                </a:lnTo>
                <a:close/>
              </a:path>
            </a:pathLst>
          </a:cu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32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mage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21622" cy="775053"/>
          </a:xfrm>
        </p:spPr>
        <p:txBody>
          <a:bodyPr/>
          <a:lstStyle>
            <a:lvl1pPr algn="ctr">
              <a:defRPr>
                <a:solidFill>
                  <a:srgbClr val="00B0F0"/>
                </a:solidFill>
              </a:defRPr>
            </a:lvl1pPr>
          </a:lstStyle>
          <a:p>
            <a:r>
              <a:rPr lang="en-US"/>
              <a:t>Click to edit Master title style</a:t>
            </a:r>
            <a:endParaRPr lang="en-US" dirty="0"/>
          </a:p>
        </p:txBody>
      </p:sp>
      <p:sp>
        <p:nvSpPr>
          <p:cNvPr id="3" name="Picture Placeholder 9"/>
          <p:cNvSpPr>
            <a:spLocks noGrp="1"/>
          </p:cNvSpPr>
          <p:nvPr>
            <p:ph type="pic" sz="quarter" idx="14"/>
          </p:nvPr>
        </p:nvSpPr>
        <p:spPr>
          <a:xfrm>
            <a:off x="1594557" y="1207908"/>
            <a:ext cx="4332185" cy="2541882"/>
          </a:xfrm>
        </p:spPr>
        <p:txBody>
          <a:bodyPr/>
          <a:lstStyle/>
          <a:p>
            <a:r>
              <a:rPr lang="en-US"/>
              <a:t>Click icon to add picture</a:t>
            </a:r>
          </a:p>
        </p:txBody>
      </p:sp>
      <p:sp>
        <p:nvSpPr>
          <p:cNvPr id="4" name="Picture Placeholder 9"/>
          <p:cNvSpPr>
            <a:spLocks noGrp="1"/>
          </p:cNvSpPr>
          <p:nvPr>
            <p:ph type="pic" sz="quarter" idx="15"/>
          </p:nvPr>
        </p:nvSpPr>
        <p:spPr>
          <a:xfrm>
            <a:off x="6050843" y="1207908"/>
            <a:ext cx="4357513" cy="2541882"/>
          </a:xfrm>
        </p:spPr>
        <p:txBody>
          <a:bodyPr/>
          <a:lstStyle/>
          <a:p>
            <a:r>
              <a:rPr lang="en-US"/>
              <a:t>Click icon to add picture</a:t>
            </a:r>
          </a:p>
        </p:txBody>
      </p:sp>
      <p:sp>
        <p:nvSpPr>
          <p:cNvPr id="5" name="Picture Placeholder 9"/>
          <p:cNvSpPr>
            <a:spLocks noGrp="1"/>
          </p:cNvSpPr>
          <p:nvPr>
            <p:ph type="pic" sz="quarter" idx="16"/>
          </p:nvPr>
        </p:nvSpPr>
        <p:spPr>
          <a:xfrm>
            <a:off x="3804354" y="3872085"/>
            <a:ext cx="4425246" cy="2561638"/>
          </a:xfrm>
        </p:spPr>
        <p:txBody>
          <a:bodyPr/>
          <a:lstStyle/>
          <a:p>
            <a:r>
              <a:rPr lang="en-US"/>
              <a:t>Click icon to add picture</a:t>
            </a:r>
          </a:p>
        </p:txBody>
      </p:sp>
      <p:sp>
        <p:nvSpPr>
          <p:cNvPr id="6" name="Footer Placeholder 4"/>
          <p:cNvSpPr>
            <a:spLocks noGrp="1"/>
          </p:cNvSpPr>
          <p:nvPr>
            <p:ph type="ftr" sz="quarter" idx="13"/>
          </p:nvPr>
        </p:nvSpPr>
        <p:spPr>
          <a:xfrm>
            <a:off x="1443034" y="6431138"/>
            <a:ext cx="2999146" cy="365125"/>
          </a:xfrm>
        </p:spPr>
        <p:txBody>
          <a:bodyPr/>
          <a:lstStyle>
            <a:lvl1pPr algn="l">
              <a:defRPr/>
            </a:lvl1pPr>
          </a:lstStyle>
          <a:p>
            <a:r>
              <a:rPr lang="en-US"/>
              <a:t>Phillips 66 - 3/10/17 - ©The NEED Project  </a:t>
            </a:r>
          </a:p>
        </p:txBody>
      </p:sp>
      <p:sp>
        <p:nvSpPr>
          <p:cNvPr id="7" name="Rectangle 6"/>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9"/>
          <p:cNvSpPr>
            <a:spLocks noGrp="1"/>
          </p:cNvSpPr>
          <p:nvPr>
            <p:ph type="body" sz="quarter" idx="17" hasCustomPrompt="1"/>
          </p:nvPr>
        </p:nvSpPr>
        <p:spPr>
          <a:xfrm>
            <a:off x="8578850" y="4187650"/>
            <a:ext cx="3184525" cy="1964795"/>
          </a:xfrm>
        </p:spPr>
        <p:txBody>
          <a:bodyPr>
            <a:normAutofit/>
          </a:bodyPr>
          <a:lstStyle>
            <a:lvl1pPr>
              <a:defRPr sz="2000" b="1" i="1">
                <a:solidFill>
                  <a:srgbClr val="00B0F0"/>
                </a:solidFill>
              </a:defRPr>
            </a:lvl1pPr>
          </a:lstStyle>
          <a:p>
            <a:pPr lvl="0"/>
            <a:r>
              <a:rPr lang="en-US" dirty="0"/>
              <a:t>Subtitle goes here</a:t>
            </a:r>
          </a:p>
        </p:txBody>
      </p:sp>
    </p:spTree>
    <p:extLst>
      <p:ext uri="{BB962C8B-B14F-4D97-AF65-F5344CB8AC3E}">
        <p14:creationId xmlns:p14="http://schemas.microsoft.com/office/powerpoint/2010/main" val="2256371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Images">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21622" cy="775053"/>
          </a:xfrm>
        </p:spPr>
        <p:txBody>
          <a:bodyPr/>
          <a:lstStyle>
            <a:lvl1pPr algn="ctr">
              <a:defRPr>
                <a:solidFill>
                  <a:srgbClr val="00B0F0"/>
                </a:solidFill>
              </a:defRPr>
            </a:lvl1pPr>
          </a:lstStyle>
          <a:p>
            <a:r>
              <a:rPr lang="en-US"/>
              <a:t>Click to edit Master title style</a:t>
            </a:r>
            <a:endParaRPr lang="en-US" dirty="0"/>
          </a:p>
        </p:txBody>
      </p:sp>
      <p:sp>
        <p:nvSpPr>
          <p:cNvPr id="3" name="Picture Placeholder 9"/>
          <p:cNvSpPr>
            <a:spLocks noGrp="1"/>
          </p:cNvSpPr>
          <p:nvPr>
            <p:ph type="pic" sz="quarter" idx="14"/>
          </p:nvPr>
        </p:nvSpPr>
        <p:spPr>
          <a:xfrm>
            <a:off x="838200" y="1207908"/>
            <a:ext cx="5348111" cy="5034848"/>
          </a:xfrm>
        </p:spPr>
        <p:txBody>
          <a:bodyPr/>
          <a:lstStyle/>
          <a:p>
            <a:r>
              <a:rPr lang="en-US"/>
              <a:t>Click icon to add picture</a:t>
            </a:r>
          </a:p>
        </p:txBody>
      </p:sp>
      <p:sp>
        <p:nvSpPr>
          <p:cNvPr id="4" name="Picture Placeholder 9"/>
          <p:cNvSpPr>
            <a:spLocks noGrp="1"/>
          </p:cNvSpPr>
          <p:nvPr>
            <p:ph type="pic" sz="quarter" idx="15"/>
          </p:nvPr>
        </p:nvSpPr>
        <p:spPr>
          <a:xfrm>
            <a:off x="6299201" y="1207908"/>
            <a:ext cx="5260622" cy="5034848"/>
          </a:xfrm>
        </p:spPr>
        <p:txBody>
          <a:bodyPr/>
          <a:lstStyle/>
          <a:p>
            <a:r>
              <a:rPr lang="en-US"/>
              <a:t>Click icon to add picture</a:t>
            </a:r>
          </a:p>
        </p:txBody>
      </p:sp>
      <p:sp>
        <p:nvSpPr>
          <p:cNvPr id="6" name="Footer Placeholder 4"/>
          <p:cNvSpPr>
            <a:spLocks noGrp="1"/>
          </p:cNvSpPr>
          <p:nvPr>
            <p:ph type="ftr" sz="quarter" idx="13"/>
          </p:nvPr>
        </p:nvSpPr>
        <p:spPr>
          <a:xfrm>
            <a:off x="1443034" y="6431138"/>
            <a:ext cx="2999146" cy="365125"/>
          </a:xfrm>
        </p:spPr>
        <p:txBody>
          <a:bodyPr/>
          <a:lstStyle>
            <a:lvl1pPr algn="l">
              <a:defRPr/>
            </a:lvl1pPr>
          </a:lstStyle>
          <a:p>
            <a:r>
              <a:rPr lang="en-US"/>
              <a:t>Phillips 66 - 3/10/17 - ©The NEED Project  </a:t>
            </a:r>
          </a:p>
        </p:txBody>
      </p:sp>
      <p:sp>
        <p:nvSpPr>
          <p:cNvPr id="7" name="Rectangle 6"/>
          <p:cNvSpPr/>
          <p:nvPr/>
        </p:nvSpPr>
        <p:spPr>
          <a:xfrm>
            <a:off x="0" y="6557962"/>
            <a:ext cx="1428750" cy="14287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42180" y="6557961"/>
            <a:ext cx="7930442" cy="14287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5"/>
          <p:cNvSpPr>
            <a:spLocks noGrp="1"/>
          </p:cNvSpPr>
          <p:nvPr>
            <p:ph type="body" sz="quarter" idx="11" hasCustomPrompt="1"/>
          </p:nvPr>
        </p:nvSpPr>
        <p:spPr>
          <a:xfrm>
            <a:off x="6891515" y="5472114"/>
            <a:ext cx="4668308" cy="533577"/>
          </a:xfrm>
          <a:solidFill>
            <a:schemeClr val="bg1"/>
          </a:solidFill>
        </p:spPr>
        <p:txBody>
          <a:bodyPr>
            <a:normAutofit/>
          </a:bodyPr>
          <a:lstStyle>
            <a:lvl1pPr>
              <a:defRPr sz="1400" i="1">
                <a:solidFill>
                  <a:schemeClr val="tx1">
                    <a:lumMod val="65000"/>
                    <a:lumOff val="35000"/>
                  </a:schemeClr>
                </a:solidFill>
              </a:defRPr>
            </a:lvl1pPr>
          </a:lstStyle>
          <a:p>
            <a:pPr lvl="0"/>
            <a:r>
              <a:rPr lang="en-US" dirty="0"/>
              <a:t>Add Subtitle or Photo Credit</a:t>
            </a:r>
          </a:p>
        </p:txBody>
      </p:sp>
    </p:spTree>
    <p:extLst>
      <p:ext uri="{BB962C8B-B14F-4D97-AF65-F5344CB8AC3E}">
        <p14:creationId xmlns:p14="http://schemas.microsoft.com/office/powerpoint/2010/main" val="4216752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theme" Target="../theme/theme3.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theme" Target="../theme/theme4.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Phillips 66 - 3/10/17 - ©The NEED Project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E48EA8-D334-4F85-B3A0-EB81D862F9B1}" type="slidenum">
              <a:rPr lang="en-US" smtClean="0"/>
              <a:t>‹#›</a:t>
            </a:fld>
            <a:endParaRPr lang="en-US"/>
          </a:p>
        </p:txBody>
      </p:sp>
    </p:spTree>
    <p:extLst>
      <p:ext uri="{BB962C8B-B14F-4D97-AF65-F5344CB8AC3E}">
        <p14:creationId xmlns:p14="http://schemas.microsoft.com/office/powerpoint/2010/main" val="12236881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Dominion Energy Solar for Students Workshops 2020</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F725FE-0C6A-4BCB-8A67-96EC5625D3FE}" type="slidenum">
              <a:rPr lang="en-US" smtClean="0"/>
              <a:t>‹#›</a:t>
            </a:fld>
            <a:endParaRPr lang="en-US"/>
          </a:p>
        </p:txBody>
      </p:sp>
    </p:spTree>
    <p:extLst>
      <p:ext uri="{BB962C8B-B14F-4D97-AF65-F5344CB8AC3E}">
        <p14:creationId xmlns:p14="http://schemas.microsoft.com/office/powerpoint/2010/main" val="81214551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This is NEED - 1/11/17 - ©The NEED Project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464EB8-62A9-451A-8169-1AF3135E1EB9}" type="slidenum">
              <a:rPr lang="en-US" smtClean="0"/>
              <a:t>‹#›</a:t>
            </a:fld>
            <a:endParaRPr lang="en-US"/>
          </a:p>
        </p:txBody>
      </p:sp>
    </p:spTree>
    <p:extLst>
      <p:ext uri="{BB962C8B-B14F-4D97-AF65-F5344CB8AC3E}">
        <p14:creationId xmlns:p14="http://schemas.microsoft.com/office/powerpoint/2010/main" val="117696952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ConocoPhillips - 1/19/17 - ©The NEED Project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F5A1D5-E177-4725-B3BD-9B476622C44E}" type="slidenum">
              <a:rPr lang="en-US" smtClean="0"/>
              <a:t>‹#›</a:t>
            </a:fld>
            <a:endParaRPr lang="en-US"/>
          </a:p>
        </p:txBody>
      </p:sp>
    </p:spTree>
    <p:extLst>
      <p:ext uri="{BB962C8B-B14F-4D97-AF65-F5344CB8AC3E}">
        <p14:creationId xmlns:p14="http://schemas.microsoft.com/office/powerpoint/2010/main" val="323378759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p:hf sldNum="0" hdr="0" dt="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en/m-and-m-sweetness-delicious-m-m-s-1308541/" TargetMode="External"/><Relationship Id="rId2" Type="http://schemas.openxmlformats.org/officeDocument/2006/relationships/image" Target="../media/image23.jpg"/><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hyperlink" Target="http://www.need.org/youth-awards"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50.jpg"/><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57.jpe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3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74.jpg"/></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78.jpg"/></Relationships>
</file>

<file path=ppt/slides/_rels/slide4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hyperlink" Target="http://www.beautyandgroomingtips.com/2008/05/aspirin-for-acne-prone-skin.html" TargetMode="External"/><Relationship Id="rId3" Type="http://schemas.openxmlformats.org/officeDocument/2006/relationships/hyperlink" Target="https://www.publicdomainpictures.net/view-image.php?image=30842&amp;picture=makeup-clip-art" TargetMode="External"/><Relationship Id="rId7" Type="http://schemas.openxmlformats.org/officeDocument/2006/relationships/hyperlink" Target="https://ja.wikipedia.org/wiki/%E3%83%9C%E3%83%BC%E3%83%AB%E3%83%9A%E3%83%B3" TargetMode="External"/><Relationship Id="rId12" Type="http://schemas.openxmlformats.org/officeDocument/2006/relationships/image" Target="../media/image87.jpg"/><Relationship Id="rId2" Type="http://schemas.openxmlformats.org/officeDocument/2006/relationships/image" Target="../media/image82.jpg"/><Relationship Id="rId1" Type="http://schemas.openxmlformats.org/officeDocument/2006/relationships/slideLayout" Target="../slideLayouts/slideLayout7.xml"/><Relationship Id="rId6" Type="http://schemas.openxmlformats.org/officeDocument/2006/relationships/image" Target="../media/image84.jpg"/><Relationship Id="rId11" Type="http://schemas.openxmlformats.org/officeDocument/2006/relationships/hyperlink" Target="http://beautifulcoloredgirls.blogspot.com/2012/05/do-hair-supplement-really-work-and-are.html" TargetMode="External"/><Relationship Id="rId5" Type="http://schemas.openxmlformats.org/officeDocument/2006/relationships/hyperlink" Target="https://pngimg.com/download/54807" TargetMode="External"/><Relationship Id="rId10" Type="http://schemas.openxmlformats.org/officeDocument/2006/relationships/image" Target="../media/image86.jpg"/><Relationship Id="rId4" Type="http://schemas.openxmlformats.org/officeDocument/2006/relationships/image" Target="../media/image83.png"/><Relationship Id="rId9" Type="http://schemas.openxmlformats.org/officeDocument/2006/relationships/hyperlink" Target="http://pngimg.com/download/27891"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3.xml"/><Relationship Id="rId5" Type="http://schemas.openxmlformats.org/officeDocument/2006/relationships/image" Target="../media/image92.jpeg"/><Relationship Id="rId4" Type="http://schemas.openxmlformats.org/officeDocument/2006/relationships/image" Target="../media/image91.jpeg"/></Relationships>
</file>

<file path=ppt/slides/_rels/slide5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96.gif"/><Relationship Id="rId4" Type="http://schemas.openxmlformats.org/officeDocument/2006/relationships/image" Target="../media/image95.png"/></Relationships>
</file>

<file path=ppt/slides/_rels/slide55.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98.jpeg"/><Relationship Id="rId5" Type="http://schemas.openxmlformats.org/officeDocument/2006/relationships/image" Target="../media/image97.png"/><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99.jpeg"/><Relationship Id="rId5" Type="http://schemas.openxmlformats.org/officeDocument/2006/relationships/image" Target="../media/image97.png"/><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image" Target="../media/image100.png"/><Relationship Id="rId5" Type="http://schemas.openxmlformats.org/officeDocument/2006/relationships/image" Target="../media/image97.png"/><Relationship Id="rId4" Type="http://schemas.openxmlformats.org/officeDocument/2006/relationships/image" Target="../media/image96.gif"/></Relationships>
</file>

<file path=ppt/slides/_rels/slide5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59.xml"/></Relationships>
</file>

<file path=ppt/slides/_rels/slide5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4AFA00BC-DB71-4914-A0BA-AD57A9A5720F}"/>
              </a:ext>
            </a:extLst>
          </p:cNvPr>
          <p:cNvSpPr txBox="1">
            <a:spLocks/>
          </p:cNvSpPr>
          <p:nvPr/>
        </p:nvSpPr>
        <p:spPr>
          <a:xfrm>
            <a:off x="192733" y="596933"/>
            <a:ext cx="6181564" cy="4104283"/>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i="1" kern="1200">
                <a:solidFill>
                  <a:srgbClr val="00B0F0"/>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800"/>
              </a:spcAft>
              <a:buClr>
                <a:srgbClr val="0070C0"/>
              </a:buClr>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Correct name </a:t>
            </a:r>
            <a:r>
              <a:rPr kumimoji="0" lang="en-US" sz="16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(first name, last initial please) </a:t>
            </a:r>
            <a:endPar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1800"/>
              </a:spcAft>
              <a:buClr>
                <a:srgbClr val="0070C0"/>
              </a:buClr>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Share Video </a:t>
            </a:r>
            <a:r>
              <a:rPr kumimoji="0" lang="en-US" sz="2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t>
            </a:r>
            <a:r>
              <a:rPr kumimoji="0" lang="en-US" sz="28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show your face on screen!</a:t>
            </a:r>
          </a:p>
          <a:p>
            <a:pPr marL="0" marR="0" lvl="0" indent="0" algn="l" defTabSz="914400" rtl="0" eaLnBrk="1" fontAlgn="auto" latinLnBrk="0" hangingPunct="1">
              <a:lnSpc>
                <a:spcPct val="90000"/>
              </a:lnSpc>
              <a:spcBef>
                <a:spcPts val="0"/>
              </a:spcBef>
              <a:spcAft>
                <a:spcPts val="1800"/>
              </a:spcAft>
              <a:buClr>
                <a:srgbClr val="0070C0"/>
              </a:buClr>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Designate your workspace </a:t>
            </a:r>
            <a:r>
              <a:rPr kumimoji="0" lang="en-US" sz="2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a:t>
            </a:r>
            <a:r>
              <a:rPr kumimoji="0" lang="en-US" sz="28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br>
              <a:rPr kumimoji="0" lang="en-US" sz="28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br>
            <a:r>
              <a:rPr kumimoji="0" lang="en-US" sz="28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seated at a table/desk</a:t>
            </a:r>
          </a:p>
          <a:p>
            <a:pPr marL="0" marR="0" lvl="0" indent="0" algn="l" defTabSz="914400" rtl="0" eaLnBrk="1" fontAlgn="auto" latinLnBrk="0" hangingPunct="1">
              <a:lnSpc>
                <a:spcPct val="90000"/>
              </a:lnSpc>
              <a:spcBef>
                <a:spcPts val="0"/>
              </a:spcBef>
              <a:spcAft>
                <a:spcPts val="1800"/>
              </a:spcAft>
              <a:buClr>
                <a:srgbClr val="0070C0"/>
              </a:buClr>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Mute if not discussing</a:t>
            </a:r>
          </a:p>
          <a:p>
            <a:pPr marL="0" marR="0" lvl="0" indent="0" algn="l" defTabSz="914400" rtl="0" eaLnBrk="1" fontAlgn="auto" latinLnBrk="0" hangingPunct="1">
              <a:lnSpc>
                <a:spcPct val="90000"/>
              </a:lnSpc>
              <a:spcBef>
                <a:spcPts val="0"/>
              </a:spcBef>
              <a:spcAft>
                <a:spcPts val="1800"/>
              </a:spcAft>
              <a:buClr>
                <a:srgbClr val="0070C0"/>
              </a:buClr>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Speaker View vs. Gallery View</a:t>
            </a:r>
          </a:p>
          <a:p>
            <a:pPr marL="0" marR="0" lvl="0" indent="0" algn="l" defTabSz="914400" rtl="0" eaLnBrk="1" fontAlgn="auto" latinLnBrk="0" hangingPunct="1">
              <a:lnSpc>
                <a:spcPct val="90000"/>
              </a:lnSpc>
              <a:spcBef>
                <a:spcPts val="0"/>
              </a:spcBef>
              <a:spcAft>
                <a:spcPts val="1800"/>
              </a:spcAft>
              <a:buClr>
                <a:srgbClr val="0070C0"/>
              </a:buClr>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Join back in if you get dropped out!</a:t>
            </a:r>
          </a:p>
        </p:txBody>
      </p:sp>
      <p:sp>
        <p:nvSpPr>
          <p:cNvPr id="12" name="Content Placeholder 2">
            <a:extLst>
              <a:ext uri="{FF2B5EF4-FFF2-40B4-BE49-F238E27FC236}">
                <a16:creationId xmlns:a16="http://schemas.microsoft.com/office/drawing/2014/main" id="{49AD93A5-4BF5-4B55-B25B-B03A7CCE8A3C}"/>
              </a:ext>
            </a:extLst>
          </p:cNvPr>
          <p:cNvSpPr txBox="1">
            <a:spLocks/>
          </p:cNvSpPr>
          <p:nvPr/>
        </p:nvSpPr>
        <p:spPr>
          <a:xfrm>
            <a:off x="6533321" y="736200"/>
            <a:ext cx="5565913" cy="4104283"/>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
                <a:srgbClr val="0070C0"/>
              </a:buClr>
              <a:buSzPct val="100000"/>
              <a:buFont typeface="Arial" panose="020B0604020202020204" pitchFamily="34" charset="0"/>
              <a:buChar char="•"/>
              <a:tabLst/>
              <a:defRPr/>
            </a:pPr>
            <a:r>
              <a:rPr kumimoji="0" lang="en-US" sz="2800" b="1"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Communicate</a:t>
            </a:r>
            <a:r>
              <a:rPr kumimoji="0" lang="en-US" sz="2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with us! </a:t>
            </a:r>
          </a:p>
          <a:p>
            <a:pPr marL="685800" marR="0" lvl="1" indent="-228600" algn="l" defTabSz="914400" rtl="0" eaLnBrk="1" fontAlgn="auto" latinLnBrk="0" hangingPunct="1">
              <a:lnSpc>
                <a:spcPct val="120000"/>
              </a:lnSpc>
              <a:spcBef>
                <a:spcPts val="500"/>
              </a:spcBef>
              <a:spcAft>
                <a:spcPts val="0"/>
              </a:spcAft>
              <a:buClr>
                <a:srgbClr val="0070C0"/>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Use the chat feature</a:t>
            </a:r>
          </a:p>
          <a:p>
            <a:pPr marL="685800" marR="0" lvl="1" indent="-228600" algn="l" defTabSz="914400" rtl="0" eaLnBrk="1" fontAlgn="auto" latinLnBrk="0" hangingPunct="1">
              <a:lnSpc>
                <a:spcPct val="120000"/>
              </a:lnSpc>
              <a:spcBef>
                <a:spcPts val="500"/>
              </a:spcBef>
              <a:spcAft>
                <a:spcPts val="0"/>
              </a:spcAft>
              <a:buClr>
                <a:srgbClr val="0070C0"/>
              </a:buClr>
              <a:buSzPct val="80000"/>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Zoom has buttons* for raising your hand, responding yes or no, clap emoji, thumbs up emoji</a:t>
            </a:r>
          </a:p>
          <a:p>
            <a:pPr marL="457200" marR="0" lvl="1" indent="0" algn="l" defTabSz="914400" rtl="0" eaLnBrk="1" fontAlgn="auto" latinLnBrk="0" hangingPunct="1">
              <a:lnSpc>
                <a:spcPct val="120000"/>
              </a:lnSpc>
              <a:spcBef>
                <a:spcPts val="500"/>
              </a:spcBef>
              <a:spcAft>
                <a:spcPts val="0"/>
              </a:spcAft>
              <a:buClr>
                <a:srgbClr val="0070C0"/>
              </a:buClr>
              <a:buSzPct val="80000"/>
              <a:buFont typeface="Arial" panose="020B0604020202020204" pitchFamily="34" charset="0"/>
              <a:buNone/>
              <a:tabLst/>
              <a:defRPr/>
            </a:pPr>
            <a: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*T</a:t>
            </a:r>
            <a:r>
              <a:rPr kumimoji="0" lang="en-US" sz="1800" b="0" i="0" u="none" strike="noStrike" kern="1200" cap="none" spc="0" normalizeH="0" baseline="0" noProof="0" dirty="0" err="1">
                <a:ln>
                  <a:noFill/>
                </a:ln>
                <a:solidFill>
                  <a:prstClr val="black">
                    <a:lumMod val="85000"/>
                    <a:lumOff val="15000"/>
                  </a:prstClr>
                </a:solidFill>
                <a:effectLst/>
                <a:uLnTx/>
                <a:uFillTx/>
                <a:latin typeface="Calibri" panose="020F0502020204030204"/>
                <a:ea typeface="+mn-ea"/>
                <a:cs typeface="+mn-cs"/>
              </a:rPr>
              <a:t>hese</a:t>
            </a:r>
            <a:r>
              <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rPr>
              <a:t> features vary depending on device used – iPad, tablet, phone, laptop</a:t>
            </a:r>
          </a:p>
        </p:txBody>
      </p:sp>
      <p:pic>
        <p:nvPicPr>
          <p:cNvPr id="13" name="Picture 2" descr="Zoom Challenge Zoom-caméra Wp - Zoom App Clipart - Full Size ...">
            <a:extLst>
              <a:ext uri="{FF2B5EF4-FFF2-40B4-BE49-F238E27FC236}">
                <a16:creationId xmlns:a16="http://schemas.microsoft.com/office/drawing/2014/main" id="{BBB0B6E5-B6EA-4591-90E1-37B2731163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32" y="5509836"/>
            <a:ext cx="1207687" cy="1045364"/>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a:extLst>
              <a:ext uri="{FF2B5EF4-FFF2-40B4-BE49-F238E27FC236}">
                <a16:creationId xmlns:a16="http://schemas.microsoft.com/office/drawing/2014/main" id="{1E408934-606B-40CB-99DF-2C1FADD019C4}"/>
              </a:ext>
            </a:extLst>
          </p:cNvPr>
          <p:cNvSpPr>
            <a:spLocks noGrp="1"/>
          </p:cNvSpPr>
          <p:nvPr>
            <p:ph type="title"/>
          </p:nvPr>
        </p:nvSpPr>
        <p:spPr>
          <a:xfrm>
            <a:off x="1690459" y="5665073"/>
            <a:ext cx="11302314" cy="734889"/>
          </a:xfrm>
        </p:spPr>
        <p:txBody>
          <a:bodyPr>
            <a:noAutofit/>
          </a:bodyPr>
          <a:lstStyle/>
          <a:p>
            <a:r>
              <a:rPr lang="en-US" sz="6600" dirty="0"/>
              <a:t>Norms &amp; Expectations</a:t>
            </a:r>
          </a:p>
        </p:txBody>
      </p:sp>
      <p:pic>
        <p:nvPicPr>
          <p:cNvPr id="15" name="Picture 14" descr="A close up of a logo&#10;&#10;Description automatically generated">
            <a:extLst>
              <a:ext uri="{FF2B5EF4-FFF2-40B4-BE49-F238E27FC236}">
                <a16:creationId xmlns:a16="http://schemas.microsoft.com/office/drawing/2014/main" id="{A1F2575C-C312-42B9-AEB9-D8F9E26E2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172" y="4400990"/>
            <a:ext cx="3083232" cy="851788"/>
          </a:xfrm>
          <a:prstGeom prst="rect">
            <a:avLst/>
          </a:prstGeom>
        </p:spPr>
      </p:pic>
    </p:spTree>
    <p:extLst>
      <p:ext uri="{BB962C8B-B14F-4D97-AF65-F5344CB8AC3E}">
        <p14:creationId xmlns:p14="http://schemas.microsoft.com/office/powerpoint/2010/main" val="3130103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D762F0-418D-4E31-83A4-E071E03F2FF5}"/>
              </a:ext>
            </a:extLst>
          </p:cNvPr>
          <p:cNvPicPr>
            <a:picLocks noChangeAspect="1"/>
          </p:cNvPicPr>
          <p:nvPr/>
        </p:nvPicPr>
        <p:blipFill rotWithShape="1">
          <a:blip r:embed="rId3">
            <a:extLst>
              <a:ext uri="{28A0092B-C50C-407E-A947-70E740481C1C}">
                <a14:useLocalDpi xmlns:a14="http://schemas.microsoft.com/office/drawing/2010/main" val="0"/>
              </a:ext>
            </a:extLst>
          </a:blip>
          <a:srcRect l="6043" r="6488"/>
          <a:stretch/>
        </p:blipFill>
        <p:spPr>
          <a:xfrm>
            <a:off x="4062762" y="219251"/>
            <a:ext cx="8129238" cy="5809897"/>
          </a:xfrm>
          <a:prstGeom prst="rect">
            <a:avLst/>
          </a:prstGeom>
        </p:spPr>
      </p:pic>
      <p:sp>
        <p:nvSpPr>
          <p:cNvPr id="2" name="Title 1"/>
          <p:cNvSpPr>
            <a:spLocks noGrp="1"/>
          </p:cNvSpPr>
          <p:nvPr>
            <p:ph type="title"/>
          </p:nvPr>
        </p:nvSpPr>
        <p:spPr>
          <a:xfrm>
            <a:off x="541421" y="412838"/>
            <a:ext cx="3225800" cy="2759075"/>
          </a:xfrm>
        </p:spPr>
        <p:txBody>
          <a:bodyPr>
            <a:normAutofit fontScale="90000"/>
          </a:bodyPr>
          <a:lstStyle/>
          <a:p>
            <a:r>
              <a:rPr lang="en-US" dirty="0"/>
              <a:t>Primary Energy Consumption by Source and Sector - 2017</a:t>
            </a:r>
          </a:p>
        </p:txBody>
      </p:sp>
      <p:sp>
        <p:nvSpPr>
          <p:cNvPr id="5" name="TextBox 4"/>
          <p:cNvSpPr txBox="1"/>
          <p:nvPr/>
        </p:nvSpPr>
        <p:spPr>
          <a:xfrm>
            <a:off x="336884" y="5922365"/>
            <a:ext cx="4876800" cy="307777"/>
          </a:xfrm>
          <a:prstGeom prst="rect">
            <a:avLst/>
          </a:prstGeom>
          <a:noFill/>
        </p:spPr>
        <p:txBody>
          <a:bodyPr wrap="square" rtlCol="0">
            <a:spAutoFit/>
          </a:bodyPr>
          <a:lstStyle/>
          <a:p>
            <a:r>
              <a:rPr lang="en-US" sz="1400" dirty="0"/>
              <a:t>Source:  Energy Information Administration</a:t>
            </a:r>
          </a:p>
        </p:txBody>
      </p:sp>
      <p:sp>
        <p:nvSpPr>
          <p:cNvPr id="7" name="Footer Placeholder 7">
            <a:extLst>
              <a:ext uri="{FF2B5EF4-FFF2-40B4-BE49-F238E27FC236}">
                <a16:creationId xmlns:a16="http://schemas.microsoft.com/office/drawing/2014/main" id="{753FD2EF-CC1B-4D15-B48A-AA590B2D7DCC}"/>
              </a:ext>
            </a:extLst>
          </p:cNvPr>
          <p:cNvSpPr>
            <a:spLocks noGrp="1"/>
          </p:cNvSpPr>
          <p:nvPr>
            <p:ph type="ftr" sz="quarter" idx="13"/>
          </p:nvPr>
        </p:nvSpPr>
        <p:spPr>
          <a:xfrm>
            <a:off x="1443034" y="6431138"/>
            <a:ext cx="4454524" cy="365125"/>
          </a:xfrm>
        </p:spPr>
        <p:txBody>
          <a:bodyPr/>
          <a:lstStyle/>
          <a:p>
            <a:r>
              <a:rPr lang="en-US" dirty="0"/>
              <a:t>ConocoPhillips 2020 ©The NEED Project  </a:t>
            </a:r>
          </a:p>
        </p:txBody>
      </p:sp>
    </p:spTree>
    <p:extLst>
      <p:ext uri="{BB962C8B-B14F-4D97-AF65-F5344CB8AC3E}">
        <p14:creationId xmlns:p14="http://schemas.microsoft.com/office/powerpoint/2010/main" val="3283229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9DE60-7465-4E53-88DD-C0B489DFA6A6}"/>
              </a:ext>
            </a:extLst>
          </p:cNvPr>
          <p:cNvSpPr>
            <a:spLocks noGrp="1"/>
          </p:cNvSpPr>
          <p:nvPr>
            <p:ph type="title" idx="4294967295"/>
          </p:nvPr>
        </p:nvSpPr>
        <p:spPr>
          <a:xfrm>
            <a:off x="286543" y="123666"/>
            <a:ext cx="4800600" cy="776288"/>
          </a:xfrm>
        </p:spPr>
        <p:txBody>
          <a:bodyPr>
            <a:normAutofit fontScale="90000"/>
          </a:bodyPr>
          <a:lstStyle/>
          <a:p>
            <a:r>
              <a:rPr lang="en-US" sz="5400" dirty="0">
                <a:solidFill>
                  <a:schemeClr val="tx1"/>
                </a:solidFill>
              </a:rPr>
              <a:t>Candy Collector</a:t>
            </a:r>
          </a:p>
        </p:txBody>
      </p:sp>
      <p:pic>
        <p:nvPicPr>
          <p:cNvPr id="9" name="Picture Placeholder 8" descr="A person sitting at a table using a computer&#10;&#10;Description automatically generated">
            <a:extLst>
              <a:ext uri="{FF2B5EF4-FFF2-40B4-BE49-F238E27FC236}">
                <a16:creationId xmlns:a16="http://schemas.microsoft.com/office/drawing/2014/main" id="{24586F68-AFA6-4607-B974-7322C228DEF6}"/>
              </a:ext>
            </a:extLst>
          </p:cNvPr>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l="10158" r="10158"/>
          <a:stretch>
            <a:fillRect/>
          </a:stretch>
        </p:blipFill>
        <p:spPr>
          <a:xfrm>
            <a:off x="12699" y="1312228"/>
            <a:ext cx="5348288" cy="5033962"/>
          </a:xfrm>
          <a:prstGeom prst="ellipse">
            <a:avLst/>
          </a:prstGeom>
        </p:spPr>
      </p:pic>
      <p:pic>
        <p:nvPicPr>
          <p:cNvPr id="11" name="Picture Placeholder 10" descr="Graphical user interface, application, PowerPoint&#10;&#10;Description automatically generated">
            <a:extLst>
              <a:ext uri="{FF2B5EF4-FFF2-40B4-BE49-F238E27FC236}">
                <a16:creationId xmlns:a16="http://schemas.microsoft.com/office/drawing/2014/main" id="{6A46F899-9650-4296-9E77-D58B9415F5BC}"/>
              </a:ext>
            </a:extLst>
          </p:cNvPr>
          <p:cNvPicPr>
            <a:picLocks noGrp="1" noChangeAspect="1"/>
          </p:cNvPicPr>
          <p:nvPr>
            <p:ph type="pic" sz="quarter" idx="4294967295"/>
          </p:nvPr>
        </p:nvPicPr>
        <p:blipFill rotWithShape="1">
          <a:blip r:embed="rId5">
            <a:extLst>
              <a:ext uri="{28A0092B-C50C-407E-A947-70E740481C1C}">
                <a14:useLocalDpi xmlns:a14="http://schemas.microsoft.com/office/drawing/2010/main" val="0"/>
              </a:ext>
            </a:extLst>
          </a:blip>
          <a:srcRect l="26327" t="28202" r="46920" b="19605"/>
          <a:stretch/>
        </p:blipFill>
        <p:spPr>
          <a:xfrm>
            <a:off x="9912350" y="4354195"/>
            <a:ext cx="2279650" cy="2503805"/>
          </a:xfrm>
        </p:spPr>
      </p:pic>
      <p:pic>
        <p:nvPicPr>
          <p:cNvPr id="12" name="Picture 11">
            <a:extLst>
              <a:ext uri="{FF2B5EF4-FFF2-40B4-BE49-F238E27FC236}">
                <a16:creationId xmlns:a16="http://schemas.microsoft.com/office/drawing/2014/main" id="{4554C824-8958-4E00-B6C9-587009EE4225}"/>
              </a:ext>
            </a:extLst>
          </p:cNvPr>
          <p:cNvPicPr>
            <a:picLocks noChangeAspect="1"/>
          </p:cNvPicPr>
          <p:nvPr/>
        </p:nvPicPr>
        <p:blipFill rotWithShape="1">
          <a:blip r:embed="rId6"/>
          <a:srcRect l="25376" t="15111" r="40749" b="5334"/>
          <a:stretch/>
        </p:blipFill>
        <p:spPr>
          <a:xfrm rot="522391">
            <a:off x="5281519" y="313295"/>
            <a:ext cx="4710300" cy="6222463"/>
          </a:xfrm>
          <a:prstGeom prst="rect">
            <a:avLst/>
          </a:prstGeom>
        </p:spPr>
      </p:pic>
      <p:sp>
        <p:nvSpPr>
          <p:cNvPr id="13" name="TextBox 12">
            <a:extLst>
              <a:ext uri="{FF2B5EF4-FFF2-40B4-BE49-F238E27FC236}">
                <a16:creationId xmlns:a16="http://schemas.microsoft.com/office/drawing/2014/main" id="{7E50A0EB-2EC4-4FF5-B56C-33A8DB3110FD}"/>
              </a:ext>
            </a:extLst>
          </p:cNvPr>
          <p:cNvSpPr txBox="1"/>
          <p:nvPr/>
        </p:nvSpPr>
        <p:spPr>
          <a:xfrm rot="20945572">
            <a:off x="9932770" y="6340466"/>
            <a:ext cx="1584960" cy="369332"/>
          </a:xfrm>
          <a:prstGeom prst="rect">
            <a:avLst/>
          </a:prstGeom>
          <a:noFill/>
        </p:spPr>
        <p:txBody>
          <a:bodyPr wrap="square" rtlCol="0">
            <a:spAutoFit/>
          </a:bodyPr>
          <a:lstStyle/>
          <a:p>
            <a:r>
              <a:rPr lang="en-US" b="1" dirty="0"/>
              <a:t>NO HANDS</a:t>
            </a:r>
            <a:r>
              <a:rPr lang="en-US" dirty="0"/>
              <a:t>!</a:t>
            </a:r>
          </a:p>
        </p:txBody>
      </p:sp>
    </p:spTree>
    <p:extLst>
      <p:ext uri="{BB962C8B-B14F-4D97-AF65-F5344CB8AC3E}">
        <p14:creationId xmlns:p14="http://schemas.microsoft.com/office/powerpoint/2010/main" val="1866476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058" y="491948"/>
            <a:ext cx="10541000" cy="876653"/>
          </a:xfrm>
        </p:spPr>
        <p:txBody>
          <a:bodyPr/>
          <a:lstStyle/>
          <a:p>
            <a:r>
              <a:rPr lang="en-US" dirty="0"/>
              <a:t>Energy Sources and Electricity</a:t>
            </a:r>
          </a:p>
        </p:txBody>
      </p:sp>
      <p:sp>
        <p:nvSpPr>
          <p:cNvPr id="3" name="Content Placeholder 2"/>
          <p:cNvSpPr>
            <a:spLocks noGrp="1"/>
          </p:cNvSpPr>
          <p:nvPr>
            <p:ph idx="1"/>
          </p:nvPr>
        </p:nvSpPr>
        <p:spPr/>
        <p:txBody>
          <a:bodyPr/>
          <a:lstStyle/>
          <a:p>
            <a:pPr marL="0" indent="0" algn="ctr">
              <a:buNone/>
              <a:defRPr/>
            </a:pPr>
            <a:endParaRPr lang="en-US" sz="7200" b="1" dirty="0">
              <a:solidFill>
                <a:srgbClr val="00B0F0"/>
              </a:solidFill>
            </a:endParaRPr>
          </a:p>
          <a:p>
            <a:pPr marL="0" indent="0" algn="ctr">
              <a:buNone/>
              <a:defRPr/>
            </a:pPr>
            <a:r>
              <a:rPr lang="en-US" sz="7200" b="1" dirty="0">
                <a:solidFill>
                  <a:srgbClr val="00B0F0"/>
                </a:solidFill>
              </a:rPr>
              <a:t>Electric Connections</a:t>
            </a:r>
          </a:p>
          <a:p>
            <a:pPr marL="0" indent="0" algn="ctr">
              <a:buNone/>
              <a:defRPr/>
            </a:pPr>
            <a:endParaRPr lang="en-US" sz="7200" b="1" dirty="0">
              <a:solidFill>
                <a:srgbClr val="00B0F0"/>
              </a:solidFill>
            </a:endParaRPr>
          </a:p>
          <a:p>
            <a:endParaRPr lang="en-US" dirty="0"/>
          </a:p>
        </p:txBody>
      </p:sp>
      <p:sp>
        <p:nvSpPr>
          <p:cNvPr id="6" name="Footer Placeholder 7">
            <a:extLst>
              <a:ext uri="{FF2B5EF4-FFF2-40B4-BE49-F238E27FC236}">
                <a16:creationId xmlns:a16="http://schemas.microsoft.com/office/drawing/2014/main" id="{8735BFB3-D64E-46C5-8F33-E5F3A54A5AA6}"/>
              </a:ext>
            </a:extLst>
          </p:cNvPr>
          <p:cNvSpPr>
            <a:spLocks noGrp="1"/>
          </p:cNvSpPr>
          <p:nvPr>
            <p:ph type="ftr" sz="quarter" idx="13"/>
          </p:nvPr>
        </p:nvSpPr>
        <p:spPr>
          <a:xfrm>
            <a:off x="1443034" y="6431138"/>
            <a:ext cx="4454524" cy="365125"/>
          </a:xfrm>
        </p:spPr>
        <p:txBody>
          <a:bodyPr/>
          <a:lstStyle/>
          <a:p>
            <a:r>
              <a:rPr lang="en-US" dirty="0"/>
              <a:t>ConocoPhillips 2020 ©The NEED Project  </a:t>
            </a:r>
          </a:p>
        </p:txBody>
      </p:sp>
    </p:spTree>
    <p:extLst>
      <p:ext uri="{BB962C8B-B14F-4D97-AF65-F5344CB8AC3E}">
        <p14:creationId xmlns:p14="http://schemas.microsoft.com/office/powerpoint/2010/main" val="2581464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6" name="Shape 136"/>
          <p:cNvPicPr preferRelativeResize="0"/>
          <p:nvPr/>
        </p:nvPicPr>
        <p:blipFill rotWithShape="1">
          <a:blip r:embed="rId3">
            <a:alphaModFix/>
          </a:blip>
          <a:srcRect/>
          <a:stretch/>
        </p:blipFill>
        <p:spPr>
          <a:xfrm>
            <a:off x="2967333" y="-138363"/>
            <a:ext cx="6257334" cy="7134726"/>
          </a:xfrm>
          <a:prstGeom prst="rect">
            <a:avLst/>
          </a:prstGeom>
          <a:noFill/>
          <a:ln>
            <a:noFill/>
          </a:ln>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4" name="Picture 3">
            <a:extLst>
              <a:ext uri="{FF2B5EF4-FFF2-40B4-BE49-F238E27FC236}">
                <a16:creationId xmlns:a16="http://schemas.microsoft.com/office/drawing/2014/main" id="{3F489534-33B6-468D-8FBF-25BC116B5F1A}"/>
              </a:ext>
            </a:extLst>
          </p:cNvPr>
          <p:cNvPicPr>
            <a:picLocks noChangeAspect="1"/>
          </p:cNvPicPr>
          <p:nvPr/>
        </p:nvPicPr>
        <p:blipFill>
          <a:blip r:embed="rId3"/>
          <a:stretch>
            <a:fillRect/>
          </a:stretch>
        </p:blipFill>
        <p:spPr>
          <a:xfrm>
            <a:off x="3485044" y="0"/>
            <a:ext cx="5221913" cy="6858000"/>
          </a:xfrm>
          <a:prstGeom prst="rect">
            <a:avLst/>
          </a:prstGeom>
        </p:spPr>
      </p:pic>
      <p:sp>
        <p:nvSpPr>
          <p:cNvPr id="143" name="Shape 143"/>
          <p:cNvSpPr txBox="1"/>
          <p:nvPr/>
        </p:nvSpPr>
        <p:spPr>
          <a:xfrm>
            <a:off x="6652393" y="3409257"/>
            <a:ext cx="304800" cy="369300"/>
          </a:xfrm>
          <a:prstGeom prst="rect">
            <a:avLst/>
          </a:prstGeom>
          <a:noFill/>
          <a:ln>
            <a:noFill/>
          </a:ln>
        </p:spPr>
        <p:txBody>
          <a:bodyPr lIns="91425" tIns="45700" rIns="91425" bIns="45700" anchor="t" anchorCtr="0">
            <a:noAutofit/>
          </a:bodyPr>
          <a:lstStyle/>
          <a:p>
            <a:pPr>
              <a:buSzPct val="25000"/>
            </a:pPr>
            <a:r>
              <a:rPr lang="en-US" dirty="0">
                <a:solidFill>
                  <a:schemeClr val="dk1"/>
                </a:solidFill>
                <a:latin typeface="Calibri"/>
                <a:ea typeface="Calibri"/>
                <a:cs typeface="Calibri"/>
                <a:sym typeface="Calibri"/>
              </a:rPr>
              <a:t>1</a:t>
            </a:r>
          </a:p>
        </p:txBody>
      </p:sp>
      <p:sp>
        <p:nvSpPr>
          <p:cNvPr id="144" name="Shape 144"/>
          <p:cNvSpPr txBox="1"/>
          <p:nvPr/>
        </p:nvSpPr>
        <p:spPr>
          <a:xfrm>
            <a:off x="6627284" y="2045782"/>
            <a:ext cx="301800" cy="369300"/>
          </a:xfrm>
          <a:prstGeom prst="rect">
            <a:avLst/>
          </a:prstGeom>
          <a:noFill/>
          <a:ln>
            <a:noFill/>
          </a:ln>
        </p:spPr>
        <p:txBody>
          <a:bodyPr lIns="91425" tIns="45700" rIns="91425" bIns="45700" anchor="t" anchorCtr="0">
            <a:noAutofit/>
          </a:bodyPr>
          <a:lstStyle/>
          <a:p>
            <a:pPr>
              <a:buSzPct val="25000"/>
            </a:pPr>
            <a:r>
              <a:rPr lang="en-US" dirty="0">
                <a:solidFill>
                  <a:schemeClr val="dk1"/>
                </a:solidFill>
                <a:latin typeface="Calibri"/>
                <a:ea typeface="Calibri"/>
                <a:cs typeface="Calibri"/>
                <a:sym typeface="Calibri"/>
              </a:rPr>
              <a:t>2</a:t>
            </a:r>
          </a:p>
          <a:p>
            <a:pPr>
              <a:buSzPct val="25000"/>
            </a:pPr>
            <a:endParaRPr lang="en-US" dirty="0">
              <a:solidFill>
                <a:schemeClr val="dk1"/>
              </a:solidFill>
              <a:latin typeface="Calibri"/>
              <a:ea typeface="Calibri"/>
              <a:cs typeface="Calibri"/>
              <a:sym typeface="Calibri"/>
            </a:endParaRPr>
          </a:p>
        </p:txBody>
      </p:sp>
      <p:sp>
        <p:nvSpPr>
          <p:cNvPr id="145" name="Shape 145"/>
          <p:cNvSpPr txBox="1"/>
          <p:nvPr/>
        </p:nvSpPr>
        <p:spPr>
          <a:xfrm>
            <a:off x="6627284" y="5127052"/>
            <a:ext cx="301800" cy="369300"/>
          </a:xfrm>
          <a:prstGeom prst="rect">
            <a:avLst/>
          </a:prstGeom>
          <a:noFill/>
          <a:ln>
            <a:noFill/>
          </a:ln>
        </p:spPr>
        <p:txBody>
          <a:bodyPr lIns="91425" tIns="45700" rIns="91425" bIns="45700" anchor="t" anchorCtr="0">
            <a:noAutofit/>
          </a:bodyPr>
          <a:lstStyle/>
          <a:p>
            <a:pPr>
              <a:buSzPct val="25000"/>
            </a:pPr>
            <a:r>
              <a:rPr lang="en-US" dirty="0">
                <a:solidFill>
                  <a:schemeClr val="dk1"/>
                </a:solidFill>
                <a:latin typeface="Calibri"/>
                <a:ea typeface="Calibri"/>
                <a:cs typeface="Calibri"/>
                <a:sym typeface="Calibri"/>
              </a:rPr>
              <a:t>3</a:t>
            </a:r>
          </a:p>
        </p:txBody>
      </p:sp>
      <p:sp>
        <p:nvSpPr>
          <p:cNvPr id="146" name="Shape 146"/>
          <p:cNvSpPr txBox="1"/>
          <p:nvPr/>
        </p:nvSpPr>
        <p:spPr>
          <a:xfrm>
            <a:off x="6629400" y="2971800"/>
            <a:ext cx="301800" cy="369300"/>
          </a:xfrm>
          <a:prstGeom prst="rect">
            <a:avLst/>
          </a:prstGeom>
          <a:noFill/>
          <a:ln>
            <a:noFill/>
          </a:ln>
        </p:spPr>
        <p:txBody>
          <a:bodyPr lIns="91425" tIns="45700" rIns="91425" bIns="45700" anchor="t" anchorCtr="0">
            <a:noAutofit/>
          </a:bodyPr>
          <a:lstStyle/>
          <a:p>
            <a:pPr>
              <a:buSzPct val="25000"/>
            </a:pPr>
            <a:r>
              <a:rPr lang="en-US" dirty="0">
                <a:solidFill>
                  <a:schemeClr val="dk1"/>
                </a:solidFill>
                <a:latin typeface="Calibri"/>
                <a:ea typeface="Calibri"/>
                <a:cs typeface="Calibri"/>
                <a:sym typeface="Calibri"/>
              </a:rPr>
              <a:t>4</a:t>
            </a:r>
          </a:p>
        </p:txBody>
      </p:sp>
      <p:sp>
        <p:nvSpPr>
          <p:cNvPr id="147" name="Shape 147"/>
          <p:cNvSpPr txBox="1"/>
          <p:nvPr/>
        </p:nvSpPr>
        <p:spPr>
          <a:xfrm>
            <a:off x="6627284" y="5548709"/>
            <a:ext cx="301800" cy="369300"/>
          </a:xfrm>
          <a:prstGeom prst="rect">
            <a:avLst/>
          </a:prstGeom>
          <a:noFill/>
          <a:ln>
            <a:noFill/>
          </a:ln>
        </p:spPr>
        <p:txBody>
          <a:bodyPr lIns="91425" tIns="45700" rIns="91425" bIns="45700" anchor="t" anchorCtr="0">
            <a:noAutofit/>
          </a:bodyPr>
          <a:lstStyle/>
          <a:p>
            <a:pPr>
              <a:buSzPct val="25000"/>
            </a:pPr>
            <a:r>
              <a:rPr lang="en-US" dirty="0">
                <a:solidFill>
                  <a:schemeClr val="dk1"/>
                </a:solidFill>
                <a:latin typeface="Calibri"/>
                <a:ea typeface="Calibri"/>
                <a:cs typeface="Calibri"/>
                <a:sym typeface="Calibri"/>
              </a:rPr>
              <a:t>5</a:t>
            </a:r>
          </a:p>
        </p:txBody>
      </p:sp>
      <p:sp>
        <p:nvSpPr>
          <p:cNvPr id="148" name="Shape 148"/>
          <p:cNvSpPr txBox="1"/>
          <p:nvPr/>
        </p:nvSpPr>
        <p:spPr>
          <a:xfrm>
            <a:off x="6629400" y="1669325"/>
            <a:ext cx="301800" cy="369300"/>
          </a:xfrm>
          <a:prstGeom prst="rect">
            <a:avLst/>
          </a:prstGeom>
          <a:noFill/>
          <a:ln>
            <a:noFill/>
          </a:ln>
        </p:spPr>
        <p:txBody>
          <a:bodyPr lIns="91425" tIns="45700" rIns="91425" bIns="45700" anchor="t" anchorCtr="0">
            <a:noAutofit/>
          </a:bodyPr>
          <a:lstStyle/>
          <a:p>
            <a:pPr>
              <a:buSzPct val="25000"/>
            </a:pPr>
            <a:r>
              <a:rPr lang="en-US" dirty="0">
                <a:solidFill>
                  <a:schemeClr val="dk1"/>
                </a:solidFill>
                <a:latin typeface="Calibri"/>
                <a:ea typeface="Calibri"/>
                <a:cs typeface="Calibri"/>
                <a:sym typeface="Calibri"/>
              </a:rPr>
              <a:t>6</a:t>
            </a:r>
          </a:p>
        </p:txBody>
      </p:sp>
      <p:sp>
        <p:nvSpPr>
          <p:cNvPr id="149" name="Shape 149"/>
          <p:cNvSpPr txBox="1"/>
          <p:nvPr/>
        </p:nvSpPr>
        <p:spPr>
          <a:xfrm>
            <a:off x="6641629" y="4608718"/>
            <a:ext cx="301800" cy="369300"/>
          </a:xfrm>
          <a:prstGeom prst="rect">
            <a:avLst/>
          </a:prstGeom>
          <a:noFill/>
          <a:ln>
            <a:noFill/>
          </a:ln>
        </p:spPr>
        <p:txBody>
          <a:bodyPr lIns="91425" tIns="45700" rIns="91425" bIns="45700" anchor="t" anchorCtr="0">
            <a:noAutofit/>
          </a:bodyPr>
          <a:lstStyle/>
          <a:p>
            <a:pPr>
              <a:buSzPct val="25000"/>
            </a:pPr>
            <a:r>
              <a:rPr lang="en-US" dirty="0">
                <a:solidFill>
                  <a:schemeClr val="dk1"/>
                </a:solidFill>
                <a:latin typeface="Calibri"/>
                <a:ea typeface="Calibri"/>
                <a:cs typeface="Calibri"/>
                <a:sym typeface="Calibri"/>
              </a:rPr>
              <a:t>7</a:t>
            </a:r>
          </a:p>
        </p:txBody>
      </p:sp>
      <p:sp>
        <p:nvSpPr>
          <p:cNvPr id="150" name="Shape 150"/>
          <p:cNvSpPr txBox="1"/>
          <p:nvPr/>
        </p:nvSpPr>
        <p:spPr>
          <a:xfrm>
            <a:off x="6627285" y="3839757"/>
            <a:ext cx="301685" cy="369332"/>
          </a:xfrm>
          <a:prstGeom prst="rect">
            <a:avLst/>
          </a:prstGeom>
          <a:noFill/>
          <a:ln>
            <a:noFill/>
          </a:ln>
        </p:spPr>
        <p:txBody>
          <a:bodyPr lIns="91425" tIns="45700" rIns="91425" bIns="45700" anchor="t" anchorCtr="0">
            <a:noAutofit/>
          </a:bodyPr>
          <a:lstStyle/>
          <a:p>
            <a:pPr>
              <a:buSzPct val="25000"/>
            </a:pPr>
            <a:r>
              <a:rPr lang="en-US" dirty="0">
                <a:solidFill>
                  <a:schemeClr val="dk1"/>
                </a:solidFill>
                <a:latin typeface="Calibri"/>
                <a:ea typeface="Calibri"/>
                <a:cs typeface="Calibri"/>
                <a:sym typeface="Calibri"/>
              </a:rPr>
              <a:t>8</a:t>
            </a:r>
          </a:p>
        </p:txBody>
      </p:sp>
      <p:sp>
        <p:nvSpPr>
          <p:cNvPr id="151" name="Shape 151"/>
          <p:cNvSpPr txBox="1"/>
          <p:nvPr/>
        </p:nvSpPr>
        <p:spPr>
          <a:xfrm>
            <a:off x="6641629" y="2536703"/>
            <a:ext cx="301800" cy="369300"/>
          </a:xfrm>
          <a:prstGeom prst="rect">
            <a:avLst/>
          </a:prstGeom>
          <a:noFill/>
          <a:ln>
            <a:noFill/>
          </a:ln>
        </p:spPr>
        <p:txBody>
          <a:bodyPr lIns="91425" tIns="45700" rIns="91425" bIns="45700" anchor="t" anchorCtr="0">
            <a:noAutofit/>
          </a:bodyPr>
          <a:lstStyle/>
          <a:p>
            <a:pPr>
              <a:buSzPct val="25000"/>
            </a:pPr>
            <a:r>
              <a:rPr lang="en-US" dirty="0">
                <a:solidFill>
                  <a:schemeClr val="dk1"/>
                </a:solidFill>
                <a:latin typeface="Calibri"/>
                <a:ea typeface="Calibri"/>
                <a:cs typeface="Calibri"/>
                <a:sym typeface="Calibri"/>
              </a:rPr>
              <a:t>9</a:t>
            </a:r>
          </a:p>
        </p:txBody>
      </p:sp>
      <p:sp>
        <p:nvSpPr>
          <p:cNvPr id="152" name="Shape 152"/>
          <p:cNvSpPr txBox="1"/>
          <p:nvPr/>
        </p:nvSpPr>
        <p:spPr>
          <a:xfrm>
            <a:off x="6568726" y="4232261"/>
            <a:ext cx="418800" cy="369300"/>
          </a:xfrm>
          <a:prstGeom prst="rect">
            <a:avLst/>
          </a:prstGeom>
          <a:noFill/>
          <a:ln>
            <a:noFill/>
          </a:ln>
        </p:spPr>
        <p:txBody>
          <a:bodyPr lIns="91425" tIns="45700" rIns="91425" bIns="45700" anchor="t" anchorCtr="0">
            <a:noAutofit/>
          </a:bodyPr>
          <a:lstStyle/>
          <a:p>
            <a:pPr>
              <a:buSzPct val="25000"/>
            </a:pPr>
            <a:r>
              <a:rPr lang="en-US" dirty="0">
                <a:solidFill>
                  <a:schemeClr val="dk1"/>
                </a:solidFill>
                <a:latin typeface="Calibri"/>
                <a:ea typeface="Calibri"/>
                <a:cs typeface="Calibri"/>
                <a:sym typeface="Calibri"/>
              </a:rPr>
              <a:t>10</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500"/>
                                        <p:tgtEl>
                                          <p:spTgt spid="1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500"/>
                                        <p:tgtEl>
                                          <p:spTgt spid="1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5"/>
                                        </p:tgtEl>
                                        <p:attrNameLst>
                                          <p:attrName>style.visibility</p:attrName>
                                        </p:attrNameLst>
                                      </p:cBhvr>
                                      <p:to>
                                        <p:strVal val="visible"/>
                                      </p:to>
                                    </p:set>
                                    <p:animEffect transition="in" filter="fade">
                                      <p:cBhvr>
                                        <p:cTn id="17" dur="500"/>
                                        <p:tgtEl>
                                          <p:spTgt spid="1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6"/>
                                        </p:tgtEl>
                                        <p:attrNameLst>
                                          <p:attrName>style.visibility</p:attrName>
                                        </p:attrNameLst>
                                      </p:cBhvr>
                                      <p:to>
                                        <p:strVal val="visible"/>
                                      </p:to>
                                    </p:set>
                                    <p:animEffect transition="in" filter="fade">
                                      <p:cBhvr>
                                        <p:cTn id="22" dur="500"/>
                                        <p:tgtEl>
                                          <p:spTgt spid="1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7"/>
                                        </p:tgtEl>
                                        <p:attrNameLst>
                                          <p:attrName>style.visibility</p:attrName>
                                        </p:attrNameLst>
                                      </p:cBhvr>
                                      <p:to>
                                        <p:strVal val="visible"/>
                                      </p:to>
                                    </p:set>
                                    <p:animEffect transition="in" filter="fade">
                                      <p:cBhvr>
                                        <p:cTn id="27" dur="500"/>
                                        <p:tgtEl>
                                          <p:spTgt spid="1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8"/>
                                        </p:tgtEl>
                                        <p:attrNameLst>
                                          <p:attrName>style.visibility</p:attrName>
                                        </p:attrNameLst>
                                      </p:cBhvr>
                                      <p:to>
                                        <p:strVal val="visible"/>
                                      </p:to>
                                    </p:set>
                                    <p:animEffect transition="in" filter="fade">
                                      <p:cBhvr>
                                        <p:cTn id="32" dur="500"/>
                                        <p:tgtEl>
                                          <p:spTgt spid="14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9"/>
                                        </p:tgtEl>
                                        <p:attrNameLst>
                                          <p:attrName>style.visibility</p:attrName>
                                        </p:attrNameLst>
                                      </p:cBhvr>
                                      <p:to>
                                        <p:strVal val="visible"/>
                                      </p:to>
                                    </p:set>
                                    <p:animEffect transition="in" filter="fade">
                                      <p:cBhvr>
                                        <p:cTn id="37" dur="500"/>
                                        <p:tgtEl>
                                          <p:spTgt spid="14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0"/>
                                        </p:tgtEl>
                                        <p:attrNameLst>
                                          <p:attrName>style.visibility</p:attrName>
                                        </p:attrNameLst>
                                      </p:cBhvr>
                                      <p:to>
                                        <p:strVal val="visible"/>
                                      </p:to>
                                    </p:set>
                                    <p:animEffect transition="in" filter="fade">
                                      <p:cBhvr>
                                        <p:cTn id="42" dur="500"/>
                                        <p:tgtEl>
                                          <p:spTgt spid="15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1"/>
                                        </p:tgtEl>
                                        <p:attrNameLst>
                                          <p:attrName>style.visibility</p:attrName>
                                        </p:attrNameLst>
                                      </p:cBhvr>
                                      <p:to>
                                        <p:strVal val="visible"/>
                                      </p:to>
                                    </p:set>
                                    <p:animEffect transition="in" filter="fade">
                                      <p:cBhvr>
                                        <p:cTn id="47" dur="500"/>
                                        <p:tgtEl>
                                          <p:spTgt spid="15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2"/>
                                        </p:tgtEl>
                                        <p:attrNameLst>
                                          <p:attrName>style.visibility</p:attrName>
                                        </p:attrNameLst>
                                      </p:cBhvr>
                                      <p:to>
                                        <p:strVal val="visible"/>
                                      </p:to>
                                    </p:set>
                                    <p:animEffect transition="in" filter="fade">
                                      <p:cBhvr>
                                        <p:cTn id="52"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endParaRPr lang="en-US" dirty="0"/>
          </a:p>
        </p:txBody>
      </p:sp>
      <p:sp>
        <p:nvSpPr>
          <p:cNvPr id="3" name="Content Placeholder 2"/>
          <p:cNvSpPr>
            <a:spLocks noGrp="1"/>
          </p:cNvSpPr>
          <p:nvPr>
            <p:ph idx="1"/>
          </p:nvPr>
        </p:nvSpPr>
        <p:spPr>
          <a:xfrm>
            <a:off x="413739" y="438842"/>
            <a:ext cx="11023075" cy="2226949"/>
          </a:xfrm>
        </p:spPr>
        <p:txBody>
          <a:bodyPr>
            <a:normAutofit/>
          </a:bodyPr>
          <a:lstStyle/>
          <a:p>
            <a:pPr marL="0" indent="0" algn="ctr">
              <a:buNone/>
              <a:defRPr/>
            </a:pPr>
            <a:r>
              <a:rPr lang="en-US" sz="5400" b="1" dirty="0">
                <a:solidFill>
                  <a:srgbClr val="00B0F0"/>
                </a:solidFill>
              </a:rPr>
              <a:t>Exploring the NEED Website and Distance Learning Tips</a:t>
            </a:r>
          </a:p>
          <a:p>
            <a:endParaRPr lang="en-US" sz="1800" dirty="0"/>
          </a:p>
        </p:txBody>
      </p:sp>
      <p:sp>
        <p:nvSpPr>
          <p:cNvPr id="6" name="TextBox 5">
            <a:extLst>
              <a:ext uri="{FF2B5EF4-FFF2-40B4-BE49-F238E27FC236}">
                <a16:creationId xmlns:a16="http://schemas.microsoft.com/office/drawing/2014/main" id="{168519AA-4B40-434E-AEA6-2A55FD502AA3}"/>
              </a:ext>
            </a:extLst>
          </p:cNvPr>
          <p:cNvSpPr txBox="1"/>
          <p:nvPr/>
        </p:nvSpPr>
        <p:spPr>
          <a:xfrm>
            <a:off x="413739" y="4748415"/>
            <a:ext cx="3325091" cy="646331"/>
          </a:xfrm>
          <a:prstGeom prst="rect">
            <a:avLst/>
          </a:prstGeom>
          <a:noFill/>
        </p:spPr>
        <p:txBody>
          <a:bodyPr wrap="square" rtlCol="0">
            <a:spAutoFit/>
          </a:bodyPr>
          <a:lstStyle/>
          <a:p>
            <a:r>
              <a:rPr lang="en-US" sz="3600" b="1" dirty="0"/>
              <a:t>www.NEED.org</a:t>
            </a:r>
          </a:p>
        </p:txBody>
      </p:sp>
      <p:pic>
        <p:nvPicPr>
          <p:cNvPr id="7" name="Picture 6" descr="A picture containing drawing&#10;&#10;Description automatically generated">
            <a:extLst>
              <a:ext uri="{FF2B5EF4-FFF2-40B4-BE49-F238E27FC236}">
                <a16:creationId xmlns:a16="http://schemas.microsoft.com/office/drawing/2014/main" id="{C3AEB057-6F66-47E5-B4AB-AF0C46C0F9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2488" y="3012223"/>
            <a:ext cx="1204177" cy="1346133"/>
          </a:xfrm>
          <a:prstGeom prst="rect">
            <a:avLst/>
          </a:prstGeom>
        </p:spPr>
      </p:pic>
      <p:sp>
        <p:nvSpPr>
          <p:cNvPr id="8" name="Footer Placeholder 7">
            <a:extLst>
              <a:ext uri="{FF2B5EF4-FFF2-40B4-BE49-F238E27FC236}">
                <a16:creationId xmlns:a16="http://schemas.microsoft.com/office/drawing/2014/main" id="{351C0971-C9B7-4B9C-B524-EB9DD838CD7B}"/>
              </a:ext>
            </a:extLst>
          </p:cNvPr>
          <p:cNvSpPr>
            <a:spLocks noGrp="1"/>
          </p:cNvSpPr>
          <p:nvPr>
            <p:ph type="ftr" sz="quarter" idx="13"/>
          </p:nvPr>
        </p:nvSpPr>
        <p:spPr>
          <a:xfrm>
            <a:off x="1443034" y="6431138"/>
            <a:ext cx="4454524" cy="365125"/>
          </a:xfrm>
        </p:spPr>
        <p:txBody>
          <a:bodyPr/>
          <a:lstStyle/>
          <a:p>
            <a:r>
              <a:rPr lang="en-US" dirty="0"/>
              <a:t>ConocoPhillips 2020 ©The NEED Project  </a:t>
            </a:r>
          </a:p>
        </p:txBody>
      </p:sp>
      <p:pic>
        <p:nvPicPr>
          <p:cNvPr id="9" name="Picture 8">
            <a:extLst>
              <a:ext uri="{FF2B5EF4-FFF2-40B4-BE49-F238E27FC236}">
                <a16:creationId xmlns:a16="http://schemas.microsoft.com/office/drawing/2014/main" id="{72B3379B-A6CE-47AF-AB4D-F2B409160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9677" y="2265891"/>
            <a:ext cx="6608584" cy="4552580"/>
          </a:xfrm>
          <a:prstGeom prst="rect">
            <a:avLst/>
          </a:prstGeom>
        </p:spPr>
      </p:pic>
      <p:pic>
        <p:nvPicPr>
          <p:cNvPr id="10" name="Picture 9">
            <a:extLst>
              <a:ext uri="{FF2B5EF4-FFF2-40B4-BE49-F238E27FC236}">
                <a16:creationId xmlns:a16="http://schemas.microsoft.com/office/drawing/2014/main" id="{80BFCB60-4027-4FA3-94B0-BD8EF074BFC1}"/>
              </a:ext>
            </a:extLst>
          </p:cNvPr>
          <p:cNvPicPr>
            <a:picLocks noChangeAspect="1"/>
          </p:cNvPicPr>
          <p:nvPr/>
        </p:nvPicPr>
        <p:blipFill rotWithShape="1">
          <a:blip r:embed="rId4"/>
          <a:srcRect t="4845" b="6748"/>
          <a:stretch/>
        </p:blipFill>
        <p:spPr>
          <a:xfrm>
            <a:off x="6170374" y="3032227"/>
            <a:ext cx="4607190" cy="2791057"/>
          </a:xfrm>
          <a:prstGeom prst="rect">
            <a:avLst/>
          </a:prstGeom>
        </p:spPr>
      </p:pic>
    </p:spTree>
    <p:extLst>
      <p:ext uri="{BB962C8B-B14F-4D97-AF65-F5344CB8AC3E}">
        <p14:creationId xmlns:p14="http://schemas.microsoft.com/office/powerpoint/2010/main" val="2934267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8945" r="1612"/>
          <a:stretch/>
        </p:blipFill>
        <p:spPr>
          <a:xfrm>
            <a:off x="6100763" y="0"/>
            <a:ext cx="6115050" cy="6858000"/>
          </a:xfrm>
        </p:spPr>
      </p:pic>
      <p:sp>
        <p:nvSpPr>
          <p:cNvPr id="3" name="Title 2"/>
          <p:cNvSpPr>
            <a:spLocks noGrp="1"/>
          </p:cNvSpPr>
          <p:nvPr>
            <p:ph type="title"/>
          </p:nvPr>
        </p:nvSpPr>
        <p:spPr/>
        <p:txBody>
          <a:bodyPr>
            <a:normAutofit fontScale="90000"/>
          </a:bodyPr>
          <a:lstStyle/>
          <a:p>
            <a:r>
              <a:rPr lang="en-US" dirty="0"/>
              <a:t>What does NEED provide?</a:t>
            </a:r>
          </a:p>
        </p:txBody>
      </p:sp>
      <p:sp>
        <p:nvSpPr>
          <p:cNvPr id="8" name="Text Placeholder 12">
            <a:extLst>
              <a:ext uri="{FF2B5EF4-FFF2-40B4-BE49-F238E27FC236}">
                <a16:creationId xmlns:a16="http://schemas.microsoft.com/office/drawing/2014/main" id="{83CC9B56-35B3-4059-A71A-37C67A53F24E}"/>
              </a:ext>
            </a:extLst>
          </p:cNvPr>
          <p:cNvSpPr txBox="1">
            <a:spLocks/>
          </p:cNvSpPr>
          <p:nvPr/>
        </p:nvSpPr>
        <p:spPr>
          <a:xfrm>
            <a:off x="825499" y="1930399"/>
            <a:ext cx="5172075" cy="4241801"/>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19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00B0F0"/>
              </a:buClr>
              <a:buFont typeface="Arial" panose="020B0604020202020204" pitchFamily="34" charset="0"/>
              <a:buChar char="•"/>
            </a:pPr>
            <a:r>
              <a:rPr lang="en-US" dirty="0"/>
              <a:t>Curriculum Materials</a:t>
            </a:r>
          </a:p>
          <a:p>
            <a:pPr marL="342900" indent="-342900">
              <a:buClr>
                <a:srgbClr val="00B0F0"/>
              </a:buClr>
              <a:buFont typeface="Arial" panose="020B0604020202020204" pitchFamily="34" charset="0"/>
              <a:buChar char="•"/>
            </a:pPr>
            <a:r>
              <a:rPr lang="en-US" dirty="0"/>
              <a:t>Professional Development </a:t>
            </a:r>
          </a:p>
          <a:p>
            <a:pPr marL="342900" indent="-342900">
              <a:buClr>
                <a:srgbClr val="00B0F0"/>
              </a:buClr>
              <a:buFont typeface="Arial" panose="020B0604020202020204" pitchFamily="34" charset="0"/>
              <a:buChar char="•"/>
            </a:pPr>
            <a:r>
              <a:rPr lang="en-US" dirty="0"/>
              <a:t>Teacher Support </a:t>
            </a:r>
          </a:p>
          <a:p>
            <a:pPr marL="342900" indent="-342900">
              <a:buClr>
                <a:srgbClr val="00B0F0"/>
              </a:buClr>
              <a:buFont typeface="Arial" panose="020B0604020202020204" pitchFamily="34" charset="0"/>
              <a:buChar char="•"/>
            </a:pPr>
            <a:r>
              <a:rPr lang="en-US" dirty="0"/>
              <a:t>Student Recognition</a:t>
            </a:r>
          </a:p>
          <a:p>
            <a:pPr>
              <a:buClr>
                <a:srgbClr val="00B0F0"/>
              </a:buClr>
            </a:pPr>
            <a:endParaRPr lang="en-US" b="1" dirty="0">
              <a:solidFill>
                <a:srgbClr val="00B0F0"/>
              </a:solidFill>
            </a:endParaRPr>
          </a:p>
          <a:p>
            <a:pPr>
              <a:buClr>
                <a:srgbClr val="00B0F0"/>
              </a:buClr>
            </a:pPr>
            <a:r>
              <a:rPr lang="en-US" b="1" dirty="0">
                <a:solidFill>
                  <a:srgbClr val="00B0F0"/>
                </a:solidFill>
              </a:rPr>
              <a:t>“Kids Teaching Kids” Philosophy</a:t>
            </a:r>
            <a:endParaRPr lang="en-US" dirty="0"/>
          </a:p>
          <a:p>
            <a:r>
              <a:rPr lang="en-US" dirty="0"/>
              <a:t>NEED students don’t just read textbooks and answer questions. They are actively engaged in their own learning and in teaching others.</a:t>
            </a:r>
          </a:p>
          <a:p>
            <a:endParaRPr lang="en-US" dirty="0"/>
          </a:p>
        </p:txBody>
      </p:sp>
      <p:sp>
        <p:nvSpPr>
          <p:cNvPr id="6" name="Footer Placeholder 7">
            <a:extLst>
              <a:ext uri="{FF2B5EF4-FFF2-40B4-BE49-F238E27FC236}">
                <a16:creationId xmlns:a16="http://schemas.microsoft.com/office/drawing/2014/main" id="{22CDEF73-D5D4-4381-AAA7-B6482CDD2117}"/>
              </a:ext>
            </a:extLst>
          </p:cNvPr>
          <p:cNvSpPr>
            <a:spLocks noGrp="1"/>
          </p:cNvSpPr>
          <p:nvPr>
            <p:ph type="ftr" sz="quarter" idx="13"/>
          </p:nvPr>
        </p:nvSpPr>
        <p:spPr>
          <a:xfrm>
            <a:off x="1443034" y="6431138"/>
            <a:ext cx="4454524" cy="365125"/>
          </a:xfrm>
        </p:spPr>
        <p:txBody>
          <a:bodyPr/>
          <a:lstStyle/>
          <a:p>
            <a:r>
              <a:rPr lang="en-US" dirty="0"/>
              <a:t>ConocoPhillips 2020 ©The NEED Project  </a:t>
            </a:r>
          </a:p>
        </p:txBody>
      </p:sp>
    </p:spTree>
    <p:extLst>
      <p:ext uri="{BB962C8B-B14F-4D97-AF65-F5344CB8AC3E}">
        <p14:creationId xmlns:p14="http://schemas.microsoft.com/office/powerpoint/2010/main" val="1467841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Curriculum Material Levels</a:t>
            </a:r>
          </a:p>
        </p:txBody>
      </p:sp>
      <p:sp>
        <p:nvSpPr>
          <p:cNvPr id="6" name="Text Placeholder 5"/>
          <p:cNvSpPr>
            <a:spLocks noGrp="1"/>
          </p:cNvSpPr>
          <p:nvPr>
            <p:ph type="body" sz="quarter" idx="12"/>
          </p:nvPr>
        </p:nvSpPr>
        <p:spPr>
          <a:xfrm>
            <a:off x="825500" y="1993900"/>
            <a:ext cx="5172075" cy="4305301"/>
          </a:xfrm>
        </p:spPr>
        <p:txBody>
          <a:bodyPr/>
          <a:lstStyle/>
          <a:p>
            <a:pPr marL="342900" indent="-342900">
              <a:buClr>
                <a:srgbClr val="00B0F0"/>
              </a:buClr>
              <a:buFont typeface="Arial" panose="020B0604020202020204" pitchFamily="34" charset="0"/>
              <a:buChar char="•"/>
            </a:pPr>
            <a:r>
              <a:rPr lang="en-US" sz="3200" dirty="0"/>
              <a:t>Primary (K-2)</a:t>
            </a:r>
          </a:p>
          <a:p>
            <a:pPr marL="342900" indent="-342900">
              <a:buClr>
                <a:srgbClr val="00B0F0"/>
              </a:buClr>
              <a:buFont typeface="Arial" panose="020B0604020202020204" pitchFamily="34" charset="0"/>
              <a:buChar char="•"/>
            </a:pPr>
            <a:endParaRPr lang="en-US" sz="1050" dirty="0"/>
          </a:p>
          <a:p>
            <a:pPr marL="342900" indent="-342900">
              <a:buClr>
                <a:srgbClr val="00B0F0"/>
              </a:buClr>
              <a:buFont typeface="Arial" panose="020B0604020202020204" pitchFamily="34" charset="0"/>
              <a:buChar char="•"/>
            </a:pPr>
            <a:r>
              <a:rPr lang="en-US" sz="3200" dirty="0"/>
              <a:t>Elementary (3-5)</a:t>
            </a:r>
          </a:p>
          <a:p>
            <a:pPr marL="342900" indent="-342900">
              <a:buClr>
                <a:srgbClr val="00B0F0"/>
              </a:buClr>
              <a:buFont typeface="Arial" panose="020B0604020202020204" pitchFamily="34" charset="0"/>
              <a:buChar char="•"/>
            </a:pPr>
            <a:endParaRPr lang="en-US" sz="1050" dirty="0"/>
          </a:p>
          <a:p>
            <a:pPr marL="342900" indent="-342900">
              <a:buClr>
                <a:srgbClr val="00B0F0"/>
              </a:buClr>
              <a:buFont typeface="Arial" panose="020B0604020202020204" pitchFamily="34" charset="0"/>
              <a:buChar char="•"/>
            </a:pPr>
            <a:r>
              <a:rPr lang="en-US" sz="3200" dirty="0"/>
              <a:t>Intermediate (6-8)</a:t>
            </a:r>
          </a:p>
          <a:p>
            <a:pPr marL="342900" indent="-342900">
              <a:buClr>
                <a:srgbClr val="00B0F0"/>
              </a:buClr>
              <a:buFont typeface="Arial" panose="020B0604020202020204" pitchFamily="34" charset="0"/>
              <a:buChar char="•"/>
            </a:pPr>
            <a:endParaRPr lang="en-US" sz="1050" dirty="0"/>
          </a:p>
          <a:p>
            <a:pPr marL="342900" indent="-342900">
              <a:buClr>
                <a:srgbClr val="00B0F0"/>
              </a:buClr>
              <a:buFont typeface="Arial" panose="020B0604020202020204" pitchFamily="34" charset="0"/>
              <a:buChar char="•"/>
            </a:pPr>
            <a:r>
              <a:rPr lang="en-US" sz="3200" dirty="0"/>
              <a:t>Secondary (9-12)</a:t>
            </a:r>
          </a:p>
          <a:p>
            <a:endParaRPr lang="en-US" dirty="0"/>
          </a:p>
        </p:txBody>
      </p:sp>
      <p:pic>
        <p:nvPicPr>
          <p:cNvPr id="8" name="Picture 9">
            <a:extLst>
              <a:ext uri="{FF2B5EF4-FFF2-40B4-BE49-F238E27FC236}">
                <a16:creationId xmlns:a16="http://schemas.microsoft.com/office/drawing/2014/main" id="{B1E75939-C0A1-4BC0-8F53-B82E788460AA}"/>
              </a:ext>
            </a:extLst>
          </p:cNvPr>
          <p:cNvPicPr>
            <a:picLocks noChangeAspect="1"/>
          </p:cNvPicPr>
          <p:nvPr/>
        </p:nvPicPr>
        <p:blipFill rotWithShape="1">
          <a:blip r:embed="rId3">
            <a:extLst>
              <a:ext uri="{28A0092B-C50C-407E-A947-70E740481C1C}">
                <a14:useLocalDpi xmlns:a14="http://schemas.microsoft.com/office/drawing/2010/main" val="0"/>
              </a:ext>
            </a:extLst>
          </a:blip>
          <a:srcRect l="7176" r="14585"/>
          <a:stretch/>
        </p:blipFill>
        <p:spPr bwMode="auto">
          <a:xfrm>
            <a:off x="6172200" y="1388534"/>
            <a:ext cx="5181600" cy="4967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Footer Placeholder 7">
            <a:extLst>
              <a:ext uri="{FF2B5EF4-FFF2-40B4-BE49-F238E27FC236}">
                <a16:creationId xmlns:a16="http://schemas.microsoft.com/office/drawing/2014/main" id="{709190F5-196F-4267-A073-E1E4ECC20BA8}"/>
              </a:ext>
            </a:extLst>
          </p:cNvPr>
          <p:cNvSpPr>
            <a:spLocks noGrp="1"/>
          </p:cNvSpPr>
          <p:nvPr>
            <p:ph type="ftr" sz="quarter" idx="13"/>
          </p:nvPr>
        </p:nvSpPr>
        <p:spPr>
          <a:xfrm>
            <a:off x="1443034" y="6431138"/>
            <a:ext cx="4454524" cy="365125"/>
          </a:xfrm>
        </p:spPr>
        <p:txBody>
          <a:bodyPr/>
          <a:lstStyle/>
          <a:p>
            <a:r>
              <a:rPr lang="en-US" dirty="0"/>
              <a:t>ConocoPhillips 2020 ©The NEED Project  </a:t>
            </a:r>
          </a:p>
        </p:txBody>
      </p:sp>
    </p:spTree>
    <p:extLst>
      <p:ext uri="{BB962C8B-B14F-4D97-AF65-F5344CB8AC3E}">
        <p14:creationId xmlns:p14="http://schemas.microsoft.com/office/powerpoint/2010/main" val="2833266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NEED Energy </a:t>
            </a:r>
            <a:r>
              <a:rPr lang="en-US" dirty="0" err="1"/>
              <a:t>Infobooks</a:t>
            </a:r>
            <a:endParaRPr lang="en-US" dirty="0"/>
          </a:p>
        </p:txBody>
      </p:sp>
      <p:sp>
        <p:nvSpPr>
          <p:cNvPr id="6" name="Text Placeholder 5"/>
          <p:cNvSpPr>
            <a:spLocks noGrp="1"/>
          </p:cNvSpPr>
          <p:nvPr>
            <p:ph type="body" sz="quarter" idx="12"/>
          </p:nvPr>
        </p:nvSpPr>
        <p:spPr>
          <a:xfrm>
            <a:off x="825500" y="1714500"/>
            <a:ext cx="5172075" cy="4584701"/>
          </a:xfrm>
        </p:spPr>
        <p:txBody>
          <a:bodyPr>
            <a:normAutofit lnSpcReduction="10000"/>
          </a:bodyPr>
          <a:lstStyle/>
          <a:p>
            <a:pPr marL="342900" indent="-342900">
              <a:spcBef>
                <a:spcPts val="2400"/>
              </a:spcBef>
              <a:buClr>
                <a:srgbClr val="00B0F0"/>
              </a:buClr>
              <a:buFont typeface="Arial" panose="020B0604020202020204" pitchFamily="34" charset="0"/>
              <a:buChar char="•"/>
            </a:pPr>
            <a:r>
              <a:rPr lang="en-US" sz="2800" dirty="0"/>
              <a:t>Introduction to Energy</a:t>
            </a:r>
          </a:p>
          <a:p>
            <a:pPr marL="342900" indent="-342900">
              <a:spcBef>
                <a:spcPts val="2400"/>
              </a:spcBef>
              <a:buClr>
                <a:srgbClr val="00B0F0"/>
              </a:buClr>
              <a:buFont typeface="Arial" panose="020B0604020202020204" pitchFamily="34" charset="0"/>
              <a:buChar char="•"/>
            </a:pPr>
            <a:r>
              <a:rPr lang="en-US" sz="2800" dirty="0"/>
              <a:t>Informational text on energy sources</a:t>
            </a:r>
          </a:p>
          <a:p>
            <a:pPr marL="342900" indent="-342900">
              <a:spcBef>
                <a:spcPts val="2400"/>
              </a:spcBef>
              <a:buClr>
                <a:srgbClr val="00B0F0"/>
              </a:buClr>
              <a:buFont typeface="Arial" panose="020B0604020202020204" pitchFamily="34" charset="0"/>
              <a:buChar char="•"/>
            </a:pPr>
            <a:r>
              <a:rPr lang="en-US" sz="2800" dirty="0"/>
              <a:t>Global Climate Science</a:t>
            </a:r>
          </a:p>
          <a:p>
            <a:pPr marL="342900" indent="-342900">
              <a:spcBef>
                <a:spcPts val="2400"/>
              </a:spcBef>
              <a:buClr>
                <a:srgbClr val="00B0F0"/>
              </a:buClr>
              <a:buFont typeface="Arial" panose="020B0604020202020204" pitchFamily="34" charset="0"/>
              <a:buChar char="•"/>
            </a:pPr>
            <a:r>
              <a:rPr lang="en-US" sz="2800" dirty="0"/>
              <a:t>Energy Carriers</a:t>
            </a:r>
          </a:p>
          <a:p>
            <a:pPr marL="342900" indent="-342900">
              <a:spcBef>
                <a:spcPts val="2400"/>
              </a:spcBef>
              <a:buClr>
                <a:srgbClr val="00B0F0"/>
              </a:buClr>
              <a:buFont typeface="Arial" panose="020B0604020202020204" pitchFamily="34" charset="0"/>
              <a:buChar char="•"/>
            </a:pPr>
            <a:r>
              <a:rPr lang="en-US" sz="2800" dirty="0"/>
              <a:t>Energy Consumption</a:t>
            </a:r>
          </a:p>
          <a:p>
            <a:pPr marL="342900" indent="-342900">
              <a:spcBef>
                <a:spcPts val="2400"/>
              </a:spcBef>
              <a:buClr>
                <a:srgbClr val="00B0F0"/>
              </a:buClr>
              <a:buFont typeface="Arial" panose="020B0604020202020204" pitchFamily="34" charset="0"/>
              <a:buChar char="•"/>
            </a:pPr>
            <a:r>
              <a:rPr lang="en-US" sz="2800" dirty="0"/>
              <a:t>Efficiency and Conservation</a:t>
            </a:r>
          </a:p>
        </p:txBody>
      </p:sp>
      <p:pic>
        <p:nvPicPr>
          <p:cNvPr id="4" name="Picture 3">
            <a:extLst>
              <a:ext uri="{FF2B5EF4-FFF2-40B4-BE49-F238E27FC236}">
                <a16:creationId xmlns:a16="http://schemas.microsoft.com/office/drawing/2014/main" id="{CE4D0150-ACDF-4500-8E0D-B2ADF04589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0451" y="0"/>
            <a:ext cx="5667769" cy="6858000"/>
          </a:xfrm>
          <a:prstGeom prst="rect">
            <a:avLst/>
          </a:prstGeom>
        </p:spPr>
      </p:pic>
      <p:sp>
        <p:nvSpPr>
          <p:cNvPr id="8" name="Footer Placeholder 7">
            <a:extLst>
              <a:ext uri="{FF2B5EF4-FFF2-40B4-BE49-F238E27FC236}">
                <a16:creationId xmlns:a16="http://schemas.microsoft.com/office/drawing/2014/main" id="{B25D74F7-6866-4C39-B665-47DC30CB2C99}"/>
              </a:ext>
            </a:extLst>
          </p:cNvPr>
          <p:cNvSpPr>
            <a:spLocks noGrp="1"/>
          </p:cNvSpPr>
          <p:nvPr>
            <p:ph type="ftr" sz="quarter" idx="13"/>
          </p:nvPr>
        </p:nvSpPr>
        <p:spPr>
          <a:xfrm>
            <a:off x="1443034" y="6431138"/>
            <a:ext cx="4454524" cy="365125"/>
          </a:xfrm>
        </p:spPr>
        <p:txBody>
          <a:bodyPr/>
          <a:lstStyle/>
          <a:p>
            <a:r>
              <a:rPr lang="en-US" dirty="0"/>
              <a:t>ConocoPhillips 2020 ©The NEED Project  </a:t>
            </a:r>
          </a:p>
        </p:txBody>
      </p:sp>
    </p:spTree>
    <p:extLst>
      <p:ext uri="{BB962C8B-B14F-4D97-AF65-F5344CB8AC3E}">
        <p14:creationId xmlns:p14="http://schemas.microsoft.com/office/powerpoint/2010/main" val="3460650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576942" y="491948"/>
            <a:ext cx="10541000" cy="876653"/>
          </a:xfrm>
          <a:prstGeom prst="rect">
            <a:avLst/>
          </a:prstGeom>
        </p:spPr>
        <p:txBody>
          <a:bodyPr anchor="ctr">
            <a:normAutofit/>
          </a:bodyPr>
          <a:lstStyle/>
          <a:p>
            <a:r>
              <a:rPr lang="en-US" dirty="0"/>
              <a:t>Curriculum Packet – What’s inside:</a:t>
            </a:r>
          </a:p>
        </p:txBody>
      </p:sp>
      <p:graphicFrame>
        <p:nvGraphicFramePr>
          <p:cNvPr id="14" name="Text Placeholder 5">
            <a:extLst>
              <a:ext uri="{FF2B5EF4-FFF2-40B4-BE49-F238E27FC236}">
                <a16:creationId xmlns:a16="http://schemas.microsoft.com/office/drawing/2014/main" id="{58F84CC3-F65C-4E2C-A080-699E61D4076B}"/>
              </a:ext>
            </a:extLst>
          </p:cNvPr>
          <p:cNvGraphicFramePr/>
          <p:nvPr>
            <p:extLst>
              <p:ext uri="{D42A27DB-BD31-4B8C-83A1-F6EECF244321}">
                <p14:modId xmlns:p14="http://schemas.microsoft.com/office/powerpoint/2010/main" val="3024156771"/>
              </p:ext>
            </p:extLst>
          </p:nvPr>
        </p:nvGraphicFramePr>
        <p:xfrm>
          <a:off x="838200" y="1368601"/>
          <a:ext cx="10541000" cy="48083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7">
            <a:extLst>
              <a:ext uri="{FF2B5EF4-FFF2-40B4-BE49-F238E27FC236}">
                <a16:creationId xmlns:a16="http://schemas.microsoft.com/office/drawing/2014/main" id="{7226F7D4-4F93-44AB-9DDA-D41B2B18FB3B}"/>
              </a:ext>
            </a:extLst>
          </p:cNvPr>
          <p:cNvSpPr>
            <a:spLocks noGrp="1"/>
          </p:cNvSpPr>
          <p:nvPr>
            <p:ph type="ftr" sz="quarter" idx="13"/>
          </p:nvPr>
        </p:nvSpPr>
        <p:spPr>
          <a:xfrm>
            <a:off x="1443034" y="6431138"/>
            <a:ext cx="4454524" cy="365125"/>
          </a:xfrm>
        </p:spPr>
        <p:txBody>
          <a:bodyPr/>
          <a:lstStyle/>
          <a:p>
            <a:r>
              <a:rPr lang="en-US" dirty="0"/>
              <a:t>ConocoPhillips 2020 ©The NEED Project  </a:t>
            </a:r>
          </a:p>
        </p:txBody>
      </p:sp>
    </p:spTree>
    <p:extLst>
      <p:ext uri="{BB962C8B-B14F-4D97-AF65-F5344CB8AC3E}">
        <p14:creationId xmlns:p14="http://schemas.microsoft.com/office/powerpoint/2010/main" val="3103225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058" y="364860"/>
            <a:ext cx="10541000" cy="876653"/>
          </a:xfrm>
        </p:spPr>
        <p:txBody>
          <a:bodyPr/>
          <a:lstStyle/>
          <a:p>
            <a:r>
              <a:rPr lang="en-US" dirty="0"/>
              <a:t>Before we start!</a:t>
            </a:r>
          </a:p>
        </p:txBody>
      </p:sp>
      <p:sp>
        <p:nvSpPr>
          <p:cNvPr id="6" name="Content Placeholder 5">
            <a:extLst>
              <a:ext uri="{FF2B5EF4-FFF2-40B4-BE49-F238E27FC236}">
                <a16:creationId xmlns:a16="http://schemas.microsoft.com/office/drawing/2014/main" id="{8DD79000-C339-4E24-9D63-681F2B807CD8}"/>
              </a:ext>
            </a:extLst>
          </p:cNvPr>
          <p:cNvSpPr>
            <a:spLocks noGrp="1"/>
          </p:cNvSpPr>
          <p:nvPr>
            <p:ph idx="1"/>
          </p:nvPr>
        </p:nvSpPr>
        <p:spPr>
          <a:xfrm>
            <a:off x="627058" y="1432144"/>
            <a:ext cx="8071774" cy="4808362"/>
          </a:xfrm>
        </p:spPr>
        <p:txBody>
          <a:bodyPr>
            <a:normAutofit fontScale="92500" lnSpcReduction="20000"/>
          </a:bodyPr>
          <a:lstStyle/>
          <a:p>
            <a:pPr marL="0" lvl="0" indent="0">
              <a:buNone/>
            </a:pPr>
            <a:r>
              <a:rPr lang="en-US" sz="2600" b="1" dirty="0"/>
              <a:t>1. Materials you will need to gather:</a:t>
            </a:r>
          </a:p>
          <a:p>
            <a:pPr marL="0" lvl="0" indent="0">
              <a:buNone/>
            </a:pPr>
            <a:endParaRPr lang="en-US" sz="800" b="1" dirty="0"/>
          </a:p>
          <a:p>
            <a:pPr lvl="0">
              <a:spcBef>
                <a:spcPts val="0"/>
              </a:spcBef>
              <a:spcAft>
                <a:spcPts val="1200"/>
              </a:spcAft>
              <a:buClrTx/>
            </a:pPr>
            <a:r>
              <a:rPr lang="en-US" sz="2200" dirty="0"/>
              <a:t>Water (ice, room temp, hot)</a:t>
            </a:r>
            <a:r>
              <a:rPr lang="en-US" sz="2200" dirty="0">
                <a:solidFill>
                  <a:srgbClr val="00B0F0"/>
                </a:solidFill>
              </a:rPr>
              <a:t>*</a:t>
            </a:r>
          </a:p>
          <a:p>
            <a:pPr lvl="0">
              <a:spcBef>
                <a:spcPts val="0"/>
              </a:spcBef>
              <a:spcAft>
                <a:spcPts val="1200"/>
              </a:spcAft>
              <a:buClrTx/>
            </a:pPr>
            <a:r>
              <a:rPr lang="en-US" sz="2200" dirty="0"/>
              <a:t>Piece of fruit (apple or orange)</a:t>
            </a:r>
            <a:r>
              <a:rPr lang="en-US" sz="2200" dirty="0">
                <a:solidFill>
                  <a:srgbClr val="00B0F0"/>
                </a:solidFill>
              </a:rPr>
              <a:t>*</a:t>
            </a:r>
          </a:p>
          <a:p>
            <a:pPr lvl="0">
              <a:spcBef>
                <a:spcPts val="0"/>
              </a:spcBef>
              <a:spcAft>
                <a:spcPts val="1200"/>
              </a:spcAft>
              <a:buClrTx/>
            </a:pPr>
            <a:r>
              <a:rPr lang="en-US" sz="2200" dirty="0"/>
              <a:t>Vinegar</a:t>
            </a:r>
            <a:r>
              <a:rPr lang="en-US" sz="2200" dirty="0">
                <a:solidFill>
                  <a:srgbClr val="00B0F0"/>
                </a:solidFill>
              </a:rPr>
              <a:t>*</a:t>
            </a:r>
          </a:p>
          <a:p>
            <a:pPr lvl="0">
              <a:spcBef>
                <a:spcPts val="0"/>
              </a:spcBef>
              <a:spcAft>
                <a:spcPts val="1200"/>
              </a:spcAft>
              <a:buClrTx/>
            </a:pPr>
            <a:r>
              <a:rPr lang="en-US" sz="2200" dirty="0"/>
              <a:t>Matches/lighter</a:t>
            </a:r>
            <a:r>
              <a:rPr lang="en-US" sz="2200" dirty="0">
                <a:solidFill>
                  <a:srgbClr val="00B0F0"/>
                </a:solidFill>
              </a:rPr>
              <a:t>*</a:t>
            </a:r>
          </a:p>
          <a:p>
            <a:pPr lvl="0">
              <a:spcBef>
                <a:spcPts val="0"/>
              </a:spcBef>
              <a:spcAft>
                <a:spcPts val="1200"/>
              </a:spcAft>
              <a:buClrTx/>
            </a:pPr>
            <a:r>
              <a:rPr lang="en-US" sz="2200" dirty="0"/>
              <a:t>Pen or pencil</a:t>
            </a:r>
          </a:p>
          <a:p>
            <a:pPr lvl="0">
              <a:spcBef>
                <a:spcPts val="0"/>
              </a:spcBef>
              <a:spcAft>
                <a:spcPts val="1200"/>
              </a:spcAft>
              <a:buClrTx/>
            </a:pPr>
            <a:r>
              <a:rPr lang="en-US" sz="2200" dirty="0"/>
              <a:t>Paper or notebook</a:t>
            </a:r>
          </a:p>
          <a:p>
            <a:pPr lvl="0">
              <a:spcBef>
                <a:spcPts val="0"/>
              </a:spcBef>
              <a:spcAft>
                <a:spcPts val="1200"/>
              </a:spcAft>
              <a:buClrTx/>
            </a:pPr>
            <a:r>
              <a:rPr lang="en-US" sz="2200" dirty="0"/>
              <a:t>Vegetable oil</a:t>
            </a:r>
          </a:p>
          <a:p>
            <a:pPr lvl="0">
              <a:spcBef>
                <a:spcPts val="0"/>
              </a:spcBef>
              <a:spcAft>
                <a:spcPts val="1200"/>
              </a:spcAft>
              <a:buClrTx/>
            </a:pPr>
            <a:r>
              <a:rPr lang="en-US" sz="2200" dirty="0"/>
              <a:t>Corn syrup or honey</a:t>
            </a:r>
          </a:p>
          <a:p>
            <a:pPr lvl="0">
              <a:spcBef>
                <a:spcPts val="0"/>
              </a:spcBef>
              <a:spcAft>
                <a:spcPts val="1200"/>
              </a:spcAft>
              <a:buClrTx/>
            </a:pPr>
            <a:r>
              <a:rPr lang="en-US" sz="2200" dirty="0"/>
              <a:t>Water</a:t>
            </a:r>
          </a:p>
          <a:p>
            <a:pPr marL="0" lvl="0" indent="0">
              <a:buClrTx/>
              <a:buNone/>
            </a:pPr>
            <a:endParaRPr lang="en-US" sz="2000" dirty="0"/>
          </a:p>
          <a:p>
            <a:pPr marL="0" indent="0">
              <a:lnSpc>
                <a:spcPct val="120000"/>
              </a:lnSpc>
              <a:spcBef>
                <a:spcPts val="0"/>
              </a:spcBef>
              <a:buClrTx/>
              <a:buNone/>
            </a:pPr>
            <a:r>
              <a:rPr lang="en-US" sz="2400" b="1" dirty="0">
                <a:solidFill>
                  <a:srgbClr val="00B0F0"/>
                </a:solidFill>
              </a:rPr>
              <a:t>*</a:t>
            </a:r>
            <a:r>
              <a:rPr lang="en-US" sz="1800" dirty="0"/>
              <a:t>These items are only required for certain science of energy stations. </a:t>
            </a:r>
            <a:br>
              <a:rPr lang="en-US" sz="1800" dirty="0"/>
            </a:br>
            <a:r>
              <a:rPr lang="en-US" sz="1800" dirty="0"/>
              <a:t>Preview your assigned station to determine which starred items are necessary for you.</a:t>
            </a:r>
          </a:p>
          <a:p>
            <a:pPr lvl="0">
              <a:buClrTx/>
            </a:pPr>
            <a:endParaRPr lang="en-US" sz="2000" dirty="0"/>
          </a:p>
          <a:p>
            <a:pPr marL="0" indent="0">
              <a:buNone/>
            </a:pPr>
            <a:endParaRPr lang="en-US" sz="2000" dirty="0"/>
          </a:p>
        </p:txBody>
      </p:sp>
      <p:sp>
        <p:nvSpPr>
          <p:cNvPr id="3" name="TextBox 2">
            <a:extLst>
              <a:ext uri="{FF2B5EF4-FFF2-40B4-BE49-F238E27FC236}">
                <a16:creationId xmlns:a16="http://schemas.microsoft.com/office/drawing/2014/main" id="{F096B843-07DE-4ACB-B917-D9051AFCB61E}"/>
              </a:ext>
            </a:extLst>
          </p:cNvPr>
          <p:cNvSpPr txBox="1"/>
          <p:nvPr/>
        </p:nvSpPr>
        <p:spPr>
          <a:xfrm>
            <a:off x="7086601" y="1432144"/>
            <a:ext cx="4584032"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lang="en-US" sz="2200" dirty="0">
                <a:solidFill>
                  <a:prstClr val="black"/>
                </a:solidFill>
                <a:latin typeface="Calibri" panose="020F0502020204030204"/>
              </a:rPr>
              <a:t>Please complete the energy knowledge pretest if you have not already. </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See link provided in the Zoom chat.</a:t>
            </a:r>
          </a:p>
        </p:txBody>
      </p:sp>
      <p:sp>
        <p:nvSpPr>
          <p:cNvPr id="7" name="Footer Placeholder 7">
            <a:extLst>
              <a:ext uri="{FF2B5EF4-FFF2-40B4-BE49-F238E27FC236}">
                <a16:creationId xmlns:a16="http://schemas.microsoft.com/office/drawing/2014/main" id="{964B56F2-338E-476C-A3DC-0E5A78EA72E9}"/>
              </a:ext>
            </a:extLst>
          </p:cNvPr>
          <p:cNvSpPr>
            <a:spLocks noGrp="1"/>
          </p:cNvSpPr>
          <p:nvPr>
            <p:ph type="ftr" sz="quarter" idx="13"/>
          </p:nvPr>
        </p:nvSpPr>
        <p:spPr>
          <a:xfrm>
            <a:off x="1443034" y="6431138"/>
            <a:ext cx="4454524" cy="365125"/>
          </a:xfrm>
        </p:spPr>
        <p:txBody>
          <a:bodyPr/>
          <a:lstStyle/>
          <a:p>
            <a:r>
              <a:rPr lang="en-US" dirty="0"/>
              <a:t>ConocoPhillips 2020 ©The NEED Project  </a:t>
            </a:r>
          </a:p>
        </p:txBody>
      </p:sp>
    </p:spTree>
    <p:extLst>
      <p:ext uri="{BB962C8B-B14F-4D97-AF65-F5344CB8AC3E}">
        <p14:creationId xmlns:p14="http://schemas.microsoft.com/office/powerpoint/2010/main" val="3786835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9845" y="721426"/>
            <a:ext cx="6032500" cy="830788"/>
          </a:xfrm>
        </p:spPr>
        <p:txBody>
          <a:bodyPr>
            <a:normAutofit/>
          </a:bodyPr>
          <a:lstStyle/>
          <a:p>
            <a:r>
              <a:rPr lang="en-US" dirty="0"/>
              <a:t>NEED Resource Catalog</a:t>
            </a:r>
          </a:p>
        </p:txBody>
      </p:sp>
      <p:pic>
        <p:nvPicPr>
          <p:cNvPr id="5" name="Picture 4" descr="A picture containing photo, woman, sign, water&#10;&#10;Description automatically generated">
            <a:extLst>
              <a:ext uri="{FF2B5EF4-FFF2-40B4-BE49-F238E27FC236}">
                <a16:creationId xmlns:a16="http://schemas.microsoft.com/office/drawing/2014/main" id="{38E393C5-C420-41A0-B904-3B80B8786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196679"/>
            <a:ext cx="4794155" cy="6464641"/>
          </a:xfrm>
          <a:prstGeom prst="rect">
            <a:avLst/>
          </a:prstGeom>
        </p:spPr>
      </p:pic>
      <p:sp>
        <p:nvSpPr>
          <p:cNvPr id="7" name="Footer Placeholder 7">
            <a:extLst>
              <a:ext uri="{FF2B5EF4-FFF2-40B4-BE49-F238E27FC236}">
                <a16:creationId xmlns:a16="http://schemas.microsoft.com/office/drawing/2014/main" id="{1026710B-5124-423E-ABBC-84132304D0BF}"/>
              </a:ext>
            </a:extLst>
          </p:cNvPr>
          <p:cNvSpPr>
            <a:spLocks noGrp="1"/>
          </p:cNvSpPr>
          <p:nvPr>
            <p:ph type="ftr" sz="quarter" idx="13"/>
          </p:nvPr>
        </p:nvSpPr>
        <p:spPr>
          <a:xfrm>
            <a:off x="1443034" y="6431138"/>
            <a:ext cx="4454524" cy="365125"/>
          </a:xfrm>
        </p:spPr>
        <p:txBody>
          <a:bodyPr/>
          <a:lstStyle/>
          <a:p>
            <a:r>
              <a:rPr lang="en-US" dirty="0"/>
              <a:t>ConocoPhillips 2020 ©The NEED Project  </a:t>
            </a:r>
          </a:p>
        </p:txBody>
      </p:sp>
    </p:spTree>
    <p:extLst>
      <p:ext uri="{BB962C8B-B14F-4D97-AF65-F5344CB8AC3E}">
        <p14:creationId xmlns:p14="http://schemas.microsoft.com/office/powerpoint/2010/main" val="1365871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NEED Web Resources</a:t>
            </a:r>
          </a:p>
        </p:txBody>
      </p:sp>
      <p:sp>
        <p:nvSpPr>
          <p:cNvPr id="4" name="Text Placeholder 3"/>
          <p:cNvSpPr>
            <a:spLocks noGrp="1"/>
          </p:cNvSpPr>
          <p:nvPr>
            <p:ph type="body" idx="1"/>
          </p:nvPr>
        </p:nvSpPr>
        <p:spPr/>
        <p:txBody>
          <a:bodyPr/>
          <a:lstStyle/>
          <a:p>
            <a:r>
              <a:rPr lang="en-US" dirty="0"/>
              <a:t>www.NEED.org</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6222" y="945852"/>
            <a:ext cx="9097011" cy="626683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84311">
            <a:off x="-998308" y="1665067"/>
            <a:ext cx="7008969" cy="4828401"/>
          </a:xfrm>
          <a:prstGeom prst="rect">
            <a:avLst/>
          </a:prstGeom>
        </p:spPr>
      </p:pic>
      <p:pic>
        <p:nvPicPr>
          <p:cNvPr id="2" name="Picture 1">
            <a:extLst>
              <a:ext uri="{FF2B5EF4-FFF2-40B4-BE49-F238E27FC236}">
                <a16:creationId xmlns:a16="http://schemas.microsoft.com/office/drawing/2014/main" id="{BBDDBDC0-881C-46AA-A00B-DB6351048761}"/>
              </a:ext>
            </a:extLst>
          </p:cNvPr>
          <p:cNvPicPr>
            <a:picLocks noChangeAspect="1"/>
          </p:cNvPicPr>
          <p:nvPr/>
        </p:nvPicPr>
        <p:blipFill rotWithShape="1">
          <a:blip r:embed="rId4"/>
          <a:srcRect t="4845" b="6748"/>
          <a:stretch/>
        </p:blipFill>
        <p:spPr>
          <a:xfrm>
            <a:off x="5418631" y="2240172"/>
            <a:ext cx="6180768" cy="3671976"/>
          </a:xfrm>
          <a:prstGeom prst="rect">
            <a:avLst/>
          </a:prstGeom>
        </p:spPr>
      </p:pic>
      <p:sp>
        <p:nvSpPr>
          <p:cNvPr id="10" name="Footer Placeholder 7">
            <a:extLst>
              <a:ext uri="{FF2B5EF4-FFF2-40B4-BE49-F238E27FC236}">
                <a16:creationId xmlns:a16="http://schemas.microsoft.com/office/drawing/2014/main" id="{9A7A6985-F29B-4512-90A9-189777CB2F18}"/>
              </a:ext>
            </a:extLst>
          </p:cNvPr>
          <p:cNvSpPr>
            <a:spLocks noGrp="1"/>
          </p:cNvSpPr>
          <p:nvPr>
            <p:ph type="ftr" sz="quarter" idx="13"/>
          </p:nvPr>
        </p:nvSpPr>
        <p:spPr>
          <a:xfrm>
            <a:off x="1443034" y="6431138"/>
            <a:ext cx="4454524" cy="365125"/>
          </a:xfrm>
        </p:spPr>
        <p:txBody>
          <a:bodyPr/>
          <a:lstStyle/>
          <a:p>
            <a:r>
              <a:rPr lang="en-US" dirty="0"/>
              <a:t>ConocoPhillips 2020 ©The NEED Project  </a:t>
            </a:r>
          </a:p>
        </p:txBody>
      </p:sp>
    </p:spTree>
    <p:extLst>
      <p:ext uri="{BB962C8B-B14F-4D97-AF65-F5344CB8AC3E}">
        <p14:creationId xmlns:p14="http://schemas.microsoft.com/office/powerpoint/2010/main" val="2072530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9411" y="642671"/>
            <a:ext cx="5172075" cy="830788"/>
          </a:xfrm>
        </p:spPr>
        <p:txBody>
          <a:bodyPr/>
          <a:lstStyle/>
          <a:p>
            <a:r>
              <a:rPr lang="en-US" dirty="0"/>
              <a:t>NEED Web Resources</a:t>
            </a:r>
          </a:p>
        </p:txBody>
      </p:sp>
      <p:sp>
        <p:nvSpPr>
          <p:cNvPr id="4" name="Text Placeholder 3"/>
          <p:cNvSpPr>
            <a:spLocks noGrp="1"/>
          </p:cNvSpPr>
          <p:nvPr>
            <p:ph type="body" idx="1"/>
          </p:nvPr>
        </p:nvSpPr>
        <p:spPr>
          <a:xfrm>
            <a:off x="631735" y="1401222"/>
            <a:ext cx="5157787" cy="823912"/>
          </a:xfrm>
        </p:spPr>
        <p:txBody>
          <a:bodyPr/>
          <a:lstStyle/>
          <a:p>
            <a:r>
              <a:rPr lang="en-US" dirty="0"/>
              <a:t>Curriculum Materials</a:t>
            </a:r>
          </a:p>
        </p:txBody>
      </p:sp>
      <p:pic>
        <p:nvPicPr>
          <p:cNvPr id="2" name="Picture 1">
            <a:extLst>
              <a:ext uri="{FF2B5EF4-FFF2-40B4-BE49-F238E27FC236}">
                <a16:creationId xmlns:a16="http://schemas.microsoft.com/office/drawing/2014/main" id="{90F8B859-3AF8-46A2-B210-BEE0AF2E3234}"/>
              </a:ext>
            </a:extLst>
          </p:cNvPr>
          <p:cNvPicPr>
            <a:picLocks noChangeAspect="1"/>
          </p:cNvPicPr>
          <p:nvPr/>
        </p:nvPicPr>
        <p:blipFill rotWithShape="1">
          <a:blip r:embed="rId3"/>
          <a:srcRect t="4634" b="12574"/>
          <a:stretch/>
        </p:blipFill>
        <p:spPr>
          <a:xfrm>
            <a:off x="2750438" y="1861043"/>
            <a:ext cx="9354476" cy="4354286"/>
          </a:xfrm>
          <a:prstGeom prst="rect">
            <a:avLst/>
          </a:prstGeom>
        </p:spPr>
      </p:pic>
      <p:sp>
        <p:nvSpPr>
          <p:cNvPr id="6" name="Footer Placeholder 7">
            <a:extLst>
              <a:ext uri="{FF2B5EF4-FFF2-40B4-BE49-F238E27FC236}">
                <a16:creationId xmlns:a16="http://schemas.microsoft.com/office/drawing/2014/main" id="{9A7FD69C-9758-4D45-B9AB-72F635302927}"/>
              </a:ext>
            </a:extLst>
          </p:cNvPr>
          <p:cNvSpPr>
            <a:spLocks noGrp="1"/>
          </p:cNvSpPr>
          <p:nvPr>
            <p:ph type="ftr" sz="quarter" idx="13"/>
          </p:nvPr>
        </p:nvSpPr>
        <p:spPr>
          <a:xfrm>
            <a:off x="1443034" y="6431138"/>
            <a:ext cx="4454524" cy="365125"/>
          </a:xfrm>
        </p:spPr>
        <p:txBody>
          <a:bodyPr/>
          <a:lstStyle/>
          <a:p>
            <a:r>
              <a:rPr lang="en-US" dirty="0"/>
              <a:t>ConocoPhillips 2020 ©The NEED Project  </a:t>
            </a:r>
          </a:p>
        </p:txBody>
      </p:sp>
    </p:spTree>
    <p:extLst>
      <p:ext uri="{BB962C8B-B14F-4D97-AF65-F5344CB8AC3E}">
        <p14:creationId xmlns:p14="http://schemas.microsoft.com/office/powerpoint/2010/main" val="2768150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9411" y="642671"/>
            <a:ext cx="9910233" cy="830788"/>
          </a:xfrm>
        </p:spPr>
        <p:txBody>
          <a:bodyPr>
            <a:normAutofit/>
          </a:bodyPr>
          <a:lstStyle/>
          <a:p>
            <a:r>
              <a:rPr lang="en-US" dirty="0"/>
              <a:t>NEED Web Distance Learning Resources</a:t>
            </a:r>
          </a:p>
        </p:txBody>
      </p:sp>
      <p:pic>
        <p:nvPicPr>
          <p:cNvPr id="6" name="Picture 5" descr="A screenshot of a video game&#10;&#10;Description automatically generated">
            <a:extLst>
              <a:ext uri="{FF2B5EF4-FFF2-40B4-BE49-F238E27FC236}">
                <a16:creationId xmlns:a16="http://schemas.microsoft.com/office/drawing/2014/main" id="{7171795F-9F56-4DDB-9020-270CCF823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562" y="1417638"/>
            <a:ext cx="8031992" cy="5013500"/>
          </a:xfrm>
          <a:prstGeom prst="rect">
            <a:avLst/>
          </a:prstGeom>
        </p:spPr>
      </p:pic>
      <p:sp>
        <p:nvSpPr>
          <p:cNvPr id="5" name="TextBox 4">
            <a:extLst>
              <a:ext uri="{FF2B5EF4-FFF2-40B4-BE49-F238E27FC236}">
                <a16:creationId xmlns:a16="http://schemas.microsoft.com/office/drawing/2014/main" id="{625D12E6-34EB-4DF4-B695-273795543EBC}"/>
              </a:ext>
            </a:extLst>
          </p:cNvPr>
          <p:cNvSpPr txBox="1"/>
          <p:nvPr/>
        </p:nvSpPr>
        <p:spPr>
          <a:xfrm>
            <a:off x="497836" y="316199"/>
            <a:ext cx="4222044" cy="369332"/>
          </a:xfrm>
          <a:prstGeom prst="rect">
            <a:avLst/>
          </a:prstGeom>
          <a:noFill/>
        </p:spPr>
        <p:txBody>
          <a:bodyPr wrap="square" rtlCol="0">
            <a:spAutoFit/>
          </a:bodyPr>
          <a:lstStyle/>
          <a:p>
            <a:r>
              <a:rPr lang="en-US" dirty="0"/>
              <a:t>www.NEED.org/distancelearning</a:t>
            </a:r>
          </a:p>
        </p:txBody>
      </p:sp>
      <p:sp>
        <p:nvSpPr>
          <p:cNvPr id="7" name="Footer Placeholder 7">
            <a:extLst>
              <a:ext uri="{FF2B5EF4-FFF2-40B4-BE49-F238E27FC236}">
                <a16:creationId xmlns:a16="http://schemas.microsoft.com/office/drawing/2014/main" id="{AB214D46-146E-489E-BDB1-FC1094CE802D}"/>
              </a:ext>
            </a:extLst>
          </p:cNvPr>
          <p:cNvSpPr>
            <a:spLocks noGrp="1"/>
          </p:cNvSpPr>
          <p:nvPr>
            <p:ph type="ftr" sz="quarter" idx="13"/>
          </p:nvPr>
        </p:nvSpPr>
        <p:spPr>
          <a:xfrm>
            <a:off x="1443034" y="6431138"/>
            <a:ext cx="4454524" cy="365125"/>
          </a:xfrm>
        </p:spPr>
        <p:txBody>
          <a:bodyPr/>
          <a:lstStyle/>
          <a:p>
            <a:r>
              <a:rPr lang="en-US" dirty="0"/>
              <a:t>ConocoPhillips 2020 ©The NEED Project  </a:t>
            </a:r>
          </a:p>
        </p:txBody>
      </p:sp>
    </p:spTree>
    <p:extLst>
      <p:ext uri="{BB962C8B-B14F-4D97-AF65-F5344CB8AC3E}">
        <p14:creationId xmlns:p14="http://schemas.microsoft.com/office/powerpoint/2010/main" val="4106497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Title 2"/>
          <p:cNvSpPr>
            <a:spLocks noGrp="1"/>
          </p:cNvSpPr>
          <p:nvPr>
            <p:ph type="title"/>
          </p:nvPr>
        </p:nvSpPr>
        <p:spPr>
          <a:xfrm>
            <a:off x="639758" y="402520"/>
            <a:ext cx="10515600" cy="910519"/>
          </a:xfrm>
          <a:prstGeom prst="rect">
            <a:avLst/>
          </a:prstGeom>
        </p:spPr>
        <p:txBody>
          <a:bodyPr anchor="ctr">
            <a:normAutofit/>
          </a:bodyPr>
          <a:lstStyle/>
          <a:p>
            <a:r>
              <a:rPr lang="en-US" dirty="0"/>
              <a:t>NEED Web Resources</a:t>
            </a:r>
          </a:p>
        </p:txBody>
      </p:sp>
      <p:sp>
        <p:nvSpPr>
          <p:cNvPr id="7" name="Text Placeholder 3">
            <a:extLst>
              <a:ext uri="{FF2B5EF4-FFF2-40B4-BE49-F238E27FC236}">
                <a16:creationId xmlns:a16="http://schemas.microsoft.com/office/drawing/2014/main" id="{F2317343-7C46-4551-BBD0-83D3816637DE}"/>
              </a:ext>
            </a:extLst>
          </p:cNvPr>
          <p:cNvSpPr txBox="1">
            <a:spLocks/>
          </p:cNvSpPr>
          <p:nvPr/>
        </p:nvSpPr>
        <p:spPr>
          <a:xfrm>
            <a:off x="639758" y="1313039"/>
            <a:ext cx="5181600" cy="5115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00B0F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Correlations to State Standards</a:t>
            </a:r>
          </a:p>
        </p:txBody>
      </p:sp>
      <p:pic>
        <p:nvPicPr>
          <p:cNvPr id="9" name="Picture 3">
            <a:extLst>
              <a:ext uri="{FF2B5EF4-FFF2-40B4-BE49-F238E27FC236}">
                <a16:creationId xmlns:a16="http://schemas.microsoft.com/office/drawing/2014/main" id="{0DE9517F-CE67-4381-A727-91868E334C7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2" t="6412" r="21069" b="10045"/>
          <a:stretch/>
        </p:blipFill>
        <p:spPr bwMode="auto">
          <a:xfrm>
            <a:off x="6172200" y="1781766"/>
            <a:ext cx="5181600" cy="4180645"/>
          </a:xfrm>
          <a:prstGeom prst="rect">
            <a:avLst/>
          </a:prstGeom>
          <a:solidFill>
            <a:srgbClr val="FFFFFF"/>
          </a:solidFill>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Footer Placeholder 7">
            <a:extLst>
              <a:ext uri="{FF2B5EF4-FFF2-40B4-BE49-F238E27FC236}">
                <a16:creationId xmlns:a16="http://schemas.microsoft.com/office/drawing/2014/main" id="{AAA5848A-2F73-423C-92E5-37B213B0FDC0}"/>
              </a:ext>
            </a:extLst>
          </p:cNvPr>
          <p:cNvSpPr>
            <a:spLocks noGrp="1"/>
          </p:cNvSpPr>
          <p:nvPr>
            <p:ph type="ftr" sz="quarter" idx="13"/>
          </p:nvPr>
        </p:nvSpPr>
        <p:spPr>
          <a:xfrm>
            <a:off x="1443034" y="6431138"/>
            <a:ext cx="4454524" cy="365125"/>
          </a:xfrm>
        </p:spPr>
        <p:txBody>
          <a:bodyPr/>
          <a:lstStyle/>
          <a:p>
            <a:r>
              <a:rPr lang="en-US" dirty="0"/>
              <a:t>ConocoPhillips 2020 ©The NEED Project  </a:t>
            </a:r>
          </a:p>
        </p:txBody>
      </p:sp>
    </p:spTree>
    <p:extLst>
      <p:ext uri="{BB962C8B-B14F-4D97-AF65-F5344CB8AC3E}">
        <p14:creationId xmlns:p14="http://schemas.microsoft.com/office/powerpoint/2010/main" val="6622326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NEED Web Resources</a:t>
            </a:r>
          </a:p>
        </p:txBody>
      </p:sp>
      <p:sp>
        <p:nvSpPr>
          <p:cNvPr id="4" name="Text Placeholder 3"/>
          <p:cNvSpPr>
            <a:spLocks noGrp="1"/>
          </p:cNvSpPr>
          <p:nvPr>
            <p:ph type="body" idx="1"/>
          </p:nvPr>
        </p:nvSpPr>
        <p:spPr>
          <a:xfrm>
            <a:off x="839787" y="1545695"/>
            <a:ext cx="6736669" cy="823912"/>
          </a:xfrm>
        </p:spPr>
        <p:txBody>
          <a:bodyPr>
            <a:normAutofit/>
          </a:bodyPr>
          <a:lstStyle/>
          <a:p>
            <a:r>
              <a:rPr lang="en-US" dirty="0"/>
              <a:t>Pre/Post Energy Poll and Question Bank</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0331" y="2207178"/>
            <a:ext cx="2728722" cy="353921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4427" y="2207178"/>
            <a:ext cx="2723302" cy="353218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9792" y="2207178"/>
            <a:ext cx="2783446" cy="361019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346" y="2261592"/>
            <a:ext cx="2783446" cy="3610194"/>
          </a:xfrm>
          <a:prstGeom prst="rect">
            <a:avLst/>
          </a:prstGeom>
        </p:spPr>
      </p:pic>
      <p:sp>
        <p:nvSpPr>
          <p:cNvPr id="13" name="Footer Placeholder 7">
            <a:extLst>
              <a:ext uri="{FF2B5EF4-FFF2-40B4-BE49-F238E27FC236}">
                <a16:creationId xmlns:a16="http://schemas.microsoft.com/office/drawing/2014/main" id="{71D94A18-4D01-4FB7-8EE1-9C64C6015C2C}"/>
              </a:ext>
            </a:extLst>
          </p:cNvPr>
          <p:cNvSpPr>
            <a:spLocks noGrp="1"/>
          </p:cNvSpPr>
          <p:nvPr>
            <p:ph type="ftr" sz="quarter" idx="13"/>
          </p:nvPr>
        </p:nvSpPr>
        <p:spPr>
          <a:xfrm>
            <a:off x="1443034" y="6431138"/>
            <a:ext cx="4454524" cy="365125"/>
          </a:xfrm>
        </p:spPr>
        <p:txBody>
          <a:bodyPr/>
          <a:lstStyle/>
          <a:p>
            <a:r>
              <a:rPr lang="en-US" dirty="0"/>
              <a:t>ConocoPhillips 2020 ©The NEED Project  </a:t>
            </a:r>
          </a:p>
        </p:txBody>
      </p:sp>
    </p:spTree>
    <p:extLst>
      <p:ext uri="{BB962C8B-B14F-4D97-AF65-F5344CB8AC3E}">
        <p14:creationId xmlns:p14="http://schemas.microsoft.com/office/powerpoint/2010/main" val="1625706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Teacher Training</a:t>
            </a:r>
          </a:p>
        </p:txBody>
      </p:sp>
      <p:pic>
        <p:nvPicPr>
          <p:cNvPr id="7" name="Picture Placeholder 6"/>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p:blipFill>
        <p:spPr>
          <a:xfrm>
            <a:off x="6299199" y="1794579"/>
            <a:ext cx="5626497" cy="3752829"/>
          </a:xfrm>
        </p:spPr>
      </p:pic>
      <p:sp>
        <p:nvSpPr>
          <p:cNvPr id="5" name="Text Placeholder 4"/>
          <p:cNvSpPr>
            <a:spLocks noGrp="1"/>
          </p:cNvSpPr>
          <p:nvPr>
            <p:ph type="body" sz="quarter" idx="11"/>
          </p:nvPr>
        </p:nvSpPr>
        <p:spPr>
          <a:xfrm>
            <a:off x="95613" y="1295135"/>
            <a:ext cx="2694841" cy="344486"/>
          </a:xfrm>
        </p:spPr>
        <p:txBody>
          <a:bodyPr>
            <a:normAutofit lnSpcReduction="10000"/>
          </a:bodyPr>
          <a:lstStyle/>
          <a:p>
            <a:pPr algn="r"/>
            <a:r>
              <a:rPr lang="en-US" sz="2000" b="1" i="0" dirty="0">
                <a:solidFill>
                  <a:srgbClr val="00B0F0"/>
                </a:solidFill>
              </a:rPr>
              <a:t>www.NEED.org/events</a:t>
            </a:r>
          </a:p>
        </p:txBody>
      </p:sp>
      <p:pic>
        <p:nvPicPr>
          <p:cNvPr id="10" name="Picture Placeholder 5">
            <a:extLst>
              <a:ext uri="{FF2B5EF4-FFF2-40B4-BE49-F238E27FC236}">
                <a16:creationId xmlns:a16="http://schemas.microsoft.com/office/drawing/2014/main" id="{9B153FE0-7EC4-4F5F-8DC5-5329D0B418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30297" y="1794579"/>
            <a:ext cx="5968715" cy="3752829"/>
          </a:xfrm>
          <a:prstGeom prst="rect">
            <a:avLst/>
          </a:prstGeom>
        </p:spPr>
      </p:pic>
      <p:sp>
        <p:nvSpPr>
          <p:cNvPr id="11" name="Footer Placeholder 7">
            <a:extLst>
              <a:ext uri="{FF2B5EF4-FFF2-40B4-BE49-F238E27FC236}">
                <a16:creationId xmlns:a16="http://schemas.microsoft.com/office/drawing/2014/main" id="{75023BC8-7585-4381-8946-BA8B780F05C5}"/>
              </a:ext>
            </a:extLst>
          </p:cNvPr>
          <p:cNvSpPr>
            <a:spLocks noGrp="1"/>
          </p:cNvSpPr>
          <p:nvPr>
            <p:ph type="ftr" sz="quarter" idx="13"/>
          </p:nvPr>
        </p:nvSpPr>
        <p:spPr>
          <a:xfrm>
            <a:off x="1443034" y="6431138"/>
            <a:ext cx="4454524" cy="365125"/>
          </a:xfrm>
        </p:spPr>
        <p:txBody>
          <a:bodyPr/>
          <a:lstStyle/>
          <a:p>
            <a:r>
              <a:rPr lang="en-US" dirty="0"/>
              <a:t>ConocoPhillips 2020 ©The NEED Project  </a:t>
            </a:r>
          </a:p>
        </p:txBody>
      </p:sp>
    </p:spTree>
    <p:extLst>
      <p:ext uri="{BB962C8B-B14F-4D97-AF65-F5344CB8AC3E}">
        <p14:creationId xmlns:p14="http://schemas.microsoft.com/office/powerpoint/2010/main" val="41897233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5734" y="602767"/>
            <a:ext cx="5172075" cy="974721"/>
          </a:xfrm>
        </p:spPr>
        <p:txBody>
          <a:bodyPr>
            <a:normAutofit fontScale="90000"/>
          </a:bodyPr>
          <a:lstStyle/>
          <a:p>
            <a:r>
              <a:rPr lang="en-US" dirty="0">
                <a:solidFill>
                  <a:srgbClr val="00B0F0"/>
                </a:solidFill>
              </a:rPr>
              <a:t>YOUTH AWARDS FOR ENERGY ACHIEVEMENT</a:t>
            </a:r>
          </a:p>
        </p:txBody>
      </p:sp>
      <p:sp>
        <p:nvSpPr>
          <p:cNvPr id="11" name="Text Placeholder 10"/>
          <p:cNvSpPr>
            <a:spLocks noGrp="1"/>
          </p:cNvSpPr>
          <p:nvPr>
            <p:ph type="body" sz="quarter" idx="12"/>
          </p:nvPr>
        </p:nvSpPr>
        <p:spPr>
          <a:xfrm>
            <a:off x="325967" y="2120573"/>
            <a:ext cx="5421842" cy="3871153"/>
          </a:xfrm>
        </p:spPr>
        <p:txBody>
          <a:bodyPr>
            <a:noAutofit/>
          </a:bodyPr>
          <a:lstStyle/>
          <a:p>
            <a:r>
              <a:rPr lang="en-US" sz="1700" dirty="0"/>
              <a:t>To recognize outstanding achievement and reward student leadership, The NEED Project conducts the National Youth Awards Program for Energy Achievement.</a:t>
            </a:r>
          </a:p>
          <a:p>
            <a:endParaRPr lang="en-US" sz="1000" dirty="0"/>
          </a:p>
          <a:p>
            <a:r>
              <a:rPr lang="en-US" sz="1700" b="1" dirty="0"/>
              <a:t>What’s involved? </a:t>
            </a:r>
          </a:p>
          <a:p>
            <a:r>
              <a:rPr lang="en-US" sz="1700" dirty="0"/>
              <a:t>Students and teachers set goals and objectives and keep a record of their activities. Students create a digital project to submit for judging.  In April, digital projects should be uploaded to the online submission site.  </a:t>
            </a:r>
          </a:p>
          <a:p>
            <a:r>
              <a:rPr lang="en-US" sz="1700" dirty="0"/>
              <a:t>Want more info? Check out </a:t>
            </a:r>
            <a:r>
              <a:rPr lang="en-US" sz="1700" dirty="0">
                <a:solidFill>
                  <a:srgbClr val="00B0F0"/>
                </a:solidFill>
                <a:hlinkClick r:id="rId3"/>
              </a:rPr>
              <a:t>www.NEED.org/youth-awards</a:t>
            </a:r>
            <a:r>
              <a:rPr lang="en-US" sz="1700" dirty="0">
                <a:solidFill>
                  <a:srgbClr val="00B0F0"/>
                </a:solidFill>
              </a:rPr>
              <a:t> </a:t>
            </a:r>
            <a:r>
              <a:rPr lang="en-US" sz="1700" dirty="0"/>
              <a:t>for more application and program information, previous winners, and photos of past events.</a:t>
            </a:r>
          </a:p>
        </p:txBody>
      </p:sp>
      <p:sp>
        <p:nvSpPr>
          <p:cNvPr id="2" name="TextBox 1">
            <a:extLst>
              <a:ext uri="{FF2B5EF4-FFF2-40B4-BE49-F238E27FC236}">
                <a16:creationId xmlns:a16="http://schemas.microsoft.com/office/drawing/2014/main" id="{0136302B-3437-4B42-A6A9-B77CD60FB703}"/>
              </a:ext>
            </a:extLst>
          </p:cNvPr>
          <p:cNvSpPr txBox="1"/>
          <p:nvPr/>
        </p:nvSpPr>
        <p:spPr>
          <a:xfrm>
            <a:off x="8653550" y="6383987"/>
            <a:ext cx="1754806" cy="461665"/>
          </a:xfrm>
          <a:prstGeom prst="rect">
            <a:avLst/>
          </a:prstGeom>
          <a:solidFill>
            <a:schemeClr val="bg1"/>
          </a:solidFill>
        </p:spPr>
        <p:txBody>
          <a:bodyPr wrap="square" rtlCol="0">
            <a:spAutoFit/>
          </a:bodyPr>
          <a:lstStyle/>
          <a:p>
            <a:r>
              <a:rPr lang="en-US" sz="2400" b="1" dirty="0">
                <a:solidFill>
                  <a:srgbClr val="00B0F0"/>
                </a:solidFill>
              </a:rPr>
              <a:t>#</a:t>
            </a:r>
            <a:r>
              <a:rPr lang="en-US" sz="2400" b="1" dirty="0" err="1">
                <a:solidFill>
                  <a:srgbClr val="00B0F0"/>
                </a:solidFill>
              </a:rPr>
              <a:t>NEEDinDC</a:t>
            </a:r>
            <a:endParaRPr lang="en-US" sz="2400" b="1" dirty="0">
              <a:solidFill>
                <a:srgbClr val="00B0F0"/>
              </a:solidFill>
            </a:endParaRPr>
          </a:p>
        </p:txBody>
      </p:sp>
      <p:pic>
        <p:nvPicPr>
          <p:cNvPr id="9" name="Picture Placeholder 20">
            <a:extLst>
              <a:ext uri="{FF2B5EF4-FFF2-40B4-BE49-F238E27FC236}">
                <a16:creationId xmlns:a16="http://schemas.microsoft.com/office/drawing/2014/main" id="{A20C8BD4-B384-444B-9FD0-7A666A3C560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76950" y="1389631"/>
            <a:ext cx="6115050" cy="4078738"/>
          </a:xfrm>
          <a:prstGeom prst="rect">
            <a:avLst/>
          </a:prstGeom>
        </p:spPr>
      </p:pic>
      <p:sp>
        <p:nvSpPr>
          <p:cNvPr id="7" name="Footer Placeholder 7">
            <a:extLst>
              <a:ext uri="{FF2B5EF4-FFF2-40B4-BE49-F238E27FC236}">
                <a16:creationId xmlns:a16="http://schemas.microsoft.com/office/drawing/2014/main" id="{1F2CEF01-8629-4065-9685-DA7CE1B7E266}"/>
              </a:ext>
            </a:extLst>
          </p:cNvPr>
          <p:cNvSpPr>
            <a:spLocks noGrp="1"/>
          </p:cNvSpPr>
          <p:nvPr>
            <p:ph type="ftr" sz="quarter" idx="13"/>
          </p:nvPr>
        </p:nvSpPr>
        <p:spPr>
          <a:xfrm>
            <a:off x="1443034" y="6431138"/>
            <a:ext cx="4454524" cy="365125"/>
          </a:xfrm>
        </p:spPr>
        <p:txBody>
          <a:bodyPr/>
          <a:lstStyle/>
          <a:p>
            <a:r>
              <a:rPr lang="en-US" dirty="0"/>
              <a:t>ConocoPhillips 2020 ©The NEED Project  </a:t>
            </a:r>
          </a:p>
        </p:txBody>
      </p:sp>
    </p:spTree>
    <p:extLst>
      <p:ext uri="{BB962C8B-B14F-4D97-AF65-F5344CB8AC3E}">
        <p14:creationId xmlns:p14="http://schemas.microsoft.com/office/powerpoint/2010/main" val="1014404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280" y="5838477"/>
            <a:ext cx="9389547" cy="541867"/>
          </a:xfrm>
        </p:spPr>
        <p:txBody>
          <a:bodyPr/>
          <a:lstStyle/>
          <a:p>
            <a:r>
              <a:rPr lang="en-US" dirty="0"/>
              <a:t>Exploring Oil </a:t>
            </a:r>
            <a:r>
              <a:rPr lang="en-US"/>
              <a:t>&amp; Natural Gas</a:t>
            </a:r>
            <a:endParaRPr lang="en-US" dirty="0"/>
          </a:p>
        </p:txBody>
      </p:sp>
      <p:pic>
        <p:nvPicPr>
          <p:cNvPr id="5" name="Picture Placeholder 4"/>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t="5914" b="20865"/>
          <a:stretch/>
        </p:blipFill>
        <p:spPr>
          <a:xfrm>
            <a:off x="-22574" y="-32945"/>
            <a:ext cx="12243879" cy="5374001"/>
          </a:xfrm>
        </p:spPr>
      </p:pic>
    </p:spTree>
    <p:extLst>
      <p:ext uri="{BB962C8B-B14F-4D97-AF65-F5344CB8AC3E}">
        <p14:creationId xmlns:p14="http://schemas.microsoft.com/office/powerpoint/2010/main" val="2305025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Where are the fossils in Fossil Fuels?</a:t>
            </a:r>
          </a:p>
        </p:txBody>
      </p:sp>
      <p:pic>
        <p:nvPicPr>
          <p:cNvPr id="7" name="Picture Placeholder 6"/>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5779" b="5779"/>
          <a:stretch>
            <a:fillRect/>
          </a:stretch>
        </p:blipFill>
        <p:spPr/>
      </p:pic>
      <p:pic>
        <p:nvPicPr>
          <p:cNvPr id="8" name="Picture Placeholder 7"/>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5237" b="5237"/>
          <a:stretch>
            <a:fillRect/>
          </a:stretch>
        </p:blipFill>
        <p:spPr/>
      </p:pic>
      <p:pic>
        <p:nvPicPr>
          <p:cNvPr id="9" name="Picture Placeholder 8"/>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t="6423" b="6423"/>
          <a:stretch>
            <a:fillRect/>
          </a:stretch>
        </p:blipFill>
        <p:spPr/>
      </p:pic>
      <p:sp>
        <p:nvSpPr>
          <p:cNvPr id="6" name="Text Placeholder 5"/>
          <p:cNvSpPr>
            <a:spLocks noGrp="1"/>
          </p:cNvSpPr>
          <p:nvPr>
            <p:ph type="body" sz="quarter" idx="17"/>
          </p:nvPr>
        </p:nvSpPr>
        <p:spPr>
          <a:xfrm>
            <a:off x="8578850" y="4187650"/>
            <a:ext cx="3184525" cy="775053"/>
          </a:xfrm>
        </p:spPr>
        <p:txBody>
          <a:bodyPr/>
          <a:lstStyle/>
          <a:p>
            <a:r>
              <a:rPr lang="en-US" b="0" dirty="0"/>
              <a:t>Fossil fuels were forming </a:t>
            </a:r>
            <a:r>
              <a:rPr lang="en-US" dirty="0"/>
              <a:t>before</a:t>
            </a:r>
            <a:r>
              <a:rPr lang="en-US" b="0" dirty="0"/>
              <a:t> dinosaurs lived…</a:t>
            </a:r>
          </a:p>
          <a:p>
            <a:endParaRPr lang="en-US" dirty="0"/>
          </a:p>
        </p:txBody>
      </p:sp>
      <p:sp>
        <p:nvSpPr>
          <p:cNvPr id="11" name="Footer Placeholder 4">
            <a:extLst>
              <a:ext uri="{FF2B5EF4-FFF2-40B4-BE49-F238E27FC236}">
                <a16:creationId xmlns:a16="http://schemas.microsoft.com/office/drawing/2014/main" id="{FAB023CC-0BBC-4416-AC2B-BDBDD7645581}"/>
              </a:ext>
            </a:extLst>
          </p:cNvPr>
          <p:cNvSpPr>
            <a:spLocks noGrp="1"/>
          </p:cNvSpPr>
          <p:nvPr>
            <p:ph type="ftr" sz="quarter" idx="13"/>
          </p:nvPr>
        </p:nvSpPr>
        <p:spPr>
          <a:xfrm>
            <a:off x="1443034" y="6431138"/>
            <a:ext cx="2999146" cy="365125"/>
          </a:xfrm>
        </p:spPr>
        <p:txBody>
          <a:bodyPr/>
          <a:lstStyle/>
          <a:p>
            <a:r>
              <a:rPr lang="en-US" dirty="0"/>
              <a:t>Exploring Oil &amp; Gas 2020 ©The NEED Project </a:t>
            </a:r>
          </a:p>
        </p:txBody>
      </p:sp>
      <p:sp>
        <p:nvSpPr>
          <p:cNvPr id="10" name="TextBox 9">
            <a:extLst>
              <a:ext uri="{FF2B5EF4-FFF2-40B4-BE49-F238E27FC236}">
                <a16:creationId xmlns:a16="http://schemas.microsoft.com/office/drawing/2014/main" id="{5A1D5E7F-7CD0-4A0B-995C-CAA4692B8449}"/>
              </a:ext>
            </a:extLst>
          </p:cNvPr>
          <p:cNvSpPr txBox="1"/>
          <p:nvPr/>
        </p:nvSpPr>
        <p:spPr>
          <a:xfrm>
            <a:off x="1580846" y="3749790"/>
            <a:ext cx="2085696" cy="230832"/>
          </a:xfrm>
          <a:prstGeom prst="rect">
            <a:avLst/>
          </a:prstGeom>
          <a:noFill/>
        </p:spPr>
        <p:txBody>
          <a:bodyPr wrap="square" rtlCol="0">
            <a:spAutoFit/>
          </a:bodyPr>
          <a:lstStyle/>
          <a:p>
            <a:r>
              <a:rPr lang="en-US" sz="900" dirty="0"/>
              <a:t>Magnified fossil photos</a:t>
            </a:r>
          </a:p>
        </p:txBody>
      </p:sp>
    </p:spTree>
    <p:extLst>
      <p:ext uri="{BB962C8B-B14F-4D97-AF65-F5344CB8AC3E}">
        <p14:creationId xmlns:p14="http://schemas.microsoft.com/office/powerpoint/2010/main" val="1482117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24" y="5556264"/>
            <a:ext cx="9389547" cy="541867"/>
          </a:xfrm>
        </p:spPr>
        <p:txBody>
          <a:bodyPr/>
          <a:lstStyle/>
          <a:p>
            <a:r>
              <a:rPr lang="en-US" dirty="0"/>
              <a:t>NEED Energy Workshop</a:t>
            </a:r>
          </a:p>
        </p:txBody>
      </p:sp>
      <p:pic>
        <p:nvPicPr>
          <p:cNvPr id="8" name="Picture 7" descr="A picture containing clipart&#10;&#10;Description automatically generated">
            <a:extLst>
              <a:ext uri="{FF2B5EF4-FFF2-40B4-BE49-F238E27FC236}">
                <a16:creationId xmlns:a16="http://schemas.microsoft.com/office/drawing/2014/main" id="{43E4F397-9381-46B9-B1F6-2AED85B36113}"/>
              </a:ext>
            </a:extLst>
          </p:cNvPr>
          <p:cNvPicPr>
            <a:picLocks noChangeAspect="1"/>
          </p:cNvPicPr>
          <p:nvPr/>
        </p:nvPicPr>
        <p:blipFill rotWithShape="1">
          <a:blip r:embed="rId2">
            <a:extLst>
              <a:ext uri="{28A0092B-C50C-407E-A947-70E740481C1C}">
                <a14:useLocalDpi xmlns:a14="http://schemas.microsoft.com/office/drawing/2010/main" val="0"/>
              </a:ext>
            </a:extLst>
          </a:blip>
          <a:srcRect l="2682" t="13495" r="1876" b="16511"/>
          <a:stretch/>
        </p:blipFill>
        <p:spPr>
          <a:xfrm>
            <a:off x="2080641" y="6171680"/>
            <a:ext cx="2396356" cy="541867"/>
          </a:xfrm>
          <a:prstGeom prst="rect">
            <a:avLst/>
          </a:prstGeom>
        </p:spPr>
      </p:pic>
      <p:sp>
        <p:nvSpPr>
          <p:cNvPr id="9" name="Text Placeholder 2">
            <a:extLst>
              <a:ext uri="{FF2B5EF4-FFF2-40B4-BE49-F238E27FC236}">
                <a16:creationId xmlns:a16="http://schemas.microsoft.com/office/drawing/2014/main" id="{5178E048-C29E-46F8-B59A-6390D1389497}"/>
              </a:ext>
            </a:extLst>
          </p:cNvPr>
          <p:cNvSpPr>
            <a:spLocks noGrp="1"/>
          </p:cNvSpPr>
          <p:nvPr>
            <p:ph type="body" idx="1"/>
          </p:nvPr>
        </p:nvSpPr>
        <p:spPr>
          <a:xfrm>
            <a:off x="179112" y="6098131"/>
            <a:ext cx="2077200" cy="579308"/>
          </a:xfrm>
        </p:spPr>
        <p:txBody>
          <a:bodyPr/>
          <a:lstStyle/>
          <a:p>
            <a:r>
              <a:rPr lang="en-US" dirty="0">
                <a:solidFill>
                  <a:schemeClr val="bg1"/>
                </a:solidFill>
              </a:rPr>
              <a:t>Sponsored by</a:t>
            </a:r>
            <a:endParaRPr lang="en-US" dirty="0"/>
          </a:p>
        </p:txBody>
      </p:sp>
      <p:sp>
        <p:nvSpPr>
          <p:cNvPr id="11" name="Picture Placeholder 10">
            <a:extLst>
              <a:ext uri="{FF2B5EF4-FFF2-40B4-BE49-F238E27FC236}">
                <a16:creationId xmlns:a16="http://schemas.microsoft.com/office/drawing/2014/main" id="{12B8FF0A-6F91-4135-A932-1837AB0E336D}"/>
              </a:ext>
            </a:extLst>
          </p:cNvPr>
          <p:cNvSpPr>
            <a:spLocks noGrp="1"/>
          </p:cNvSpPr>
          <p:nvPr>
            <p:ph type="pic" sz="quarter" idx="13"/>
          </p:nvPr>
        </p:nvSpPr>
        <p:spPr/>
      </p:sp>
      <p:pic>
        <p:nvPicPr>
          <p:cNvPr id="12" name="Picture Placeholder 4">
            <a:extLst>
              <a:ext uri="{FF2B5EF4-FFF2-40B4-BE49-F238E27FC236}">
                <a16:creationId xmlns:a16="http://schemas.microsoft.com/office/drawing/2014/main" id="{3ACBF143-CD55-4943-8707-C5908C54A430}"/>
              </a:ext>
            </a:extLst>
          </p:cNvPr>
          <p:cNvPicPr>
            <a:picLocks noChangeAspect="1"/>
          </p:cNvPicPr>
          <p:nvPr/>
        </p:nvPicPr>
        <p:blipFill>
          <a:blip r:embed="rId3">
            <a:extLst>
              <a:ext uri="{28A0092B-C50C-407E-A947-70E740481C1C}">
                <a14:useLocalDpi xmlns:a14="http://schemas.microsoft.com/office/drawing/2010/main" val="0"/>
              </a:ext>
            </a:extLst>
          </a:blip>
          <a:srcRect t="17090" b="17090"/>
          <a:stretch>
            <a:fillRect/>
          </a:stretch>
        </p:blipFill>
        <p:spPr>
          <a:xfrm>
            <a:off x="-25940" y="-32946"/>
            <a:ext cx="12243879" cy="5374001"/>
          </a:xfrm>
          <a:custGeom>
            <a:avLst/>
            <a:gdLst>
              <a:gd name="connsiteX0" fmla="*/ 0 w 8658584"/>
              <a:gd name="connsiteY0" fmla="*/ 0 h 6694311"/>
              <a:gd name="connsiteX1" fmla="*/ 7542843 w 8658584"/>
              <a:gd name="connsiteY1" fmla="*/ 0 h 6694311"/>
              <a:gd name="connsiteX2" fmla="*/ 8658584 w 8658584"/>
              <a:gd name="connsiteY2" fmla="*/ 1115741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6143021 w 8658584"/>
              <a:gd name="connsiteY1" fmla="*/ 0 h 6694311"/>
              <a:gd name="connsiteX2" fmla="*/ 8658584 w 8658584"/>
              <a:gd name="connsiteY2" fmla="*/ 1115741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6143021 w 8658584"/>
              <a:gd name="connsiteY1" fmla="*/ 0 h 6694311"/>
              <a:gd name="connsiteX2" fmla="*/ 8658584 w 8658584"/>
              <a:gd name="connsiteY2" fmla="*/ 2560719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5691465 w 8658584"/>
              <a:gd name="connsiteY1" fmla="*/ 0 h 6694311"/>
              <a:gd name="connsiteX2" fmla="*/ 8658584 w 8658584"/>
              <a:gd name="connsiteY2" fmla="*/ 2560719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5691465 w 8658584"/>
              <a:gd name="connsiteY1" fmla="*/ 0 h 6694311"/>
              <a:gd name="connsiteX2" fmla="*/ 8658584 w 8658584"/>
              <a:gd name="connsiteY2" fmla="*/ 3080008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0 h 6694311"/>
              <a:gd name="connsiteX1" fmla="*/ 5691465 w 8658584"/>
              <a:gd name="connsiteY1" fmla="*/ 0 h 6694311"/>
              <a:gd name="connsiteX2" fmla="*/ 8636006 w 8658584"/>
              <a:gd name="connsiteY2" fmla="*/ 2763920 h 6694311"/>
              <a:gd name="connsiteX3" fmla="*/ 8658584 w 8658584"/>
              <a:gd name="connsiteY3" fmla="*/ 6694311 h 6694311"/>
              <a:gd name="connsiteX4" fmla="*/ 0 w 8658584"/>
              <a:gd name="connsiteY4" fmla="*/ 6694311 h 6694311"/>
              <a:gd name="connsiteX5" fmla="*/ 0 w 8658584"/>
              <a:gd name="connsiteY5" fmla="*/ 0 h 6694311"/>
              <a:gd name="connsiteX0" fmla="*/ 0 w 8658584"/>
              <a:gd name="connsiteY0" fmla="*/ 22578 h 6716889"/>
              <a:gd name="connsiteX1" fmla="*/ 5510843 w 8658584"/>
              <a:gd name="connsiteY1" fmla="*/ 0 h 6716889"/>
              <a:gd name="connsiteX2" fmla="*/ 8636006 w 8658584"/>
              <a:gd name="connsiteY2" fmla="*/ 2786498 h 6716889"/>
              <a:gd name="connsiteX3" fmla="*/ 8658584 w 8658584"/>
              <a:gd name="connsiteY3" fmla="*/ 6716889 h 6716889"/>
              <a:gd name="connsiteX4" fmla="*/ 0 w 8658584"/>
              <a:gd name="connsiteY4" fmla="*/ 6716889 h 6716889"/>
              <a:gd name="connsiteX5" fmla="*/ 0 w 8658584"/>
              <a:gd name="connsiteY5" fmla="*/ 22578 h 6716889"/>
              <a:gd name="connsiteX0" fmla="*/ 0 w 8658584"/>
              <a:gd name="connsiteY0" fmla="*/ 22578 h 6716889"/>
              <a:gd name="connsiteX1" fmla="*/ 5510843 w 8658584"/>
              <a:gd name="connsiteY1" fmla="*/ 0 h 6716889"/>
              <a:gd name="connsiteX2" fmla="*/ 8636006 w 8658584"/>
              <a:gd name="connsiteY2" fmla="*/ 2876809 h 6716889"/>
              <a:gd name="connsiteX3" fmla="*/ 8658584 w 8658584"/>
              <a:gd name="connsiteY3" fmla="*/ 6716889 h 6716889"/>
              <a:gd name="connsiteX4" fmla="*/ 0 w 8658584"/>
              <a:gd name="connsiteY4" fmla="*/ 6716889 h 6716889"/>
              <a:gd name="connsiteX5" fmla="*/ 0 w 8658584"/>
              <a:gd name="connsiteY5" fmla="*/ 22578 h 6716889"/>
              <a:gd name="connsiteX0" fmla="*/ 0 w 8658584"/>
              <a:gd name="connsiteY0" fmla="*/ 1 h 6694312"/>
              <a:gd name="connsiteX1" fmla="*/ 6280495 w 8658584"/>
              <a:gd name="connsiteY1" fmla="*/ 6819 h 6694312"/>
              <a:gd name="connsiteX2" fmla="*/ 8636006 w 8658584"/>
              <a:gd name="connsiteY2" fmla="*/ 2854232 h 6694312"/>
              <a:gd name="connsiteX3" fmla="*/ 8658584 w 8658584"/>
              <a:gd name="connsiteY3" fmla="*/ 6694312 h 6694312"/>
              <a:gd name="connsiteX4" fmla="*/ 0 w 8658584"/>
              <a:gd name="connsiteY4" fmla="*/ 6694312 h 6694312"/>
              <a:gd name="connsiteX5" fmla="*/ 0 w 8658584"/>
              <a:gd name="connsiteY5" fmla="*/ 1 h 6694312"/>
              <a:gd name="connsiteX0" fmla="*/ 0 w 8684109"/>
              <a:gd name="connsiteY0" fmla="*/ 0 h 6694311"/>
              <a:gd name="connsiteX1" fmla="*/ 6280495 w 8684109"/>
              <a:gd name="connsiteY1" fmla="*/ 6818 h 6694311"/>
              <a:gd name="connsiteX2" fmla="*/ 8684109 w 8684109"/>
              <a:gd name="connsiteY2" fmla="*/ 3265770 h 6694311"/>
              <a:gd name="connsiteX3" fmla="*/ 8658584 w 8684109"/>
              <a:gd name="connsiteY3" fmla="*/ 6694311 h 6694311"/>
              <a:gd name="connsiteX4" fmla="*/ 0 w 8684109"/>
              <a:gd name="connsiteY4" fmla="*/ 6694311 h 6694311"/>
              <a:gd name="connsiteX5" fmla="*/ 0 w 8684109"/>
              <a:gd name="connsiteY5" fmla="*/ 0 h 6694311"/>
              <a:gd name="connsiteX0" fmla="*/ 0 w 8684109"/>
              <a:gd name="connsiteY0" fmla="*/ 0 h 6694311"/>
              <a:gd name="connsiteX1" fmla="*/ 6280495 w 8684109"/>
              <a:gd name="connsiteY1" fmla="*/ 6818 h 6694311"/>
              <a:gd name="connsiteX2" fmla="*/ 8684109 w 8684109"/>
              <a:gd name="connsiteY2" fmla="*/ 3265771 h 6694311"/>
              <a:gd name="connsiteX3" fmla="*/ 8658584 w 8684109"/>
              <a:gd name="connsiteY3" fmla="*/ 6694311 h 6694311"/>
              <a:gd name="connsiteX4" fmla="*/ 0 w 8684109"/>
              <a:gd name="connsiteY4" fmla="*/ 6694311 h 6694311"/>
              <a:gd name="connsiteX5" fmla="*/ 0 w 8684109"/>
              <a:gd name="connsiteY5" fmla="*/ 0 h 6694311"/>
              <a:gd name="connsiteX0" fmla="*/ 0 w 8684109"/>
              <a:gd name="connsiteY0" fmla="*/ 0 h 6694311"/>
              <a:gd name="connsiteX1" fmla="*/ 6280495 w 8684109"/>
              <a:gd name="connsiteY1" fmla="*/ 6818 h 6694311"/>
              <a:gd name="connsiteX2" fmla="*/ 8684109 w 8684109"/>
              <a:gd name="connsiteY2" fmla="*/ 3265771 h 6694311"/>
              <a:gd name="connsiteX3" fmla="*/ 8658584 w 8684109"/>
              <a:gd name="connsiteY3" fmla="*/ 6694311 h 6694311"/>
              <a:gd name="connsiteX4" fmla="*/ 0 w 8684109"/>
              <a:gd name="connsiteY4" fmla="*/ 6694311 h 6694311"/>
              <a:gd name="connsiteX5" fmla="*/ 0 w 8684109"/>
              <a:gd name="connsiteY5" fmla="*/ 0 h 6694311"/>
              <a:gd name="connsiteX0" fmla="*/ 0 w 8684109"/>
              <a:gd name="connsiteY0" fmla="*/ 0 h 6694311"/>
              <a:gd name="connsiteX1" fmla="*/ 6280495 w 8684109"/>
              <a:gd name="connsiteY1" fmla="*/ 6818 h 6694311"/>
              <a:gd name="connsiteX2" fmla="*/ 8684109 w 8684109"/>
              <a:gd name="connsiteY2" fmla="*/ 3265771 h 6694311"/>
              <a:gd name="connsiteX3" fmla="*/ 8674619 w 8684109"/>
              <a:gd name="connsiteY3" fmla="*/ 6694311 h 6694311"/>
              <a:gd name="connsiteX4" fmla="*/ 0 w 8684109"/>
              <a:gd name="connsiteY4" fmla="*/ 6694311 h 6694311"/>
              <a:gd name="connsiteX5" fmla="*/ 0 w 8684109"/>
              <a:gd name="connsiteY5" fmla="*/ 0 h 6694311"/>
              <a:gd name="connsiteX0" fmla="*/ 0 w 8684109"/>
              <a:gd name="connsiteY0" fmla="*/ 0 h 6840557"/>
              <a:gd name="connsiteX1" fmla="*/ 6280495 w 8684109"/>
              <a:gd name="connsiteY1" fmla="*/ 6818 h 6840557"/>
              <a:gd name="connsiteX2" fmla="*/ 8684109 w 8684109"/>
              <a:gd name="connsiteY2" fmla="*/ 3265771 h 6840557"/>
              <a:gd name="connsiteX3" fmla="*/ 8674619 w 8684109"/>
              <a:gd name="connsiteY3" fmla="*/ 6840557 h 6840557"/>
              <a:gd name="connsiteX4" fmla="*/ 0 w 8684109"/>
              <a:gd name="connsiteY4" fmla="*/ 6694311 h 6840557"/>
              <a:gd name="connsiteX5" fmla="*/ 0 w 8684109"/>
              <a:gd name="connsiteY5" fmla="*/ 0 h 6840557"/>
              <a:gd name="connsiteX0" fmla="*/ 0 w 8684109"/>
              <a:gd name="connsiteY0" fmla="*/ 0 h 6840558"/>
              <a:gd name="connsiteX1" fmla="*/ 6280495 w 8684109"/>
              <a:gd name="connsiteY1" fmla="*/ 6818 h 6840558"/>
              <a:gd name="connsiteX2" fmla="*/ 8684109 w 8684109"/>
              <a:gd name="connsiteY2" fmla="*/ 3265771 h 6840558"/>
              <a:gd name="connsiteX3" fmla="*/ 8674619 w 8684109"/>
              <a:gd name="connsiteY3" fmla="*/ 6840557 h 6840558"/>
              <a:gd name="connsiteX4" fmla="*/ 20294 w 8684109"/>
              <a:gd name="connsiteY4" fmla="*/ 6840558 h 6840558"/>
              <a:gd name="connsiteX5" fmla="*/ 0 w 8684109"/>
              <a:gd name="connsiteY5" fmla="*/ 0 h 6840558"/>
              <a:gd name="connsiteX0" fmla="*/ 0 w 8695428"/>
              <a:gd name="connsiteY0" fmla="*/ 29743 h 6870301"/>
              <a:gd name="connsiteX1" fmla="*/ 8695428 w 8695428"/>
              <a:gd name="connsiteY1" fmla="*/ 0 h 6870301"/>
              <a:gd name="connsiteX2" fmla="*/ 8684109 w 8695428"/>
              <a:gd name="connsiteY2" fmla="*/ 3295514 h 6870301"/>
              <a:gd name="connsiteX3" fmla="*/ 8674619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84109 w 8695428"/>
              <a:gd name="connsiteY2" fmla="*/ 3295514 h 6870301"/>
              <a:gd name="connsiteX3" fmla="*/ 7944051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84109 w 8695428"/>
              <a:gd name="connsiteY2" fmla="*/ 3295514 h 6870301"/>
              <a:gd name="connsiteX3" fmla="*/ 778170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84109 w 8695428"/>
              <a:gd name="connsiteY2" fmla="*/ 3295514 h 6870301"/>
              <a:gd name="connsiteX3" fmla="*/ 778170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78170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78170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72082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720822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525771 h 6870301"/>
              <a:gd name="connsiteX3" fmla="*/ 7558473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013909 h 6870301"/>
              <a:gd name="connsiteX3" fmla="*/ 7558473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013909 h 6870301"/>
              <a:gd name="connsiteX3" fmla="*/ 7558473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013909 h 6870301"/>
              <a:gd name="connsiteX3" fmla="*/ 7558473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5013909 h 6870301"/>
              <a:gd name="connsiteX3" fmla="*/ 7588677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4741823 h 6870301"/>
              <a:gd name="connsiteX3" fmla="*/ 7588677 w 8695428"/>
              <a:gd name="connsiteY3" fmla="*/ 6870300 h 6870301"/>
              <a:gd name="connsiteX4" fmla="*/ 20294 w 8695428"/>
              <a:gd name="connsiteY4" fmla="*/ 6870301 h 6870301"/>
              <a:gd name="connsiteX5" fmla="*/ 0 w 8695428"/>
              <a:gd name="connsiteY5" fmla="*/ 29743 h 6870301"/>
              <a:gd name="connsiteX0" fmla="*/ 0 w 8695428"/>
              <a:gd name="connsiteY0" fmla="*/ 29743 h 6870301"/>
              <a:gd name="connsiteX1" fmla="*/ 8695428 w 8695428"/>
              <a:gd name="connsiteY1" fmla="*/ 0 h 6870301"/>
              <a:gd name="connsiteX2" fmla="*/ 8694255 w 8695428"/>
              <a:gd name="connsiteY2" fmla="*/ 4741823 h 6870301"/>
              <a:gd name="connsiteX3" fmla="*/ 7588677 w 8695428"/>
              <a:gd name="connsiteY3" fmla="*/ 6870300 h 6870301"/>
              <a:gd name="connsiteX4" fmla="*/ 20294 w 8695428"/>
              <a:gd name="connsiteY4" fmla="*/ 6870301 h 6870301"/>
              <a:gd name="connsiteX5" fmla="*/ 0 w 8695428"/>
              <a:gd name="connsiteY5" fmla="*/ 29743 h 6870301"/>
              <a:gd name="connsiteX0" fmla="*/ 0 w 8695428"/>
              <a:gd name="connsiteY0" fmla="*/ 0 h 6876011"/>
              <a:gd name="connsiteX1" fmla="*/ 8695428 w 8695428"/>
              <a:gd name="connsiteY1" fmla="*/ 5710 h 6876011"/>
              <a:gd name="connsiteX2" fmla="*/ 8694255 w 8695428"/>
              <a:gd name="connsiteY2" fmla="*/ 4747533 h 6876011"/>
              <a:gd name="connsiteX3" fmla="*/ 7588677 w 8695428"/>
              <a:gd name="connsiteY3" fmla="*/ 6876010 h 6876011"/>
              <a:gd name="connsiteX4" fmla="*/ 20294 w 8695428"/>
              <a:gd name="connsiteY4" fmla="*/ 6876011 h 6876011"/>
              <a:gd name="connsiteX5" fmla="*/ 0 w 8695428"/>
              <a:gd name="connsiteY5" fmla="*/ 0 h 6876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95428" h="6876011">
                <a:moveTo>
                  <a:pt x="0" y="0"/>
                </a:moveTo>
                <a:lnTo>
                  <a:pt x="8695428" y="5710"/>
                </a:lnTo>
                <a:lnTo>
                  <a:pt x="8694255" y="4747533"/>
                </a:lnTo>
                <a:cubicBezTo>
                  <a:pt x="8630212" y="4756972"/>
                  <a:pt x="8048681" y="6053717"/>
                  <a:pt x="7588677" y="6876010"/>
                </a:cubicBezTo>
                <a:lnTo>
                  <a:pt x="20294" y="6876011"/>
                </a:lnTo>
                <a:cubicBezTo>
                  <a:pt x="13529" y="4595825"/>
                  <a:pt x="6765" y="2280186"/>
                  <a:pt x="0" y="0"/>
                </a:cubicBezTo>
                <a:close/>
              </a:path>
            </a:pathLst>
          </a:custGeom>
          <a:solidFill>
            <a:schemeClr val="tx1">
              <a:alpha val="48000"/>
            </a:schemeClr>
          </a:solidFill>
        </p:spPr>
      </p:pic>
    </p:spTree>
    <p:extLst>
      <p:ext uri="{BB962C8B-B14F-4D97-AF65-F5344CB8AC3E}">
        <p14:creationId xmlns:p14="http://schemas.microsoft.com/office/powerpoint/2010/main" val="2235200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31981"/>
            <a:ext cx="10541000" cy="876653"/>
          </a:xfrm>
        </p:spPr>
        <p:txBody>
          <a:bodyPr/>
          <a:lstStyle/>
          <a:p>
            <a:r>
              <a:rPr lang="en-US" dirty="0"/>
              <a:t>Formation</a:t>
            </a:r>
          </a:p>
        </p:txBody>
      </p:sp>
      <p:pic>
        <p:nvPicPr>
          <p:cNvPr id="4" name="Picture 6" descr="oilNaturalGasFormation.jpg"/>
          <p:cNvPicPr>
            <a:picLocks noGrp="1" noChangeAspect="1"/>
          </p:cNvPicPr>
          <p:nvPr>
            <p:ph idx="1"/>
          </p:nvPr>
        </p:nvPicPr>
        <p:blipFill rotWithShape="1">
          <a:blip r:embed="rId3">
            <a:extLst>
              <a:ext uri="{28A0092B-C50C-407E-A947-70E740481C1C}">
                <a14:useLocalDpi xmlns:a14="http://schemas.microsoft.com/office/drawing/2010/main" val="0"/>
              </a:ext>
            </a:extLst>
          </a:blip>
          <a:srcRect r="1853"/>
          <a:stretch/>
        </p:blipFill>
        <p:spPr bwMode="auto">
          <a:xfrm>
            <a:off x="3225349" y="167923"/>
            <a:ext cx="8966651" cy="6258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ooter Placeholder 4"/>
          <p:cNvSpPr>
            <a:spLocks noGrp="1"/>
          </p:cNvSpPr>
          <p:nvPr>
            <p:ph type="ftr" sz="quarter" idx="13"/>
          </p:nvPr>
        </p:nvSpPr>
        <p:spPr/>
        <p:txBody>
          <a:bodyPr/>
          <a:lstStyle/>
          <a:p>
            <a:r>
              <a:rPr lang="en-US" dirty="0"/>
              <a:t>Exploring Oil &amp; Gas 2020 ©The NEED Project </a:t>
            </a:r>
          </a:p>
        </p:txBody>
      </p:sp>
    </p:spTree>
    <p:extLst>
      <p:ext uri="{BB962C8B-B14F-4D97-AF65-F5344CB8AC3E}">
        <p14:creationId xmlns:p14="http://schemas.microsoft.com/office/powerpoint/2010/main" val="151607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17530" y="286935"/>
            <a:ext cx="6205794" cy="704963"/>
          </a:xfrm>
        </p:spPr>
        <p:txBody>
          <a:bodyPr>
            <a:normAutofit/>
          </a:bodyPr>
          <a:lstStyle/>
          <a:p>
            <a:r>
              <a:rPr lang="en-US" sz="2800" dirty="0">
                <a:solidFill>
                  <a:schemeClr val="tx1"/>
                </a:solidFill>
              </a:rPr>
              <a:t>Where are Oil and Gas found in the U.S.?</a:t>
            </a:r>
          </a:p>
        </p:txBody>
      </p:sp>
      <p:pic>
        <p:nvPicPr>
          <p:cNvPr id="5" name="Picture 4" descr="A picture containing text, map&#10;&#10;Description generated with very high confidence">
            <a:extLst>
              <a:ext uri="{FF2B5EF4-FFF2-40B4-BE49-F238E27FC236}">
                <a16:creationId xmlns:a16="http://schemas.microsoft.com/office/drawing/2014/main" id="{F2243602-6986-49FE-A84A-9DB138F7C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3586" y="991898"/>
            <a:ext cx="8279476" cy="5197010"/>
          </a:xfrm>
          <a:prstGeom prst="rect">
            <a:avLst/>
          </a:prstGeom>
        </p:spPr>
      </p:pic>
      <p:sp>
        <p:nvSpPr>
          <p:cNvPr id="6" name="TextBox 5">
            <a:extLst>
              <a:ext uri="{FF2B5EF4-FFF2-40B4-BE49-F238E27FC236}">
                <a16:creationId xmlns:a16="http://schemas.microsoft.com/office/drawing/2014/main" id="{3EA172F9-66E5-47F8-A089-206C6A3AAFA4}"/>
              </a:ext>
            </a:extLst>
          </p:cNvPr>
          <p:cNvSpPr txBox="1"/>
          <p:nvPr/>
        </p:nvSpPr>
        <p:spPr>
          <a:xfrm>
            <a:off x="0" y="6557321"/>
            <a:ext cx="3194755" cy="276999"/>
          </a:xfrm>
          <a:prstGeom prst="rect">
            <a:avLst/>
          </a:prstGeom>
          <a:noFill/>
        </p:spPr>
        <p:txBody>
          <a:bodyPr wrap="square" rtlCol="0">
            <a:spAutoFit/>
          </a:bodyPr>
          <a:lstStyle/>
          <a:p>
            <a:r>
              <a:rPr lang="en-US" sz="1200" dirty="0">
                <a:solidFill>
                  <a:schemeClr val="bg1">
                    <a:lumMod val="50000"/>
                  </a:schemeClr>
                </a:solidFill>
              </a:rPr>
              <a:t>Image courtesy of EPA</a:t>
            </a:r>
          </a:p>
        </p:txBody>
      </p:sp>
    </p:spTree>
    <p:extLst>
      <p:ext uri="{BB962C8B-B14F-4D97-AF65-F5344CB8AC3E}">
        <p14:creationId xmlns:p14="http://schemas.microsoft.com/office/powerpoint/2010/main" val="3588281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676" y="512173"/>
            <a:ext cx="10541000" cy="876653"/>
          </a:xfrm>
        </p:spPr>
        <p:txBody>
          <a:bodyPr>
            <a:normAutofit fontScale="90000"/>
          </a:bodyPr>
          <a:lstStyle/>
          <a:p>
            <a:r>
              <a:rPr lang="en-US" dirty="0"/>
              <a:t>Oil and Gas are found on land and under water…</a:t>
            </a:r>
          </a:p>
        </p:txBody>
      </p:sp>
      <p:grpSp>
        <p:nvGrpSpPr>
          <p:cNvPr id="110" name="Group 3"/>
          <p:cNvGrpSpPr>
            <a:grpSpLocks/>
          </p:cNvGrpSpPr>
          <p:nvPr/>
        </p:nvGrpSpPr>
        <p:grpSpPr bwMode="auto">
          <a:xfrm>
            <a:off x="1397000" y="1422400"/>
            <a:ext cx="9440616" cy="4878741"/>
            <a:chOff x="0" y="920"/>
            <a:chExt cx="5780" cy="2987"/>
          </a:xfrm>
        </p:grpSpPr>
        <p:grpSp>
          <p:nvGrpSpPr>
            <p:cNvPr id="111" name="Group 4"/>
            <p:cNvGrpSpPr>
              <a:grpSpLocks/>
            </p:cNvGrpSpPr>
            <p:nvPr/>
          </p:nvGrpSpPr>
          <p:grpSpPr bwMode="auto">
            <a:xfrm>
              <a:off x="6" y="2160"/>
              <a:ext cx="5764" cy="1741"/>
              <a:chOff x="6" y="1761"/>
              <a:chExt cx="5764" cy="2140"/>
            </a:xfrm>
          </p:grpSpPr>
          <p:sp>
            <p:nvSpPr>
              <p:cNvPr id="207" name="Freeform 5"/>
              <p:cNvSpPr>
                <a:spLocks/>
              </p:cNvSpPr>
              <p:nvPr/>
            </p:nvSpPr>
            <p:spPr bwMode="auto">
              <a:xfrm>
                <a:off x="6" y="2373"/>
                <a:ext cx="5764" cy="564"/>
              </a:xfrm>
              <a:custGeom>
                <a:avLst/>
                <a:gdLst>
                  <a:gd name="T0" fmla="*/ 399 w 5744"/>
                  <a:gd name="T1" fmla="*/ 391 h 590"/>
                  <a:gd name="T2" fmla="*/ 602 w 5744"/>
                  <a:gd name="T3" fmla="*/ 413 h 590"/>
                  <a:gd name="T4" fmla="*/ 708 w 5744"/>
                  <a:gd name="T5" fmla="*/ 406 h 590"/>
                  <a:gd name="T6" fmla="*/ 883 w 5744"/>
                  <a:gd name="T7" fmla="*/ 371 h 590"/>
                  <a:gd name="T8" fmla="*/ 985 w 5744"/>
                  <a:gd name="T9" fmla="*/ 355 h 590"/>
                  <a:gd name="T10" fmla="*/ 1091 w 5744"/>
                  <a:gd name="T11" fmla="*/ 363 h 590"/>
                  <a:gd name="T12" fmla="*/ 1251 w 5744"/>
                  <a:gd name="T13" fmla="*/ 404 h 590"/>
                  <a:gd name="T14" fmla="*/ 1351 w 5744"/>
                  <a:gd name="T15" fmla="*/ 410 h 590"/>
                  <a:gd name="T16" fmla="*/ 1626 w 5744"/>
                  <a:gd name="T17" fmla="*/ 401 h 590"/>
                  <a:gd name="T18" fmla="*/ 2059 w 5744"/>
                  <a:gd name="T19" fmla="*/ 367 h 590"/>
                  <a:gd name="T20" fmla="*/ 2386 w 5744"/>
                  <a:gd name="T21" fmla="*/ 362 h 590"/>
                  <a:gd name="T22" fmla="*/ 2475 w 5744"/>
                  <a:gd name="T23" fmla="*/ 386 h 590"/>
                  <a:gd name="T24" fmla="*/ 2610 w 5744"/>
                  <a:gd name="T25" fmla="*/ 401 h 590"/>
                  <a:gd name="T26" fmla="*/ 2812 w 5744"/>
                  <a:gd name="T27" fmla="*/ 416 h 590"/>
                  <a:gd name="T28" fmla="*/ 2916 w 5744"/>
                  <a:gd name="T29" fmla="*/ 407 h 590"/>
                  <a:gd name="T30" fmla="*/ 3057 w 5744"/>
                  <a:gd name="T31" fmla="*/ 375 h 590"/>
                  <a:gd name="T32" fmla="*/ 3168 w 5744"/>
                  <a:gd name="T33" fmla="*/ 348 h 590"/>
                  <a:gd name="T34" fmla="*/ 3361 w 5744"/>
                  <a:gd name="T35" fmla="*/ 353 h 590"/>
                  <a:gd name="T36" fmla="*/ 3674 w 5744"/>
                  <a:gd name="T37" fmla="*/ 386 h 590"/>
                  <a:gd name="T38" fmla="*/ 3872 w 5744"/>
                  <a:gd name="T39" fmla="*/ 406 h 590"/>
                  <a:gd name="T40" fmla="*/ 4220 w 5744"/>
                  <a:gd name="T41" fmla="*/ 369 h 590"/>
                  <a:gd name="T42" fmla="*/ 4381 w 5744"/>
                  <a:gd name="T43" fmla="*/ 359 h 590"/>
                  <a:gd name="T44" fmla="*/ 4546 w 5744"/>
                  <a:gd name="T45" fmla="*/ 339 h 590"/>
                  <a:gd name="T46" fmla="*/ 4600 w 5744"/>
                  <a:gd name="T47" fmla="*/ 353 h 590"/>
                  <a:gd name="T48" fmla="*/ 4712 w 5744"/>
                  <a:gd name="T49" fmla="*/ 404 h 590"/>
                  <a:gd name="T50" fmla="*/ 4802 w 5744"/>
                  <a:gd name="T51" fmla="*/ 419 h 590"/>
                  <a:gd name="T52" fmla="*/ 4958 w 5744"/>
                  <a:gd name="T53" fmla="*/ 425 h 590"/>
                  <a:gd name="T54" fmla="*/ 5141 w 5744"/>
                  <a:gd name="T55" fmla="*/ 425 h 590"/>
                  <a:gd name="T56" fmla="*/ 5245 w 5744"/>
                  <a:gd name="T57" fmla="*/ 406 h 590"/>
                  <a:gd name="T58" fmla="*/ 5423 w 5744"/>
                  <a:gd name="T59" fmla="*/ 380 h 590"/>
                  <a:gd name="T60" fmla="*/ 5595 w 5744"/>
                  <a:gd name="T61" fmla="*/ 351 h 590"/>
                  <a:gd name="T62" fmla="*/ 5772 w 5744"/>
                  <a:gd name="T63" fmla="*/ 355 h 590"/>
                  <a:gd name="T64" fmla="*/ 5884 w 5744"/>
                  <a:gd name="T65" fmla="*/ 23 h 590"/>
                  <a:gd name="T66" fmla="*/ 5758 w 5744"/>
                  <a:gd name="T67" fmla="*/ 23 h 590"/>
                  <a:gd name="T68" fmla="*/ 5587 w 5744"/>
                  <a:gd name="T69" fmla="*/ 31 h 590"/>
                  <a:gd name="T70" fmla="*/ 5465 w 5744"/>
                  <a:gd name="T71" fmla="*/ 47 h 590"/>
                  <a:gd name="T72" fmla="*/ 5143 w 5744"/>
                  <a:gd name="T73" fmla="*/ 45 h 590"/>
                  <a:gd name="T74" fmla="*/ 4906 w 5744"/>
                  <a:gd name="T75" fmla="*/ 23 h 590"/>
                  <a:gd name="T76" fmla="*/ 4631 w 5744"/>
                  <a:gd name="T77" fmla="*/ 8 h 590"/>
                  <a:gd name="T78" fmla="*/ 4553 w 5744"/>
                  <a:gd name="T79" fmla="*/ 0 h 590"/>
                  <a:gd name="T80" fmla="*/ 4197 w 5744"/>
                  <a:gd name="T81" fmla="*/ 11 h 590"/>
                  <a:gd name="T82" fmla="*/ 3467 w 5744"/>
                  <a:gd name="T83" fmla="*/ 38 h 590"/>
                  <a:gd name="T84" fmla="*/ 3030 w 5744"/>
                  <a:gd name="T85" fmla="*/ 37 h 590"/>
                  <a:gd name="T86" fmla="*/ 2683 w 5744"/>
                  <a:gd name="T87" fmla="*/ 11 h 590"/>
                  <a:gd name="T88" fmla="*/ 2505 w 5744"/>
                  <a:gd name="T89" fmla="*/ 11 h 590"/>
                  <a:gd name="T90" fmla="*/ 2439 w 5744"/>
                  <a:gd name="T91" fmla="*/ 26 h 590"/>
                  <a:gd name="T92" fmla="*/ 1863 w 5744"/>
                  <a:gd name="T93" fmla="*/ 47 h 590"/>
                  <a:gd name="T94" fmla="*/ 1811 w 5744"/>
                  <a:gd name="T95" fmla="*/ 45 h 590"/>
                  <a:gd name="T96" fmla="*/ 1766 w 5744"/>
                  <a:gd name="T97" fmla="*/ 40 h 590"/>
                  <a:gd name="T98" fmla="*/ 1412 w 5744"/>
                  <a:gd name="T99" fmla="*/ 15 h 590"/>
                  <a:gd name="T100" fmla="*/ 1213 w 5744"/>
                  <a:gd name="T101" fmla="*/ 11 h 590"/>
                  <a:gd name="T102" fmla="*/ 824 w 5744"/>
                  <a:gd name="T103" fmla="*/ 50 h 590"/>
                  <a:gd name="T104" fmla="*/ 0 w 5744"/>
                  <a:gd name="T105" fmla="*/ 371 h 590"/>
                  <a:gd name="T106" fmla="*/ 171 w 5744"/>
                  <a:gd name="T107" fmla="*/ 358 h 590"/>
                  <a:gd name="T108" fmla="*/ 283 w 5744"/>
                  <a:gd name="T109" fmla="*/ 362 h 59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744"/>
                  <a:gd name="T166" fmla="*/ 0 h 590"/>
                  <a:gd name="T167" fmla="*/ 5744 w 5744"/>
                  <a:gd name="T168" fmla="*/ 590 h 59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744" h="590">
                    <a:moveTo>
                      <a:pt x="300" y="505"/>
                    </a:moveTo>
                    <a:lnTo>
                      <a:pt x="300" y="505"/>
                    </a:lnTo>
                    <a:lnTo>
                      <a:pt x="325" y="515"/>
                    </a:lnTo>
                    <a:lnTo>
                      <a:pt x="357" y="527"/>
                    </a:lnTo>
                    <a:lnTo>
                      <a:pt x="392" y="538"/>
                    </a:lnTo>
                    <a:lnTo>
                      <a:pt x="434" y="548"/>
                    </a:lnTo>
                    <a:lnTo>
                      <a:pt x="477" y="557"/>
                    </a:lnTo>
                    <a:lnTo>
                      <a:pt x="521" y="563"/>
                    </a:lnTo>
                    <a:lnTo>
                      <a:pt x="566" y="567"/>
                    </a:lnTo>
                    <a:lnTo>
                      <a:pt x="588" y="567"/>
                    </a:lnTo>
                    <a:lnTo>
                      <a:pt x="609" y="567"/>
                    </a:lnTo>
                    <a:lnTo>
                      <a:pt x="631" y="567"/>
                    </a:lnTo>
                    <a:lnTo>
                      <a:pt x="653" y="564"/>
                    </a:lnTo>
                    <a:lnTo>
                      <a:pt x="694" y="558"/>
                    </a:lnTo>
                    <a:lnTo>
                      <a:pt x="732" y="549"/>
                    </a:lnTo>
                    <a:lnTo>
                      <a:pt x="767" y="539"/>
                    </a:lnTo>
                    <a:lnTo>
                      <a:pt x="799" y="530"/>
                    </a:lnTo>
                    <a:lnTo>
                      <a:pt x="826" y="520"/>
                    </a:lnTo>
                    <a:lnTo>
                      <a:pt x="862" y="508"/>
                    </a:lnTo>
                    <a:lnTo>
                      <a:pt x="892" y="499"/>
                    </a:lnTo>
                    <a:lnTo>
                      <a:pt x="911" y="493"/>
                    </a:lnTo>
                    <a:lnTo>
                      <a:pt x="937" y="489"/>
                    </a:lnTo>
                    <a:lnTo>
                      <a:pt x="964" y="486"/>
                    </a:lnTo>
                    <a:lnTo>
                      <a:pt x="982" y="486"/>
                    </a:lnTo>
                    <a:lnTo>
                      <a:pt x="1000" y="487"/>
                    </a:lnTo>
                    <a:lnTo>
                      <a:pt x="1020" y="490"/>
                    </a:lnTo>
                    <a:lnTo>
                      <a:pt x="1041" y="493"/>
                    </a:lnTo>
                    <a:lnTo>
                      <a:pt x="1063" y="498"/>
                    </a:lnTo>
                    <a:lnTo>
                      <a:pt x="1089" y="505"/>
                    </a:lnTo>
                    <a:lnTo>
                      <a:pt x="1134" y="518"/>
                    </a:lnTo>
                    <a:lnTo>
                      <a:pt x="1172" y="532"/>
                    </a:lnTo>
                    <a:lnTo>
                      <a:pt x="1223" y="552"/>
                    </a:lnTo>
                    <a:lnTo>
                      <a:pt x="1245" y="558"/>
                    </a:lnTo>
                    <a:lnTo>
                      <a:pt x="1266" y="563"/>
                    </a:lnTo>
                    <a:lnTo>
                      <a:pt x="1288" y="566"/>
                    </a:lnTo>
                    <a:lnTo>
                      <a:pt x="1316" y="564"/>
                    </a:lnTo>
                    <a:lnTo>
                      <a:pt x="1347" y="561"/>
                    </a:lnTo>
                    <a:lnTo>
                      <a:pt x="1381" y="560"/>
                    </a:lnTo>
                    <a:lnTo>
                      <a:pt x="1468" y="555"/>
                    </a:lnTo>
                    <a:lnTo>
                      <a:pt x="1521" y="552"/>
                    </a:lnTo>
                    <a:lnTo>
                      <a:pt x="1584" y="548"/>
                    </a:lnTo>
                    <a:lnTo>
                      <a:pt x="1655" y="541"/>
                    </a:lnTo>
                    <a:lnTo>
                      <a:pt x="1736" y="532"/>
                    </a:lnTo>
                    <a:lnTo>
                      <a:pt x="1892" y="515"/>
                    </a:lnTo>
                    <a:lnTo>
                      <a:pt x="2010" y="503"/>
                    </a:lnTo>
                    <a:lnTo>
                      <a:pt x="2083" y="498"/>
                    </a:lnTo>
                    <a:lnTo>
                      <a:pt x="2109" y="496"/>
                    </a:lnTo>
                    <a:lnTo>
                      <a:pt x="2330" y="496"/>
                    </a:lnTo>
                    <a:lnTo>
                      <a:pt x="2339" y="499"/>
                    </a:lnTo>
                    <a:lnTo>
                      <a:pt x="2351" y="503"/>
                    </a:lnTo>
                    <a:lnTo>
                      <a:pt x="2367" y="511"/>
                    </a:lnTo>
                    <a:lnTo>
                      <a:pt x="2389" y="520"/>
                    </a:lnTo>
                    <a:lnTo>
                      <a:pt x="2416" y="529"/>
                    </a:lnTo>
                    <a:lnTo>
                      <a:pt x="2450" y="536"/>
                    </a:lnTo>
                    <a:lnTo>
                      <a:pt x="2493" y="544"/>
                    </a:lnTo>
                    <a:lnTo>
                      <a:pt x="2519" y="547"/>
                    </a:lnTo>
                    <a:lnTo>
                      <a:pt x="2547" y="548"/>
                    </a:lnTo>
                    <a:lnTo>
                      <a:pt x="2598" y="552"/>
                    </a:lnTo>
                    <a:lnTo>
                      <a:pt x="2643" y="558"/>
                    </a:lnTo>
                    <a:lnTo>
                      <a:pt x="2685" y="564"/>
                    </a:lnTo>
                    <a:lnTo>
                      <a:pt x="2722" y="569"/>
                    </a:lnTo>
                    <a:lnTo>
                      <a:pt x="2742" y="570"/>
                    </a:lnTo>
                    <a:lnTo>
                      <a:pt x="2760" y="570"/>
                    </a:lnTo>
                    <a:lnTo>
                      <a:pt x="2779" y="570"/>
                    </a:lnTo>
                    <a:lnTo>
                      <a:pt x="2801" y="569"/>
                    </a:lnTo>
                    <a:lnTo>
                      <a:pt x="2823" y="566"/>
                    </a:lnTo>
                    <a:lnTo>
                      <a:pt x="2846" y="561"/>
                    </a:lnTo>
                    <a:lnTo>
                      <a:pt x="2870" y="555"/>
                    </a:lnTo>
                    <a:lnTo>
                      <a:pt x="2898" y="548"/>
                    </a:lnTo>
                    <a:lnTo>
                      <a:pt x="2949" y="532"/>
                    </a:lnTo>
                    <a:lnTo>
                      <a:pt x="2984" y="515"/>
                    </a:lnTo>
                    <a:lnTo>
                      <a:pt x="3036" y="492"/>
                    </a:lnTo>
                    <a:lnTo>
                      <a:pt x="3055" y="483"/>
                    </a:lnTo>
                    <a:lnTo>
                      <a:pt x="3065" y="480"/>
                    </a:lnTo>
                    <a:lnTo>
                      <a:pt x="3077" y="478"/>
                    </a:lnTo>
                    <a:lnTo>
                      <a:pt x="3091" y="477"/>
                    </a:lnTo>
                    <a:lnTo>
                      <a:pt x="3105" y="475"/>
                    </a:lnTo>
                    <a:lnTo>
                      <a:pt x="3140" y="477"/>
                    </a:lnTo>
                    <a:lnTo>
                      <a:pt x="3217" y="481"/>
                    </a:lnTo>
                    <a:lnTo>
                      <a:pt x="3280" y="484"/>
                    </a:lnTo>
                    <a:lnTo>
                      <a:pt x="3334" y="489"/>
                    </a:lnTo>
                    <a:lnTo>
                      <a:pt x="3377" y="493"/>
                    </a:lnTo>
                    <a:lnTo>
                      <a:pt x="3456" y="506"/>
                    </a:lnTo>
                    <a:lnTo>
                      <a:pt x="3584" y="529"/>
                    </a:lnTo>
                    <a:lnTo>
                      <a:pt x="3649" y="539"/>
                    </a:lnTo>
                    <a:lnTo>
                      <a:pt x="3708" y="549"/>
                    </a:lnTo>
                    <a:lnTo>
                      <a:pt x="3754" y="554"/>
                    </a:lnTo>
                    <a:lnTo>
                      <a:pt x="3772" y="555"/>
                    </a:lnTo>
                    <a:lnTo>
                      <a:pt x="3781" y="555"/>
                    </a:lnTo>
                    <a:lnTo>
                      <a:pt x="3854" y="545"/>
                    </a:lnTo>
                    <a:lnTo>
                      <a:pt x="3979" y="526"/>
                    </a:lnTo>
                    <a:lnTo>
                      <a:pt x="4050" y="515"/>
                    </a:lnTo>
                    <a:lnTo>
                      <a:pt x="4119" y="506"/>
                    </a:lnTo>
                    <a:lnTo>
                      <a:pt x="4182" y="500"/>
                    </a:lnTo>
                    <a:lnTo>
                      <a:pt x="4235" y="496"/>
                    </a:lnTo>
                    <a:lnTo>
                      <a:pt x="4257" y="495"/>
                    </a:lnTo>
                    <a:lnTo>
                      <a:pt x="4276" y="493"/>
                    </a:lnTo>
                    <a:lnTo>
                      <a:pt x="4316" y="486"/>
                    </a:lnTo>
                    <a:lnTo>
                      <a:pt x="4381" y="471"/>
                    </a:lnTo>
                    <a:lnTo>
                      <a:pt x="4409" y="466"/>
                    </a:lnTo>
                    <a:lnTo>
                      <a:pt x="4422" y="465"/>
                    </a:lnTo>
                    <a:lnTo>
                      <a:pt x="4436" y="466"/>
                    </a:lnTo>
                    <a:lnTo>
                      <a:pt x="4448" y="468"/>
                    </a:lnTo>
                    <a:lnTo>
                      <a:pt x="4462" y="471"/>
                    </a:lnTo>
                    <a:lnTo>
                      <a:pt x="4474" y="477"/>
                    </a:lnTo>
                    <a:lnTo>
                      <a:pt x="4488" y="484"/>
                    </a:lnTo>
                    <a:lnTo>
                      <a:pt x="4553" y="529"/>
                    </a:lnTo>
                    <a:lnTo>
                      <a:pt x="4568" y="538"/>
                    </a:lnTo>
                    <a:lnTo>
                      <a:pt x="4582" y="544"/>
                    </a:lnTo>
                    <a:lnTo>
                      <a:pt x="4600" y="552"/>
                    </a:lnTo>
                    <a:lnTo>
                      <a:pt x="4610" y="557"/>
                    </a:lnTo>
                    <a:lnTo>
                      <a:pt x="4624" y="561"/>
                    </a:lnTo>
                    <a:lnTo>
                      <a:pt x="4641" y="566"/>
                    </a:lnTo>
                    <a:lnTo>
                      <a:pt x="4663" y="570"/>
                    </a:lnTo>
                    <a:lnTo>
                      <a:pt x="4687" y="573"/>
                    </a:lnTo>
                    <a:lnTo>
                      <a:pt x="4718" y="576"/>
                    </a:lnTo>
                    <a:lnTo>
                      <a:pt x="4754" y="578"/>
                    </a:lnTo>
                    <a:lnTo>
                      <a:pt x="4795" y="581"/>
                    </a:lnTo>
                    <a:lnTo>
                      <a:pt x="4839" y="585"/>
                    </a:lnTo>
                    <a:lnTo>
                      <a:pt x="4884" y="588"/>
                    </a:lnTo>
                    <a:lnTo>
                      <a:pt x="4931" y="590"/>
                    </a:lnTo>
                    <a:lnTo>
                      <a:pt x="4975" y="588"/>
                    </a:lnTo>
                    <a:lnTo>
                      <a:pt x="4996" y="587"/>
                    </a:lnTo>
                    <a:lnTo>
                      <a:pt x="5016" y="584"/>
                    </a:lnTo>
                    <a:lnTo>
                      <a:pt x="5036" y="581"/>
                    </a:lnTo>
                    <a:lnTo>
                      <a:pt x="5056" y="576"/>
                    </a:lnTo>
                    <a:lnTo>
                      <a:pt x="5089" y="566"/>
                    </a:lnTo>
                    <a:lnTo>
                      <a:pt x="5119" y="560"/>
                    </a:lnTo>
                    <a:lnTo>
                      <a:pt x="5174" y="548"/>
                    </a:lnTo>
                    <a:lnTo>
                      <a:pt x="5227" y="536"/>
                    </a:lnTo>
                    <a:lnTo>
                      <a:pt x="5259" y="530"/>
                    </a:lnTo>
                    <a:lnTo>
                      <a:pt x="5292" y="520"/>
                    </a:lnTo>
                    <a:lnTo>
                      <a:pt x="5354" y="502"/>
                    </a:lnTo>
                    <a:lnTo>
                      <a:pt x="5379" y="495"/>
                    </a:lnTo>
                    <a:lnTo>
                      <a:pt x="5405" y="489"/>
                    </a:lnTo>
                    <a:lnTo>
                      <a:pt x="5432" y="484"/>
                    </a:lnTo>
                    <a:lnTo>
                      <a:pt x="5462" y="481"/>
                    </a:lnTo>
                    <a:lnTo>
                      <a:pt x="5500" y="480"/>
                    </a:lnTo>
                    <a:lnTo>
                      <a:pt x="5545" y="481"/>
                    </a:lnTo>
                    <a:lnTo>
                      <a:pt x="5590" y="483"/>
                    </a:lnTo>
                    <a:lnTo>
                      <a:pt x="5632" y="487"/>
                    </a:lnTo>
                    <a:lnTo>
                      <a:pt x="5665" y="492"/>
                    </a:lnTo>
                    <a:lnTo>
                      <a:pt x="5693" y="496"/>
                    </a:lnTo>
                    <a:lnTo>
                      <a:pt x="5732" y="505"/>
                    </a:lnTo>
                    <a:lnTo>
                      <a:pt x="5744" y="508"/>
                    </a:lnTo>
                    <a:lnTo>
                      <a:pt x="5744" y="30"/>
                    </a:lnTo>
                    <a:lnTo>
                      <a:pt x="5669" y="31"/>
                    </a:lnTo>
                    <a:lnTo>
                      <a:pt x="5636" y="31"/>
                    </a:lnTo>
                    <a:lnTo>
                      <a:pt x="5618" y="30"/>
                    </a:lnTo>
                    <a:lnTo>
                      <a:pt x="5606" y="28"/>
                    </a:lnTo>
                    <a:lnTo>
                      <a:pt x="5588" y="30"/>
                    </a:lnTo>
                    <a:lnTo>
                      <a:pt x="5537" y="34"/>
                    </a:lnTo>
                    <a:lnTo>
                      <a:pt x="5484" y="39"/>
                    </a:lnTo>
                    <a:lnTo>
                      <a:pt x="5454" y="42"/>
                    </a:lnTo>
                    <a:lnTo>
                      <a:pt x="5444" y="42"/>
                    </a:lnTo>
                    <a:lnTo>
                      <a:pt x="5428" y="46"/>
                    </a:lnTo>
                    <a:lnTo>
                      <a:pt x="5381" y="55"/>
                    </a:lnTo>
                    <a:lnTo>
                      <a:pt x="5332" y="64"/>
                    </a:lnTo>
                    <a:lnTo>
                      <a:pt x="5312" y="68"/>
                    </a:lnTo>
                    <a:lnTo>
                      <a:pt x="5296" y="68"/>
                    </a:lnTo>
                    <a:lnTo>
                      <a:pt x="5146" y="66"/>
                    </a:lnTo>
                    <a:lnTo>
                      <a:pt x="5018" y="61"/>
                    </a:lnTo>
                    <a:lnTo>
                      <a:pt x="4931" y="51"/>
                    </a:lnTo>
                    <a:lnTo>
                      <a:pt x="4856" y="40"/>
                    </a:lnTo>
                    <a:lnTo>
                      <a:pt x="4819" y="36"/>
                    </a:lnTo>
                    <a:lnTo>
                      <a:pt x="4787" y="30"/>
                    </a:lnTo>
                    <a:lnTo>
                      <a:pt x="4752" y="24"/>
                    </a:lnTo>
                    <a:lnTo>
                      <a:pt x="4708" y="19"/>
                    </a:lnTo>
                    <a:lnTo>
                      <a:pt x="4608" y="12"/>
                    </a:lnTo>
                    <a:lnTo>
                      <a:pt x="4519" y="8"/>
                    </a:lnTo>
                    <a:lnTo>
                      <a:pt x="4486" y="5"/>
                    </a:lnTo>
                    <a:lnTo>
                      <a:pt x="4466" y="2"/>
                    </a:lnTo>
                    <a:lnTo>
                      <a:pt x="4456" y="0"/>
                    </a:lnTo>
                    <a:lnTo>
                      <a:pt x="4442" y="0"/>
                    </a:lnTo>
                    <a:lnTo>
                      <a:pt x="4399" y="0"/>
                    </a:lnTo>
                    <a:lnTo>
                      <a:pt x="4282" y="5"/>
                    </a:lnTo>
                    <a:lnTo>
                      <a:pt x="4164" y="11"/>
                    </a:lnTo>
                    <a:lnTo>
                      <a:pt x="4097" y="14"/>
                    </a:lnTo>
                    <a:lnTo>
                      <a:pt x="4014" y="19"/>
                    </a:lnTo>
                    <a:lnTo>
                      <a:pt x="3862" y="31"/>
                    </a:lnTo>
                    <a:lnTo>
                      <a:pt x="3651" y="49"/>
                    </a:lnTo>
                    <a:lnTo>
                      <a:pt x="3383" y="52"/>
                    </a:lnTo>
                    <a:lnTo>
                      <a:pt x="3170" y="54"/>
                    </a:lnTo>
                    <a:lnTo>
                      <a:pt x="3077" y="54"/>
                    </a:lnTo>
                    <a:lnTo>
                      <a:pt x="3008" y="54"/>
                    </a:lnTo>
                    <a:lnTo>
                      <a:pt x="2959" y="51"/>
                    </a:lnTo>
                    <a:lnTo>
                      <a:pt x="2917" y="48"/>
                    </a:lnTo>
                    <a:lnTo>
                      <a:pt x="2838" y="39"/>
                    </a:lnTo>
                    <a:lnTo>
                      <a:pt x="2748" y="27"/>
                    </a:lnTo>
                    <a:lnTo>
                      <a:pt x="2689" y="22"/>
                    </a:lnTo>
                    <a:lnTo>
                      <a:pt x="2620" y="18"/>
                    </a:lnTo>
                    <a:lnTo>
                      <a:pt x="2552" y="15"/>
                    </a:lnTo>
                    <a:lnTo>
                      <a:pt x="2503" y="14"/>
                    </a:lnTo>
                    <a:lnTo>
                      <a:pt x="2468" y="15"/>
                    </a:lnTo>
                    <a:lnTo>
                      <a:pt x="2442" y="18"/>
                    </a:lnTo>
                    <a:lnTo>
                      <a:pt x="2424" y="22"/>
                    </a:lnTo>
                    <a:lnTo>
                      <a:pt x="2410" y="25"/>
                    </a:lnTo>
                    <a:lnTo>
                      <a:pt x="2399" y="30"/>
                    </a:lnTo>
                    <a:lnTo>
                      <a:pt x="2383" y="33"/>
                    </a:lnTo>
                    <a:lnTo>
                      <a:pt x="2347" y="39"/>
                    </a:lnTo>
                    <a:lnTo>
                      <a:pt x="2292" y="42"/>
                    </a:lnTo>
                    <a:lnTo>
                      <a:pt x="1988" y="57"/>
                    </a:lnTo>
                    <a:lnTo>
                      <a:pt x="1821" y="64"/>
                    </a:lnTo>
                    <a:lnTo>
                      <a:pt x="1783" y="66"/>
                    </a:lnTo>
                    <a:lnTo>
                      <a:pt x="1767" y="64"/>
                    </a:lnTo>
                    <a:lnTo>
                      <a:pt x="1765" y="64"/>
                    </a:lnTo>
                    <a:lnTo>
                      <a:pt x="1765" y="63"/>
                    </a:lnTo>
                    <a:lnTo>
                      <a:pt x="1769" y="61"/>
                    </a:lnTo>
                    <a:lnTo>
                      <a:pt x="1769" y="60"/>
                    </a:lnTo>
                    <a:lnTo>
                      <a:pt x="1767" y="60"/>
                    </a:lnTo>
                    <a:lnTo>
                      <a:pt x="1757" y="57"/>
                    </a:lnTo>
                    <a:lnTo>
                      <a:pt x="1724" y="54"/>
                    </a:lnTo>
                    <a:lnTo>
                      <a:pt x="1684" y="49"/>
                    </a:lnTo>
                    <a:lnTo>
                      <a:pt x="1619" y="43"/>
                    </a:lnTo>
                    <a:lnTo>
                      <a:pt x="1499" y="33"/>
                    </a:lnTo>
                    <a:lnTo>
                      <a:pt x="1377" y="22"/>
                    </a:lnTo>
                    <a:lnTo>
                      <a:pt x="1306" y="15"/>
                    </a:lnTo>
                    <a:lnTo>
                      <a:pt x="1270" y="11"/>
                    </a:lnTo>
                    <a:lnTo>
                      <a:pt x="1252" y="9"/>
                    </a:lnTo>
                    <a:lnTo>
                      <a:pt x="1185" y="17"/>
                    </a:lnTo>
                    <a:lnTo>
                      <a:pt x="1061" y="31"/>
                    </a:lnTo>
                    <a:lnTo>
                      <a:pt x="937" y="48"/>
                    </a:lnTo>
                    <a:lnTo>
                      <a:pt x="874" y="57"/>
                    </a:lnTo>
                    <a:lnTo>
                      <a:pt x="803" y="68"/>
                    </a:lnTo>
                    <a:lnTo>
                      <a:pt x="665" y="88"/>
                    </a:lnTo>
                    <a:lnTo>
                      <a:pt x="467" y="116"/>
                    </a:lnTo>
                    <a:lnTo>
                      <a:pt x="321" y="54"/>
                    </a:lnTo>
                    <a:lnTo>
                      <a:pt x="0" y="68"/>
                    </a:lnTo>
                    <a:lnTo>
                      <a:pt x="0" y="511"/>
                    </a:lnTo>
                    <a:lnTo>
                      <a:pt x="57" y="505"/>
                    </a:lnTo>
                    <a:lnTo>
                      <a:pt x="130" y="496"/>
                    </a:lnTo>
                    <a:lnTo>
                      <a:pt x="164" y="492"/>
                    </a:lnTo>
                    <a:lnTo>
                      <a:pt x="195" y="490"/>
                    </a:lnTo>
                    <a:lnTo>
                      <a:pt x="225" y="489"/>
                    </a:lnTo>
                    <a:lnTo>
                      <a:pt x="252" y="492"/>
                    </a:lnTo>
                    <a:lnTo>
                      <a:pt x="264" y="493"/>
                    </a:lnTo>
                    <a:lnTo>
                      <a:pt x="276" y="496"/>
                    </a:lnTo>
                    <a:lnTo>
                      <a:pt x="288" y="500"/>
                    </a:lnTo>
                    <a:lnTo>
                      <a:pt x="300" y="505"/>
                    </a:lnTo>
                    <a:close/>
                  </a:path>
                </a:pathLst>
              </a:custGeom>
              <a:pattFill prst="lgConfetti">
                <a:fgClr>
                  <a:srgbClr val="FF5050"/>
                </a:fgClr>
                <a:bgClr>
                  <a:srgbClr val="CC0000"/>
                </a:bgClr>
              </a:pattFill>
              <a:ln w="12700">
                <a:solidFill>
                  <a:schemeClr val="tx1"/>
                </a:solidFill>
                <a:round/>
                <a:headEnd/>
                <a:tailEnd/>
              </a:ln>
            </p:spPr>
            <p:txBody>
              <a:bodyPr/>
              <a:lstStyle/>
              <a:p>
                <a:endParaRPr lang="en-US"/>
              </a:p>
            </p:txBody>
          </p:sp>
          <p:sp>
            <p:nvSpPr>
              <p:cNvPr id="208" name="Freeform 6"/>
              <p:cNvSpPr>
                <a:spLocks/>
              </p:cNvSpPr>
              <p:nvPr/>
            </p:nvSpPr>
            <p:spPr bwMode="auto">
              <a:xfrm>
                <a:off x="6" y="3169"/>
                <a:ext cx="5764" cy="410"/>
              </a:xfrm>
              <a:custGeom>
                <a:avLst/>
                <a:gdLst>
                  <a:gd name="T0" fmla="*/ 1560 w 5744"/>
                  <a:gd name="T1" fmla="*/ 286 h 429"/>
                  <a:gd name="T2" fmla="*/ 2106 w 5744"/>
                  <a:gd name="T3" fmla="*/ 280 h 429"/>
                  <a:gd name="T4" fmla="*/ 2399 w 5744"/>
                  <a:gd name="T5" fmla="*/ 295 h 429"/>
                  <a:gd name="T6" fmla="*/ 2683 w 5744"/>
                  <a:gd name="T7" fmla="*/ 312 h 429"/>
                  <a:gd name="T8" fmla="*/ 3762 w 5744"/>
                  <a:gd name="T9" fmla="*/ 299 h 429"/>
                  <a:gd name="T10" fmla="*/ 3833 w 5744"/>
                  <a:gd name="T11" fmla="*/ 294 h 429"/>
                  <a:gd name="T12" fmla="*/ 4104 w 5744"/>
                  <a:gd name="T13" fmla="*/ 268 h 429"/>
                  <a:gd name="T14" fmla="*/ 4180 w 5744"/>
                  <a:gd name="T15" fmla="*/ 263 h 429"/>
                  <a:gd name="T16" fmla="*/ 4520 w 5744"/>
                  <a:gd name="T17" fmla="*/ 267 h 429"/>
                  <a:gd name="T18" fmla="*/ 5324 w 5744"/>
                  <a:gd name="T19" fmla="*/ 277 h 429"/>
                  <a:gd name="T20" fmla="*/ 5884 w 5744"/>
                  <a:gd name="T21" fmla="*/ 313 h 429"/>
                  <a:gd name="T22" fmla="*/ 5884 w 5744"/>
                  <a:gd name="T23" fmla="*/ 10 h 429"/>
                  <a:gd name="T24" fmla="*/ 5778 w 5744"/>
                  <a:gd name="T25" fmla="*/ 2 h 429"/>
                  <a:gd name="T26" fmla="*/ 5709 w 5744"/>
                  <a:gd name="T27" fmla="*/ 2 h 429"/>
                  <a:gd name="T28" fmla="*/ 5692 w 5744"/>
                  <a:gd name="T29" fmla="*/ 4 h 429"/>
                  <a:gd name="T30" fmla="*/ 5634 w 5744"/>
                  <a:gd name="T31" fmla="*/ 11 h 429"/>
                  <a:gd name="T32" fmla="*/ 5532 w 5744"/>
                  <a:gd name="T33" fmla="*/ 35 h 429"/>
                  <a:gd name="T34" fmla="*/ 5217 w 5744"/>
                  <a:gd name="T35" fmla="*/ 31 h 429"/>
                  <a:gd name="T36" fmla="*/ 4641 w 5744"/>
                  <a:gd name="T37" fmla="*/ 27 h 429"/>
                  <a:gd name="T38" fmla="*/ 4287 w 5744"/>
                  <a:gd name="T39" fmla="*/ 41 h 429"/>
                  <a:gd name="T40" fmla="*/ 3730 w 5744"/>
                  <a:gd name="T41" fmla="*/ 58 h 429"/>
                  <a:gd name="T42" fmla="*/ 2869 w 5744"/>
                  <a:gd name="T43" fmla="*/ 31 h 429"/>
                  <a:gd name="T44" fmla="*/ 2456 w 5744"/>
                  <a:gd name="T45" fmla="*/ 61 h 429"/>
                  <a:gd name="T46" fmla="*/ 2374 w 5744"/>
                  <a:gd name="T47" fmla="*/ 73 h 429"/>
                  <a:gd name="T48" fmla="*/ 2265 w 5744"/>
                  <a:gd name="T49" fmla="*/ 85 h 429"/>
                  <a:gd name="T50" fmla="*/ 2175 w 5744"/>
                  <a:gd name="T51" fmla="*/ 91 h 429"/>
                  <a:gd name="T52" fmla="*/ 2126 w 5744"/>
                  <a:gd name="T53" fmla="*/ 91 h 429"/>
                  <a:gd name="T54" fmla="*/ 2106 w 5744"/>
                  <a:gd name="T55" fmla="*/ 90 h 429"/>
                  <a:gd name="T56" fmla="*/ 2025 w 5744"/>
                  <a:gd name="T57" fmla="*/ 78 h 429"/>
                  <a:gd name="T58" fmla="*/ 1857 w 5744"/>
                  <a:gd name="T59" fmla="*/ 52 h 429"/>
                  <a:gd name="T60" fmla="*/ 788 w 5744"/>
                  <a:gd name="T61" fmla="*/ 70 h 429"/>
                  <a:gd name="T62" fmla="*/ 180 w 5744"/>
                  <a:gd name="T63" fmla="*/ 104 h 429"/>
                  <a:gd name="T64" fmla="*/ 116 w 5744"/>
                  <a:gd name="T65" fmla="*/ 98 h 429"/>
                  <a:gd name="T66" fmla="*/ 0 w 5744"/>
                  <a:gd name="T67" fmla="*/ 282 h 429"/>
                  <a:gd name="T68" fmla="*/ 655 w 5744"/>
                  <a:gd name="T69" fmla="*/ 297 h 429"/>
                  <a:gd name="T70" fmla="*/ 1560 w 5744"/>
                  <a:gd name="T71" fmla="*/ 286 h 42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5744"/>
                  <a:gd name="T109" fmla="*/ 0 h 429"/>
                  <a:gd name="T110" fmla="*/ 5744 w 5744"/>
                  <a:gd name="T111" fmla="*/ 429 h 42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5744" h="429">
                    <a:moveTo>
                      <a:pt x="1525" y="392"/>
                    </a:moveTo>
                    <a:lnTo>
                      <a:pt x="1525" y="392"/>
                    </a:lnTo>
                    <a:lnTo>
                      <a:pt x="2057" y="385"/>
                    </a:lnTo>
                    <a:lnTo>
                      <a:pt x="2152" y="390"/>
                    </a:lnTo>
                    <a:lnTo>
                      <a:pt x="2343" y="405"/>
                    </a:lnTo>
                    <a:lnTo>
                      <a:pt x="2620" y="428"/>
                    </a:lnTo>
                    <a:lnTo>
                      <a:pt x="3671" y="411"/>
                    </a:lnTo>
                    <a:lnTo>
                      <a:pt x="3695" y="410"/>
                    </a:lnTo>
                    <a:lnTo>
                      <a:pt x="3742" y="404"/>
                    </a:lnTo>
                    <a:lnTo>
                      <a:pt x="3872" y="386"/>
                    </a:lnTo>
                    <a:lnTo>
                      <a:pt x="4006" y="368"/>
                    </a:lnTo>
                    <a:lnTo>
                      <a:pt x="4056" y="362"/>
                    </a:lnTo>
                    <a:lnTo>
                      <a:pt x="4081" y="361"/>
                    </a:lnTo>
                    <a:lnTo>
                      <a:pt x="4411" y="367"/>
                    </a:lnTo>
                    <a:lnTo>
                      <a:pt x="4712" y="373"/>
                    </a:lnTo>
                    <a:lnTo>
                      <a:pt x="5198" y="380"/>
                    </a:lnTo>
                    <a:lnTo>
                      <a:pt x="5634" y="428"/>
                    </a:lnTo>
                    <a:lnTo>
                      <a:pt x="5744" y="429"/>
                    </a:lnTo>
                    <a:lnTo>
                      <a:pt x="5744" y="10"/>
                    </a:lnTo>
                    <a:lnTo>
                      <a:pt x="5689" y="4"/>
                    </a:lnTo>
                    <a:lnTo>
                      <a:pt x="5638" y="2"/>
                    </a:lnTo>
                    <a:lnTo>
                      <a:pt x="5590" y="2"/>
                    </a:lnTo>
                    <a:lnTo>
                      <a:pt x="5571" y="2"/>
                    </a:lnTo>
                    <a:lnTo>
                      <a:pt x="5555" y="4"/>
                    </a:lnTo>
                    <a:lnTo>
                      <a:pt x="5527" y="9"/>
                    </a:lnTo>
                    <a:lnTo>
                      <a:pt x="5500" y="16"/>
                    </a:lnTo>
                    <a:lnTo>
                      <a:pt x="5442" y="34"/>
                    </a:lnTo>
                    <a:lnTo>
                      <a:pt x="5399" y="49"/>
                    </a:lnTo>
                    <a:lnTo>
                      <a:pt x="5381" y="55"/>
                    </a:lnTo>
                    <a:lnTo>
                      <a:pt x="5091" y="43"/>
                    </a:lnTo>
                    <a:lnTo>
                      <a:pt x="4866" y="0"/>
                    </a:lnTo>
                    <a:lnTo>
                      <a:pt x="4529" y="36"/>
                    </a:lnTo>
                    <a:lnTo>
                      <a:pt x="4381" y="59"/>
                    </a:lnTo>
                    <a:lnTo>
                      <a:pt x="4182" y="55"/>
                    </a:lnTo>
                    <a:lnTo>
                      <a:pt x="3888" y="28"/>
                    </a:lnTo>
                    <a:lnTo>
                      <a:pt x="3639" y="79"/>
                    </a:lnTo>
                    <a:lnTo>
                      <a:pt x="3267" y="102"/>
                    </a:lnTo>
                    <a:lnTo>
                      <a:pt x="2799" y="43"/>
                    </a:lnTo>
                    <a:lnTo>
                      <a:pt x="2399" y="83"/>
                    </a:lnTo>
                    <a:lnTo>
                      <a:pt x="2359" y="92"/>
                    </a:lnTo>
                    <a:lnTo>
                      <a:pt x="2318" y="99"/>
                    </a:lnTo>
                    <a:lnTo>
                      <a:pt x="2264" y="108"/>
                    </a:lnTo>
                    <a:lnTo>
                      <a:pt x="2209" y="117"/>
                    </a:lnTo>
                    <a:lnTo>
                      <a:pt x="2152" y="123"/>
                    </a:lnTo>
                    <a:lnTo>
                      <a:pt x="2124" y="125"/>
                    </a:lnTo>
                    <a:lnTo>
                      <a:pt x="2101" y="126"/>
                    </a:lnTo>
                    <a:lnTo>
                      <a:pt x="2077" y="125"/>
                    </a:lnTo>
                    <a:lnTo>
                      <a:pt x="2057" y="123"/>
                    </a:lnTo>
                    <a:lnTo>
                      <a:pt x="2018" y="116"/>
                    </a:lnTo>
                    <a:lnTo>
                      <a:pt x="1976" y="108"/>
                    </a:lnTo>
                    <a:lnTo>
                      <a:pt x="1898" y="91"/>
                    </a:lnTo>
                    <a:lnTo>
                      <a:pt x="1815" y="71"/>
                    </a:lnTo>
                    <a:lnTo>
                      <a:pt x="1294" y="24"/>
                    </a:lnTo>
                    <a:lnTo>
                      <a:pt x="767" y="95"/>
                    </a:lnTo>
                    <a:lnTo>
                      <a:pt x="379" y="150"/>
                    </a:lnTo>
                    <a:lnTo>
                      <a:pt x="173" y="143"/>
                    </a:lnTo>
                    <a:lnTo>
                      <a:pt x="116" y="135"/>
                    </a:lnTo>
                    <a:lnTo>
                      <a:pt x="0" y="119"/>
                    </a:lnTo>
                    <a:lnTo>
                      <a:pt x="0" y="387"/>
                    </a:lnTo>
                    <a:lnTo>
                      <a:pt x="641" y="408"/>
                    </a:lnTo>
                    <a:lnTo>
                      <a:pt x="1525" y="392"/>
                    </a:lnTo>
                    <a:close/>
                  </a:path>
                </a:pathLst>
              </a:custGeom>
              <a:pattFill prst="wave">
                <a:fgClr>
                  <a:srgbClr val="99CCFF"/>
                </a:fgClr>
                <a:bgClr>
                  <a:srgbClr val="69528E"/>
                </a:bgClr>
              </a:pattFill>
              <a:ln w="12700">
                <a:solidFill>
                  <a:schemeClr val="tx1"/>
                </a:solidFill>
                <a:round/>
                <a:headEnd/>
                <a:tailEnd/>
              </a:ln>
            </p:spPr>
            <p:txBody>
              <a:bodyPr/>
              <a:lstStyle/>
              <a:p>
                <a:endParaRPr lang="en-US"/>
              </a:p>
            </p:txBody>
          </p:sp>
          <p:sp>
            <p:nvSpPr>
              <p:cNvPr id="209" name="Freeform 7"/>
              <p:cNvSpPr>
                <a:spLocks/>
              </p:cNvSpPr>
              <p:nvPr/>
            </p:nvSpPr>
            <p:spPr bwMode="auto">
              <a:xfrm>
                <a:off x="6" y="1804"/>
                <a:ext cx="5764" cy="442"/>
              </a:xfrm>
              <a:custGeom>
                <a:avLst/>
                <a:gdLst>
                  <a:gd name="T0" fmla="*/ 328 w 5744"/>
                  <a:gd name="T1" fmla="*/ 310 h 462"/>
                  <a:gd name="T2" fmla="*/ 409 w 5744"/>
                  <a:gd name="T3" fmla="*/ 310 h 462"/>
                  <a:gd name="T4" fmla="*/ 692 w 5744"/>
                  <a:gd name="T5" fmla="*/ 306 h 462"/>
                  <a:gd name="T6" fmla="*/ 851 w 5744"/>
                  <a:gd name="T7" fmla="*/ 301 h 462"/>
                  <a:gd name="T8" fmla="*/ 991 w 5744"/>
                  <a:gd name="T9" fmla="*/ 298 h 462"/>
                  <a:gd name="T10" fmla="*/ 1251 w 5744"/>
                  <a:gd name="T11" fmla="*/ 298 h 462"/>
                  <a:gd name="T12" fmla="*/ 1382 w 5744"/>
                  <a:gd name="T13" fmla="*/ 295 h 462"/>
                  <a:gd name="T14" fmla="*/ 1441 w 5744"/>
                  <a:gd name="T15" fmla="*/ 294 h 462"/>
                  <a:gd name="T16" fmla="*/ 1600 w 5744"/>
                  <a:gd name="T17" fmla="*/ 293 h 462"/>
                  <a:gd name="T18" fmla="*/ 1721 w 5744"/>
                  <a:gd name="T19" fmla="*/ 288 h 462"/>
                  <a:gd name="T20" fmla="*/ 1872 w 5744"/>
                  <a:gd name="T21" fmla="*/ 280 h 462"/>
                  <a:gd name="T22" fmla="*/ 1962 w 5744"/>
                  <a:gd name="T23" fmla="*/ 276 h 462"/>
                  <a:gd name="T24" fmla="*/ 2096 w 5744"/>
                  <a:gd name="T25" fmla="*/ 275 h 462"/>
                  <a:gd name="T26" fmla="*/ 2216 w 5744"/>
                  <a:gd name="T27" fmla="*/ 277 h 462"/>
                  <a:gd name="T28" fmla="*/ 2386 w 5744"/>
                  <a:gd name="T29" fmla="*/ 290 h 462"/>
                  <a:gd name="T30" fmla="*/ 2509 w 5744"/>
                  <a:gd name="T31" fmla="*/ 298 h 462"/>
                  <a:gd name="T32" fmla="*/ 2690 w 5744"/>
                  <a:gd name="T33" fmla="*/ 313 h 462"/>
                  <a:gd name="T34" fmla="*/ 2764 w 5744"/>
                  <a:gd name="T35" fmla="*/ 315 h 462"/>
                  <a:gd name="T36" fmla="*/ 2879 w 5744"/>
                  <a:gd name="T37" fmla="*/ 314 h 462"/>
                  <a:gd name="T38" fmla="*/ 3243 w 5744"/>
                  <a:gd name="T39" fmla="*/ 301 h 462"/>
                  <a:gd name="T40" fmla="*/ 3699 w 5744"/>
                  <a:gd name="T41" fmla="*/ 280 h 462"/>
                  <a:gd name="T42" fmla="*/ 4045 w 5744"/>
                  <a:gd name="T43" fmla="*/ 298 h 462"/>
                  <a:gd name="T44" fmla="*/ 4144 w 5744"/>
                  <a:gd name="T45" fmla="*/ 301 h 462"/>
                  <a:gd name="T46" fmla="*/ 4180 w 5744"/>
                  <a:gd name="T47" fmla="*/ 301 h 462"/>
                  <a:gd name="T48" fmla="*/ 4358 w 5744"/>
                  <a:gd name="T49" fmla="*/ 310 h 462"/>
                  <a:gd name="T50" fmla="*/ 4863 w 5744"/>
                  <a:gd name="T51" fmla="*/ 339 h 462"/>
                  <a:gd name="T52" fmla="*/ 5280 w 5744"/>
                  <a:gd name="T53" fmla="*/ 333 h 462"/>
                  <a:gd name="T54" fmla="*/ 5494 w 5744"/>
                  <a:gd name="T55" fmla="*/ 328 h 462"/>
                  <a:gd name="T56" fmla="*/ 5583 w 5744"/>
                  <a:gd name="T57" fmla="*/ 324 h 462"/>
                  <a:gd name="T58" fmla="*/ 5648 w 5744"/>
                  <a:gd name="T59" fmla="*/ 318 h 462"/>
                  <a:gd name="T60" fmla="*/ 5813 w 5744"/>
                  <a:gd name="T61" fmla="*/ 297 h 462"/>
                  <a:gd name="T62" fmla="*/ 5884 w 5744"/>
                  <a:gd name="T63" fmla="*/ 23 h 462"/>
                  <a:gd name="T64" fmla="*/ 5851 w 5744"/>
                  <a:gd name="T65" fmla="*/ 27 h 462"/>
                  <a:gd name="T66" fmla="*/ 5831 w 5744"/>
                  <a:gd name="T67" fmla="*/ 27 h 462"/>
                  <a:gd name="T68" fmla="*/ 5795 w 5744"/>
                  <a:gd name="T69" fmla="*/ 26 h 462"/>
                  <a:gd name="T70" fmla="*/ 5438 w 5744"/>
                  <a:gd name="T71" fmla="*/ 17 h 462"/>
                  <a:gd name="T72" fmla="*/ 5053 w 5744"/>
                  <a:gd name="T73" fmla="*/ 11 h 462"/>
                  <a:gd name="T74" fmla="*/ 4708 w 5744"/>
                  <a:gd name="T75" fmla="*/ 11 h 462"/>
                  <a:gd name="T76" fmla="*/ 4449 w 5744"/>
                  <a:gd name="T77" fmla="*/ 11 h 462"/>
                  <a:gd name="T78" fmla="*/ 4316 w 5744"/>
                  <a:gd name="T79" fmla="*/ 6 h 462"/>
                  <a:gd name="T80" fmla="*/ 4293 w 5744"/>
                  <a:gd name="T81" fmla="*/ 3 h 462"/>
                  <a:gd name="T82" fmla="*/ 4241 w 5744"/>
                  <a:gd name="T83" fmla="*/ 0 h 462"/>
                  <a:gd name="T84" fmla="*/ 4169 w 5744"/>
                  <a:gd name="T85" fmla="*/ 1 h 462"/>
                  <a:gd name="T86" fmla="*/ 3998 w 5744"/>
                  <a:gd name="T87" fmla="*/ 11 h 462"/>
                  <a:gd name="T88" fmla="*/ 3762 w 5744"/>
                  <a:gd name="T89" fmla="*/ 23 h 462"/>
                  <a:gd name="T90" fmla="*/ 3720 w 5744"/>
                  <a:gd name="T91" fmla="*/ 24 h 462"/>
                  <a:gd name="T92" fmla="*/ 3665 w 5744"/>
                  <a:gd name="T93" fmla="*/ 24 h 462"/>
                  <a:gd name="T94" fmla="*/ 3290 w 5744"/>
                  <a:gd name="T95" fmla="*/ 35 h 462"/>
                  <a:gd name="T96" fmla="*/ 2936 w 5744"/>
                  <a:gd name="T97" fmla="*/ 48 h 462"/>
                  <a:gd name="T98" fmla="*/ 2895 w 5744"/>
                  <a:gd name="T99" fmla="*/ 49 h 462"/>
                  <a:gd name="T100" fmla="*/ 2475 w 5744"/>
                  <a:gd name="T101" fmla="*/ 32 h 462"/>
                  <a:gd name="T102" fmla="*/ 2085 w 5744"/>
                  <a:gd name="T103" fmla="*/ 20 h 462"/>
                  <a:gd name="T104" fmla="*/ 1461 w 5744"/>
                  <a:gd name="T105" fmla="*/ 41 h 462"/>
                  <a:gd name="T106" fmla="*/ 614 w 5744"/>
                  <a:gd name="T107" fmla="*/ 29 h 462"/>
                  <a:gd name="T108" fmla="*/ 0 w 5744"/>
                  <a:gd name="T109" fmla="*/ 50 h 462"/>
                  <a:gd name="T110" fmla="*/ 31 w 5744"/>
                  <a:gd name="T111" fmla="*/ 286 h 462"/>
                  <a:gd name="T112" fmla="*/ 157 w 5744"/>
                  <a:gd name="T113" fmla="*/ 297 h 462"/>
                  <a:gd name="T114" fmla="*/ 328 w 5744"/>
                  <a:gd name="T115" fmla="*/ 310 h 46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744"/>
                  <a:gd name="T175" fmla="*/ 0 h 462"/>
                  <a:gd name="T176" fmla="*/ 5744 w 5744"/>
                  <a:gd name="T177" fmla="*/ 462 h 46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744" h="462">
                    <a:moveTo>
                      <a:pt x="321" y="423"/>
                    </a:moveTo>
                    <a:lnTo>
                      <a:pt x="321" y="423"/>
                    </a:lnTo>
                    <a:lnTo>
                      <a:pt x="355" y="423"/>
                    </a:lnTo>
                    <a:lnTo>
                      <a:pt x="402" y="423"/>
                    </a:lnTo>
                    <a:lnTo>
                      <a:pt x="529" y="421"/>
                    </a:lnTo>
                    <a:lnTo>
                      <a:pt x="678" y="417"/>
                    </a:lnTo>
                    <a:lnTo>
                      <a:pt x="830" y="411"/>
                    </a:lnTo>
                    <a:lnTo>
                      <a:pt x="901" y="408"/>
                    </a:lnTo>
                    <a:lnTo>
                      <a:pt x="970" y="407"/>
                    </a:lnTo>
                    <a:lnTo>
                      <a:pt x="1099" y="407"/>
                    </a:lnTo>
                    <a:lnTo>
                      <a:pt x="1223" y="407"/>
                    </a:lnTo>
                    <a:lnTo>
                      <a:pt x="1284" y="405"/>
                    </a:lnTo>
                    <a:lnTo>
                      <a:pt x="1347" y="402"/>
                    </a:lnTo>
                    <a:lnTo>
                      <a:pt x="1406" y="401"/>
                    </a:lnTo>
                    <a:lnTo>
                      <a:pt x="1460" y="399"/>
                    </a:lnTo>
                    <a:lnTo>
                      <a:pt x="1562" y="398"/>
                    </a:lnTo>
                    <a:lnTo>
                      <a:pt x="1617" y="396"/>
                    </a:lnTo>
                    <a:lnTo>
                      <a:pt x="1679" y="393"/>
                    </a:lnTo>
                    <a:lnTo>
                      <a:pt x="1750" y="389"/>
                    </a:lnTo>
                    <a:lnTo>
                      <a:pt x="1830" y="383"/>
                    </a:lnTo>
                    <a:lnTo>
                      <a:pt x="1913" y="377"/>
                    </a:lnTo>
                    <a:lnTo>
                      <a:pt x="1984" y="374"/>
                    </a:lnTo>
                    <a:lnTo>
                      <a:pt x="2047" y="374"/>
                    </a:lnTo>
                    <a:lnTo>
                      <a:pt x="2107" y="375"/>
                    </a:lnTo>
                    <a:lnTo>
                      <a:pt x="2160" y="378"/>
                    </a:lnTo>
                    <a:lnTo>
                      <a:pt x="2215" y="383"/>
                    </a:lnTo>
                    <a:lnTo>
                      <a:pt x="2330" y="395"/>
                    </a:lnTo>
                    <a:lnTo>
                      <a:pt x="2446" y="407"/>
                    </a:lnTo>
                    <a:lnTo>
                      <a:pt x="2545" y="417"/>
                    </a:lnTo>
                    <a:lnTo>
                      <a:pt x="2627" y="426"/>
                    </a:lnTo>
                    <a:lnTo>
                      <a:pt x="2698" y="430"/>
                    </a:lnTo>
                    <a:lnTo>
                      <a:pt x="2744" y="430"/>
                    </a:lnTo>
                    <a:lnTo>
                      <a:pt x="2809" y="429"/>
                    </a:lnTo>
                    <a:lnTo>
                      <a:pt x="2967" y="421"/>
                    </a:lnTo>
                    <a:lnTo>
                      <a:pt x="3166" y="411"/>
                    </a:lnTo>
                    <a:lnTo>
                      <a:pt x="3608" y="383"/>
                    </a:lnTo>
                    <a:lnTo>
                      <a:pt x="3801" y="396"/>
                    </a:lnTo>
                    <a:lnTo>
                      <a:pt x="3947" y="407"/>
                    </a:lnTo>
                    <a:lnTo>
                      <a:pt x="4006" y="410"/>
                    </a:lnTo>
                    <a:lnTo>
                      <a:pt x="4046" y="411"/>
                    </a:lnTo>
                    <a:lnTo>
                      <a:pt x="4081" y="411"/>
                    </a:lnTo>
                    <a:lnTo>
                      <a:pt x="4131" y="414"/>
                    </a:lnTo>
                    <a:lnTo>
                      <a:pt x="4253" y="423"/>
                    </a:lnTo>
                    <a:lnTo>
                      <a:pt x="4409" y="435"/>
                    </a:lnTo>
                    <a:lnTo>
                      <a:pt x="4744" y="462"/>
                    </a:lnTo>
                    <a:lnTo>
                      <a:pt x="5154" y="454"/>
                    </a:lnTo>
                    <a:lnTo>
                      <a:pt x="5265" y="451"/>
                    </a:lnTo>
                    <a:lnTo>
                      <a:pt x="5361" y="448"/>
                    </a:lnTo>
                    <a:lnTo>
                      <a:pt x="5450" y="442"/>
                    </a:lnTo>
                    <a:lnTo>
                      <a:pt x="5480" y="439"/>
                    </a:lnTo>
                    <a:lnTo>
                      <a:pt x="5513" y="433"/>
                    </a:lnTo>
                    <a:lnTo>
                      <a:pt x="5592" y="420"/>
                    </a:lnTo>
                    <a:lnTo>
                      <a:pt x="5673" y="404"/>
                    </a:lnTo>
                    <a:lnTo>
                      <a:pt x="5744" y="389"/>
                    </a:lnTo>
                    <a:lnTo>
                      <a:pt x="5744" y="30"/>
                    </a:lnTo>
                    <a:lnTo>
                      <a:pt x="5711" y="34"/>
                    </a:lnTo>
                    <a:lnTo>
                      <a:pt x="5699" y="36"/>
                    </a:lnTo>
                    <a:lnTo>
                      <a:pt x="5691" y="34"/>
                    </a:lnTo>
                    <a:lnTo>
                      <a:pt x="5655" y="33"/>
                    </a:lnTo>
                    <a:lnTo>
                      <a:pt x="5567" y="30"/>
                    </a:lnTo>
                    <a:lnTo>
                      <a:pt x="5306" y="24"/>
                    </a:lnTo>
                    <a:lnTo>
                      <a:pt x="4933" y="15"/>
                    </a:lnTo>
                    <a:lnTo>
                      <a:pt x="4831" y="15"/>
                    </a:lnTo>
                    <a:lnTo>
                      <a:pt x="4596" y="15"/>
                    </a:lnTo>
                    <a:lnTo>
                      <a:pt x="4466" y="13"/>
                    </a:lnTo>
                    <a:lnTo>
                      <a:pt x="4344" y="12"/>
                    </a:lnTo>
                    <a:lnTo>
                      <a:pt x="4247" y="7"/>
                    </a:lnTo>
                    <a:lnTo>
                      <a:pt x="4211" y="6"/>
                    </a:lnTo>
                    <a:lnTo>
                      <a:pt x="4188" y="3"/>
                    </a:lnTo>
                    <a:lnTo>
                      <a:pt x="4166" y="0"/>
                    </a:lnTo>
                    <a:lnTo>
                      <a:pt x="4138" y="0"/>
                    </a:lnTo>
                    <a:lnTo>
                      <a:pt x="4107" y="0"/>
                    </a:lnTo>
                    <a:lnTo>
                      <a:pt x="4071" y="1"/>
                    </a:lnTo>
                    <a:lnTo>
                      <a:pt x="3988" y="6"/>
                    </a:lnTo>
                    <a:lnTo>
                      <a:pt x="3900" y="12"/>
                    </a:lnTo>
                    <a:lnTo>
                      <a:pt x="3734" y="25"/>
                    </a:lnTo>
                    <a:lnTo>
                      <a:pt x="3671" y="30"/>
                    </a:lnTo>
                    <a:lnTo>
                      <a:pt x="3647" y="31"/>
                    </a:lnTo>
                    <a:lnTo>
                      <a:pt x="3629" y="31"/>
                    </a:lnTo>
                    <a:lnTo>
                      <a:pt x="3576" y="31"/>
                    </a:lnTo>
                    <a:lnTo>
                      <a:pt x="3478" y="36"/>
                    </a:lnTo>
                    <a:lnTo>
                      <a:pt x="3213" y="49"/>
                    </a:lnTo>
                    <a:lnTo>
                      <a:pt x="2955" y="62"/>
                    </a:lnTo>
                    <a:lnTo>
                      <a:pt x="2866" y="65"/>
                    </a:lnTo>
                    <a:lnTo>
                      <a:pt x="2825" y="67"/>
                    </a:lnTo>
                    <a:lnTo>
                      <a:pt x="2687" y="58"/>
                    </a:lnTo>
                    <a:lnTo>
                      <a:pt x="2416" y="44"/>
                    </a:lnTo>
                    <a:lnTo>
                      <a:pt x="2036" y="27"/>
                    </a:lnTo>
                    <a:lnTo>
                      <a:pt x="1736" y="40"/>
                    </a:lnTo>
                    <a:lnTo>
                      <a:pt x="1426" y="55"/>
                    </a:lnTo>
                    <a:lnTo>
                      <a:pt x="600" y="38"/>
                    </a:lnTo>
                    <a:lnTo>
                      <a:pt x="278" y="55"/>
                    </a:lnTo>
                    <a:lnTo>
                      <a:pt x="0" y="68"/>
                    </a:lnTo>
                    <a:lnTo>
                      <a:pt x="0" y="390"/>
                    </a:lnTo>
                    <a:lnTo>
                      <a:pt x="31" y="390"/>
                    </a:lnTo>
                    <a:lnTo>
                      <a:pt x="150" y="405"/>
                    </a:lnTo>
                    <a:lnTo>
                      <a:pt x="246" y="416"/>
                    </a:lnTo>
                    <a:lnTo>
                      <a:pt x="321" y="423"/>
                    </a:lnTo>
                    <a:close/>
                  </a:path>
                </a:pathLst>
              </a:custGeom>
              <a:solidFill>
                <a:srgbClr val="CC6635"/>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
            <p:nvSpPr>
              <p:cNvPr id="210" name="Freeform 8"/>
              <p:cNvSpPr>
                <a:spLocks/>
              </p:cNvSpPr>
              <p:nvPr/>
            </p:nvSpPr>
            <p:spPr bwMode="auto">
              <a:xfrm>
                <a:off x="6" y="3557"/>
                <a:ext cx="5764" cy="344"/>
              </a:xfrm>
              <a:custGeom>
                <a:avLst/>
                <a:gdLst>
                  <a:gd name="T0" fmla="*/ 5669 w 5744"/>
                  <a:gd name="T1" fmla="*/ 38 h 361"/>
                  <a:gd name="T2" fmla="*/ 5669 w 5744"/>
                  <a:gd name="T3" fmla="*/ 38 h 361"/>
                  <a:gd name="T4" fmla="*/ 5635 w 5744"/>
                  <a:gd name="T5" fmla="*/ 35 h 361"/>
                  <a:gd name="T6" fmla="*/ 5560 w 5744"/>
                  <a:gd name="T7" fmla="*/ 30 h 361"/>
                  <a:gd name="T8" fmla="*/ 5326 w 5744"/>
                  <a:gd name="T9" fmla="*/ 20 h 361"/>
                  <a:gd name="T10" fmla="*/ 4954 w 5744"/>
                  <a:gd name="T11" fmla="*/ 0 h 361"/>
                  <a:gd name="T12" fmla="*/ 4954 w 5744"/>
                  <a:gd name="T13" fmla="*/ 0 h 361"/>
                  <a:gd name="T14" fmla="*/ 4908 w 5744"/>
                  <a:gd name="T15" fmla="*/ 0 h 361"/>
                  <a:gd name="T16" fmla="*/ 4825 w 5744"/>
                  <a:gd name="T17" fmla="*/ 2 h 361"/>
                  <a:gd name="T18" fmla="*/ 4598 w 5744"/>
                  <a:gd name="T19" fmla="*/ 6 h 361"/>
                  <a:gd name="T20" fmla="*/ 4287 w 5744"/>
                  <a:gd name="T21" fmla="*/ 10 h 361"/>
                  <a:gd name="T22" fmla="*/ 4287 w 5744"/>
                  <a:gd name="T23" fmla="*/ 10 h 361"/>
                  <a:gd name="T24" fmla="*/ 4184 w 5744"/>
                  <a:gd name="T25" fmla="*/ 13 h 361"/>
                  <a:gd name="T26" fmla="*/ 3967 w 5744"/>
                  <a:gd name="T27" fmla="*/ 23 h 361"/>
                  <a:gd name="T28" fmla="*/ 3841 w 5744"/>
                  <a:gd name="T29" fmla="*/ 25 h 361"/>
                  <a:gd name="T30" fmla="*/ 3728 w 5744"/>
                  <a:gd name="T31" fmla="*/ 27 h 361"/>
                  <a:gd name="T32" fmla="*/ 3638 w 5744"/>
                  <a:gd name="T33" fmla="*/ 28 h 361"/>
                  <a:gd name="T34" fmla="*/ 3604 w 5744"/>
                  <a:gd name="T35" fmla="*/ 27 h 361"/>
                  <a:gd name="T36" fmla="*/ 3581 w 5744"/>
                  <a:gd name="T37" fmla="*/ 26 h 361"/>
                  <a:gd name="T38" fmla="*/ 3581 w 5744"/>
                  <a:gd name="T39" fmla="*/ 26 h 361"/>
                  <a:gd name="T40" fmla="*/ 3562 w 5744"/>
                  <a:gd name="T41" fmla="*/ 25 h 361"/>
                  <a:gd name="T42" fmla="*/ 3530 w 5744"/>
                  <a:gd name="T43" fmla="*/ 25 h 361"/>
                  <a:gd name="T44" fmla="*/ 3439 w 5744"/>
                  <a:gd name="T45" fmla="*/ 27 h 361"/>
                  <a:gd name="T46" fmla="*/ 3319 w 5744"/>
                  <a:gd name="T47" fmla="*/ 30 h 361"/>
                  <a:gd name="T48" fmla="*/ 3190 w 5744"/>
                  <a:gd name="T49" fmla="*/ 35 h 361"/>
                  <a:gd name="T50" fmla="*/ 3060 w 5744"/>
                  <a:gd name="T51" fmla="*/ 41 h 361"/>
                  <a:gd name="T52" fmla="*/ 2944 w 5744"/>
                  <a:gd name="T53" fmla="*/ 44 h 361"/>
                  <a:gd name="T54" fmla="*/ 2897 w 5744"/>
                  <a:gd name="T55" fmla="*/ 45 h 361"/>
                  <a:gd name="T56" fmla="*/ 2857 w 5744"/>
                  <a:gd name="T57" fmla="*/ 45 h 361"/>
                  <a:gd name="T58" fmla="*/ 2828 w 5744"/>
                  <a:gd name="T59" fmla="*/ 45 h 361"/>
                  <a:gd name="T60" fmla="*/ 2810 w 5744"/>
                  <a:gd name="T61" fmla="*/ 43 h 361"/>
                  <a:gd name="T62" fmla="*/ 2810 w 5744"/>
                  <a:gd name="T63" fmla="*/ 43 h 361"/>
                  <a:gd name="T64" fmla="*/ 2791 w 5744"/>
                  <a:gd name="T65" fmla="*/ 41 h 361"/>
                  <a:gd name="T66" fmla="*/ 2756 w 5744"/>
                  <a:gd name="T67" fmla="*/ 39 h 361"/>
                  <a:gd name="T68" fmla="*/ 2663 w 5744"/>
                  <a:gd name="T69" fmla="*/ 35 h 361"/>
                  <a:gd name="T70" fmla="*/ 2544 w 5744"/>
                  <a:gd name="T71" fmla="*/ 30 h 361"/>
                  <a:gd name="T72" fmla="*/ 2407 w 5744"/>
                  <a:gd name="T73" fmla="*/ 28 h 361"/>
                  <a:gd name="T74" fmla="*/ 2165 w 5744"/>
                  <a:gd name="T75" fmla="*/ 25 h 361"/>
                  <a:gd name="T76" fmla="*/ 2059 w 5744"/>
                  <a:gd name="T77" fmla="*/ 23 h 361"/>
                  <a:gd name="T78" fmla="*/ 2059 w 5744"/>
                  <a:gd name="T79" fmla="*/ 23 h 361"/>
                  <a:gd name="T80" fmla="*/ 1855 w 5744"/>
                  <a:gd name="T81" fmla="*/ 35 h 361"/>
                  <a:gd name="T82" fmla="*/ 1715 w 5744"/>
                  <a:gd name="T83" fmla="*/ 44 h 361"/>
                  <a:gd name="T84" fmla="*/ 1665 w 5744"/>
                  <a:gd name="T85" fmla="*/ 46 h 361"/>
                  <a:gd name="T86" fmla="*/ 1642 w 5744"/>
                  <a:gd name="T87" fmla="*/ 46 h 361"/>
                  <a:gd name="T88" fmla="*/ 1642 w 5744"/>
                  <a:gd name="T89" fmla="*/ 46 h 361"/>
                  <a:gd name="T90" fmla="*/ 1612 w 5744"/>
                  <a:gd name="T91" fmla="*/ 45 h 361"/>
                  <a:gd name="T92" fmla="*/ 1548 w 5744"/>
                  <a:gd name="T93" fmla="*/ 43 h 361"/>
                  <a:gd name="T94" fmla="*/ 1378 w 5744"/>
                  <a:gd name="T95" fmla="*/ 38 h 361"/>
                  <a:gd name="T96" fmla="*/ 1133 w 5744"/>
                  <a:gd name="T97" fmla="*/ 31 h 361"/>
                  <a:gd name="T98" fmla="*/ 708 w 5744"/>
                  <a:gd name="T99" fmla="*/ 31 h 361"/>
                  <a:gd name="T100" fmla="*/ 401 w 5744"/>
                  <a:gd name="T101" fmla="*/ 41 h 361"/>
                  <a:gd name="T102" fmla="*/ 73 w 5744"/>
                  <a:gd name="T103" fmla="*/ 25 h 361"/>
                  <a:gd name="T104" fmla="*/ 0 w 5744"/>
                  <a:gd name="T105" fmla="*/ 30 h 361"/>
                  <a:gd name="T106" fmla="*/ 0 w 5744"/>
                  <a:gd name="T107" fmla="*/ 258 h 361"/>
                  <a:gd name="T108" fmla="*/ 5884 w 5744"/>
                  <a:gd name="T109" fmla="*/ 258 h 361"/>
                  <a:gd name="T110" fmla="*/ 5884 w 5744"/>
                  <a:gd name="T111" fmla="*/ 39 h 361"/>
                  <a:gd name="T112" fmla="*/ 5884 w 5744"/>
                  <a:gd name="T113" fmla="*/ 39 h 361"/>
                  <a:gd name="T114" fmla="*/ 5744 w 5744"/>
                  <a:gd name="T115" fmla="*/ 39 h 361"/>
                  <a:gd name="T116" fmla="*/ 5694 w 5744"/>
                  <a:gd name="T117" fmla="*/ 39 h 361"/>
                  <a:gd name="T118" fmla="*/ 5669 w 5744"/>
                  <a:gd name="T119" fmla="*/ 38 h 361"/>
                  <a:gd name="T120" fmla="*/ 5669 w 5744"/>
                  <a:gd name="T121" fmla="*/ 38 h 36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744"/>
                  <a:gd name="T184" fmla="*/ 0 h 361"/>
                  <a:gd name="T185" fmla="*/ 5744 w 5744"/>
                  <a:gd name="T186" fmla="*/ 361 h 36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744" h="361">
                    <a:moveTo>
                      <a:pt x="5533" y="52"/>
                    </a:moveTo>
                    <a:lnTo>
                      <a:pt x="5533" y="52"/>
                    </a:lnTo>
                    <a:lnTo>
                      <a:pt x="5501" y="49"/>
                    </a:lnTo>
                    <a:lnTo>
                      <a:pt x="5427" y="43"/>
                    </a:lnTo>
                    <a:lnTo>
                      <a:pt x="5200" y="27"/>
                    </a:lnTo>
                    <a:lnTo>
                      <a:pt x="4835" y="0"/>
                    </a:lnTo>
                    <a:lnTo>
                      <a:pt x="4789" y="0"/>
                    </a:lnTo>
                    <a:lnTo>
                      <a:pt x="4708" y="2"/>
                    </a:lnTo>
                    <a:lnTo>
                      <a:pt x="4486" y="6"/>
                    </a:lnTo>
                    <a:lnTo>
                      <a:pt x="4182" y="15"/>
                    </a:lnTo>
                    <a:lnTo>
                      <a:pt x="4085" y="20"/>
                    </a:lnTo>
                    <a:lnTo>
                      <a:pt x="3870" y="30"/>
                    </a:lnTo>
                    <a:lnTo>
                      <a:pt x="3750" y="34"/>
                    </a:lnTo>
                    <a:lnTo>
                      <a:pt x="3637" y="37"/>
                    </a:lnTo>
                    <a:lnTo>
                      <a:pt x="3551" y="39"/>
                    </a:lnTo>
                    <a:lnTo>
                      <a:pt x="3519" y="37"/>
                    </a:lnTo>
                    <a:lnTo>
                      <a:pt x="3497" y="36"/>
                    </a:lnTo>
                    <a:lnTo>
                      <a:pt x="3478" y="34"/>
                    </a:lnTo>
                    <a:lnTo>
                      <a:pt x="3446" y="34"/>
                    </a:lnTo>
                    <a:lnTo>
                      <a:pt x="3355" y="37"/>
                    </a:lnTo>
                    <a:lnTo>
                      <a:pt x="3241" y="43"/>
                    </a:lnTo>
                    <a:lnTo>
                      <a:pt x="3113" y="49"/>
                    </a:lnTo>
                    <a:lnTo>
                      <a:pt x="2986" y="57"/>
                    </a:lnTo>
                    <a:lnTo>
                      <a:pt x="2874" y="61"/>
                    </a:lnTo>
                    <a:lnTo>
                      <a:pt x="2827" y="63"/>
                    </a:lnTo>
                    <a:lnTo>
                      <a:pt x="2787" y="63"/>
                    </a:lnTo>
                    <a:lnTo>
                      <a:pt x="2758" y="63"/>
                    </a:lnTo>
                    <a:lnTo>
                      <a:pt x="2740" y="60"/>
                    </a:lnTo>
                    <a:lnTo>
                      <a:pt x="2722" y="57"/>
                    </a:lnTo>
                    <a:lnTo>
                      <a:pt x="2691" y="54"/>
                    </a:lnTo>
                    <a:lnTo>
                      <a:pt x="2600" y="49"/>
                    </a:lnTo>
                    <a:lnTo>
                      <a:pt x="2481" y="43"/>
                    </a:lnTo>
                    <a:lnTo>
                      <a:pt x="2351" y="39"/>
                    </a:lnTo>
                    <a:lnTo>
                      <a:pt x="2115" y="33"/>
                    </a:lnTo>
                    <a:lnTo>
                      <a:pt x="2010" y="30"/>
                    </a:lnTo>
                    <a:lnTo>
                      <a:pt x="1813" y="49"/>
                    </a:lnTo>
                    <a:lnTo>
                      <a:pt x="1673" y="61"/>
                    </a:lnTo>
                    <a:lnTo>
                      <a:pt x="1623" y="64"/>
                    </a:lnTo>
                    <a:lnTo>
                      <a:pt x="1600" y="64"/>
                    </a:lnTo>
                    <a:lnTo>
                      <a:pt x="1572" y="63"/>
                    </a:lnTo>
                    <a:lnTo>
                      <a:pt x="1513" y="60"/>
                    </a:lnTo>
                    <a:lnTo>
                      <a:pt x="1343" y="52"/>
                    </a:lnTo>
                    <a:lnTo>
                      <a:pt x="1105" y="45"/>
                    </a:lnTo>
                    <a:lnTo>
                      <a:pt x="694" y="45"/>
                    </a:lnTo>
                    <a:lnTo>
                      <a:pt x="394" y="57"/>
                    </a:lnTo>
                    <a:lnTo>
                      <a:pt x="73" y="33"/>
                    </a:lnTo>
                    <a:lnTo>
                      <a:pt x="0" y="43"/>
                    </a:lnTo>
                    <a:lnTo>
                      <a:pt x="0" y="361"/>
                    </a:lnTo>
                    <a:lnTo>
                      <a:pt x="5744" y="361"/>
                    </a:lnTo>
                    <a:lnTo>
                      <a:pt x="5744" y="54"/>
                    </a:lnTo>
                    <a:lnTo>
                      <a:pt x="5604" y="54"/>
                    </a:lnTo>
                    <a:lnTo>
                      <a:pt x="5557" y="54"/>
                    </a:lnTo>
                    <a:lnTo>
                      <a:pt x="5533" y="52"/>
                    </a:lnTo>
                    <a:close/>
                  </a:path>
                </a:pathLst>
              </a:custGeom>
              <a:pattFill prst="divot">
                <a:fgClr>
                  <a:srgbClr val="FF9966"/>
                </a:fgClr>
                <a:bgClr>
                  <a:srgbClr val="CC6600"/>
                </a:bgClr>
              </a:pattFill>
              <a:ln w="12700">
                <a:solidFill>
                  <a:schemeClr val="tx1"/>
                </a:solidFill>
                <a:round/>
                <a:headEnd/>
                <a:tailEnd/>
              </a:ln>
            </p:spPr>
            <p:txBody>
              <a:bodyPr/>
              <a:lstStyle/>
              <a:p>
                <a:endParaRPr lang="en-US"/>
              </a:p>
            </p:txBody>
          </p:sp>
          <p:sp>
            <p:nvSpPr>
              <p:cNvPr id="211" name="Freeform 9"/>
              <p:cNvSpPr>
                <a:spLocks/>
              </p:cNvSpPr>
              <p:nvPr/>
            </p:nvSpPr>
            <p:spPr bwMode="auto">
              <a:xfrm>
                <a:off x="6" y="2818"/>
                <a:ext cx="5764" cy="494"/>
              </a:xfrm>
              <a:custGeom>
                <a:avLst/>
                <a:gdLst>
                  <a:gd name="T0" fmla="*/ 1857 w 5744"/>
                  <a:gd name="T1" fmla="*/ 315 h 518"/>
                  <a:gd name="T2" fmla="*/ 2067 w 5744"/>
                  <a:gd name="T3" fmla="*/ 347 h 518"/>
                  <a:gd name="T4" fmla="*/ 2150 w 5744"/>
                  <a:gd name="T5" fmla="*/ 354 h 518"/>
                  <a:gd name="T6" fmla="*/ 2320 w 5744"/>
                  <a:gd name="T7" fmla="*/ 342 h 518"/>
                  <a:gd name="T8" fmla="*/ 2869 w 5744"/>
                  <a:gd name="T9" fmla="*/ 295 h 518"/>
                  <a:gd name="T10" fmla="*/ 4287 w 5744"/>
                  <a:gd name="T11" fmla="*/ 303 h 518"/>
                  <a:gd name="T12" fmla="*/ 5217 w 5744"/>
                  <a:gd name="T13" fmla="*/ 295 h 518"/>
                  <a:gd name="T14" fmla="*/ 5575 w 5744"/>
                  <a:gd name="T15" fmla="*/ 288 h 518"/>
                  <a:gd name="T16" fmla="*/ 5692 w 5744"/>
                  <a:gd name="T17" fmla="*/ 267 h 518"/>
                  <a:gd name="T18" fmla="*/ 5829 w 5744"/>
                  <a:gd name="T19" fmla="*/ 267 h 518"/>
                  <a:gd name="T20" fmla="*/ 5872 w 5744"/>
                  <a:gd name="T21" fmla="*/ 29 h 518"/>
                  <a:gd name="T22" fmla="*/ 5729 w 5744"/>
                  <a:gd name="T23" fmla="*/ 11 h 518"/>
                  <a:gd name="T24" fmla="*/ 5595 w 5744"/>
                  <a:gd name="T25" fmla="*/ 10 h 518"/>
                  <a:gd name="T26" fmla="*/ 5487 w 5744"/>
                  <a:gd name="T27" fmla="*/ 27 h 518"/>
                  <a:gd name="T28" fmla="*/ 5355 w 5744"/>
                  <a:gd name="T29" fmla="*/ 51 h 518"/>
                  <a:gd name="T30" fmla="*/ 5182 w 5744"/>
                  <a:gd name="T31" fmla="*/ 80 h 518"/>
                  <a:gd name="T32" fmla="*/ 5120 w 5744"/>
                  <a:gd name="T33" fmla="*/ 88 h 518"/>
                  <a:gd name="T34" fmla="*/ 4958 w 5744"/>
                  <a:gd name="T35" fmla="*/ 86 h 518"/>
                  <a:gd name="T36" fmla="*/ 4835 w 5744"/>
                  <a:gd name="T37" fmla="*/ 80 h 518"/>
                  <a:gd name="T38" fmla="*/ 4736 w 5744"/>
                  <a:gd name="T39" fmla="*/ 69 h 518"/>
                  <a:gd name="T40" fmla="*/ 4694 w 5744"/>
                  <a:gd name="T41" fmla="*/ 57 h 518"/>
                  <a:gd name="T42" fmla="*/ 4600 w 5744"/>
                  <a:gd name="T43" fmla="*/ 12 h 518"/>
                  <a:gd name="T44" fmla="*/ 4546 w 5744"/>
                  <a:gd name="T45" fmla="*/ 1 h 518"/>
                  <a:gd name="T46" fmla="*/ 4421 w 5744"/>
                  <a:gd name="T47" fmla="*/ 14 h 518"/>
                  <a:gd name="T48" fmla="*/ 4340 w 5744"/>
                  <a:gd name="T49" fmla="*/ 24 h 518"/>
                  <a:gd name="T50" fmla="*/ 4077 w 5744"/>
                  <a:gd name="T51" fmla="*/ 44 h 518"/>
                  <a:gd name="T52" fmla="*/ 3863 w 5744"/>
                  <a:gd name="T53" fmla="*/ 65 h 518"/>
                  <a:gd name="T54" fmla="*/ 3674 w 5744"/>
                  <a:gd name="T55" fmla="*/ 46 h 518"/>
                  <a:gd name="T56" fmla="*/ 3418 w 5744"/>
                  <a:gd name="T57" fmla="*/ 17 h 518"/>
                  <a:gd name="T58" fmla="*/ 3217 w 5744"/>
                  <a:gd name="T59" fmla="*/ 10 h 518"/>
                  <a:gd name="T60" fmla="*/ 3142 w 5744"/>
                  <a:gd name="T61" fmla="*/ 10 h 518"/>
                  <a:gd name="T62" fmla="*/ 3019 w 5744"/>
                  <a:gd name="T63" fmla="*/ 48 h 518"/>
                  <a:gd name="T64" fmla="*/ 2916 w 5744"/>
                  <a:gd name="T65" fmla="*/ 69 h 518"/>
                  <a:gd name="T66" fmla="*/ 2830 w 5744"/>
                  <a:gd name="T67" fmla="*/ 75 h 518"/>
                  <a:gd name="T68" fmla="*/ 2706 w 5744"/>
                  <a:gd name="T69" fmla="*/ 67 h 518"/>
                  <a:gd name="T70" fmla="*/ 2582 w 5744"/>
                  <a:gd name="T71" fmla="*/ 59 h 518"/>
                  <a:gd name="T72" fmla="*/ 2445 w 5744"/>
                  <a:gd name="T73" fmla="*/ 40 h 518"/>
                  <a:gd name="T74" fmla="*/ 2386 w 5744"/>
                  <a:gd name="T75" fmla="*/ 24 h 518"/>
                  <a:gd name="T76" fmla="*/ 2132 w 5744"/>
                  <a:gd name="T77" fmla="*/ 25 h 518"/>
                  <a:gd name="T78" fmla="*/ 1778 w 5744"/>
                  <a:gd name="T79" fmla="*/ 48 h 518"/>
                  <a:gd name="T80" fmla="*/ 1503 w 5744"/>
                  <a:gd name="T81" fmla="*/ 65 h 518"/>
                  <a:gd name="T82" fmla="*/ 1351 w 5744"/>
                  <a:gd name="T83" fmla="*/ 71 h 518"/>
                  <a:gd name="T84" fmla="*/ 1251 w 5744"/>
                  <a:gd name="T85" fmla="*/ 63 h 518"/>
                  <a:gd name="T86" fmla="*/ 1117 w 5744"/>
                  <a:gd name="T87" fmla="*/ 29 h 518"/>
                  <a:gd name="T88" fmla="*/ 1026 w 5744"/>
                  <a:gd name="T89" fmla="*/ 15 h 518"/>
                  <a:gd name="T90" fmla="*/ 932 w 5744"/>
                  <a:gd name="T91" fmla="*/ 21 h 518"/>
                  <a:gd name="T92" fmla="*/ 847 w 5744"/>
                  <a:gd name="T93" fmla="*/ 40 h 518"/>
                  <a:gd name="T94" fmla="*/ 708 w 5744"/>
                  <a:gd name="T95" fmla="*/ 67 h 518"/>
                  <a:gd name="T96" fmla="*/ 623 w 5744"/>
                  <a:gd name="T97" fmla="*/ 73 h 518"/>
                  <a:gd name="T98" fmla="*/ 491 w 5744"/>
                  <a:gd name="T99" fmla="*/ 66 h 518"/>
                  <a:gd name="T100" fmla="*/ 332 w 5744"/>
                  <a:gd name="T101" fmla="*/ 36 h 518"/>
                  <a:gd name="T102" fmla="*/ 283 w 5744"/>
                  <a:gd name="T103" fmla="*/ 24 h 518"/>
                  <a:gd name="T104" fmla="*/ 202 w 5744"/>
                  <a:gd name="T105" fmla="*/ 18 h 518"/>
                  <a:gd name="T106" fmla="*/ 57 w 5744"/>
                  <a:gd name="T107" fmla="*/ 29 h 518"/>
                  <a:gd name="T108" fmla="*/ 116 w 5744"/>
                  <a:gd name="T109" fmla="*/ 362 h 5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744"/>
                  <a:gd name="T166" fmla="*/ 0 h 518"/>
                  <a:gd name="T167" fmla="*/ 5744 w 5744"/>
                  <a:gd name="T168" fmla="*/ 518 h 5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744" h="518">
                    <a:moveTo>
                      <a:pt x="379" y="518"/>
                    </a:moveTo>
                    <a:lnTo>
                      <a:pt x="767" y="463"/>
                    </a:lnTo>
                    <a:lnTo>
                      <a:pt x="1294" y="392"/>
                    </a:lnTo>
                    <a:lnTo>
                      <a:pt x="1815" y="439"/>
                    </a:lnTo>
                    <a:lnTo>
                      <a:pt x="1898" y="459"/>
                    </a:lnTo>
                    <a:lnTo>
                      <a:pt x="1976" y="476"/>
                    </a:lnTo>
                    <a:lnTo>
                      <a:pt x="2018" y="484"/>
                    </a:lnTo>
                    <a:lnTo>
                      <a:pt x="2057" y="491"/>
                    </a:lnTo>
                    <a:lnTo>
                      <a:pt x="2077" y="493"/>
                    </a:lnTo>
                    <a:lnTo>
                      <a:pt x="2101" y="494"/>
                    </a:lnTo>
                    <a:lnTo>
                      <a:pt x="2124" y="493"/>
                    </a:lnTo>
                    <a:lnTo>
                      <a:pt x="2152" y="491"/>
                    </a:lnTo>
                    <a:lnTo>
                      <a:pt x="2209" y="485"/>
                    </a:lnTo>
                    <a:lnTo>
                      <a:pt x="2264" y="476"/>
                    </a:lnTo>
                    <a:lnTo>
                      <a:pt x="2318" y="467"/>
                    </a:lnTo>
                    <a:lnTo>
                      <a:pt x="2359" y="460"/>
                    </a:lnTo>
                    <a:lnTo>
                      <a:pt x="2399" y="451"/>
                    </a:lnTo>
                    <a:lnTo>
                      <a:pt x="2799" y="411"/>
                    </a:lnTo>
                    <a:lnTo>
                      <a:pt x="3267" y="470"/>
                    </a:lnTo>
                    <a:lnTo>
                      <a:pt x="3639" y="447"/>
                    </a:lnTo>
                    <a:lnTo>
                      <a:pt x="3888" y="396"/>
                    </a:lnTo>
                    <a:lnTo>
                      <a:pt x="4182" y="423"/>
                    </a:lnTo>
                    <a:lnTo>
                      <a:pt x="4381" y="427"/>
                    </a:lnTo>
                    <a:lnTo>
                      <a:pt x="4529" y="404"/>
                    </a:lnTo>
                    <a:lnTo>
                      <a:pt x="4866" y="368"/>
                    </a:lnTo>
                    <a:lnTo>
                      <a:pt x="5091" y="411"/>
                    </a:lnTo>
                    <a:lnTo>
                      <a:pt x="5381" y="423"/>
                    </a:lnTo>
                    <a:lnTo>
                      <a:pt x="5399" y="417"/>
                    </a:lnTo>
                    <a:lnTo>
                      <a:pt x="5442" y="402"/>
                    </a:lnTo>
                    <a:lnTo>
                      <a:pt x="5500" y="384"/>
                    </a:lnTo>
                    <a:lnTo>
                      <a:pt x="5527" y="377"/>
                    </a:lnTo>
                    <a:lnTo>
                      <a:pt x="5555" y="372"/>
                    </a:lnTo>
                    <a:lnTo>
                      <a:pt x="5571" y="370"/>
                    </a:lnTo>
                    <a:lnTo>
                      <a:pt x="5590" y="370"/>
                    </a:lnTo>
                    <a:lnTo>
                      <a:pt x="5638" y="370"/>
                    </a:lnTo>
                    <a:lnTo>
                      <a:pt x="5689" y="372"/>
                    </a:lnTo>
                    <a:lnTo>
                      <a:pt x="5744" y="378"/>
                    </a:lnTo>
                    <a:lnTo>
                      <a:pt x="5744" y="43"/>
                    </a:lnTo>
                    <a:lnTo>
                      <a:pt x="5732" y="40"/>
                    </a:lnTo>
                    <a:lnTo>
                      <a:pt x="5693" y="31"/>
                    </a:lnTo>
                    <a:lnTo>
                      <a:pt x="5665" y="27"/>
                    </a:lnTo>
                    <a:lnTo>
                      <a:pt x="5632" y="22"/>
                    </a:lnTo>
                    <a:lnTo>
                      <a:pt x="5590" y="18"/>
                    </a:lnTo>
                    <a:lnTo>
                      <a:pt x="5545" y="16"/>
                    </a:lnTo>
                    <a:lnTo>
                      <a:pt x="5500" y="15"/>
                    </a:lnTo>
                    <a:lnTo>
                      <a:pt x="5462" y="16"/>
                    </a:lnTo>
                    <a:lnTo>
                      <a:pt x="5432" y="19"/>
                    </a:lnTo>
                    <a:lnTo>
                      <a:pt x="5405" y="24"/>
                    </a:lnTo>
                    <a:lnTo>
                      <a:pt x="5379" y="30"/>
                    </a:lnTo>
                    <a:lnTo>
                      <a:pt x="5354" y="37"/>
                    </a:lnTo>
                    <a:lnTo>
                      <a:pt x="5292" y="55"/>
                    </a:lnTo>
                    <a:lnTo>
                      <a:pt x="5259" y="65"/>
                    </a:lnTo>
                    <a:lnTo>
                      <a:pt x="5227" y="71"/>
                    </a:lnTo>
                    <a:lnTo>
                      <a:pt x="5174" y="83"/>
                    </a:lnTo>
                    <a:lnTo>
                      <a:pt x="5119" y="95"/>
                    </a:lnTo>
                    <a:lnTo>
                      <a:pt x="5089" y="101"/>
                    </a:lnTo>
                    <a:lnTo>
                      <a:pt x="5056" y="111"/>
                    </a:lnTo>
                    <a:lnTo>
                      <a:pt x="5036" y="116"/>
                    </a:lnTo>
                    <a:lnTo>
                      <a:pt x="5016" y="119"/>
                    </a:lnTo>
                    <a:lnTo>
                      <a:pt x="4996" y="122"/>
                    </a:lnTo>
                    <a:lnTo>
                      <a:pt x="4975" y="123"/>
                    </a:lnTo>
                    <a:lnTo>
                      <a:pt x="4931" y="125"/>
                    </a:lnTo>
                    <a:lnTo>
                      <a:pt x="4884" y="123"/>
                    </a:lnTo>
                    <a:lnTo>
                      <a:pt x="4839" y="120"/>
                    </a:lnTo>
                    <a:lnTo>
                      <a:pt x="4795" y="116"/>
                    </a:lnTo>
                    <a:lnTo>
                      <a:pt x="4754" y="113"/>
                    </a:lnTo>
                    <a:lnTo>
                      <a:pt x="4718" y="111"/>
                    </a:lnTo>
                    <a:lnTo>
                      <a:pt x="4687" y="108"/>
                    </a:lnTo>
                    <a:lnTo>
                      <a:pt x="4663" y="105"/>
                    </a:lnTo>
                    <a:lnTo>
                      <a:pt x="4641" y="101"/>
                    </a:lnTo>
                    <a:lnTo>
                      <a:pt x="4624" y="96"/>
                    </a:lnTo>
                    <a:lnTo>
                      <a:pt x="4610" y="92"/>
                    </a:lnTo>
                    <a:lnTo>
                      <a:pt x="4600" y="87"/>
                    </a:lnTo>
                    <a:lnTo>
                      <a:pt x="4582" y="79"/>
                    </a:lnTo>
                    <a:lnTo>
                      <a:pt x="4568" y="73"/>
                    </a:lnTo>
                    <a:lnTo>
                      <a:pt x="4553" y="64"/>
                    </a:lnTo>
                    <a:lnTo>
                      <a:pt x="4488" y="19"/>
                    </a:lnTo>
                    <a:lnTo>
                      <a:pt x="4474" y="12"/>
                    </a:lnTo>
                    <a:lnTo>
                      <a:pt x="4462" y="6"/>
                    </a:lnTo>
                    <a:lnTo>
                      <a:pt x="4448" y="3"/>
                    </a:lnTo>
                    <a:lnTo>
                      <a:pt x="4436" y="1"/>
                    </a:lnTo>
                    <a:lnTo>
                      <a:pt x="4422" y="0"/>
                    </a:lnTo>
                    <a:lnTo>
                      <a:pt x="4409" y="1"/>
                    </a:lnTo>
                    <a:lnTo>
                      <a:pt x="4381" y="6"/>
                    </a:lnTo>
                    <a:lnTo>
                      <a:pt x="4316" y="21"/>
                    </a:lnTo>
                    <a:lnTo>
                      <a:pt x="4276" y="28"/>
                    </a:lnTo>
                    <a:lnTo>
                      <a:pt x="4257" y="30"/>
                    </a:lnTo>
                    <a:lnTo>
                      <a:pt x="4235" y="31"/>
                    </a:lnTo>
                    <a:lnTo>
                      <a:pt x="4182" y="35"/>
                    </a:lnTo>
                    <a:lnTo>
                      <a:pt x="4119" y="41"/>
                    </a:lnTo>
                    <a:lnTo>
                      <a:pt x="4050" y="50"/>
                    </a:lnTo>
                    <a:lnTo>
                      <a:pt x="3979" y="61"/>
                    </a:lnTo>
                    <a:lnTo>
                      <a:pt x="3854" y="80"/>
                    </a:lnTo>
                    <a:lnTo>
                      <a:pt x="3781" y="90"/>
                    </a:lnTo>
                    <a:lnTo>
                      <a:pt x="3772" y="90"/>
                    </a:lnTo>
                    <a:lnTo>
                      <a:pt x="3754" y="89"/>
                    </a:lnTo>
                    <a:lnTo>
                      <a:pt x="3708" y="84"/>
                    </a:lnTo>
                    <a:lnTo>
                      <a:pt x="3649" y="74"/>
                    </a:lnTo>
                    <a:lnTo>
                      <a:pt x="3584" y="64"/>
                    </a:lnTo>
                    <a:lnTo>
                      <a:pt x="3456" y="41"/>
                    </a:lnTo>
                    <a:lnTo>
                      <a:pt x="3377" y="28"/>
                    </a:lnTo>
                    <a:lnTo>
                      <a:pt x="3334" y="24"/>
                    </a:lnTo>
                    <a:lnTo>
                      <a:pt x="3280" y="19"/>
                    </a:lnTo>
                    <a:lnTo>
                      <a:pt x="3217" y="16"/>
                    </a:lnTo>
                    <a:lnTo>
                      <a:pt x="3140" y="12"/>
                    </a:lnTo>
                    <a:lnTo>
                      <a:pt x="3105" y="10"/>
                    </a:lnTo>
                    <a:lnTo>
                      <a:pt x="3091" y="12"/>
                    </a:lnTo>
                    <a:lnTo>
                      <a:pt x="3077" y="13"/>
                    </a:lnTo>
                    <a:lnTo>
                      <a:pt x="3065" y="15"/>
                    </a:lnTo>
                    <a:lnTo>
                      <a:pt x="3055" y="18"/>
                    </a:lnTo>
                    <a:lnTo>
                      <a:pt x="3036" y="27"/>
                    </a:lnTo>
                    <a:lnTo>
                      <a:pt x="2984" y="50"/>
                    </a:lnTo>
                    <a:lnTo>
                      <a:pt x="2949" y="67"/>
                    </a:lnTo>
                    <a:lnTo>
                      <a:pt x="2898" y="83"/>
                    </a:lnTo>
                    <a:lnTo>
                      <a:pt x="2870" y="90"/>
                    </a:lnTo>
                    <a:lnTo>
                      <a:pt x="2846" y="96"/>
                    </a:lnTo>
                    <a:lnTo>
                      <a:pt x="2823" y="101"/>
                    </a:lnTo>
                    <a:lnTo>
                      <a:pt x="2801" y="104"/>
                    </a:lnTo>
                    <a:lnTo>
                      <a:pt x="2779" y="105"/>
                    </a:lnTo>
                    <a:lnTo>
                      <a:pt x="2760" y="105"/>
                    </a:lnTo>
                    <a:lnTo>
                      <a:pt x="2742" y="105"/>
                    </a:lnTo>
                    <a:lnTo>
                      <a:pt x="2722" y="104"/>
                    </a:lnTo>
                    <a:lnTo>
                      <a:pt x="2685" y="99"/>
                    </a:lnTo>
                    <a:lnTo>
                      <a:pt x="2643" y="93"/>
                    </a:lnTo>
                    <a:lnTo>
                      <a:pt x="2598" y="87"/>
                    </a:lnTo>
                    <a:lnTo>
                      <a:pt x="2547" y="83"/>
                    </a:lnTo>
                    <a:lnTo>
                      <a:pt x="2519" y="82"/>
                    </a:lnTo>
                    <a:lnTo>
                      <a:pt x="2493" y="79"/>
                    </a:lnTo>
                    <a:lnTo>
                      <a:pt x="2450" y="71"/>
                    </a:lnTo>
                    <a:lnTo>
                      <a:pt x="2416" y="64"/>
                    </a:lnTo>
                    <a:lnTo>
                      <a:pt x="2389" y="55"/>
                    </a:lnTo>
                    <a:lnTo>
                      <a:pt x="2367" y="46"/>
                    </a:lnTo>
                    <a:lnTo>
                      <a:pt x="2351" y="38"/>
                    </a:lnTo>
                    <a:lnTo>
                      <a:pt x="2339" y="34"/>
                    </a:lnTo>
                    <a:lnTo>
                      <a:pt x="2330" y="31"/>
                    </a:lnTo>
                    <a:lnTo>
                      <a:pt x="2109" y="31"/>
                    </a:lnTo>
                    <a:lnTo>
                      <a:pt x="2083" y="33"/>
                    </a:lnTo>
                    <a:lnTo>
                      <a:pt x="2010" y="38"/>
                    </a:lnTo>
                    <a:lnTo>
                      <a:pt x="1892" y="50"/>
                    </a:lnTo>
                    <a:lnTo>
                      <a:pt x="1736" y="67"/>
                    </a:lnTo>
                    <a:lnTo>
                      <a:pt x="1655" y="76"/>
                    </a:lnTo>
                    <a:lnTo>
                      <a:pt x="1584" y="83"/>
                    </a:lnTo>
                    <a:lnTo>
                      <a:pt x="1521" y="87"/>
                    </a:lnTo>
                    <a:lnTo>
                      <a:pt x="1468" y="90"/>
                    </a:lnTo>
                    <a:lnTo>
                      <a:pt x="1381" y="95"/>
                    </a:lnTo>
                    <a:lnTo>
                      <a:pt x="1347" y="96"/>
                    </a:lnTo>
                    <a:lnTo>
                      <a:pt x="1316" y="99"/>
                    </a:lnTo>
                    <a:lnTo>
                      <a:pt x="1288" y="101"/>
                    </a:lnTo>
                    <a:lnTo>
                      <a:pt x="1266" y="98"/>
                    </a:lnTo>
                    <a:lnTo>
                      <a:pt x="1245" y="93"/>
                    </a:lnTo>
                    <a:lnTo>
                      <a:pt x="1223" y="87"/>
                    </a:lnTo>
                    <a:lnTo>
                      <a:pt x="1172" y="67"/>
                    </a:lnTo>
                    <a:lnTo>
                      <a:pt x="1134" y="53"/>
                    </a:lnTo>
                    <a:lnTo>
                      <a:pt x="1089" y="40"/>
                    </a:lnTo>
                    <a:lnTo>
                      <a:pt x="1063" y="33"/>
                    </a:lnTo>
                    <a:lnTo>
                      <a:pt x="1041" y="28"/>
                    </a:lnTo>
                    <a:lnTo>
                      <a:pt x="1020" y="25"/>
                    </a:lnTo>
                    <a:lnTo>
                      <a:pt x="1000" y="22"/>
                    </a:lnTo>
                    <a:lnTo>
                      <a:pt x="982" y="21"/>
                    </a:lnTo>
                    <a:lnTo>
                      <a:pt x="964" y="21"/>
                    </a:lnTo>
                    <a:lnTo>
                      <a:pt x="937" y="24"/>
                    </a:lnTo>
                    <a:lnTo>
                      <a:pt x="911" y="28"/>
                    </a:lnTo>
                    <a:lnTo>
                      <a:pt x="892" y="34"/>
                    </a:lnTo>
                    <a:lnTo>
                      <a:pt x="862" y="43"/>
                    </a:lnTo>
                    <a:lnTo>
                      <a:pt x="826" y="55"/>
                    </a:lnTo>
                    <a:lnTo>
                      <a:pt x="799" y="65"/>
                    </a:lnTo>
                    <a:lnTo>
                      <a:pt x="767" y="74"/>
                    </a:lnTo>
                    <a:lnTo>
                      <a:pt x="732" y="84"/>
                    </a:lnTo>
                    <a:lnTo>
                      <a:pt x="694" y="93"/>
                    </a:lnTo>
                    <a:lnTo>
                      <a:pt x="653" y="99"/>
                    </a:lnTo>
                    <a:lnTo>
                      <a:pt x="631" y="102"/>
                    </a:lnTo>
                    <a:lnTo>
                      <a:pt x="609" y="102"/>
                    </a:lnTo>
                    <a:lnTo>
                      <a:pt x="588" y="102"/>
                    </a:lnTo>
                    <a:lnTo>
                      <a:pt x="566" y="102"/>
                    </a:lnTo>
                    <a:lnTo>
                      <a:pt x="521" y="98"/>
                    </a:lnTo>
                    <a:lnTo>
                      <a:pt x="477" y="92"/>
                    </a:lnTo>
                    <a:lnTo>
                      <a:pt x="434" y="83"/>
                    </a:lnTo>
                    <a:lnTo>
                      <a:pt x="392" y="73"/>
                    </a:lnTo>
                    <a:lnTo>
                      <a:pt x="357" y="62"/>
                    </a:lnTo>
                    <a:lnTo>
                      <a:pt x="325" y="50"/>
                    </a:lnTo>
                    <a:lnTo>
                      <a:pt x="300" y="40"/>
                    </a:lnTo>
                    <a:lnTo>
                      <a:pt x="288" y="35"/>
                    </a:lnTo>
                    <a:lnTo>
                      <a:pt x="276" y="31"/>
                    </a:lnTo>
                    <a:lnTo>
                      <a:pt x="264" y="28"/>
                    </a:lnTo>
                    <a:lnTo>
                      <a:pt x="252" y="27"/>
                    </a:lnTo>
                    <a:lnTo>
                      <a:pt x="225" y="24"/>
                    </a:lnTo>
                    <a:lnTo>
                      <a:pt x="195" y="25"/>
                    </a:lnTo>
                    <a:lnTo>
                      <a:pt x="164" y="27"/>
                    </a:lnTo>
                    <a:lnTo>
                      <a:pt x="130" y="31"/>
                    </a:lnTo>
                    <a:lnTo>
                      <a:pt x="57" y="40"/>
                    </a:lnTo>
                    <a:lnTo>
                      <a:pt x="0" y="46"/>
                    </a:lnTo>
                    <a:lnTo>
                      <a:pt x="0" y="487"/>
                    </a:lnTo>
                    <a:lnTo>
                      <a:pt x="116" y="503"/>
                    </a:lnTo>
                    <a:lnTo>
                      <a:pt x="173" y="511"/>
                    </a:lnTo>
                    <a:lnTo>
                      <a:pt x="379" y="518"/>
                    </a:lnTo>
                    <a:close/>
                  </a:path>
                </a:pathLst>
              </a:custGeom>
              <a:pattFill prst="lgConfetti">
                <a:fgClr>
                  <a:srgbClr val="00CC99"/>
                </a:fgClr>
                <a:bgClr>
                  <a:srgbClr val="006600"/>
                </a:bgClr>
              </a:pattFill>
              <a:ln w="12700">
                <a:solidFill>
                  <a:schemeClr val="tx1"/>
                </a:solidFill>
                <a:round/>
                <a:headEnd/>
                <a:tailEnd/>
              </a:ln>
            </p:spPr>
            <p:txBody>
              <a:bodyPr/>
              <a:lstStyle/>
              <a:p>
                <a:endParaRPr lang="en-US"/>
              </a:p>
            </p:txBody>
          </p:sp>
          <p:sp>
            <p:nvSpPr>
              <p:cNvPr id="212" name="Freeform 10"/>
              <p:cNvSpPr>
                <a:spLocks/>
              </p:cNvSpPr>
              <p:nvPr/>
            </p:nvSpPr>
            <p:spPr bwMode="auto">
              <a:xfrm>
                <a:off x="6" y="2161"/>
                <a:ext cx="5764" cy="323"/>
              </a:xfrm>
              <a:custGeom>
                <a:avLst/>
                <a:gdLst>
                  <a:gd name="T0" fmla="*/ 679 w 5744"/>
                  <a:gd name="T1" fmla="*/ 230 h 337"/>
                  <a:gd name="T2" fmla="*/ 895 w 5744"/>
                  <a:gd name="T3" fmla="*/ 206 h 337"/>
                  <a:gd name="T4" fmla="*/ 1213 w 5744"/>
                  <a:gd name="T5" fmla="*/ 177 h 337"/>
                  <a:gd name="T6" fmla="*/ 1299 w 5744"/>
                  <a:gd name="T7" fmla="*/ 173 h 337"/>
                  <a:gd name="T8" fmla="*/ 1534 w 5744"/>
                  <a:gd name="T9" fmla="*/ 188 h 337"/>
                  <a:gd name="T10" fmla="*/ 1726 w 5744"/>
                  <a:gd name="T11" fmla="*/ 201 h 337"/>
                  <a:gd name="T12" fmla="*/ 1799 w 5744"/>
                  <a:gd name="T13" fmla="*/ 206 h 337"/>
                  <a:gd name="T14" fmla="*/ 1811 w 5744"/>
                  <a:gd name="T15" fmla="*/ 210 h 337"/>
                  <a:gd name="T16" fmla="*/ 1809 w 5744"/>
                  <a:gd name="T17" fmla="*/ 212 h 337"/>
                  <a:gd name="T18" fmla="*/ 2037 w 5744"/>
                  <a:gd name="T19" fmla="*/ 206 h 337"/>
                  <a:gd name="T20" fmla="*/ 2403 w 5744"/>
                  <a:gd name="T21" fmla="*/ 193 h 337"/>
                  <a:gd name="T22" fmla="*/ 2456 w 5744"/>
                  <a:gd name="T23" fmla="*/ 187 h 337"/>
                  <a:gd name="T24" fmla="*/ 2505 w 5744"/>
                  <a:gd name="T25" fmla="*/ 177 h 337"/>
                  <a:gd name="T26" fmla="*/ 2615 w 5744"/>
                  <a:gd name="T27" fmla="*/ 175 h 337"/>
                  <a:gd name="T28" fmla="*/ 2754 w 5744"/>
                  <a:gd name="T29" fmla="*/ 180 h 337"/>
                  <a:gd name="T30" fmla="*/ 2987 w 5744"/>
                  <a:gd name="T31" fmla="*/ 200 h 337"/>
                  <a:gd name="T32" fmla="*/ 3084 w 5744"/>
                  <a:gd name="T33" fmla="*/ 204 h 337"/>
                  <a:gd name="T34" fmla="*/ 3467 w 5744"/>
                  <a:gd name="T35" fmla="*/ 203 h 337"/>
                  <a:gd name="T36" fmla="*/ 3958 w 5744"/>
                  <a:gd name="T37" fmla="*/ 188 h 337"/>
                  <a:gd name="T38" fmla="*/ 4197 w 5744"/>
                  <a:gd name="T39" fmla="*/ 174 h 337"/>
                  <a:gd name="T40" fmla="*/ 4507 w 5744"/>
                  <a:gd name="T41" fmla="*/ 165 h 337"/>
                  <a:gd name="T42" fmla="*/ 4578 w 5744"/>
                  <a:gd name="T43" fmla="*/ 166 h 337"/>
                  <a:gd name="T44" fmla="*/ 4631 w 5744"/>
                  <a:gd name="T45" fmla="*/ 170 h 337"/>
                  <a:gd name="T46" fmla="*/ 4871 w 5744"/>
                  <a:gd name="T47" fmla="*/ 182 h 337"/>
                  <a:gd name="T48" fmla="*/ 4938 w 5744"/>
                  <a:gd name="T49" fmla="*/ 191 h 337"/>
                  <a:gd name="T50" fmla="*/ 5143 w 5744"/>
                  <a:gd name="T51" fmla="*/ 210 h 337"/>
                  <a:gd name="T52" fmla="*/ 5428 w 5744"/>
                  <a:gd name="T53" fmla="*/ 214 h 337"/>
                  <a:gd name="T54" fmla="*/ 5465 w 5744"/>
                  <a:gd name="T55" fmla="*/ 212 h 337"/>
                  <a:gd name="T56" fmla="*/ 5577 w 5744"/>
                  <a:gd name="T57" fmla="*/ 196 h 337"/>
                  <a:gd name="T58" fmla="*/ 5617 w 5744"/>
                  <a:gd name="T59" fmla="*/ 193 h 337"/>
                  <a:gd name="T60" fmla="*/ 5746 w 5744"/>
                  <a:gd name="T61" fmla="*/ 185 h 337"/>
                  <a:gd name="T62" fmla="*/ 5776 w 5744"/>
                  <a:gd name="T63" fmla="*/ 188 h 337"/>
                  <a:gd name="T64" fmla="*/ 5884 w 5744"/>
                  <a:gd name="T65" fmla="*/ 12 h 337"/>
                  <a:gd name="T66" fmla="*/ 5731 w 5744"/>
                  <a:gd name="T67" fmla="*/ 34 h 337"/>
                  <a:gd name="T68" fmla="*/ 5583 w 5744"/>
                  <a:gd name="T69" fmla="*/ 51 h 337"/>
                  <a:gd name="T70" fmla="*/ 5395 w 5744"/>
                  <a:gd name="T71" fmla="*/ 57 h 337"/>
                  <a:gd name="T72" fmla="*/ 4518 w 5744"/>
                  <a:gd name="T73" fmla="*/ 46 h 337"/>
                  <a:gd name="T74" fmla="*/ 4233 w 5744"/>
                  <a:gd name="T75" fmla="*/ 31 h 337"/>
                  <a:gd name="T76" fmla="*/ 4144 w 5744"/>
                  <a:gd name="T77" fmla="*/ 29 h 337"/>
                  <a:gd name="T78" fmla="*/ 3893 w 5744"/>
                  <a:gd name="T79" fmla="*/ 15 h 337"/>
                  <a:gd name="T80" fmla="*/ 3243 w 5744"/>
                  <a:gd name="T81" fmla="*/ 29 h 337"/>
                  <a:gd name="T82" fmla="*/ 2814 w 5744"/>
                  <a:gd name="T83" fmla="*/ 42 h 337"/>
                  <a:gd name="T84" fmla="*/ 2690 w 5744"/>
                  <a:gd name="T85" fmla="*/ 38 h 337"/>
                  <a:gd name="T86" fmla="*/ 2386 w 5744"/>
                  <a:gd name="T87" fmla="*/ 14 h 337"/>
                  <a:gd name="T88" fmla="*/ 2216 w 5744"/>
                  <a:gd name="T89" fmla="*/ 4 h 337"/>
                  <a:gd name="T90" fmla="*/ 2033 w 5744"/>
                  <a:gd name="T91" fmla="*/ 0 h 337"/>
                  <a:gd name="T92" fmla="*/ 1872 w 5744"/>
                  <a:gd name="T93" fmla="*/ 9 h 337"/>
                  <a:gd name="T94" fmla="*/ 1659 w 5744"/>
                  <a:gd name="T95" fmla="*/ 15 h 337"/>
                  <a:gd name="T96" fmla="*/ 1441 w 5744"/>
                  <a:gd name="T97" fmla="*/ 20 h 337"/>
                  <a:gd name="T98" fmla="*/ 1316 w 5744"/>
                  <a:gd name="T99" fmla="*/ 24 h 337"/>
                  <a:gd name="T100" fmla="*/ 991 w 5744"/>
                  <a:gd name="T101" fmla="*/ 26 h 337"/>
                  <a:gd name="T102" fmla="*/ 851 w 5744"/>
                  <a:gd name="T103" fmla="*/ 29 h 337"/>
                  <a:gd name="T104" fmla="*/ 409 w 5744"/>
                  <a:gd name="T105" fmla="*/ 35 h 337"/>
                  <a:gd name="T106" fmla="*/ 328 w 5744"/>
                  <a:gd name="T107" fmla="*/ 35 h 337"/>
                  <a:gd name="T108" fmla="*/ 31 w 5744"/>
                  <a:gd name="T109" fmla="*/ 12 h 337"/>
                  <a:gd name="T110" fmla="*/ 328 w 5744"/>
                  <a:gd name="T111" fmla="*/ 204 h 3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744"/>
                  <a:gd name="T169" fmla="*/ 0 h 337"/>
                  <a:gd name="T170" fmla="*/ 5744 w 5744"/>
                  <a:gd name="T171" fmla="*/ 337 h 33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744" h="337">
                    <a:moveTo>
                      <a:pt x="467" y="337"/>
                    </a:moveTo>
                    <a:lnTo>
                      <a:pt x="467" y="337"/>
                    </a:lnTo>
                    <a:lnTo>
                      <a:pt x="665" y="309"/>
                    </a:lnTo>
                    <a:lnTo>
                      <a:pt x="803" y="289"/>
                    </a:lnTo>
                    <a:lnTo>
                      <a:pt x="874" y="278"/>
                    </a:lnTo>
                    <a:lnTo>
                      <a:pt x="937" y="269"/>
                    </a:lnTo>
                    <a:lnTo>
                      <a:pt x="1061" y="252"/>
                    </a:lnTo>
                    <a:lnTo>
                      <a:pt x="1185" y="238"/>
                    </a:lnTo>
                    <a:lnTo>
                      <a:pt x="1252" y="230"/>
                    </a:lnTo>
                    <a:lnTo>
                      <a:pt x="1270" y="232"/>
                    </a:lnTo>
                    <a:lnTo>
                      <a:pt x="1306" y="236"/>
                    </a:lnTo>
                    <a:lnTo>
                      <a:pt x="1377" y="243"/>
                    </a:lnTo>
                    <a:lnTo>
                      <a:pt x="1499" y="254"/>
                    </a:lnTo>
                    <a:lnTo>
                      <a:pt x="1619" y="264"/>
                    </a:lnTo>
                    <a:lnTo>
                      <a:pt x="1684" y="270"/>
                    </a:lnTo>
                    <a:lnTo>
                      <a:pt x="1724" y="275"/>
                    </a:lnTo>
                    <a:lnTo>
                      <a:pt x="1757" y="278"/>
                    </a:lnTo>
                    <a:lnTo>
                      <a:pt x="1767" y="281"/>
                    </a:lnTo>
                    <a:lnTo>
                      <a:pt x="1769" y="281"/>
                    </a:lnTo>
                    <a:lnTo>
                      <a:pt x="1769" y="282"/>
                    </a:lnTo>
                    <a:lnTo>
                      <a:pt x="1765" y="284"/>
                    </a:lnTo>
                    <a:lnTo>
                      <a:pt x="1765" y="285"/>
                    </a:lnTo>
                    <a:lnTo>
                      <a:pt x="1767" y="285"/>
                    </a:lnTo>
                    <a:lnTo>
                      <a:pt x="1783" y="287"/>
                    </a:lnTo>
                    <a:lnTo>
                      <a:pt x="1821" y="285"/>
                    </a:lnTo>
                    <a:lnTo>
                      <a:pt x="1988" y="278"/>
                    </a:lnTo>
                    <a:lnTo>
                      <a:pt x="2292" y="263"/>
                    </a:lnTo>
                    <a:lnTo>
                      <a:pt x="2347" y="260"/>
                    </a:lnTo>
                    <a:lnTo>
                      <a:pt x="2383" y="254"/>
                    </a:lnTo>
                    <a:lnTo>
                      <a:pt x="2399" y="251"/>
                    </a:lnTo>
                    <a:lnTo>
                      <a:pt x="2410" y="246"/>
                    </a:lnTo>
                    <a:lnTo>
                      <a:pt x="2424" y="243"/>
                    </a:lnTo>
                    <a:lnTo>
                      <a:pt x="2442" y="239"/>
                    </a:lnTo>
                    <a:lnTo>
                      <a:pt x="2468" y="236"/>
                    </a:lnTo>
                    <a:lnTo>
                      <a:pt x="2503" y="235"/>
                    </a:lnTo>
                    <a:lnTo>
                      <a:pt x="2552" y="236"/>
                    </a:lnTo>
                    <a:lnTo>
                      <a:pt x="2620" y="239"/>
                    </a:lnTo>
                    <a:lnTo>
                      <a:pt x="2689" y="243"/>
                    </a:lnTo>
                    <a:lnTo>
                      <a:pt x="2748" y="248"/>
                    </a:lnTo>
                    <a:lnTo>
                      <a:pt x="2838" y="260"/>
                    </a:lnTo>
                    <a:lnTo>
                      <a:pt x="2917" y="269"/>
                    </a:lnTo>
                    <a:lnTo>
                      <a:pt x="2959" y="272"/>
                    </a:lnTo>
                    <a:lnTo>
                      <a:pt x="3008" y="275"/>
                    </a:lnTo>
                    <a:lnTo>
                      <a:pt x="3077" y="275"/>
                    </a:lnTo>
                    <a:lnTo>
                      <a:pt x="3170" y="275"/>
                    </a:lnTo>
                    <a:lnTo>
                      <a:pt x="3383" y="273"/>
                    </a:lnTo>
                    <a:lnTo>
                      <a:pt x="3651" y="270"/>
                    </a:lnTo>
                    <a:lnTo>
                      <a:pt x="3862" y="252"/>
                    </a:lnTo>
                    <a:lnTo>
                      <a:pt x="4014" y="240"/>
                    </a:lnTo>
                    <a:lnTo>
                      <a:pt x="4097" y="235"/>
                    </a:lnTo>
                    <a:lnTo>
                      <a:pt x="4164" y="232"/>
                    </a:lnTo>
                    <a:lnTo>
                      <a:pt x="4282" y="226"/>
                    </a:lnTo>
                    <a:lnTo>
                      <a:pt x="4399" y="221"/>
                    </a:lnTo>
                    <a:lnTo>
                      <a:pt x="4442" y="221"/>
                    </a:lnTo>
                    <a:lnTo>
                      <a:pt x="4456" y="221"/>
                    </a:lnTo>
                    <a:lnTo>
                      <a:pt x="4466" y="223"/>
                    </a:lnTo>
                    <a:lnTo>
                      <a:pt x="4486" y="226"/>
                    </a:lnTo>
                    <a:lnTo>
                      <a:pt x="4519" y="229"/>
                    </a:lnTo>
                    <a:lnTo>
                      <a:pt x="4608" y="233"/>
                    </a:lnTo>
                    <a:lnTo>
                      <a:pt x="4708" y="240"/>
                    </a:lnTo>
                    <a:lnTo>
                      <a:pt x="4752" y="245"/>
                    </a:lnTo>
                    <a:lnTo>
                      <a:pt x="4787" y="251"/>
                    </a:lnTo>
                    <a:lnTo>
                      <a:pt x="4819" y="257"/>
                    </a:lnTo>
                    <a:lnTo>
                      <a:pt x="4856" y="261"/>
                    </a:lnTo>
                    <a:lnTo>
                      <a:pt x="4931" y="272"/>
                    </a:lnTo>
                    <a:lnTo>
                      <a:pt x="5018" y="282"/>
                    </a:lnTo>
                    <a:lnTo>
                      <a:pt x="5146" y="287"/>
                    </a:lnTo>
                    <a:lnTo>
                      <a:pt x="5296" y="289"/>
                    </a:lnTo>
                    <a:lnTo>
                      <a:pt x="5312" y="289"/>
                    </a:lnTo>
                    <a:lnTo>
                      <a:pt x="5332" y="285"/>
                    </a:lnTo>
                    <a:lnTo>
                      <a:pt x="5381" y="276"/>
                    </a:lnTo>
                    <a:lnTo>
                      <a:pt x="5428" y="267"/>
                    </a:lnTo>
                    <a:lnTo>
                      <a:pt x="5444" y="263"/>
                    </a:lnTo>
                    <a:lnTo>
                      <a:pt x="5454" y="263"/>
                    </a:lnTo>
                    <a:lnTo>
                      <a:pt x="5484" y="260"/>
                    </a:lnTo>
                    <a:lnTo>
                      <a:pt x="5537" y="255"/>
                    </a:lnTo>
                    <a:lnTo>
                      <a:pt x="5588" y="251"/>
                    </a:lnTo>
                    <a:lnTo>
                      <a:pt x="5606" y="249"/>
                    </a:lnTo>
                    <a:lnTo>
                      <a:pt x="5618" y="251"/>
                    </a:lnTo>
                    <a:lnTo>
                      <a:pt x="5636" y="252"/>
                    </a:lnTo>
                    <a:lnTo>
                      <a:pt x="5669" y="252"/>
                    </a:lnTo>
                    <a:lnTo>
                      <a:pt x="5744" y="251"/>
                    </a:lnTo>
                    <a:lnTo>
                      <a:pt x="5744" y="15"/>
                    </a:lnTo>
                    <a:lnTo>
                      <a:pt x="5673" y="30"/>
                    </a:lnTo>
                    <a:lnTo>
                      <a:pt x="5592" y="46"/>
                    </a:lnTo>
                    <a:lnTo>
                      <a:pt x="5513" y="59"/>
                    </a:lnTo>
                    <a:lnTo>
                      <a:pt x="5480" y="65"/>
                    </a:lnTo>
                    <a:lnTo>
                      <a:pt x="5450" y="68"/>
                    </a:lnTo>
                    <a:lnTo>
                      <a:pt x="5361" y="74"/>
                    </a:lnTo>
                    <a:lnTo>
                      <a:pt x="5265" y="77"/>
                    </a:lnTo>
                    <a:lnTo>
                      <a:pt x="5154" y="80"/>
                    </a:lnTo>
                    <a:lnTo>
                      <a:pt x="4744" y="88"/>
                    </a:lnTo>
                    <a:lnTo>
                      <a:pt x="4409" y="61"/>
                    </a:lnTo>
                    <a:lnTo>
                      <a:pt x="4253" y="49"/>
                    </a:lnTo>
                    <a:lnTo>
                      <a:pt x="4131" y="40"/>
                    </a:lnTo>
                    <a:lnTo>
                      <a:pt x="4081" y="37"/>
                    </a:lnTo>
                    <a:lnTo>
                      <a:pt x="4046" y="37"/>
                    </a:lnTo>
                    <a:lnTo>
                      <a:pt x="4006" y="36"/>
                    </a:lnTo>
                    <a:lnTo>
                      <a:pt x="3947" y="33"/>
                    </a:lnTo>
                    <a:lnTo>
                      <a:pt x="3801" y="22"/>
                    </a:lnTo>
                    <a:lnTo>
                      <a:pt x="3608" y="9"/>
                    </a:lnTo>
                    <a:lnTo>
                      <a:pt x="3166" y="37"/>
                    </a:lnTo>
                    <a:lnTo>
                      <a:pt x="2967" y="47"/>
                    </a:lnTo>
                    <a:lnTo>
                      <a:pt x="2809" y="55"/>
                    </a:lnTo>
                    <a:lnTo>
                      <a:pt x="2744" y="56"/>
                    </a:lnTo>
                    <a:lnTo>
                      <a:pt x="2698" y="56"/>
                    </a:lnTo>
                    <a:lnTo>
                      <a:pt x="2627" y="52"/>
                    </a:lnTo>
                    <a:lnTo>
                      <a:pt x="2545" y="43"/>
                    </a:lnTo>
                    <a:lnTo>
                      <a:pt x="2446" y="33"/>
                    </a:lnTo>
                    <a:lnTo>
                      <a:pt x="2330" y="21"/>
                    </a:lnTo>
                    <a:lnTo>
                      <a:pt x="2215" y="9"/>
                    </a:lnTo>
                    <a:lnTo>
                      <a:pt x="2160" y="4"/>
                    </a:lnTo>
                    <a:lnTo>
                      <a:pt x="2107" y="1"/>
                    </a:lnTo>
                    <a:lnTo>
                      <a:pt x="2047" y="0"/>
                    </a:lnTo>
                    <a:lnTo>
                      <a:pt x="1984" y="0"/>
                    </a:lnTo>
                    <a:lnTo>
                      <a:pt x="1913" y="3"/>
                    </a:lnTo>
                    <a:lnTo>
                      <a:pt x="1830" y="9"/>
                    </a:lnTo>
                    <a:lnTo>
                      <a:pt x="1750" y="15"/>
                    </a:lnTo>
                    <a:lnTo>
                      <a:pt x="1679" y="19"/>
                    </a:lnTo>
                    <a:lnTo>
                      <a:pt x="1617" y="22"/>
                    </a:lnTo>
                    <a:lnTo>
                      <a:pt x="1562" y="24"/>
                    </a:lnTo>
                    <a:lnTo>
                      <a:pt x="1460" y="25"/>
                    </a:lnTo>
                    <a:lnTo>
                      <a:pt x="1406" y="27"/>
                    </a:lnTo>
                    <a:lnTo>
                      <a:pt x="1347" y="28"/>
                    </a:lnTo>
                    <a:lnTo>
                      <a:pt x="1284" y="31"/>
                    </a:lnTo>
                    <a:lnTo>
                      <a:pt x="1223" y="33"/>
                    </a:lnTo>
                    <a:lnTo>
                      <a:pt x="1099" y="33"/>
                    </a:lnTo>
                    <a:lnTo>
                      <a:pt x="970" y="33"/>
                    </a:lnTo>
                    <a:lnTo>
                      <a:pt x="901" y="34"/>
                    </a:lnTo>
                    <a:lnTo>
                      <a:pt x="830" y="37"/>
                    </a:lnTo>
                    <a:lnTo>
                      <a:pt x="678" y="43"/>
                    </a:lnTo>
                    <a:lnTo>
                      <a:pt x="529" y="47"/>
                    </a:lnTo>
                    <a:lnTo>
                      <a:pt x="402" y="49"/>
                    </a:lnTo>
                    <a:lnTo>
                      <a:pt x="355" y="49"/>
                    </a:lnTo>
                    <a:lnTo>
                      <a:pt x="321" y="49"/>
                    </a:lnTo>
                    <a:lnTo>
                      <a:pt x="246" y="42"/>
                    </a:lnTo>
                    <a:lnTo>
                      <a:pt x="150" y="31"/>
                    </a:lnTo>
                    <a:lnTo>
                      <a:pt x="31" y="16"/>
                    </a:lnTo>
                    <a:lnTo>
                      <a:pt x="0" y="16"/>
                    </a:lnTo>
                    <a:lnTo>
                      <a:pt x="0" y="289"/>
                    </a:lnTo>
                    <a:lnTo>
                      <a:pt x="321" y="275"/>
                    </a:lnTo>
                    <a:lnTo>
                      <a:pt x="467" y="337"/>
                    </a:lnTo>
                    <a:close/>
                  </a:path>
                </a:pathLst>
              </a:custGeom>
              <a:solidFill>
                <a:srgbClr val="FFCC99"/>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
            <p:nvSpPr>
              <p:cNvPr id="213" name="Freeform 11"/>
              <p:cNvSpPr>
                <a:spLocks/>
              </p:cNvSpPr>
              <p:nvPr/>
            </p:nvSpPr>
            <p:spPr bwMode="auto">
              <a:xfrm>
                <a:off x="6" y="1761"/>
                <a:ext cx="5764" cy="108"/>
              </a:xfrm>
              <a:custGeom>
                <a:avLst/>
                <a:gdLst>
                  <a:gd name="T0" fmla="*/ 614 w 5744"/>
                  <a:gd name="T1" fmla="*/ 61 h 113"/>
                  <a:gd name="T2" fmla="*/ 1461 w 5744"/>
                  <a:gd name="T3" fmla="*/ 73 h 113"/>
                  <a:gd name="T4" fmla="*/ 2085 w 5744"/>
                  <a:gd name="T5" fmla="*/ 52 h 113"/>
                  <a:gd name="T6" fmla="*/ 2475 w 5744"/>
                  <a:gd name="T7" fmla="*/ 65 h 113"/>
                  <a:gd name="T8" fmla="*/ 2895 w 5744"/>
                  <a:gd name="T9" fmla="*/ 81 h 113"/>
                  <a:gd name="T10" fmla="*/ 2936 w 5744"/>
                  <a:gd name="T11" fmla="*/ 80 h 113"/>
                  <a:gd name="T12" fmla="*/ 3290 w 5744"/>
                  <a:gd name="T13" fmla="*/ 69 h 113"/>
                  <a:gd name="T14" fmla="*/ 3665 w 5744"/>
                  <a:gd name="T15" fmla="*/ 55 h 113"/>
                  <a:gd name="T16" fmla="*/ 3720 w 5744"/>
                  <a:gd name="T17" fmla="*/ 55 h 113"/>
                  <a:gd name="T18" fmla="*/ 3762 w 5744"/>
                  <a:gd name="T19" fmla="*/ 54 h 113"/>
                  <a:gd name="T20" fmla="*/ 3998 w 5744"/>
                  <a:gd name="T21" fmla="*/ 42 h 113"/>
                  <a:gd name="T22" fmla="*/ 4169 w 5744"/>
                  <a:gd name="T23" fmla="*/ 32 h 113"/>
                  <a:gd name="T24" fmla="*/ 4241 w 5744"/>
                  <a:gd name="T25" fmla="*/ 32 h 113"/>
                  <a:gd name="T26" fmla="*/ 4293 w 5744"/>
                  <a:gd name="T27" fmla="*/ 34 h 113"/>
                  <a:gd name="T28" fmla="*/ 4316 w 5744"/>
                  <a:gd name="T29" fmla="*/ 37 h 113"/>
                  <a:gd name="T30" fmla="*/ 4449 w 5744"/>
                  <a:gd name="T31" fmla="*/ 42 h 113"/>
                  <a:gd name="T32" fmla="*/ 4708 w 5744"/>
                  <a:gd name="T33" fmla="*/ 44 h 113"/>
                  <a:gd name="T34" fmla="*/ 5053 w 5744"/>
                  <a:gd name="T35" fmla="*/ 44 h 113"/>
                  <a:gd name="T36" fmla="*/ 5438 w 5744"/>
                  <a:gd name="T37" fmla="*/ 50 h 113"/>
                  <a:gd name="T38" fmla="*/ 5795 w 5744"/>
                  <a:gd name="T39" fmla="*/ 57 h 113"/>
                  <a:gd name="T40" fmla="*/ 5831 w 5744"/>
                  <a:gd name="T41" fmla="*/ 58 h 113"/>
                  <a:gd name="T42" fmla="*/ 5851 w 5744"/>
                  <a:gd name="T43" fmla="*/ 58 h 113"/>
                  <a:gd name="T44" fmla="*/ 5884 w 5744"/>
                  <a:gd name="T45" fmla="*/ 11 h 113"/>
                  <a:gd name="T46" fmla="*/ 5239 w 5744"/>
                  <a:gd name="T47" fmla="*/ 31 h 113"/>
                  <a:gd name="T48" fmla="*/ 4253 w 5744"/>
                  <a:gd name="T49" fmla="*/ 0 h 113"/>
                  <a:gd name="T50" fmla="*/ 3730 w 5744"/>
                  <a:gd name="T51" fmla="*/ 5 h 113"/>
                  <a:gd name="T52" fmla="*/ 3640 w 5744"/>
                  <a:gd name="T53" fmla="*/ 11 h 113"/>
                  <a:gd name="T54" fmla="*/ 3278 w 5744"/>
                  <a:gd name="T55" fmla="*/ 35 h 113"/>
                  <a:gd name="T56" fmla="*/ 3192 w 5744"/>
                  <a:gd name="T57" fmla="*/ 44 h 113"/>
                  <a:gd name="T58" fmla="*/ 3129 w 5744"/>
                  <a:gd name="T59" fmla="*/ 43 h 113"/>
                  <a:gd name="T60" fmla="*/ 2841 w 5744"/>
                  <a:gd name="T61" fmla="*/ 27 h 113"/>
                  <a:gd name="T62" fmla="*/ 1778 w 5744"/>
                  <a:gd name="T63" fmla="*/ 34 h 113"/>
                  <a:gd name="T64" fmla="*/ 1451 w 5744"/>
                  <a:gd name="T65" fmla="*/ 27 h 113"/>
                  <a:gd name="T66" fmla="*/ 1142 w 5744"/>
                  <a:gd name="T67" fmla="*/ 20 h 113"/>
                  <a:gd name="T68" fmla="*/ 1107 w 5744"/>
                  <a:gd name="T69" fmla="*/ 22 h 113"/>
                  <a:gd name="T70" fmla="*/ 1044 w 5744"/>
                  <a:gd name="T71" fmla="*/ 25 h 113"/>
                  <a:gd name="T72" fmla="*/ 772 w 5744"/>
                  <a:gd name="T73" fmla="*/ 27 h 113"/>
                  <a:gd name="T74" fmla="*/ 0 w 5744"/>
                  <a:gd name="T75" fmla="*/ 29 h 113"/>
                  <a:gd name="T76" fmla="*/ 285 w 5744"/>
                  <a:gd name="T77" fmla="*/ 73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744"/>
                  <a:gd name="T118" fmla="*/ 0 h 113"/>
                  <a:gd name="T119" fmla="*/ 5744 w 5744"/>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744" h="113">
                    <a:moveTo>
                      <a:pt x="600" y="83"/>
                    </a:moveTo>
                    <a:lnTo>
                      <a:pt x="600" y="83"/>
                    </a:lnTo>
                    <a:lnTo>
                      <a:pt x="1426" y="100"/>
                    </a:lnTo>
                    <a:lnTo>
                      <a:pt x="1736" y="85"/>
                    </a:lnTo>
                    <a:lnTo>
                      <a:pt x="2036" y="72"/>
                    </a:lnTo>
                    <a:lnTo>
                      <a:pt x="2416" y="89"/>
                    </a:lnTo>
                    <a:lnTo>
                      <a:pt x="2687" y="103"/>
                    </a:lnTo>
                    <a:lnTo>
                      <a:pt x="2825" y="112"/>
                    </a:lnTo>
                    <a:lnTo>
                      <a:pt x="2866" y="110"/>
                    </a:lnTo>
                    <a:lnTo>
                      <a:pt x="2955" y="107"/>
                    </a:lnTo>
                    <a:lnTo>
                      <a:pt x="3213" y="94"/>
                    </a:lnTo>
                    <a:lnTo>
                      <a:pt x="3478" y="81"/>
                    </a:lnTo>
                    <a:lnTo>
                      <a:pt x="3576" y="76"/>
                    </a:lnTo>
                    <a:lnTo>
                      <a:pt x="3629" y="76"/>
                    </a:lnTo>
                    <a:lnTo>
                      <a:pt x="3647" y="76"/>
                    </a:lnTo>
                    <a:lnTo>
                      <a:pt x="3671" y="75"/>
                    </a:lnTo>
                    <a:lnTo>
                      <a:pt x="3734" y="70"/>
                    </a:lnTo>
                    <a:lnTo>
                      <a:pt x="3900" y="57"/>
                    </a:lnTo>
                    <a:lnTo>
                      <a:pt x="3988" y="51"/>
                    </a:lnTo>
                    <a:lnTo>
                      <a:pt x="4071" y="46"/>
                    </a:lnTo>
                    <a:lnTo>
                      <a:pt x="4107" y="45"/>
                    </a:lnTo>
                    <a:lnTo>
                      <a:pt x="4138" y="45"/>
                    </a:lnTo>
                    <a:lnTo>
                      <a:pt x="4166" y="45"/>
                    </a:lnTo>
                    <a:lnTo>
                      <a:pt x="4188" y="48"/>
                    </a:lnTo>
                    <a:lnTo>
                      <a:pt x="4211" y="51"/>
                    </a:lnTo>
                    <a:lnTo>
                      <a:pt x="4247" y="52"/>
                    </a:lnTo>
                    <a:lnTo>
                      <a:pt x="4344" y="57"/>
                    </a:lnTo>
                    <a:lnTo>
                      <a:pt x="4466" y="58"/>
                    </a:lnTo>
                    <a:lnTo>
                      <a:pt x="4596" y="60"/>
                    </a:lnTo>
                    <a:lnTo>
                      <a:pt x="4831" y="60"/>
                    </a:lnTo>
                    <a:lnTo>
                      <a:pt x="4933" y="60"/>
                    </a:lnTo>
                    <a:lnTo>
                      <a:pt x="5306" y="69"/>
                    </a:lnTo>
                    <a:lnTo>
                      <a:pt x="5567" y="75"/>
                    </a:lnTo>
                    <a:lnTo>
                      <a:pt x="5655" y="78"/>
                    </a:lnTo>
                    <a:lnTo>
                      <a:pt x="5691" y="79"/>
                    </a:lnTo>
                    <a:lnTo>
                      <a:pt x="5699" y="81"/>
                    </a:lnTo>
                    <a:lnTo>
                      <a:pt x="5711" y="79"/>
                    </a:lnTo>
                    <a:lnTo>
                      <a:pt x="5744" y="75"/>
                    </a:lnTo>
                    <a:lnTo>
                      <a:pt x="5744" y="12"/>
                    </a:lnTo>
                    <a:lnTo>
                      <a:pt x="5517" y="20"/>
                    </a:lnTo>
                    <a:lnTo>
                      <a:pt x="5113" y="43"/>
                    </a:lnTo>
                    <a:lnTo>
                      <a:pt x="4681" y="40"/>
                    </a:lnTo>
                    <a:lnTo>
                      <a:pt x="4150" y="0"/>
                    </a:lnTo>
                    <a:lnTo>
                      <a:pt x="3639" y="5"/>
                    </a:lnTo>
                    <a:lnTo>
                      <a:pt x="3553" y="12"/>
                    </a:lnTo>
                    <a:lnTo>
                      <a:pt x="3377" y="30"/>
                    </a:lnTo>
                    <a:lnTo>
                      <a:pt x="3201" y="49"/>
                    </a:lnTo>
                    <a:lnTo>
                      <a:pt x="3115" y="60"/>
                    </a:lnTo>
                    <a:lnTo>
                      <a:pt x="3093" y="60"/>
                    </a:lnTo>
                    <a:lnTo>
                      <a:pt x="3052" y="58"/>
                    </a:lnTo>
                    <a:lnTo>
                      <a:pt x="2935" y="49"/>
                    </a:lnTo>
                    <a:lnTo>
                      <a:pt x="2771" y="36"/>
                    </a:lnTo>
                    <a:lnTo>
                      <a:pt x="2140" y="40"/>
                    </a:lnTo>
                    <a:lnTo>
                      <a:pt x="1736" y="48"/>
                    </a:lnTo>
                    <a:lnTo>
                      <a:pt x="1416" y="36"/>
                    </a:lnTo>
                    <a:lnTo>
                      <a:pt x="1191" y="30"/>
                    </a:lnTo>
                    <a:lnTo>
                      <a:pt x="1114" y="27"/>
                    </a:lnTo>
                    <a:lnTo>
                      <a:pt x="1079" y="29"/>
                    </a:lnTo>
                    <a:lnTo>
                      <a:pt x="1057" y="30"/>
                    </a:lnTo>
                    <a:lnTo>
                      <a:pt x="1016" y="32"/>
                    </a:lnTo>
                    <a:lnTo>
                      <a:pt x="905" y="33"/>
                    </a:lnTo>
                    <a:lnTo>
                      <a:pt x="751" y="36"/>
                    </a:lnTo>
                    <a:lnTo>
                      <a:pt x="290" y="48"/>
                    </a:lnTo>
                    <a:lnTo>
                      <a:pt x="0" y="39"/>
                    </a:lnTo>
                    <a:lnTo>
                      <a:pt x="0" y="113"/>
                    </a:lnTo>
                    <a:lnTo>
                      <a:pt x="278" y="100"/>
                    </a:lnTo>
                    <a:lnTo>
                      <a:pt x="600" y="83"/>
                    </a:lnTo>
                    <a:close/>
                  </a:path>
                </a:pathLst>
              </a:custGeom>
              <a:solidFill>
                <a:srgbClr val="993300"/>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
            <p:nvSpPr>
              <p:cNvPr id="214" name="Freeform 12"/>
              <p:cNvSpPr>
                <a:spLocks/>
              </p:cNvSpPr>
              <p:nvPr/>
            </p:nvSpPr>
            <p:spPr bwMode="auto">
              <a:xfrm>
                <a:off x="6" y="3514"/>
                <a:ext cx="5764" cy="104"/>
              </a:xfrm>
              <a:custGeom>
                <a:avLst/>
                <a:gdLst>
                  <a:gd name="T0" fmla="*/ 5324 w 5744"/>
                  <a:gd name="T1" fmla="*/ 13 h 108"/>
                  <a:gd name="T2" fmla="*/ 4829 w 5744"/>
                  <a:gd name="T3" fmla="*/ 12 h 108"/>
                  <a:gd name="T4" fmla="*/ 4180 w 5744"/>
                  <a:gd name="T5" fmla="*/ 0 h 108"/>
                  <a:gd name="T6" fmla="*/ 4154 w 5744"/>
                  <a:gd name="T7" fmla="*/ 1 h 108"/>
                  <a:gd name="T8" fmla="*/ 3969 w 5744"/>
                  <a:gd name="T9" fmla="*/ 18 h 108"/>
                  <a:gd name="T10" fmla="*/ 3786 w 5744"/>
                  <a:gd name="T11" fmla="*/ 37 h 108"/>
                  <a:gd name="T12" fmla="*/ 3762 w 5744"/>
                  <a:gd name="T13" fmla="*/ 38 h 108"/>
                  <a:gd name="T14" fmla="*/ 2683 w 5744"/>
                  <a:gd name="T15" fmla="*/ 53 h 108"/>
                  <a:gd name="T16" fmla="*/ 2207 w 5744"/>
                  <a:gd name="T17" fmla="*/ 22 h 108"/>
                  <a:gd name="T18" fmla="*/ 2106 w 5744"/>
                  <a:gd name="T19" fmla="*/ 17 h 108"/>
                  <a:gd name="T20" fmla="*/ 1560 w 5744"/>
                  <a:gd name="T21" fmla="*/ 24 h 108"/>
                  <a:gd name="T22" fmla="*/ 0 w 5744"/>
                  <a:gd name="T23" fmla="*/ 19 h 108"/>
                  <a:gd name="T24" fmla="*/ 73 w 5744"/>
                  <a:gd name="T25" fmla="*/ 59 h 108"/>
                  <a:gd name="T26" fmla="*/ 708 w 5744"/>
                  <a:gd name="T27" fmla="*/ 68 h 108"/>
                  <a:gd name="T28" fmla="*/ 1133 w 5744"/>
                  <a:gd name="T29" fmla="*/ 68 h 108"/>
                  <a:gd name="T30" fmla="*/ 1548 w 5744"/>
                  <a:gd name="T31" fmla="*/ 80 h 108"/>
                  <a:gd name="T32" fmla="*/ 1642 w 5744"/>
                  <a:gd name="T33" fmla="*/ 83 h 108"/>
                  <a:gd name="T34" fmla="*/ 1665 w 5744"/>
                  <a:gd name="T35" fmla="*/ 83 h 108"/>
                  <a:gd name="T36" fmla="*/ 1855 w 5744"/>
                  <a:gd name="T37" fmla="*/ 72 h 108"/>
                  <a:gd name="T38" fmla="*/ 2059 w 5744"/>
                  <a:gd name="T39" fmla="*/ 57 h 108"/>
                  <a:gd name="T40" fmla="*/ 2407 w 5744"/>
                  <a:gd name="T41" fmla="*/ 63 h 108"/>
                  <a:gd name="T42" fmla="*/ 2663 w 5744"/>
                  <a:gd name="T43" fmla="*/ 72 h 108"/>
                  <a:gd name="T44" fmla="*/ 2791 w 5744"/>
                  <a:gd name="T45" fmla="*/ 78 h 108"/>
                  <a:gd name="T46" fmla="*/ 2810 w 5744"/>
                  <a:gd name="T47" fmla="*/ 80 h 108"/>
                  <a:gd name="T48" fmla="*/ 2857 w 5744"/>
                  <a:gd name="T49" fmla="*/ 82 h 108"/>
                  <a:gd name="T50" fmla="*/ 2944 w 5744"/>
                  <a:gd name="T51" fmla="*/ 81 h 108"/>
                  <a:gd name="T52" fmla="*/ 3190 w 5744"/>
                  <a:gd name="T53" fmla="*/ 72 h 108"/>
                  <a:gd name="T54" fmla="*/ 3439 w 5744"/>
                  <a:gd name="T55" fmla="*/ 62 h 108"/>
                  <a:gd name="T56" fmla="*/ 3562 w 5744"/>
                  <a:gd name="T57" fmla="*/ 60 h 108"/>
                  <a:gd name="T58" fmla="*/ 3581 w 5744"/>
                  <a:gd name="T59" fmla="*/ 61 h 108"/>
                  <a:gd name="T60" fmla="*/ 3638 w 5744"/>
                  <a:gd name="T61" fmla="*/ 63 h 108"/>
                  <a:gd name="T62" fmla="*/ 3841 w 5744"/>
                  <a:gd name="T63" fmla="*/ 60 h 108"/>
                  <a:gd name="T64" fmla="*/ 4184 w 5744"/>
                  <a:gd name="T65" fmla="*/ 50 h 108"/>
                  <a:gd name="T66" fmla="*/ 4287 w 5744"/>
                  <a:gd name="T67" fmla="*/ 45 h 108"/>
                  <a:gd name="T68" fmla="*/ 4825 w 5744"/>
                  <a:gd name="T69" fmla="*/ 36 h 108"/>
                  <a:gd name="T70" fmla="*/ 4954 w 5744"/>
                  <a:gd name="T71" fmla="*/ 35 h 108"/>
                  <a:gd name="T72" fmla="*/ 5326 w 5744"/>
                  <a:gd name="T73" fmla="*/ 55 h 108"/>
                  <a:gd name="T74" fmla="*/ 5635 w 5744"/>
                  <a:gd name="T75" fmla="*/ 72 h 108"/>
                  <a:gd name="T76" fmla="*/ 5669 w 5744"/>
                  <a:gd name="T77" fmla="*/ 74 h 108"/>
                  <a:gd name="T78" fmla="*/ 5744 w 5744"/>
                  <a:gd name="T79" fmla="*/ 76 h 108"/>
                  <a:gd name="T80" fmla="*/ 5884 w 5744"/>
                  <a:gd name="T81" fmla="*/ 53 h 10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744"/>
                  <a:gd name="T124" fmla="*/ 0 h 108"/>
                  <a:gd name="T125" fmla="*/ 5744 w 5744"/>
                  <a:gd name="T126" fmla="*/ 108 h 10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744" h="108">
                    <a:moveTo>
                      <a:pt x="5634" y="67"/>
                    </a:moveTo>
                    <a:lnTo>
                      <a:pt x="5198" y="19"/>
                    </a:lnTo>
                    <a:lnTo>
                      <a:pt x="4712" y="12"/>
                    </a:lnTo>
                    <a:lnTo>
                      <a:pt x="4411" y="6"/>
                    </a:lnTo>
                    <a:lnTo>
                      <a:pt x="4081" y="0"/>
                    </a:lnTo>
                    <a:lnTo>
                      <a:pt x="4056" y="1"/>
                    </a:lnTo>
                    <a:lnTo>
                      <a:pt x="4006" y="7"/>
                    </a:lnTo>
                    <a:lnTo>
                      <a:pt x="3872" y="25"/>
                    </a:lnTo>
                    <a:lnTo>
                      <a:pt x="3742" y="43"/>
                    </a:lnTo>
                    <a:lnTo>
                      <a:pt x="3695" y="49"/>
                    </a:lnTo>
                    <a:lnTo>
                      <a:pt x="3671" y="50"/>
                    </a:lnTo>
                    <a:lnTo>
                      <a:pt x="2620" y="67"/>
                    </a:lnTo>
                    <a:lnTo>
                      <a:pt x="2343" y="44"/>
                    </a:lnTo>
                    <a:lnTo>
                      <a:pt x="2152" y="29"/>
                    </a:lnTo>
                    <a:lnTo>
                      <a:pt x="2057" y="24"/>
                    </a:lnTo>
                    <a:lnTo>
                      <a:pt x="1525" y="31"/>
                    </a:lnTo>
                    <a:lnTo>
                      <a:pt x="641" y="47"/>
                    </a:lnTo>
                    <a:lnTo>
                      <a:pt x="0" y="26"/>
                    </a:lnTo>
                    <a:lnTo>
                      <a:pt x="0" y="87"/>
                    </a:lnTo>
                    <a:lnTo>
                      <a:pt x="73" y="77"/>
                    </a:lnTo>
                    <a:lnTo>
                      <a:pt x="394" y="101"/>
                    </a:lnTo>
                    <a:lnTo>
                      <a:pt x="694" y="89"/>
                    </a:lnTo>
                    <a:lnTo>
                      <a:pt x="1105" y="89"/>
                    </a:lnTo>
                    <a:lnTo>
                      <a:pt x="1343" y="96"/>
                    </a:lnTo>
                    <a:lnTo>
                      <a:pt x="1513" y="104"/>
                    </a:lnTo>
                    <a:lnTo>
                      <a:pt x="1572" y="107"/>
                    </a:lnTo>
                    <a:lnTo>
                      <a:pt x="1600" y="108"/>
                    </a:lnTo>
                    <a:lnTo>
                      <a:pt x="1623" y="108"/>
                    </a:lnTo>
                    <a:lnTo>
                      <a:pt x="1673" y="105"/>
                    </a:lnTo>
                    <a:lnTo>
                      <a:pt x="1813" y="93"/>
                    </a:lnTo>
                    <a:lnTo>
                      <a:pt x="2010" y="74"/>
                    </a:lnTo>
                    <a:lnTo>
                      <a:pt x="2115" y="77"/>
                    </a:lnTo>
                    <a:lnTo>
                      <a:pt x="2351" y="83"/>
                    </a:lnTo>
                    <a:lnTo>
                      <a:pt x="2481" y="87"/>
                    </a:lnTo>
                    <a:lnTo>
                      <a:pt x="2600" y="93"/>
                    </a:lnTo>
                    <a:lnTo>
                      <a:pt x="2691" y="98"/>
                    </a:lnTo>
                    <a:lnTo>
                      <a:pt x="2722" y="101"/>
                    </a:lnTo>
                    <a:lnTo>
                      <a:pt x="2740" y="104"/>
                    </a:lnTo>
                    <a:lnTo>
                      <a:pt x="2758" y="107"/>
                    </a:lnTo>
                    <a:lnTo>
                      <a:pt x="2787" y="107"/>
                    </a:lnTo>
                    <a:lnTo>
                      <a:pt x="2827" y="107"/>
                    </a:lnTo>
                    <a:lnTo>
                      <a:pt x="2874" y="105"/>
                    </a:lnTo>
                    <a:lnTo>
                      <a:pt x="2986" y="101"/>
                    </a:lnTo>
                    <a:lnTo>
                      <a:pt x="3113" y="93"/>
                    </a:lnTo>
                    <a:lnTo>
                      <a:pt x="3241" y="87"/>
                    </a:lnTo>
                    <a:lnTo>
                      <a:pt x="3355" y="81"/>
                    </a:lnTo>
                    <a:lnTo>
                      <a:pt x="3446" y="78"/>
                    </a:lnTo>
                    <a:lnTo>
                      <a:pt x="3478" y="78"/>
                    </a:lnTo>
                    <a:lnTo>
                      <a:pt x="3497" y="80"/>
                    </a:lnTo>
                    <a:lnTo>
                      <a:pt x="3519" y="81"/>
                    </a:lnTo>
                    <a:lnTo>
                      <a:pt x="3551" y="83"/>
                    </a:lnTo>
                    <a:lnTo>
                      <a:pt x="3637" y="81"/>
                    </a:lnTo>
                    <a:lnTo>
                      <a:pt x="3750" y="78"/>
                    </a:lnTo>
                    <a:lnTo>
                      <a:pt x="3870" y="74"/>
                    </a:lnTo>
                    <a:lnTo>
                      <a:pt x="4085" y="64"/>
                    </a:lnTo>
                    <a:lnTo>
                      <a:pt x="4182" y="59"/>
                    </a:lnTo>
                    <a:lnTo>
                      <a:pt x="4486" y="50"/>
                    </a:lnTo>
                    <a:lnTo>
                      <a:pt x="4708" y="46"/>
                    </a:lnTo>
                    <a:lnTo>
                      <a:pt x="4789" y="44"/>
                    </a:lnTo>
                    <a:lnTo>
                      <a:pt x="4835" y="44"/>
                    </a:lnTo>
                    <a:lnTo>
                      <a:pt x="5200" y="71"/>
                    </a:lnTo>
                    <a:lnTo>
                      <a:pt x="5427" y="87"/>
                    </a:lnTo>
                    <a:lnTo>
                      <a:pt x="5501" y="93"/>
                    </a:lnTo>
                    <a:lnTo>
                      <a:pt x="5533" y="96"/>
                    </a:lnTo>
                    <a:lnTo>
                      <a:pt x="5557" y="98"/>
                    </a:lnTo>
                    <a:lnTo>
                      <a:pt x="5604" y="98"/>
                    </a:lnTo>
                    <a:lnTo>
                      <a:pt x="5744" y="98"/>
                    </a:lnTo>
                    <a:lnTo>
                      <a:pt x="5744" y="68"/>
                    </a:lnTo>
                    <a:lnTo>
                      <a:pt x="5634" y="67"/>
                    </a:lnTo>
                    <a:close/>
                  </a:path>
                </a:pathLst>
              </a:custGeom>
              <a:solidFill>
                <a:srgbClr val="FF9966"/>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grpSp>
        <p:grpSp>
          <p:nvGrpSpPr>
            <p:cNvPr id="112" name="Group 13"/>
            <p:cNvGrpSpPr>
              <a:grpSpLocks/>
            </p:cNvGrpSpPr>
            <p:nvPr/>
          </p:nvGrpSpPr>
          <p:grpSpPr bwMode="auto">
            <a:xfrm>
              <a:off x="0" y="920"/>
              <a:ext cx="5780" cy="2987"/>
              <a:chOff x="0" y="920"/>
              <a:chExt cx="5780" cy="2987"/>
            </a:xfrm>
          </p:grpSpPr>
          <p:sp>
            <p:nvSpPr>
              <p:cNvPr id="164" name="Rectangle 14"/>
              <p:cNvSpPr>
                <a:spLocks noChangeArrowheads="1"/>
              </p:cNvSpPr>
              <p:nvPr/>
            </p:nvSpPr>
            <p:spPr bwMode="auto">
              <a:xfrm>
                <a:off x="0" y="1620"/>
                <a:ext cx="2165" cy="399"/>
              </a:xfrm>
              <a:prstGeom prst="rect">
                <a:avLst/>
              </a:prstGeom>
              <a:gradFill rotWithShape="1">
                <a:gsLst>
                  <a:gs pos="0">
                    <a:srgbClr val="005E76"/>
                  </a:gs>
                  <a:gs pos="100000">
                    <a:srgbClr val="00CC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altLang="en-US">
                  <a:latin typeface="Calibri" pitchFamily="34" charset="0"/>
                </a:endParaRPr>
              </a:p>
            </p:txBody>
          </p:sp>
          <p:grpSp>
            <p:nvGrpSpPr>
              <p:cNvPr id="165" name="Group 15"/>
              <p:cNvGrpSpPr>
                <a:grpSpLocks/>
              </p:cNvGrpSpPr>
              <p:nvPr/>
            </p:nvGrpSpPr>
            <p:grpSpPr bwMode="auto">
              <a:xfrm>
                <a:off x="0" y="920"/>
                <a:ext cx="5780" cy="2987"/>
                <a:chOff x="0" y="920"/>
                <a:chExt cx="5780" cy="2987"/>
              </a:xfrm>
            </p:grpSpPr>
            <p:sp>
              <p:nvSpPr>
                <p:cNvPr id="166" name="AutoShape 16"/>
                <p:cNvSpPr>
                  <a:spLocks noChangeAspect="1" noChangeArrowheads="1" noTextEdit="1"/>
                </p:cNvSpPr>
                <p:nvPr/>
              </p:nvSpPr>
              <p:spPr bwMode="auto">
                <a:xfrm>
                  <a:off x="0" y="920"/>
                  <a:ext cx="5780" cy="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7" name="Freeform 17"/>
                <p:cNvSpPr>
                  <a:spLocks/>
                </p:cNvSpPr>
                <p:nvPr/>
              </p:nvSpPr>
              <p:spPr bwMode="auto">
                <a:xfrm>
                  <a:off x="6" y="1615"/>
                  <a:ext cx="5764" cy="888"/>
                </a:xfrm>
                <a:custGeom>
                  <a:avLst/>
                  <a:gdLst>
                    <a:gd name="T0" fmla="*/ 753 w 5764"/>
                    <a:gd name="T1" fmla="*/ 6402 h 635"/>
                    <a:gd name="T2" fmla="*/ 753 w 5764"/>
                    <a:gd name="T3" fmla="*/ 6402 h 635"/>
                    <a:gd name="T4" fmla="*/ 908 w 5764"/>
                    <a:gd name="T5" fmla="*/ 6371 h 635"/>
                    <a:gd name="T6" fmla="*/ 1020 w 5764"/>
                    <a:gd name="T7" fmla="*/ 6361 h 635"/>
                    <a:gd name="T8" fmla="*/ 1060 w 5764"/>
                    <a:gd name="T9" fmla="*/ 6333 h 635"/>
                    <a:gd name="T10" fmla="*/ 1082 w 5764"/>
                    <a:gd name="T11" fmla="*/ 6326 h 635"/>
                    <a:gd name="T12" fmla="*/ 1082 w 5764"/>
                    <a:gd name="T13" fmla="*/ 6326 h 635"/>
                    <a:gd name="T14" fmla="*/ 1118 w 5764"/>
                    <a:gd name="T15" fmla="*/ 6307 h 635"/>
                    <a:gd name="T16" fmla="*/ 1195 w 5764"/>
                    <a:gd name="T17" fmla="*/ 6333 h 635"/>
                    <a:gd name="T18" fmla="*/ 1421 w 5764"/>
                    <a:gd name="T19" fmla="*/ 6402 h 635"/>
                    <a:gd name="T20" fmla="*/ 1742 w 5764"/>
                    <a:gd name="T21" fmla="*/ 6528 h 635"/>
                    <a:gd name="T22" fmla="*/ 2148 w 5764"/>
                    <a:gd name="T23" fmla="*/ 6440 h 635"/>
                    <a:gd name="T24" fmla="*/ 2780 w 5764"/>
                    <a:gd name="T25" fmla="*/ 6402 h 635"/>
                    <a:gd name="T26" fmla="*/ 2780 w 5764"/>
                    <a:gd name="T27" fmla="*/ 6402 h 635"/>
                    <a:gd name="T28" fmla="*/ 2945 w 5764"/>
                    <a:gd name="T29" fmla="*/ 6528 h 635"/>
                    <a:gd name="T30" fmla="*/ 3063 w 5764"/>
                    <a:gd name="T31" fmla="*/ 6622 h 635"/>
                    <a:gd name="T32" fmla="*/ 3103 w 5764"/>
                    <a:gd name="T33" fmla="*/ 6643 h 635"/>
                    <a:gd name="T34" fmla="*/ 3125 w 5764"/>
                    <a:gd name="T35" fmla="*/ 6643 h 635"/>
                    <a:gd name="T36" fmla="*/ 3125 w 5764"/>
                    <a:gd name="T37" fmla="*/ 6643 h 635"/>
                    <a:gd name="T38" fmla="*/ 3212 w 5764"/>
                    <a:gd name="T39" fmla="*/ 6528 h 635"/>
                    <a:gd name="T40" fmla="*/ 3389 w 5764"/>
                    <a:gd name="T41" fmla="*/ 6333 h 635"/>
                    <a:gd name="T42" fmla="*/ 3565 w 5764"/>
                    <a:gd name="T43" fmla="*/ 6161 h 635"/>
                    <a:gd name="T44" fmla="*/ 3652 w 5764"/>
                    <a:gd name="T45" fmla="*/ 6085 h 635"/>
                    <a:gd name="T46" fmla="*/ 3652 w 5764"/>
                    <a:gd name="T47" fmla="*/ 6085 h 635"/>
                    <a:gd name="T48" fmla="*/ 4165 w 5764"/>
                    <a:gd name="T49" fmla="*/ 6045 h 635"/>
                    <a:gd name="T50" fmla="*/ 4698 w 5764"/>
                    <a:gd name="T51" fmla="*/ 6440 h 635"/>
                    <a:gd name="T52" fmla="*/ 5131 w 5764"/>
                    <a:gd name="T53" fmla="*/ 6475 h 635"/>
                    <a:gd name="T54" fmla="*/ 5537 w 5764"/>
                    <a:gd name="T55" fmla="*/ 6247 h 635"/>
                    <a:gd name="T56" fmla="*/ 5764 w 5764"/>
                    <a:gd name="T57" fmla="*/ 6161 h 635"/>
                    <a:gd name="T58" fmla="*/ 5764 w 5764"/>
                    <a:gd name="T59" fmla="*/ 57 h 635"/>
                    <a:gd name="T60" fmla="*/ 2058 w 5764"/>
                    <a:gd name="T61" fmla="*/ 0 h 635"/>
                    <a:gd name="T62" fmla="*/ 2041 w 5764"/>
                    <a:gd name="T63" fmla="*/ 824 h 635"/>
                    <a:gd name="T64" fmla="*/ 1972 w 5764"/>
                    <a:gd name="T65" fmla="*/ 1763 h 635"/>
                    <a:gd name="T66" fmla="*/ 1903 w 5764"/>
                    <a:gd name="T67" fmla="*/ 2081 h 635"/>
                    <a:gd name="T68" fmla="*/ 1832 w 5764"/>
                    <a:gd name="T69" fmla="*/ 2176 h 635"/>
                    <a:gd name="T70" fmla="*/ 0 w 5764"/>
                    <a:gd name="T71" fmla="*/ 2333 h 635"/>
                    <a:gd name="T72" fmla="*/ 0 w 5764"/>
                    <a:gd name="T73" fmla="*/ 6431 h 635"/>
                    <a:gd name="T74" fmla="*/ 291 w 5764"/>
                    <a:gd name="T75" fmla="*/ 6528 h 635"/>
                    <a:gd name="T76" fmla="*/ 753 w 5764"/>
                    <a:gd name="T77" fmla="*/ 6402 h 63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764"/>
                    <a:gd name="T118" fmla="*/ 0 h 635"/>
                    <a:gd name="T119" fmla="*/ 5764 w 5764"/>
                    <a:gd name="T120" fmla="*/ 635 h 63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764" h="635">
                      <a:moveTo>
                        <a:pt x="753" y="612"/>
                      </a:moveTo>
                      <a:lnTo>
                        <a:pt x="753" y="612"/>
                      </a:lnTo>
                      <a:lnTo>
                        <a:pt x="908" y="609"/>
                      </a:lnTo>
                      <a:lnTo>
                        <a:pt x="1020" y="608"/>
                      </a:lnTo>
                      <a:lnTo>
                        <a:pt x="1060" y="606"/>
                      </a:lnTo>
                      <a:lnTo>
                        <a:pt x="1082" y="605"/>
                      </a:lnTo>
                      <a:lnTo>
                        <a:pt x="1118" y="603"/>
                      </a:lnTo>
                      <a:lnTo>
                        <a:pt x="1195" y="606"/>
                      </a:lnTo>
                      <a:lnTo>
                        <a:pt x="1421" y="612"/>
                      </a:lnTo>
                      <a:lnTo>
                        <a:pt x="1742" y="624"/>
                      </a:lnTo>
                      <a:lnTo>
                        <a:pt x="2148" y="616"/>
                      </a:lnTo>
                      <a:lnTo>
                        <a:pt x="2780" y="612"/>
                      </a:lnTo>
                      <a:lnTo>
                        <a:pt x="2945" y="624"/>
                      </a:lnTo>
                      <a:lnTo>
                        <a:pt x="3063" y="633"/>
                      </a:lnTo>
                      <a:lnTo>
                        <a:pt x="3103" y="635"/>
                      </a:lnTo>
                      <a:lnTo>
                        <a:pt x="3125" y="635"/>
                      </a:lnTo>
                      <a:lnTo>
                        <a:pt x="3212" y="624"/>
                      </a:lnTo>
                      <a:lnTo>
                        <a:pt x="3389" y="606"/>
                      </a:lnTo>
                      <a:lnTo>
                        <a:pt x="3565" y="589"/>
                      </a:lnTo>
                      <a:lnTo>
                        <a:pt x="3652" y="582"/>
                      </a:lnTo>
                      <a:lnTo>
                        <a:pt x="4165" y="578"/>
                      </a:lnTo>
                      <a:lnTo>
                        <a:pt x="4698" y="616"/>
                      </a:lnTo>
                      <a:lnTo>
                        <a:pt x="5131" y="619"/>
                      </a:lnTo>
                      <a:lnTo>
                        <a:pt x="5537" y="597"/>
                      </a:lnTo>
                      <a:lnTo>
                        <a:pt x="5764" y="589"/>
                      </a:lnTo>
                      <a:lnTo>
                        <a:pt x="5764" y="6"/>
                      </a:lnTo>
                      <a:lnTo>
                        <a:pt x="2058" y="0"/>
                      </a:lnTo>
                      <a:lnTo>
                        <a:pt x="2041" y="79"/>
                      </a:lnTo>
                      <a:lnTo>
                        <a:pt x="1972" y="169"/>
                      </a:lnTo>
                      <a:lnTo>
                        <a:pt x="1903" y="199"/>
                      </a:lnTo>
                      <a:lnTo>
                        <a:pt x="1832" y="208"/>
                      </a:lnTo>
                      <a:lnTo>
                        <a:pt x="0" y="223"/>
                      </a:lnTo>
                      <a:lnTo>
                        <a:pt x="0" y="615"/>
                      </a:lnTo>
                      <a:lnTo>
                        <a:pt x="291" y="624"/>
                      </a:lnTo>
                      <a:lnTo>
                        <a:pt x="753" y="612"/>
                      </a:lnTo>
                      <a:close/>
                    </a:path>
                  </a:pathLst>
                </a:custGeom>
                <a:solidFill>
                  <a:srgbClr val="FFCC99"/>
                </a:soli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
              <p:nvSpPr>
                <p:cNvPr id="168" name="Freeform 18"/>
                <p:cNvSpPr>
                  <a:spLocks/>
                </p:cNvSpPr>
                <p:nvPr/>
              </p:nvSpPr>
              <p:spPr bwMode="auto">
                <a:xfrm>
                  <a:off x="2152" y="1352"/>
                  <a:ext cx="3618" cy="264"/>
                </a:xfrm>
                <a:custGeom>
                  <a:avLst/>
                  <a:gdLst>
                    <a:gd name="T0" fmla="*/ 225 w 5744"/>
                    <a:gd name="T1" fmla="*/ 174 h 276"/>
                    <a:gd name="T2" fmla="*/ 220 w 5744"/>
                    <a:gd name="T3" fmla="*/ 162 h 276"/>
                    <a:gd name="T4" fmla="*/ 216 w 5744"/>
                    <a:gd name="T5" fmla="*/ 152 h 276"/>
                    <a:gd name="T6" fmla="*/ 212 w 5744"/>
                    <a:gd name="T7" fmla="*/ 152 h 276"/>
                    <a:gd name="T8" fmla="*/ 208 w 5744"/>
                    <a:gd name="T9" fmla="*/ 148 h 276"/>
                    <a:gd name="T10" fmla="*/ 206 w 5744"/>
                    <a:gd name="T11" fmla="*/ 140 h 276"/>
                    <a:gd name="T12" fmla="*/ 202 w 5744"/>
                    <a:gd name="T13" fmla="*/ 124 h 276"/>
                    <a:gd name="T14" fmla="*/ 197 w 5744"/>
                    <a:gd name="T15" fmla="*/ 119 h 276"/>
                    <a:gd name="T16" fmla="*/ 192 w 5744"/>
                    <a:gd name="T17" fmla="*/ 123 h 276"/>
                    <a:gd name="T18" fmla="*/ 190 w 5744"/>
                    <a:gd name="T19" fmla="*/ 119 h 276"/>
                    <a:gd name="T20" fmla="*/ 187 w 5744"/>
                    <a:gd name="T21" fmla="*/ 106 h 276"/>
                    <a:gd name="T22" fmla="*/ 185 w 5744"/>
                    <a:gd name="T23" fmla="*/ 100 h 276"/>
                    <a:gd name="T24" fmla="*/ 183 w 5744"/>
                    <a:gd name="T25" fmla="*/ 91 h 276"/>
                    <a:gd name="T26" fmla="*/ 180 w 5744"/>
                    <a:gd name="T27" fmla="*/ 80 h 276"/>
                    <a:gd name="T28" fmla="*/ 180 w 5744"/>
                    <a:gd name="T29" fmla="*/ 68 h 276"/>
                    <a:gd name="T30" fmla="*/ 178 w 5744"/>
                    <a:gd name="T31" fmla="*/ 54 h 276"/>
                    <a:gd name="T32" fmla="*/ 171 w 5744"/>
                    <a:gd name="T33" fmla="*/ 41 h 276"/>
                    <a:gd name="T34" fmla="*/ 168 w 5744"/>
                    <a:gd name="T35" fmla="*/ 35 h 276"/>
                    <a:gd name="T36" fmla="*/ 164 w 5744"/>
                    <a:gd name="T37" fmla="*/ 30 h 276"/>
                    <a:gd name="T38" fmla="*/ 160 w 5744"/>
                    <a:gd name="T39" fmla="*/ 11 h 276"/>
                    <a:gd name="T40" fmla="*/ 159 w 5744"/>
                    <a:gd name="T41" fmla="*/ 1 h 276"/>
                    <a:gd name="T42" fmla="*/ 157 w 5744"/>
                    <a:gd name="T43" fmla="*/ 11 h 276"/>
                    <a:gd name="T44" fmla="*/ 153 w 5744"/>
                    <a:gd name="T45" fmla="*/ 11 h 276"/>
                    <a:gd name="T46" fmla="*/ 150 w 5744"/>
                    <a:gd name="T47" fmla="*/ 14 h 276"/>
                    <a:gd name="T48" fmla="*/ 149 w 5744"/>
                    <a:gd name="T49" fmla="*/ 23 h 276"/>
                    <a:gd name="T50" fmla="*/ 146 w 5744"/>
                    <a:gd name="T51" fmla="*/ 31 h 276"/>
                    <a:gd name="T52" fmla="*/ 140 w 5744"/>
                    <a:gd name="T53" fmla="*/ 51 h 276"/>
                    <a:gd name="T54" fmla="*/ 137 w 5744"/>
                    <a:gd name="T55" fmla="*/ 58 h 276"/>
                    <a:gd name="T56" fmla="*/ 132 w 5744"/>
                    <a:gd name="T57" fmla="*/ 71 h 276"/>
                    <a:gd name="T58" fmla="*/ 126 w 5744"/>
                    <a:gd name="T59" fmla="*/ 66 h 276"/>
                    <a:gd name="T60" fmla="*/ 124 w 5744"/>
                    <a:gd name="T61" fmla="*/ 58 h 276"/>
                    <a:gd name="T62" fmla="*/ 120 w 5744"/>
                    <a:gd name="T63" fmla="*/ 39 h 276"/>
                    <a:gd name="T64" fmla="*/ 117 w 5744"/>
                    <a:gd name="T65" fmla="*/ 39 h 276"/>
                    <a:gd name="T66" fmla="*/ 114 w 5744"/>
                    <a:gd name="T67" fmla="*/ 42 h 276"/>
                    <a:gd name="T68" fmla="*/ 110 w 5744"/>
                    <a:gd name="T69" fmla="*/ 60 h 276"/>
                    <a:gd name="T70" fmla="*/ 106 w 5744"/>
                    <a:gd name="T71" fmla="*/ 66 h 276"/>
                    <a:gd name="T72" fmla="*/ 102 w 5744"/>
                    <a:gd name="T73" fmla="*/ 72 h 276"/>
                    <a:gd name="T74" fmla="*/ 99 w 5744"/>
                    <a:gd name="T75" fmla="*/ 75 h 276"/>
                    <a:gd name="T76" fmla="*/ 98 w 5744"/>
                    <a:gd name="T77" fmla="*/ 83 h 276"/>
                    <a:gd name="T78" fmla="*/ 96 w 5744"/>
                    <a:gd name="T79" fmla="*/ 87 h 276"/>
                    <a:gd name="T80" fmla="*/ 92 w 5744"/>
                    <a:gd name="T81" fmla="*/ 94 h 276"/>
                    <a:gd name="T82" fmla="*/ 88 w 5744"/>
                    <a:gd name="T83" fmla="*/ 83 h 276"/>
                    <a:gd name="T84" fmla="*/ 84 w 5744"/>
                    <a:gd name="T85" fmla="*/ 83 h 276"/>
                    <a:gd name="T86" fmla="*/ 81 w 5744"/>
                    <a:gd name="T87" fmla="*/ 73 h 276"/>
                    <a:gd name="T88" fmla="*/ 77 w 5744"/>
                    <a:gd name="T89" fmla="*/ 66 h 276"/>
                    <a:gd name="T90" fmla="*/ 74 w 5744"/>
                    <a:gd name="T91" fmla="*/ 62 h 276"/>
                    <a:gd name="T92" fmla="*/ 72 w 5744"/>
                    <a:gd name="T93" fmla="*/ 66 h 276"/>
                    <a:gd name="T94" fmla="*/ 68 w 5744"/>
                    <a:gd name="T95" fmla="*/ 78 h 276"/>
                    <a:gd name="T96" fmla="*/ 64 w 5744"/>
                    <a:gd name="T97" fmla="*/ 93 h 276"/>
                    <a:gd name="T98" fmla="*/ 61 w 5744"/>
                    <a:gd name="T99" fmla="*/ 94 h 276"/>
                    <a:gd name="T100" fmla="*/ 56 w 5744"/>
                    <a:gd name="T101" fmla="*/ 100 h 276"/>
                    <a:gd name="T102" fmla="*/ 53 w 5744"/>
                    <a:gd name="T103" fmla="*/ 106 h 276"/>
                    <a:gd name="T104" fmla="*/ 49 w 5744"/>
                    <a:gd name="T105" fmla="*/ 110 h 276"/>
                    <a:gd name="T106" fmla="*/ 45 w 5744"/>
                    <a:gd name="T107" fmla="*/ 115 h 276"/>
                    <a:gd name="T108" fmla="*/ 39 w 5744"/>
                    <a:gd name="T109" fmla="*/ 121 h 276"/>
                    <a:gd name="T110" fmla="*/ 33 w 5744"/>
                    <a:gd name="T111" fmla="*/ 128 h 276"/>
                    <a:gd name="T112" fmla="*/ 28 w 5744"/>
                    <a:gd name="T113" fmla="*/ 137 h 276"/>
                    <a:gd name="T114" fmla="*/ 25 w 5744"/>
                    <a:gd name="T115" fmla="*/ 144 h 276"/>
                    <a:gd name="T116" fmla="*/ 21 w 5744"/>
                    <a:gd name="T117" fmla="*/ 152 h 276"/>
                    <a:gd name="T118" fmla="*/ 13 w 5744"/>
                    <a:gd name="T119" fmla="*/ 160 h 276"/>
                    <a:gd name="T120" fmla="*/ 9 w 5744"/>
                    <a:gd name="T121" fmla="*/ 166 h 276"/>
                    <a:gd name="T122" fmla="*/ 4 w 5744"/>
                    <a:gd name="T123" fmla="*/ 171 h 276"/>
                    <a:gd name="T124" fmla="*/ 1 w 5744"/>
                    <a:gd name="T125" fmla="*/ 179 h 2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744"/>
                    <a:gd name="T190" fmla="*/ 0 h 276"/>
                    <a:gd name="T191" fmla="*/ 5744 w 5744"/>
                    <a:gd name="T192" fmla="*/ 276 h 27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744" h="276">
                      <a:moveTo>
                        <a:pt x="0" y="276"/>
                      </a:moveTo>
                      <a:lnTo>
                        <a:pt x="5744" y="276"/>
                      </a:lnTo>
                      <a:lnTo>
                        <a:pt x="5744" y="239"/>
                      </a:lnTo>
                      <a:lnTo>
                        <a:pt x="5734" y="237"/>
                      </a:lnTo>
                      <a:lnTo>
                        <a:pt x="5701" y="233"/>
                      </a:lnTo>
                      <a:lnTo>
                        <a:pt x="5669" y="229"/>
                      </a:lnTo>
                      <a:lnTo>
                        <a:pt x="5636" y="226"/>
                      </a:lnTo>
                      <a:lnTo>
                        <a:pt x="5604" y="223"/>
                      </a:lnTo>
                      <a:lnTo>
                        <a:pt x="5590" y="221"/>
                      </a:lnTo>
                      <a:lnTo>
                        <a:pt x="5576" y="221"/>
                      </a:lnTo>
                      <a:lnTo>
                        <a:pt x="5563" y="221"/>
                      </a:lnTo>
                      <a:lnTo>
                        <a:pt x="5549" y="220"/>
                      </a:lnTo>
                      <a:lnTo>
                        <a:pt x="5523" y="214"/>
                      </a:lnTo>
                      <a:lnTo>
                        <a:pt x="5498" y="208"/>
                      </a:lnTo>
                      <a:lnTo>
                        <a:pt x="5476" y="203"/>
                      </a:lnTo>
                      <a:lnTo>
                        <a:pt x="5452" y="203"/>
                      </a:lnTo>
                      <a:lnTo>
                        <a:pt x="5430" y="203"/>
                      </a:lnTo>
                      <a:lnTo>
                        <a:pt x="5407" y="206"/>
                      </a:lnTo>
                      <a:lnTo>
                        <a:pt x="5385" y="208"/>
                      </a:lnTo>
                      <a:lnTo>
                        <a:pt x="5363" y="208"/>
                      </a:lnTo>
                      <a:lnTo>
                        <a:pt x="5340" y="208"/>
                      </a:lnTo>
                      <a:lnTo>
                        <a:pt x="5318" y="205"/>
                      </a:lnTo>
                      <a:lnTo>
                        <a:pt x="5306" y="203"/>
                      </a:lnTo>
                      <a:lnTo>
                        <a:pt x="5292" y="202"/>
                      </a:lnTo>
                      <a:lnTo>
                        <a:pt x="5269" y="193"/>
                      </a:lnTo>
                      <a:lnTo>
                        <a:pt x="5257" y="191"/>
                      </a:lnTo>
                      <a:lnTo>
                        <a:pt x="5247" y="191"/>
                      </a:lnTo>
                      <a:lnTo>
                        <a:pt x="5235" y="191"/>
                      </a:lnTo>
                      <a:lnTo>
                        <a:pt x="5223" y="190"/>
                      </a:lnTo>
                      <a:lnTo>
                        <a:pt x="5204" y="187"/>
                      </a:lnTo>
                      <a:lnTo>
                        <a:pt x="5186" y="181"/>
                      </a:lnTo>
                      <a:lnTo>
                        <a:pt x="5140" y="169"/>
                      </a:lnTo>
                      <a:lnTo>
                        <a:pt x="5095" y="162"/>
                      </a:lnTo>
                      <a:lnTo>
                        <a:pt x="5075" y="160"/>
                      </a:lnTo>
                      <a:lnTo>
                        <a:pt x="5054" y="160"/>
                      </a:lnTo>
                      <a:lnTo>
                        <a:pt x="5012" y="162"/>
                      </a:lnTo>
                      <a:lnTo>
                        <a:pt x="4979" y="160"/>
                      </a:lnTo>
                      <a:lnTo>
                        <a:pt x="4963" y="162"/>
                      </a:lnTo>
                      <a:lnTo>
                        <a:pt x="4947" y="163"/>
                      </a:lnTo>
                      <a:lnTo>
                        <a:pt x="4922" y="168"/>
                      </a:lnTo>
                      <a:lnTo>
                        <a:pt x="4894" y="168"/>
                      </a:lnTo>
                      <a:lnTo>
                        <a:pt x="4874" y="166"/>
                      </a:lnTo>
                      <a:lnTo>
                        <a:pt x="4852" y="163"/>
                      </a:lnTo>
                      <a:lnTo>
                        <a:pt x="4841" y="162"/>
                      </a:lnTo>
                      <a:lnTo>
                        <a:pt x="4829" y="162"/>
                      </a:lnTo>
                      <a:lnTo>
                        <a:pt x="4819" y="162"/>
                      </a:lnTo>
                      <a:lnTo>
                        <a:pt x="4807" y="160"/>
                      </a:lnTo>
                      <a:lnTo>
                        <a:pt x="4787" y="156"/>
                      </a:lnTo>
                      <a:lnTo>
                        <a:pt x="4768" y="150"/>
                      </a:lnTo>
                      <a:lnTo>
                        <a:pt x="4746" y="144"/>
                      </a:lnTo>
                      <a:lnTo>
                        <a:pt x="4726" y="139"/>
                      </a:lnTo>
                      <a:lnTo>
                        <a:pt x="4707" y="138"/>
                      </a:lnTo>
                      <a:lnTo>
                        <a:pt x="4699" y="138"/>
                      </a:lnTo>
                      <a:lnTo>
                        <a:pt x="4689" y="137"/>
                      </a:lnTo>
                      <a:lnTo>
                        <a:pt x="4681" y="135"/>
                      </a:lnTo>
                      <a:lnTo>
                        <a:pt x="4675" y="132"/>
                      </a:lnTo>
                      <a:lnTo>
                        <a:pt x="4661" y="128"/>
                      </a:lnTo>
                      <a:lnTo>
                        <a:pt x="4651" y="125"/>
                      </a:lnTo>
                      <a:lnTo>
                        <a:pt x="4639" y="123"/>
                      </a:lnTo>
                      <a:lnTo>
                        <a:pt x="4618" y="122"/>
                      </a:lnTo>
                      <a:lnTo>
                        <a:pt x="4606" y="122"/>
                      </a:lnTo>
                      <a:lnTo>
                        <a:pt x="4596" y="119"/>
                      </a:lnTo>
                      <a:lnTo>
                        <a:pt x="4586" y="116"/>
                      </a:lnTo>
                      <a:lnTo>
                        <a:pt x="4578" y="110"/>
                      </a:lnTo>
                      <a:lnTo>
                        <a:pt x="4576" y="105"/>
                      </a:lnTo>
                      <a:lnTo>
                        <a:pt x="4576" y="102"/>
                      </a:lnTo>
                      <a:lnTo>
                        <a:pt x="4572" y="99"/>
                      </a:lnTo>
                      <a:lnTo>
                        <a:pt x="4568" y="98"/>
                      </a:lnTo>
                      <a:lnTo>
                        <a:pt x="4553" y="93"/>
                      </a:lnTo>
                      <a:lnTo>
                        <a:pt x="4543" y="89"/>
                      </a:lnTo>
                      <a:lnTo>
                        <a:pt x="4535" y="85"/>
                      </a:lnTo>
                      <a:lnTo>
                        <a:pt x="4527" y="79"/>
                      </a:lnTo>
                      <a:lnTo>
                        <a:pt x="4517" y="74"/>
                      </a:lnTo>
                      <a:lnTo>
                        <a:pt x="4499" y="67"/>
                      </a:lnTo>
                      <a:lnTo>
                        <a:pt x="4480" y="62"/>
                      </a:lnTo>
                      <a:lnTo>
                        <a:pt x="4460" y="58"/>
                      </a:lnTo>
                      <a:lnTo>
                        <a:pt x="4438" y="56"/>
                      </a:lnTo>
                      <a:lnTo>
                        <a:pt x="4397" y="55"/>
                      </a:lnTo>
                      <a:lnTo>
                        <a:pt x="4355" y="55"/>
                      </a:lnTo>
                      <a:lnTo>
                        <a:pt x="4298" y="55"/>
                      </a:lnTo>
                      <a:lnTo>
                        <a:pt x="4278" y="53"/>
                      </a:lnTo>
                      <a:lnTo>
                        <a:pt x="4259" y="49"/>
                      </a:lnTo>
                      <a:lnTo>
                        <a:pt x="4247" y="46"/>
                      </a:lnTo>
                      <a:lnTo>
                        <a:pt x="4235" y="44"/>
                      </a:lnTo>
                      <a:lnTo>
                        <a:pt x="4209" y="43"/>
                      </a:lnTo>
                      <a:lnTo>
                        <a:pt x="4198" y="42"/>
                      </a:lnTo>
                      <a:lnTo>
                        <a:pt x="4186" y="40"/>
                      </a:lnTo>
                      <a:lnTo>
                        <a:pt x="4162" y="33"/>
                      </a:lnTo>
                      <a:lnTo>
                        <a:pt x="4136" y="25"/>
                      </a:lnTo>
                      <a:lnTo>
                        <a:pt x="4113" y="19"/>
                      </a:lnTo>
                      <a:lnTo>
                        <a:pt x="4093" y="16"/>
                      </a:lnTo>
                      <a:lnTo>
                        <a:pt x="4083" y="15"/>
                      </a:lnTo>
                      <a:lnTo>
                        <a:pt x="4073" y="12"/>
                      </a:lnTo>
                      <a:lnTo>
                        <a:pt x="4060" y="6"/>
                      </a:lnTo>
                      <a:lnTo>
                        <a:pt x="4054" y="3"/>
                      </a:lnTo>
                      <a:lnTo>
                        <a:pt x="4046" y="1"/>
                      </a:lnTo>
                      <a:lnTo>
                        <a:pt x="4038" y="0"/>
                      </a:lnTo>
                      <a:lnTo>
                        <a:pt x="4030" y="0"/>
                      </a:lnTo>
                      <a:lnTo>
                        <a:pt x="4016" y="4"/>
                      </a:lnTo>
                      <a:lnTo>
                        <a:pt x="4000" y="9"/>
                      </a:lnTo>
                      <a:lnTo>
                        <a:pt x="3987" y="12"/>
                      </a:lnTo>
                      <a:lnTo>
                        <a:pt x="3969" y="13"/>
                      </a:lnTo>
                      <a:lnTo>
                        <a:pt x="3951" y="13"/>
                      </a:lnTo>
                      <a:lnTo>
                        <a:pt x="3933" y="13"/>
                      </a:lnTo>
                      <a:lnTo>
                        <a:pt x="3916" y="13"/>
                      </a:lnTo>
                      <a:lnTo>
                        <a:pt x="3882" y="16"/>
                      </a:lnTo>
                      <a:lnTo>
                        <a:pt x="3866" y="19"/>
                      </a:lnTo>
                      <a:lnTo>
                        <a:pt x="3848" y="19"/>
                      </a:lnTo>
                      <a:lnTo>
                        <a:pt x="3829" y="19"/>
                      </a:lnTo>
                      <a:lnTo>
                        <a:pt x="3819" y="19"/>
                      </a:lnTo>
                      <a:lnTo>
                        <a:pt x="3809" y="21"/>
                      </a:lnTo>
                      <a:lnTo>
                        <a:pt x="3801" y="22"/>
                      </a:lnTo>
                      <a:lnTo>
                        <a:pt x="3793" y="25"/>
                      </a:lnTo>
                      <a:lnTo>
                        <a:pt x="3785" y="28"/>
                      </a:lnTo>
                      <a:lnTo>
                        <a:pt x="3779" y="30"/>
                      </a:lnTo>
                      <a:lnTo>
                        <a:pt x="3764" y="31"/>
                      </a:lnTo>
                      <a:lnTo>
                        <a:pt x="3748" y="33"/>
                      </a:lnTo>
                      <a:lnTo>
                        <a:pt x="3732" y="34"/>
                      </a:lnTo>
                      <a:lnTo>
                        <a:pt x="3718" y="37"/>
                      </a:lnTo>
                      <a:lnTo>
                        <a:pt x="3697" y="42"/>
                      </a:lnTo>
                      <a:lnTo>
                        <a:pt x="3673" y="46"/>
                      </a:lnTo>
                      <a:lnTo>
                        <a:pt x="3628" y="53"/>
                      </a:lnTo>
                      <a:lnTo>
                        <a:pt x="3604" y="58"/>
                      </a:lnTo>
                      <a:lnTo>
                        <a:pt x="3578" y="64"/>
                      </a:lnTo>
                      <a:lnTo>
                        <a:pt x="3555" y="70"/>
                      </a:lnTo>
                      <a:lnTo>
                        <a:pt x="3529" y="73"/>
                      </a:lnTo>
                      <a:lnTo>
                        <a:pt x="3501" y="74"/>
                      </a:lnTo>
                      <a:lnTo>
                        <a:pt x="3487" y="76"/>
                      </a:lnTo>
                      <a:lnTo>
                        <a:pt x="3474" y="79"/>
                      </a:lnTo>
                      <a:lnTo>
                        <a:pt x="3450" y="86"/>
                      </a:lnTo>
                      <a:lnTo>
                        <a:pt x="3430" y="92"/>
                      </a:lnTo>
                      <a:lnTo>
                        <a:pt x="3412" y="95"/>
                      </a:lnTo>
                      <a:lnTo>
                        <a:pt x="3395" y="96"/>
                      </a:lnTo>
                      <a:lnTo>
                        <a:pt x="3373" y="96"/>
                      </a:lnTo>
                      <a:lnTo>
                        <a:pt x="3292" y="96"/>
                      </a:lnTo>
                      <a:lnTo>
                        <a:pt x="3253" y="95"/>
                      </a:lnTo>
                      <a:lnTo>
                        <a:pt x="3231" y="93"/>
                      </a:lnTo>
                      <a:lnTo>
                        <a:pt x="3211" y="90"/>
                      </a:lnTo>
                      <a:lnTo>
                        <a:pt x="3197" y="90"/>
                      </a:lnTo>
                      <a:lnTo>
                        <a:pt x="3182" y="89"/>
                      </a:lnTo>
                      <a:lnTo>
                        <a:pt x="3166" y="86"/>
                      </a:lnTo>
                      <a:lnTo>
                        <a:pt x="3154" y="79"/>
                      </a:lnTo>
                      <a:lnTo>
                        <a:pt x="3140" y="74"/>
                      </a:lnTo>
                      <a:lnTo>
                        <a:pt x="3126" y="71"/>
                      </a:lnTo>
                      <a:lnTo>
                        <a:pt x="3085" y="62"/>
                      </a:lnTo>
                      <a:lnTo>
                        <a:pt x="3042" y="53"/>
                      </a:lnTo>
                      <a:lnTo>
                        <a:pt x="3018" y="49"/>
                      </a:lnTo>
                      <a:lnTo>
                        <a:pt x="2996" y="49"/>
                      </a:lnTo>
                      <a:lnTo>
                        <a:pt x="2988" y="49"/>
                      </a:lnTo>
                      <a:lnTo>
                        <a:pt x="2982" y="50"/>
                      </a:lnTo>
                      <a:lnTo>
                        <a:pt x="2973" y="53"/>
                      </a:lnTo>
                      <a:lnTo>
                        <a:pt x="2961" y="55"/>
                      </a:lnTo>
                      <a:lnTo>
                        <a:pt x="2947" y="55"/>
                      </a:lnTo>
                      <a:lnTo>
                        <a:pt x="2923" y="55"/>
                      </a:lnTo>
                      <a:lnTo>
                        <a:pt x="2902" y="56"/>
                      </a:lnTo>
                      <a:lnTo>
                        <a:pt x="2880" y="59"/>
                      </a:lnTo>
                      <a:lnTo>
                        <a:pt x="2836" y="68"/>
                      </a:lnTo>
                      <a:lnTo>
                        <a:pt x="2819" y="73"/>
                      </a:lnTo>
                      <a:lnTo>
                        <a:pt x="2803" y="77"/>
                      </a:lnTo>
                      <a:lnTo>
                        <a:pt x="2785" y="82"/>
                      </a:lnTo>
                      <a:lnTo>
                        <a:pt x="2769" y="85"/>
                      </a:lnTo>
                      <a:lnTo>
                        <a:pt x="2726" y="89"/>
                      </a:lnTo>
                      <a:lnTo>
                        <a:pt x="2706" y="90"/>
                      </a:lnTo>
                      <a:lnTo>
                        <a:pt x="2685" y="90"/>
                      </a:lnTo>
                      <a:lnTo>
                        <a:pt x="2651" y="89"/>
                      </a:lnTo>
                      <a:lnTo>
                        <a:pt x="2635" y="89"/>
                      </a:lnTo>
                      <a:lnTo>
                        <a:pt x="2620" y="90"/>
                      </a:lnTo>
                      <a:lnTo>
                        <a:pt x="2604" y="93"/>
                      </a:lnTo>
                      <a:lnTo>
                        <a:pt x="2592" y="98"/>
                      </a:lnTo>
                      <a:lnTo>
                        <a:pt x="2578" y="101"/>
                      </a:lnTo>
                      <a:lnTo>
                        <a:pt x="2562" y="102"/>
                      </a:lnTo>
                      <a:lnTo>
                        <a:pt x="2541" y="102"/>
                      </a:lnTo>
                      <a:lnTo>
                        <a:pt x="2529" y="101"/>
                      </a:lnTo>
                      <a:lnTo>
                        <a:pt x="2517" y="102"/>
                      </a:lnTo>
                      <a:lnTo>
                        <a:pt x="2507" y="104"/>
                      </a:lnTo>
                      <a:lnTo>
                        <a:pt x="2497" y="107"/>
                      </a:lnTo>
                      <a:lnTo>
                        <a:pt x="2489" y="111"/>
                      </a:lnTo>
                      <a:lnTo>
                        <a:pt x="2479" y="113"/>
                      </a:lnTo>
                      <a:lnTo>
                        <a:pt x="2472" y="114"/>
                      </a:lnTo>
                      <a:lnTo>
                        <a:pt x="2462" y="114"/>
                      </a:lnTo>
                      <a:lnTo>
                        <a:pt x="2446" y="114"/>
                      </a:lnTo>
                      <a:lnTo>
                        <a:pt x="2436" y="116"/>
                      </a:lnTo>
                      <a:lnTo>
                        <a:pt x="2426" y="119"/>
                      </a:lnTo>
                      <a:lnTo>
                        <a:pt x="2418" y="123"/>
                      </a:lnTo>
                      <a:lnTo>
                        <a:pt x="2408" y="125"/>
                      </a:lnTo>
                      <a:lnTo>
                        <a:pt x="2393" y="128"/>
                      </a:lnTo>
                      <a:lnTo>
                        <a:pt x="2375" y="129"/>
                      </a:lnTo>
                      <a:lnTo>
                        <a:pt x="2339" y="128"/>
                      </a:lnTo>
                      <a:lnTo>
                        <a:pt x="2304" y="125"/>
                      </a:lnTo>
                      <a:lnTo>
                        <a:pt x="2286" y="122"/>
                      </a:lnTo>
                      <a:lnTo>
                        <a:pt x="2272" y="119"/>
                      </a:lnTo>
                      <a:lnTo>
                        <a:pt x="2253" y="114"/>
                      </a:lnTo>
                      <a:lnTo>
                        <a:pt x="2233" y="114"/>
                      </a:lnTo>
                      <a:lnTo>
                        <a:pt x="2193" y="114"/>
                      </a:lnTo>
                      <a:lnTo>
                        <a:pt x="2170" y="114"/>
                      </a:lnTo>
                      <a:lnTo>
                        <a:pt x="2146" y="114"/>
                      </a:lnTo>
                      <a:lnTo>
                        <a:pt x="2130" y="113"/>
                      </a:lnTo>
                      <a:lnTo>
                        <a:pt x="2116" y="110"/>
                      </a:lnTo>
                      <a:lnTo>
                        <a:pt x="2101" y="107"/>
                      </a:lnTo>
                      <a:lnTo>
                        <a:pt x="2087" y="104"/>
                      </a:lnTo>
                      <a:lnTo>
                        <a:pt x="2059" y="101"/>
                      </a:lnTo>
                      <a:lnTo>
                        <a:pt x="2047" y="99"/>
                      </a:lnTo>
                      <a:lnTo>
                        <a:pt x="2036" y="96"/>
                      </a:lnTo>
                      <a:lnTo>
                        <a:pt x="2022" y="93"/>
                      </a:lnTo>
                      <a:lnTo>
                        <a:pt x="2008" y="92"/>
                      </a:lnTo>
                      <a:lnTo>
                        <a:pt x="1980" y="90"/>
                      </a:lnTo>
                      <a:lnTo>
                        <a:pt x="1963" y="89"/>
                      </a:lnTo>
                      <a:lnTo>
                        <a:pt x="1945" y="88"/>
                      </a:lnTo>
                      <a:lnTo>
                        <a:pt x="1929" y="86"/>
                      </a:lnTo>
                      <a:lnTo>
                        <a:pt x="1911" y="85"/>
                      </a:lnTo>
                      <a:lnTo>
                        <a:pt x="1896" y="85"/>
                      </a:lnTo>
                      <a:lnTo>
                        <a:pt x="1882" y="86"/>
                      </a:lnTo>
                      <a:lnTo>
                        <a:pt x="1854" y="89"/>
                      </a:lnTo>
                      <a:lnTo>
                        <a:pt x="1838" y="90"/>
                      </a:lnTo>
                      <a:lnTo>
                        <a:pt x="1821" y="90"/>
                      </a:lnTo>
                      <a:lnTo>
                        <a:pt x="1807" y="92"/>
                      </a:lnTo>
                      <a:lnTo>
                        <a:pt x="1793" y="95"/>
                      </a:lnTo>
                      <a:lnTo>
                        <a:pt x="1779" y="98"/>
                      </a:lnTo>
                      <a:lnTo>
                        <a:pt x="1765" y="101"/>
                      </a:lnTo>
                      <a:lnTo>
                        <a:pt x="1722" y="107"/>
                      </a:lnTo>
                      <a:lnTo>
                        <a:pt x="1700" y="110"/>
                      </a:lnTo>
                      <a:lnTo>
                        <a:pt x="1679" y="114"/>
                      </a:lnTo>
                      <a:lnTo>
                        <a:pt x="1655" y="122"/>
                      </a:lnTo>
                      <a:lnTo>
                        <a:pt x="1643" y="125"/>
                      </a:lnTo>
                      <a:lnTo>
                        <a:pt x="1629" y="126"/>
                      </a:lnTo>
                      <a:lnTo>
                        <a:pt x="1615" y="128"/>
                      </a:lnTo>
                      <a:lnTo>
                        <a:pt x="1602" y="126"/>
                      </a:lnTo>
                      <a:lnTo>
                        <a:pt x="1574" y="126"/>
                      </a:lnTo>
                      <a:lnTo>
                        <a:pt x="1554" y="128"/>
                      </a:lnTo>
                      <a:lnTo>
                        <a:pt x="1537" y="129"/>
                      </a:lnTo>
                      <a:lnTo>
                        <a:pt x="1519" y="131"/>
                      </a:lnTo>
                      <a:lnTo>
                        <a:pt x="1501" y="132"/>
                      </a:lnTo>
                      <a:lnTo>
                        <a:pt x="1466" y="134"/>
                      </a:lnTo>
                      <a:lnTo>
                        <a:pt x="1430" y="137"/>
                      </a:lnTo>
                      <a:lnTo>
                        <a:pt x="1400" y="141"/>
                      </a:lnTo>
                      <a:lnTo>
                        <a:pt x="1387" y="142"/>
                      </a:lnTo>
                      <a:lnTo>
                        <a:pt x="1371" y="144"/>
                      </a:lnTo>
                      <a:lnTo>
                        <a:pt x="1343" y="144"/>
                      </a:lnTo>
                      <a:lnTo>
                        <a:pt x="1314" y="142"/>
                      </a:lnTo>
                      <a:lnTo>
                        <a:pt x="1286" y="142"/>
                      </a:lnTo>
                      <a:lnTo>
                        <a:pt x="1256" y="144"/>
                      </a:lnTo>
                      <a:lnTo>
                        <a:pt x="1243" y="145"/>
                      </a:lnTo>
                      <a:lnTo>
                        <a:pt x="1227" y="150"/>
                      </a:lnTo>
                      <a:lnTo>
                        <a:pt x="1213" y="153"/>
                      </a:lnTo>
                      <a:lnTo>
                        <a:pt x="1197" y="156"/>
                      </a:lnTo>
                      <a:lnTo>
                        <a:pt x="1181" y="157"/>
                      </a:lnTo>
                      <a:lnTo>
                        <a:pt x="1166" y="159"/>
                      </a:lnTo>
                      <a:lnTo>
                        <a:pt x="1130" y="157"/>
                      </a:lnTo>
                      <a:lnTo>
                        <a:pt x="1097" y="156"/>
                      </a:lnTo>
                      <a:lnTo>
                        <a:pt x="1063" y="156"/>
                      </a:lnTo>
                      <a:lnTo>
                        <a:pt x="1045" y="157"/>
                      </a:lnTo>
                      <a:lnTo>
                        <a:pt x="1026" y="159"/>
                      </a:lnTo>
                      <a:lnTo>
                        <a:pt x="990" y="165"/>
                      </a:lnTo>
                      <a:lnTo>
                        <a:pt x="953" y="171"/>
                      </a:lnTo>
                      <a:lnTo>
                        <a:pt x="933" y="172"/>
                      </a:lnTo>
                      <a:lnTo>
                        <a:pt x="915" y="174"/>
                      </a:lnTo>
                      <a:lnTo>
                        <a:pt x="864" y="175"/>
                      </a:lnTo>
                      <a:lnTo>
                        <a:pt x="838" y="175"/>
                      </a:lnTo>
                      <a:lnTo>
                        <a:pt x="813" y="178"/>
                      </a:lnTo>
                      <a:lnTo>
                        <a:pt x="761" y="184"/>
                      </a:lnTo>
                      <a:lnTo>
                        <a:pt x="736" y="186"/>
                      </a:lnTo>
                      <a:lnTo>
                        <a:pt x="710" y="186"/>
                      </a:lnTo>
                      <a:lnTo>
                        <a:pt x="692" y="187"/>
                      </a:lnTo>
                      <a:lnTo>
                        <a:pt x="678" y="188"/>
                      </a:lnTo>
                      <a:lnTo>
                        <a:pt x="647" y="196"/>
                      </a:lnTo>
                      <a:lnTo>
                        <a:pt x="633" y="197"/>
                      </a:lnTo>
                      <a:lnTo>
                        <a:pt x="619" y="197"/>
                      </a:lnTo>
                      <a:lnTo>
                        <a:pt x="598" y="199"/>
                      </a:lnTo>
                      <a:lnTo>
                        <a:pt x="578" y="202"/>
                      </a:lnTo>
                      <a:lnTo>
                        <a:pt x="556" y="205"/>
                      </a:lnTo>
                      <a:lnTo>
                        <a:pt x="534" y="208"/>
                      </a:lnTo>
                      <a:lnTo>
                        <a:pt x="497" y="211"/>
                      </a:lnTo>
                      <a:lnTo>
                        <a:pt x="460" y="214"/>
                      </a:lnTo>
                      <a:lnTo>
                        <a:pt x="383" y="215"/>
                      </a:lnTo>
                      <a:lnTo>
                        <a:pt x="359" y="217"/>
                      </a:lnTo>
                      <a:lnTo>
                        <a:pt x="333" y="218"/>
                      </a:lnTo>
                      <a:lnTo>
                        <a:pt x="310" y="221"/>
                      </a:lnTo>
                      <a:lnTo>
                        <a:pt x="284" y="221"/>
                      </a:lnTo>
                      <a:lnTo>
                        <a:pt x="268" y="221"/>
                      </a:lnTo>
                      <a:lnTo>
                        <a:pt x="250" y="223"/>
                      </a:lnTo>
                      <a:lnTo>
                        <a:pt x="219" y="227"/>
                      </a:lnTo>
                      <a:lnTo>
                        <a:pt x="185" y="232"/>
                      </a:lnTo>
                      <a:lnTo>
                        <a:pt x="170" y="233"/>
                      </a:lnTo>
                      <a:lnTo>
                        <a:pt x="152" y="233"/>
                      </a:lnTo>
                      <a:lnTo>
                        <a:pt x="130" y="232"/>
                      </a:lnTo>
                      <a:lnTo>
                        <a:pt x="108" y="233"/>
                      </a:lnTo>
                      <a:lnTo>
                        <a:pt x="87" y="234"/>
                      </a:lnTo>
                      <a:lnTo>
                        <a:pt x="67" y="239"/>
                      </a:lnTo>
                      <a:lnTo>
                        <a:pt x="47" y="243"/>
                      </a:lnTo>
                      <a:lnTo>
                        <a:pt x="26" y="245"/>
                      </a:lnTo>
                      <a:lnTo>
                        <a:pt x="0" y="246"/>
                      </a:lnTo>
                      <a:lnTo>
                        <a:pt x="0" y="276"/>
                      </a:lnTo>
                      <a:close/>
                    </a:path>
                  </a:pathLst>
                </a:custGeom>
                <a:gradFill rotWithShape="1">
                  <a:gsLst>
                    <a:gs pos="0">
                      <a:srgbClr val="616FAD"/>
                    </a:gs>
                    <a:gs pos="100000">
                      <a:srgbClr val="2D3350"/>
                    </a:gs>
                  </a:gsLst>
                  <a:lin ang="5400000" scaled="1"/>
                </a:gradFill>
                <a:ln>
                  <a:noFill/>
                </a:ln>
                <a:extLst>
                  <a:ext uri="{91240B29-F687-4F45-9708-019B960494DF}">
                    <a14:hiddenLine xmlns:a14="http://schemas.microsoft.com/office/drawing/2010/main" w="12700">
                      <a:solidFill>
                        <a:srgbClr val="000000"/>
                      </a:solidFill>
                      <a:round/>
                      <a:headEnd/>
                      <a:tailEnd/>
                    </a14:hiddenLine>
                  </a:ext>
                </a:extLst>
              </p:spPr>
              <p:txBody>
                <a:bodyPr/>
                <a:lstStyle/>
                <a:p>
                  <a:endParaRPr lang="en-US"/>
                </a:p>
              </p:txBody>
            </p:sp>
            <p:sp>
              <p:nvSpPr>
                <p:cNvPr id="169" name="Freeform 19"/>
                <p:cNvSpPr>
                  <a:spLocks/>
                </p:cNvSpPr>
                <p:nvPr/>
              </p:nvSpPr>
              <p:spPr bwMode="auto">
                <a:xfrm>
                  <a:off x="291" y="1096"/>
                  <a:ext cx="1" cy="94"/>
                </a:xfrm>
                <a:custGeom>
                  <a:avLst/>
                  <a:gdLst>
                    <a:gd name="T0" fmla="*/ 0 w 1"/>
                    <a:gd name="T1" fmla="*/ 73 h 98"/>
                    <a:gd name="T2" fmla="*/ 0 w 1"/>
                    <a:gd name="T3" fmla="*/ 0 h 98"/>
                    <a:gd name="T4" fmla="*/ 0 w 1"/>
                    <a:gd name="T5" fmla="*/ 73 h 98"/>
                    <a:gd name="T6" fmla="*/ 0 60000 65536"/>
                    <a:gd name="T7" fmla="*/ 0 60000 65536"/>
                    <a:gd name="T8" fmla="*/ 0 60000 65536"/>
                    <a:gd name="T9" fmla="*/ 0 w 1"/>
                    <a:gd name="T10" fmla="*/ 0 h 98"/>
                    <a:gd name="T11" fmla="*/ 1 w 1"/>
                    <a:gd name="T12" fmla="*/ 98 h 98"/>
                  </a:gdLst>
                  <a:ahLst/>
                  <a:cxnLst>
                    <a:cxn ang="T6">
                      <a:pos x="T0" y="T1"/>
                    </a:cxn>
                    <a:cxn ang="T7">
                      <a:pos x="T2" y="T3"/>
                    </a:cxn>
                    <a:cxn ang="T8">
                      <a:pos x="T4" y="T5"/>
                    </a:cxn>
                  </a:cxnLst>
                  <a:rect l="T9" t="T10" r="T11" b="T12"/>
                  <a:pathLst>
                    <a:path w="1"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0" name="Freeform 20"/>
                <p:cNvSpPr>
                  <a:spLocks/>
                </p:cNvSpPr>
                <p:nvPr/>
              </p:nvSpPr>
              <p:spPr bwMode="auto">
                <a:xfrm>
                  <a:off x="434" y="1123"/>
                  <a:ext cx="1" cy="67"/>
                </a:xfrm>
                <a:custGeom>
                  <a:avLst/>
                  <a:gdLst>
                    <a:gd name="T0" fmla="*/ 0 w 1"/>
                    <a:gd name="T1" fmla="*/ 52 h 70"/>
                    <a:gd name="T2" fmla="*/ 0 w 1"/>
                    <a:gd name="T3" fmla="*/ 0 h 70"/>
                    <a:gd name="T4" fmla="*/ 0 w 1"/>
                    <a:gd name="T5" fmla="*/ 52 h 70"/>
                    <a:gd name="T6" fmla="*/ 0 60000 65536"/>
                    <a:gd name="T7" fmla="*/ 0 60000 65536"/>
                    <a:gd name="T8" fmla="*/ 0 60000 65536"/>
                    <a:gd name="T9" fmla="*/ 0 w 1"/>
                    <a:gd name="T10" fmla="*/ 0 h 70"/>
                    <a:gd name="T11" fmla="*/ 1 w 1"/>
                    <a:gd name="T12" fmla="*/ 70 h 70"/>
                  </a:gdLst>
                  <a:ahLst/>
                  <a:cxnLst>
                    <a:cxn ang="T6">
                      <a:pos x="T0" y="T1"/>
                    </a:cxn>
                    <a:cxn ang="T7">
                      <a:pos x="T2" y="T3"/>
                    </a:cxn>
                    <a:cxn ang="T8">
                      <a:pos x="T4" y="T5"/>
                    </a:cxn>
                  </a:cxnLst>
                  <a:rect l="T9" t="T10" r="T11" b="T12"/>
                  <a:pathLst>
                    <a:path w="1" h="70">
                      <a:moveTo>
                        <a:pt x="0" y="70"/>
                      </a:moveTo>
                      <a:lnTo>
                        <a:pt x="0" y="0"/>
                      </a:lnTo>
                      <a:lnTo>
                        <a:pt x="0" y="70"/>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1" name="Freeform 21"/>
                <p:cNvSpPr>
                  <a:spLocks/>
                </p:cNvSpPr>
                <p:nvPr/>
              </p:nvSpPr>
              <p:spPr bwMode="auto">
                <a:xfrm>
                  <a:off x="576" y="1096"/>
                  <a:ext cx="1" cy="94"/>
                </a:xfrm>
                <a:custGeom>
                  <a:avLst/>
                  <a:gdLst>
                    <a:gd name="T0" fmla="*/ 0 w 1"/>
                    <a:gd name="T1" fmla="*/ 73 h 98"/>
                    <a:gd name="T2" fmla="*/ 0 w 1"/>
                    <a:gd name="T3" fmla="*/ 0 h 98"/>
                    <a:gd name="T4" fmla="*/ 0 w 1"/>
                    <a:gd name="T5" fmla="*/ 73 h 98"/>
                    <a:gd name="T6" fmla="*/ 0 60000 65536"/>
                    <a:gd name="T7" fmla="*/ 0 60000 65536"/>
                    <a:gd name="T8" fmla="*/ 0 60000 65536"/>
                    <a:gd name="T9" fmla="*/ 0 w 1"/>
                    <a:gd name="T10" fmla="*/ 0 h 98"/>
                    <a:gd name="T11" fmla="*/ 1 w 1"/>
                    <a:gd name="T12" fmla="*/ 98 h 98"/>
                  </a:gdLst>
                  <a:ahLst/>
                  <a:cxnLst>
                    <a:cxn ang="T6">
                      <a:pos x="T0" y="T1"/>
                    </a:cxn>
                    <a:cxn ang="T7">
                      <a:pos x="T2" y="T3"/>
                    </a:cxn>
                    <a:cxn ang="T8">
                      <a:pos x="T4" y="T5"/>
                    </a:cxn>
                  </a:cxnLst>
                  <a:rect l="T9" t="T10" r="T11" b="T12"/>
                  <a:pathLst>
                    <a:path w="1"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2" name="Freeform 22"/>
                <p:cNvSpPr>
                  <a:spLocks/>
                </p:cNvSpPr>
                <p:nvPr/>
              </p:nvSpPr>
              <p:spPr bwMode="auto">
                <a:xfrm>
                  <a:off x="718" y="1057"/>
                  <a:ext cx="1" cy="133"/>
                </a:xfrm>
                <a:custGeom>
                  <a:avLst/>
                  <a:gdLst>
                    <a:gd name="T0" fmla="*/ 0 w 1"/>
                    <a:gd name="T1" fmla="*/ 107 h 138"/>
                    <a:gd name="T2" fmla="*/ 0 w 1"/>
                    <a:gd name="T3" fmla="*/ 0 h 138"/>
                    <a:gd name="T4" fmla="*/ 0 w 1"/>
                    <a:gd name="T5" fmla="*/ 107 h 138"/>
                    <a:gd name="T6" fmla="*/ 0 60000 65536"/>
                    <a:gd name="T7" fmla="*/ 0 60000 65536"/>
                    <a:gd name="T8" fmla="*/ 0 60000 65536"/>
                    <a:gd name="T9" fmla="*/ 0 w 1"/>
                    <a:gd name="T10" fmla="*/ 0 h 138"/>
                    <a:gd name="T11" fmla="*/ 1 w 1"/>
                    <a:gd name="T12" fmla="*/ 138 h 138"/>
                  </a:gdLst>
                  <a:ahLst/>
                  <a:cxnLst>
                    <a:cxn ang="T6">
                      <a:pos x="T0" y="T1"/>
                    </a:cxn>
                    <a:cxn ang="T7">
                      <a:pos x="T2" y="T3"/>
                    </a:cxn>
                    <a:cxn ang="T8">
                      <a:pos x="T4" y="T5"/>
                    </a:cxn>
                  </a:cxnLst>
                  <a:rect l="T9" t="T10" r="T11" b="T12"/>
                  <a:pathLst>
                    <a:path w="1" h="138">
                      <a:moveTo>
                        <a:pt x="0" y="138"/>
                      </a:moveTo>
                      <a:lnTo>
                        <a:pt x="0" y="0"/>
                      </a:lnTo>
                      <a:lnTo>
                        <a:pt x="0" y="13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3" name="Freeform 23"/>
                <p:cNvSpPr>
                  <a:spLocks/>
                </p:cNvSpPr>
                <p:nvPr/>
              </p:nvSpPr>
              <p:spPr bwMode="auto">
                <a:xfrm>
                  <a:off x="790" y="1096"/>
                  <a:ext cx="1" cy="94"/>
                </a:xfrm>
                <a:custGeom>
                  <a:avLst/>
                  <a:gdLst>
                    <a:gd name="T0" fmla="*/ 0 w 1"/>
                    <a:gd name="T1" fmla="*/ 73 h 98"/>
                    <a:gd name="T2" fmla="*/ 0 w 1"/>
                    <a:gd name="T3" fmla="*/ 0 h 98"/>
                    <a:gd name="T4" fmla="*/ 0 w 1"/>
                    <a:gd name="T5" fmla="*/ 73 h 98"/>
                    <a:gd name="T6" fmla="*/ 0 60000 65536"/>
                    <a:gd name="T7" fmla="*/ 0 60000 65536"/>
                    <a:gd name="T8" fmla="*/ 0 60000 65536"/>
                    <a:gd name="T9" fmla="*/ 0 w 1"/>
                    <a:gd name="T10" fmla="*/ 0 h 98"/>
                    <a:gd name="T11" fmla="*/ 1 w 1"/>
                    <a:gd name="T12" fmla="*/ 98 h 98"/>
                  </a:gdLst>
                  <a:ahLst/>
                  <a:cxnLst>
                    <a:cxn ang="T6">
                      <a:pos x="T0" y="T1"/>
                    </a:cxn>
                    <a:cxn ang="T7">
                      <a:pos x="T2" y="T3"/>
                    </a:cxn>
                    <a:cxn ang="T8">
                      <a:pos x="T4" y="T5"/>
                    </a:cxn>
                  </a:cxnLst>
                  <a:rect l="T9" t="T10" r="T11" b="T12"/>
                  <a:pathLst>
                    <a:path w="1"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4" name="Freeform 24"/>
                <p:cNvSpPr>
                  <a:spLocks/>
                </p:cNvSpPr>
                <p:nvPr/>
              </p:nvSpPr>
              <p:spPr bwMode="auto">
                <a:xfrm>
                  <a:off x="5113" y="1096"/>
                  <a:ext cx="1" cy="94"/>
                </a:xfrm>
                <a:custGeom>
                  <a:avLst/>
                  <a:gdLst>
                    <a:gd name="T0" fmla="*/ 0 w 1"/>
                    <a:gd name="T1" fmla="*/ 73 h 98"/>
                    <a:gd name="T2" fmla="*/ 0 w 1"/>
                    <a:gd name="T3" fmla="*/ 0 h 98"/>
                    <a:gd name="T4" fmla="*/ 0 w 1"/>
                    <a:gd name="T5" fmla="*/ 73 h 98"/>
                    <a:gd name="T6" fmla="*/ 0 60000 65536"/>
                    <a:gd name="T7" fmla="*/ 0 60000 65536"/>
                    <a:gd name="T8" fmla="*/ 0 60000 65536"/>
                    <a:gd name="T9" fmla="*/ 0 w 1"/>
                    <a:gd name="T10" fmla="*/ 0 h 98"/>
                    <a:gd name="T11" fmla="*/ 1 w 1"/>
                    <a:gd name="T12" fmla="*/ 98 h 98"/>
                  </a:gdLst>
                  <a:ahLst/>
                  <a:cxnLst>
                    <a:cxn ang="T6">
                      <a:pos x="T0" y="T1"/>
                    </a:cxn>
                    <a:cxn ang="T7">
                      <a:pos x="T2" y="T3"/>
                    </a:cxn>
                    <a:cxn ang="T8">
                      <a:pos x="T4" y="T5"/>
                    </a:cxn>
                  </a:cxnLst>
                  <a:rect l="T9" t="T10" r="T11" b="T12"/>
                  <a:pathLst>
                    <a:path w="1"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5" name="Freeform 25"/>
                <p:cNvSpPr>
                  <a:spLocks/>
                </p:cNvSpPr>
                <p:nvPr/>
              </p:nvSpPr>
              <p:spPr bwMode="auto">
                <a:xfrm>
                  <a:off x="5398" y="1096"/>
                  <a:ext cx="1" cy="94"/>
                </a:xfrm>
                <a:custGeom>
                  <a:avLst/>
                  <a:gdLst>
                    <a:gd name="T0" fmla="*/ 0 w 1"/>
                    <a:gd name="T1" fmla="*/ 73 h 98"/>
                    <a:gd name="T2" fmla="*/ 0 w 1"/>
                    <a:gd name="T3" fmla="*/ 0 h 98"/>
                    <a:gd name="T4" fmla="*/ 0 w 1"/>
                    <a:gd name="T5" fmla="*/ 73 h 98"/>
                    <a:gd name="T6" fmla="*/ 0 60000 65536"/>
                    <a:gd name="T7" fmla="*/ 0 60000 65536"/>
                    <a:gd name="T8" fmla="*/ 0 60000 65536"/>
                    <a:gd name="T9" fmla="*/ 0 w 1"/>
                    <a:gd name="T10" fmla="*/ 0 h 98"/>
                    <a:gd name="T11" fmla="*/ 1 w 1"/>
                    <a:gd name="T12" fmla="*/ 98 h 98"/>
                  </a:gdLst>
                  <a:ahLst/>
                  <a:cxnLst>
                    <a:cxn ang="T6">
                      <a:pos x="T0" y="T1"/>
                    </a:cxn>
                    <a:cxn ang="T7">
                      <a:pos x="T2" y="T3"/>
                    </a:cxn>
                    <a:cxn ang="T8">
                      <a:pos x="T4" y="T5"/>
                    </a:cxn>
                  </a:cxnLst>
                  <a:rect l="T9" t="T10" r="T11" b="T12"/>
                  <a:pathLst>
                    <a:path w="1"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6" name="Freeform 26"/>
                <p:cNvSpPr>
                  <a:spLocks/>
                </p:cNvSpPr>
                <p:nvPr/>
              </p:nvSpPr>
              <p:spPr bwMode="auto">
                <a:xfrm>
                  <a:off x="5541" y="1057"/>
                  <a:ext cx="1" cy="133"/>
                </a:xfrm>
                <a:custGeom>
                  <a:avLst/>
                  <a:gdLst>
                    <a:gd name="T0" fmla="*/ 0 w 1"/>
                    <a:gd name="T1" fmla="*/ 107 h 138"/>
                    <a:gd name="T2" fmla="*/ 0 w 1"/>
                    <a:gd name="T3" fmla="*/ 0 h 138"/>
                    <a:gd name="T4" fmla="*/ 0 w 1"/>
                    <a:gd name="T5" fmla="*/ 107 h 138"/>
                    <a:gd name="T6" fmla="*/ 0 60000 65536"/>
                    <a:gd name="T7" fmla="*/ 0 60000 65536"/>
                    <a:gd name="T8" fmla="*/ 0 60000 65536"/>
                    <a:gd name="T9" fmla="*/ 0 w 1"/>
                    <a:gd name="T10" fmla="*/ 0 h 138"/>
                    <a:gd name="T11" fmla="*/ 1 w 1"/>
                    <a:gd name="T12" fmla="*/ 138 h 138"/>
                  </a:gdLst>
                  <a:ahLst/>
                  <a:cxnLst>
                    <a:cxn ang="T6">
                      <a:pos x="T0" y="T1"/>
                    </a:cxn>
                    <a:cxn ang="T7">
                      <a:pos x="T2" y="T3"/>
                    </a:cxn>
                    <a:cxn ang="T8">
                      <a:pos x="T4" y="T5"/>
                    </a:cxn>
                  </a:cxnLst>
                  <a:rect l="T9" t="T10" r="T11" b="T12"/>
                  <a:pathLst>
                    <a:path w="1" h="138">
                      <a:moveTo>
                        <a:pt x="0" y="138"/>
                      </a:moveTo>
                      <a:lnTo>
                        <a:pt x="0" y="0"/>
                      </a:lnTo>
                      <a:lnTo>
                        <a:pt x="0" y="13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7" name="Freeform 27"/>
                <p:cNvSpPr>
                  <a:spLocks/>
                </p:cNvSpPr>
                <p:nvPr/>
              </p:nvSpPr>
              <p:spPr bwMode="auto">
                <a:xfrm>
                  <a:off x="5611" y="1096"/>
                  <a:ext cx="1" cy="94"/>
                </a:xfrm>
                <a:custGeom>
                  <a:avLst/>
                  <a:gdLst>
                    <a:gd name="T0" fmla="*/ 0 w 1"/>
                    <a:gd name="T1" fmla="*/ 73 h 98"/>
                    <a:gd name="T2" fmla="*/ 0 w 1"/>
                    <a:gd name="T3" fmla="*/ 0 h 98"/>
                    <a:gd name="T4" fmla="*/ 0 w 1"/>
                    <a:gd name="T5" fmla="*/ 73 h 98"/>
                    <a:gd name="T6" fmla="*/ 0 60000 65536"/>
                    <a:gd name="T7" fmla="*/ 0 60000 65536"/>
                    <a:gd name="T8" fmla="*/ 0 60000 65536"/>
                    <a:gd name="T9" fmla="*/ 0 w 1"/>
                    <a:gd name="T10" fmla="*/ 0 h 98"/>
                    <a:gd name="T11" fmla="*/ 1 w 1"/>
                    <a:gd name="T12" fmla="*/ 98 h 98"/>
                  </a:gdLst>
                  <a:ahLst/>
                  <a:cxnLst>
                    <a:cxn ang="T6">
                      <a:pos x="T0" y="T1"/>
                    </a:cxn>
                    <a:cxn ang="T7">
                      <a:pos x="T2" y="T3"/>
                    </a:cxn>
                    <a:cxn ang="T8">
                      <a:pos x="T4" y="T5"/>
                    </a:cxn>
                  </a:cxnLst>
                  <a:rect l="T9" t="T10" r="T11" b="T12"/>
                  <a:pathLst>
                    <a:path w="1"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8" name="Freeform 28"/>
                <p:cNvSpPr>
                  <a:spLocks/>
                </p:cNvSpPr>
                <p:nvPr/>
              </p:nvSpPr>
              <p:spPr bwMode="auto">
                <a:xfrm>
                  <a:off x="1004" y="1072"/>
                  <a:ext cx="1" cy="118"/>
                </a:xfrm>
                <a:custGeom>
                  <a:avLst/>
                  <a:gdLst>
                    <a:gd name="T0" fmla="*/ 0 w 1"/>
                    <a:gd name="T1" fmla="*/ 92 h 123"/>
                    <a:gd name="T2" fmla="*/ 0 w 1"/>
                    <a:gd name="T3" fmla="*/ 0 h 123"/>
                    <a:gd name="T4" fmla="*/ 0 w 1"/>
                    <a:gd name="T5" fmla="*/ 92 h 123"/>
                    <a:gd name="T6" fmla="*/ 0 60000 65536"/>
                    <a:gd name="T7" fmla="*/ 0 60000 65536"/>
                    <a:gd name="T8" fmla="*/ 0 60000 65536"/>
                    <a:gd name="T9" fmla="*/ 0 w 1"/>
                    <a:gd name="T10" fmla="*/ 0 h 123"/>
                    <a:gd name="T11" fmla="*/ 1 w 1"/>
                    <a:gd name="T12" fmla="*/ 123 h 123"/>
                  </a:gdLst>
                  <a:ahLst/>
                  <a:cxnLst>
                    <a:cxn ang="T6">
                      <a:pos x="T0" y="T1"/>
                    </a:cxn>
                    <a:cxn ang="T7">
                      <a:pos x="T2" y="T3"/>
                    </a:cxn>
                    <a:cxn ang="T8">
                      <a:pos x="T4" y="T5"/>
                    </a:cxn>
                  </a:cxnLst>
                  <a:rect l="T9" t="T10" r="T11" b="T12"/>
                  <a:pathLst>
                    <a:path w="1" h="123">
                      <a:moveTo>
                        <a:pt x="0" y="123"/>
                      </a:moveTo>
                      <a:lnTo>
                        <a:pt x="0" y="0"/>
                      </a:lnTo>
                      <a:lnTo>
                        <a:pt x="0" y="123"/>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 name="Freeform 29"/>
                <p:cNvSpPr>
                  <a:spLocks/>
                </p:cNvSpPr>
                <p:nvPr/>
              </p:nvSpPr>
              <p:spPr bwMode="auto">
                <a:xfrm>
                  <a:off x="1074" y="1096"/>
                  <a:ext cx="1" cy="94"/>
                </a:xfrm>
                <a:custGeom>
                  <a:avLst/>
                  <a:gdLst>
                    <a:gd name="T0" fmla="*/ 0 w 1"/>
                    <a:gd name="T1" fmla="*/ 73 h 98"/>
                    <a:gd name="T2" fmla="*/ 0 w 1"/>
                    <a:gd name="T3" fmla="*/ 0 h 98"/>
                    <a:gd name="T4" fmla="*/ 0 w 1"/>
                    <a:gd name="T5" fmla="*/ 73 h 98"/>
                    <a:gd name="T6" fmla="*/ 0 60000 65536"/>
                    <a:gd name="T7" fmla="*/ 0 60000 65536"/>
                    <a:gd name="T8" fmla="*/ 0 60000 65536"/>
                    <a:gd name="T9" fmla="*/ 0 w 1"/>
                    <a:gd name="T10" fmla="*/ 0 h 98"/>
                    <a:gd name="T11" fmla="*/ 1 w 1"/>
                    <a:gd name="T12" fmla="*/ 98 h 98"/>
                  </a:gdLst>
                  <a:ahLst/>
                  <a:cxnLst>
                    <a:cxn ang="T6">
                      <a:pos x="T0" y="T1"/>
                    </a:cxn>
                    <a:cxn ang="T7">
                      <a:pos x="T2" y="T3"/>
                    </a:cxn>
                    <a:cxn ang="T8">
                      <a:pos x="T4" y="T5"/>
                    </a:cxn>
                  </a:cxnLst>
                  <a:rect l="T9" t="T10" r="T11" b="T12"/>
                  <a:pathLst>
                    <a:path w="1"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0" name="Freeform 30"/>
                <p:cNvSpPr>
                  <a:spLocks/>
                </p:cNvSpPr>
                <p:nvPr/>
              </p:nvSpPr>
              <p:spPr bwMode="auto">
                <a:xfrm>
                  <a:off x="1217" y="1096"/>
                  <a:ext cx="1" cy="94"/>
                </a:xfrm>
                <a:custGeom>
                  <a:avLst/>
                  <a:gdLst>
                    <a:gd name="T0" fmla="*/ 0 w 1"/>
                    <a:gd name="T1" fmla="*/ 73 h 98"/>
                    <a:gd name="T2" fmla="*/ 0 w 1"/>
                    <a:gd name="T3" fmla="*/ 0 h 98"/>
                    <a:gd name="T4" fmla="*/ 0 w 1"/>
                    <a:gd name="T5" fmla="*/ 73 h 98"/>
                    <a:gd name="T6" fmla="*/ 0 60000 65536"/>
                    <a:gd name="T7" fmla="*/ 0 60000 65536"/>
                    <a:gd name="T8" fmla="*/ 0 60000 65536"/>
                    <a:gd name="T9" fmla="*/ 0 w 1"/>
                    <a:gd name="T10" fmla="*/ 0 h 98"/>
                    <a:gd name="T11" fmla="*/ 1 w 1"/>
                    <a:gd name="T12" fmla="*/ 98 h 98"/>
                  </a:gdLst>
                  <a:ahLst/>
                  <a:cxnLst>
                    <a:cxn ang="T6">
                      <a:pos x="T0" y="T1"/>
                    </a:cxn>
                    <a:cxn ang="T7">
                      <a:pos x="T2" y="T3"/>
                    </a:cxn>
                    <a:cxn ang="T8">
                      <a:pos x="T4" y="T5"/>
                    </a:cxn>
                  </a:cxnLst>
                  <a:rect l="T9" t="T10" r="T11" b="T12"/>
                  <a:pathLst>
                    <a:path w="1"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1" name="Freeform 31"/>
                <p:cNvSpPr>
                  <a:spLocks/>
                </p:cNvSpPr>
                <p:nvPr/>
              </p:nvSpPr>
              <p:spPr bwMode="auto">
                <a:xfrm>
                  <a:off x="1289" y="1058"/>
                  <a:ext cx="1" cy="132"/>
                </a:xfrm>
                <a:custGeom>
                  <a:avLst/>
                  <a:gdLst>
                    <a:gd name="T0" fmla="*/ 0 w 1"/>
                    <a:gd name="T1" fmla="*/ 106 h 137"/>
                    <a:gd name="T2" fmla="*/ 0 w 1"/>
                    <a:gd name="T3" fmla="*/ 0 h 137"/>
                    <a:gd name="T4" fmla="*/ 0 w 1"/>
                    <a:gd name="T5" fmla="*/ 106 h 137"/>
                    <a:gd name="T6" fmla="*/ 0 60000 65536"/>
                    <a:gd name="T7" fmla="*/ 0 60000 65536"/>
                    <a:gd name="T8" fmla="*/ 0 60000 65536"/>
                    <a:gd name="T9" fmla="*/ 0 w 1"/>
                    <a:gd name="T10" fmla="*/ 0 h 137"/>
                    <a:gd name="T11" fmla="*/ 1 w 1"/>
                    <a:gd name="T12" fmla="*/ 137 h 137"/>
                  </a:gdLst>
                  <a:ahLst/>
                  <a:cxnLst>
                    <a:cxn ang="T6">
                      <a:pos x="T0" y="T1"/>
                    </a:cxn>
                    <a:cxn ang="T7">
                      <a:pos x="T2" y="T3"/>
                    </a:cxn>
                    <a:cxn ang="T8">
                      <a:pos x="T4" y="T5"/>
                    </a:cxn>
                  </a:cxnLst>
                  <a:rect l="T9" t="T10" r="T11" b="T12"/>
                  <a:pathLst>
                    <a:path w="1" h="137">
                      <a:moveTo>
                        <a:pt x="0" y="137"/>
                      </a:moveTo>
                      <a:lnTo>
                        <a:pt x="0" y="0"/>
                      </a:lnTo>
                      <a:lnTo>
                        <a:pt x="0" y="13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2" name="Freeform 32"/>
                <p:cNvSpPr>
                  <a:spLocks/>
                </p:cNvSpPr>
                <p:nvPr/>
              </p:nvSpPr>
              <p:spPr bwMode="auto">
                <a:xfrm>
                  <a:off x="1502" y="1096"/>
                  <a:ext cx="1" cy="94"/>
                </a:xfrm>
                <a:custGeom>
                  <a:avLst/>
                  <a:gdLst>
                    <a:gd name="T0" fmla="*/ 0 w 1"/>
                    <a:gd name="T1" fmla="*/ 73 h 98"/>
                    <a:gd name="T2" fmla="*/ 0 w 1"/>
                    <a:gd name="T3" fmla="*/ 0 h 98"/>
                    <a:gd name="T4" fmla="*/ 0 w 1"/>
                    <a:gd name="T5" fmla="*/ 73 h 98"/>
                    <a:gd name="T6" fmla="*/ 0 60000 65536"/>
                    <a:gd name="T7" fmla="*/ 0 60000 65536"/>
                    <a:gd name="T8" fmla="*/ 0 60000 65536"/>
                    <a:gd name="T9" fmla="*/ 0 w 1"/>
                    <a:gd name="T10" fmla="*/ 0 h 98"/>
                    <a:gd name="T11" fmla="*/ 1 w 1"/>
                    <a:gd name="T12" fmla="*/ 98 h 98"/>
                  </a:gdLst>
                  <a:ahLst/>
                  <a:cxnLst>
                    <a:cxn ang="T6">
                      <a:pos x="T0" y="T1"/>
                    </a:cxn>
                    <a:cxn ang="T7">
                      <a:pos x="T2" y="T3"/>
                    </a:cxn>
                    <a:cxn ang="T8">
                      <a:pos x="T4" y="T5"/>
                    </a:cxn>
                  </a:cxnLst>
                  <a:rect l="T9" t="T10" r="T11" b="T12"/>
                  <a:pathLst>
                    <a:path w="1"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3" name="Freeform 33"/>
                <p:cNvSpPr>
                  <a:spLocks/>
                </p:cNvSpPr>
                <p:nvPr/>
              </p:nvSpPr>
              <p:spPr bwMode="auto">
                <a:xfrm>
                  <a:off x="1645" y="1044"/>
                  <a:ext cx="1" cy="146"/>
                </a:xfrm>
                <a:custGeom>
                  <a:avLst/>
                  <a:gdLst>
                    <a:gd name="T0" fmla="*/ 0 w 1"/>
                    <a:gd name="T1" fmla="*/ 110 h 153"/>
                    <a:gd name="T2" fmla="*/ 0 w 1"/>
                    <a:gd name="T3" fmla="*/ 0 h 153"/>
                    <a:gd name="T4" fmla="*/ 0 w 1"/>
                    <a:gd name="T5" fmla="*/ 110 h 153"/>
                    <a:gd name="T6" fmla="*/ 0 60000 65536"/>
                    <a:gd name="T7" fmla="*/ 0 60000 65536"/>
                    <a:gd name="T8" fmla="*/ 0 60000 65536"/>
                    <a:gd name="T9" fmla="*/ 0 w 1"/>
                    <a:gd name="T10" fmla="*/ 0 h 153"/>
                    <a:gd name="T11" fmla="*/ 1 w 1"/>
                    <a:gd name="T12" fmla="*/ 153 h 153"/>
                  </a:gdLst>
                  <a:ahLst/>
                  <a:cxnLst>
                    <a:cxn ang="T6">
                      <a:pos x="T0" y="T1"/>
                    </a:cxn>
                    <a:cxn ang="T7">
                      <a:pos x="T2" y="T3"/>
                    </a:cxn>
                    <a:cxn ang="T8">
                      <a:pos x="T4" y="T5"/>
                    </a:cxn>
                  </a:cxnLst>
                  <a:rect l="T9" t="T10" r="T11" b="T12"/>
                  <a:pathLst>
                    <a:path w="1" h="153">
                      <a:moveTo>
                        <a:pt x="0" y="153"/>
                      </a:moveTo>
                      <a:lnTo>
                        <a:pt x="0" y="0"/>
                      </a:lnTo>
                      <a:lnTo>
                        <a:pt x="0" y="153"/>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4" name="Freeform 34"/>
                <p:cNvSpPr>
                  <a:spLocks/>
                </p:cNvSpPr>
                <p:nvPr/>
              </p:nvSpPr>
              <p:spPr bwMode="auto">
                <a:xfrm>
                  <a:off x="1716" y="1110"/>
                  <a:ext cx="1" cy="80"/>
                </a:xfrm>
                <a:custGeom>
                  <a:avLst/>
                  <a:gdLst>
                    <a:gd name="T0" fmla="*/ 0 w 1"/>
                    <a:gd name="T1" fmla="*/ 64 h 83"/>
                    <a:gd name="T2" fmla="*/ 0 w 1"/>
                    <a:gd name="T3" fmla="*/ 0 h 83"/>
                    <a:gd name="T4" fmla="*/ 0 w 1"/>
                    <a:gd name="T5" fmla="*/ 64 h 83"/>
                    <a:gd name="T6" fmla="*/ 0 60000 65536"/>
                    <a:gd name="T7" fmla="*/ 0 60000 65536"/>
                    <a:gd name="T8" fmla="*/ 0 60000 65536"/>
                    <a:gd name="T9" fmla="*/ 0 w 1"/>
                    <a:gd name="T10" fmla="*/ 0 h 83"/>
                    <a:gd name="T11" fmla="*/ 1 w 1"/>
                    <a:gd name="T12" fmla="*/ 83 h 83"/>
                  </a:gdLst>
                  <a:ahLst/>
                  <a:cxnLst>
                    <a:cxn ang="T6">
                      <a:pos x="T0" y="T1"/>
                    </a:cxn>
                    <a:cxn ang="T7">
                      <a:pos x="T2" y="T3"/>
                    </a:cxn>
                    <a:cxn ang="T8">
                      <a:pos x="T4" y="T5"/>
                    </a:cxn>
                  </a:cxnLst>
                  <a:rect l="T9" t="T10" r="T11" b="T12"/>
                  <a:pathLst>
                    <a:path w="1" h="83">
                      <a:moveTo>
                        <a:pt x="0" y="83"/>
                      </a:moveTo>
                      <a:lnTo>
                        <a:pt x="0" y="0"/>
                      </a:lnTo>
                      <a:lnTo>
                        <a:pt x="0" y="83"/>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5" name="Freeform 35"/>
                <p:cNvSpPr>
                  <a:spLocks/>
                </p:cNvSpPr>
                <p:nvPr/>
              </p:nvSpPr>
              <p:spPr bwMode="auto">
                <a:xfrm>
                  <a:off x="1788" y="1096"/>
                  <a:ext cx="1" cy="94"/>
                </a:xfrm>
                <a:custGeom>
                  <a:avLst/>
                  <a:gdLst>
                    <a:gd name="T0" fmla="*/ 0 w 1"/>
                    <a:gd name="T1" fmla="*/ 73 h 98"/>
                    <a:gd name="T2" fmla="*/ 0 w 1"/>
                    <a:gd name="T3" fmla="*/ 0 h 98"/>
                    <a:gd name="T4" fmla="*/ 0 w 1"/>
                    <a:gd name="T5" fmla="*/ 73 h 98"/>
                    <a:gd name="T6" fmla="*/ 0 60000 65536"/>
                    <a:gd name="T7" fmla="*/ 0 60000 65536"/>
                    <a:gd name="T8" fmla="*/ 0 60000 65536"/>
                    <a:gd name="T9" fmla="*/ 0 w 1"/>
                    <a:gd name="T10" fmla="*/ 0 h 98"/>
                    <a:gd name="T11" fmla="*/ 1 w 1"/>
                    <a:gd name="T12" fmla="*/ 98 h 98"/>
                  </a:gdLst>
                  <a:ahLst/>
                  <a:cxnLst>
                    <a:cxn ang="T6">
                      <a:pos x="T0" y="T1"/>
                    </a:cxn>
                    <a:cxn ang="T7">
                      <a:pos x="T2" y="T3"/>
                    </a:cxn>
                    <a:cxn ang="T8">
                      <a:pos x="T4" y="T5"/>
                    </a:cxn>
                  </a:cxnLst>
                  <a:rect l="T9" t="T10" r="T11" b="T12"/>
                  <a:pathLst>
                    <a:path w="1"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6" name="Freeform 36"/>
                <p:cNvSpPr>
                  <a:spLocks/>
                </p:cNvSpPr>
                <p:nvPr/>
              </p:nvSpPr>
              <p:spPr bwMode="auto">
                <a:xfrm>
                  <a:off x="1929" y="1081"/>
                  <a:ext cx="1" cy="109"/>
                </a:xfrm>
                <a:custGeom>
                  <a:avLst/>
                  <a:gdLst>
                    <a:gd name="T0" fmla="*/ 0 w 1"/>
                    <a:gd name="T1" fmla="*/ 83 h 114"/>
                    <a:gd name="T2" fmla="*/ 0 w 1"/>
                    <a:gd name="T3" fmla="*/ 0 h 114"/>
                    <a:gd name="T4" fmla="*/ 0 w 1"/>
                    <a:gd name="T5" fmla="*/ 83 h 114"/>
                    <a:gd name="T6" fmla="*/ 0 60000 65536"/>
                    <a:gd name="T7" fmla="*/ 0 60000 65536"/>
                    <a:gd name="T8" fmla="*/ 0 60000 65536"/>
                    <a:gd name="T9" fmla="*/ 0 w 1"/>
                    <a:gd name="T10" fmla="*/ 0 h 114"/>
                    <a:gd name="T11" fmla="*/ 1 w 1"/>
                    <a:gd name="T12" fmla="*/ 114 h 114"/>
                  </a:gdLst>
                  <a:ahLst/>
                  <a:cxnLst>
                    <a:cxn ang="T6">
                      <a:pos x="T0" y="T1"/>
                    </a:cxn>
                    <a:cxn ang="T7">
                      <a:pos x="T2" y="T3"/>
                    </a:cxn>
                    <a:cxn ang="T8">
                      <a:pos x="T4" y="T5"/>
                    </a:cxn>
                  </a:cxnLst>
                  <a:rect l="T9" t="T10" r="T11" b="T12"/>
                  <a:pathLst>
                    <a:path w="1" h="114">
                      <a:moveTo>
                        <a:pt x="0" y="114"/>
                      </a:moveTo>
                      <a:lnTo>
                        <a:pt x="0" y="0"/>
                      </a:lnTo>
                      <a:lnTo>
                        <a:pt x="0" y="114"/>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7" name="Freeform 37"/>
                <p:cNvSpPr>
                  <a:spLocks/>
                </p:cNvSpPr>
                <p:nvPr/>
              </p:nvSpPr>
              <p:spPr bwMode="auto">
                <a:xfrm>
                  <a:off x="4078" y="1072"/>
                  <a:ext cx="1" cy="118"/>
                </a:xfrm>
                <a:custGeom>
                  <a:avLst/>
                  <a:gdLst>
                    <a:gd name="T0" fmla="*/ 0 w 1"/>
                    <a:gd name="T1" fmla="*/ 92 h 123"/>
                    <a:gd name="T2" fmla="*/ 0 w 1"/>
                    <a:gd name="T3" fmla="*/ 0 h 123"/>
                    <a:gd name="T4" fmla="*/ 0 w 1"/>
                    <a:gd name="T5" fmla="*/ 92 h 123"/>
                    <a:gd name="T6" fmla="*/ 0 60000 65536"/>
                    <a:gd name="T7" fmla="*/ 0 60000 65536"/>
                    <a:gd name="T8" fmla="*/ 0 60000 65536"/>
                    <a:gd name="T9" fmla="*/ 0 w 1"/>
                    <a:gd name="T10" fmla="*/ 0 h 123"/>
                    <a:gd name="T11" fmla="*/ 1 w 1"/>
                    <a:gd name="T12" fmla="*/ 123 h 123"/>
                  </a:gdLst>
                  <a:ahLst/>
                  <a:cxnLst>
                    <a:cxn ang="T6">
                      <a:pos x="T0" y="T1"/>
                    </a:cxn>
                    <a:cxn ang="T7">
                      <a:pos x="T2" y="T3"/>
                    </a:cxn>
                    <a:cxn ang="T8">
                      <a:pos x="T4" y="T5"/>
                    </a:cxn>
                  </a:cxnLst>
                  <a:rect l="T9" t="T10" r="T11" b="T12"/>
                  <a:pathLst>
                    <a:path w="1" h="123">
                      <a:moveTo>
                        <a:pt x="0" y="123"/>
                      </a:moveTo>
                      <a:lnTo>
                        <a:pt x="0" y="0"/>
                      </a:lnTo>
                      <a:lnTo>
                        <a:pt x="0" y="123"/>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8" name="Freeform 38"/>
                <p:cNvSpPr>
                  <a:spLocks/>
                </p:cNvSpPr>
                <p:nvPr/>
              </p:nvSpPr>
              <p:spPr bwMode="auto">
                <a:xfrm>
                  <a:off x="4149" y="1096"/>
                  <a:ext cx="1" cy="94"/>
                </a:xfrm>
                <a:custGeom>
                  <a:avLst/>
                  <a:gdLst>
                    <a:gd name="T0" fmla="*/ 0 w 1"/>
                    <a:gd name="T1" fmla="*/ 73 h 98"/>
                    <a:gd name="T2" fmla="*/ 0 w 1"/>
                    <a:gd name="T3" fmla="*/ 0 h 98"/>
                    <a:gd name="T4" fmla="*/ 0 w 1"/>
                    <a:gd name="T5" fmla="*/ 73 h 98"/>
                    <a:gd name="T6" fmla="*/ 0 60000 65536"/>
                    <a:gd name="T7" fmla="*/ 0 60000 65536"/>
                    <a:gd name="T8" fmla="*/ 0 60000 65536"/>
                    <a:gd name="T9" fmla="*/ 0 w 1"/>
                    <a:gd name="T10" fmla="*/ 0 h 98"/>
                    <a:gd name="T11" fmla="*/ 1 w 1"/>
                    <a:gd name="T12" fmla="*/ 98 h 98"/>
                  </a:gdLst>
                  <a:ahLst/>
                  <a:cxnLst>
                    <a:cxn ang="T6">
                      <a:pos x="T0" y="T1"/>
                    </a:cxn>
                    <a:cxn ang="T7">
                      <a:pos x="T2" y="T3"/>
                    </a:cxn>
                    <a:cxn ang="T8">
                      <a:pos x="T4" y="T5"/>
                    </a:cxn>
                  </a:cxnLst>
                  <a:rect l="T9" t="T10" r="T11" b="T12"/>
                  <a:pathLst>
                    <a:path w="1"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9" name="Freeform 39"/>
                <p:cNvSpPr>
                  <a:spLocks/>
                </p:cNvSpPr>
                <p:nvPr/>
              </p:nvSpPr>
              <p:spPr bwMode="auto">
                <a:xfrm>
                  <a:off x="4292" y="1096"/>
                  <a:ext cx="1" cy="94"/>
                </a:xfrm>
                <a:custGeom>
                  <a:avLst/>
                  <a:gdLst>
                    <a:gd name="T0" fmla="*/ 0 w 1"/>
                    <a:gd name="T1" fmla="*/ 73 h 98"/>
                    <a:gd name="T2" fmla="*/ 0 w 1"/>
                    <a:gd name="T3" fmla="*/ 0 h 98"/>
                    <a:gd name="T4" fmla="*/ 0 w 1"/>
                    <a:gd name="T5" fmla="*/ 73 h 98"/>
                    <a:gd name="T6" fmla="*/ 0 60000 65536"/>
                    <a:gd name="T7" fmla="*/ 0 60000 65536"/>
                    <a:gd name="T8" fmla="*/ 0 60000 65536"/>
                    <a:gd name="T9" fmla="*/ 0 w 1"/>
                    <a:gd name="T10" fmla="*/ 0 h 98"/>
                    <a:gd name="T11" fmla="*/ 1 w 1"/>
                    <a:gd name="T12" fmla="*/ 98 h 98"/>
                  </a:gdLst>
                  <a:ahLst/>
                  <a:cxnLst>
                    <a:cxn ang="T6">
                      <a:pos x="T0" y="T1"/>
                    </a:cxn>
                    <a:cxn ang="T7">
                      <a:pos x="T2" y="T3"/>
                    </a:cxn>
                    <a:cxn ang="T8">
                      <a:pos x="T4" y="T5"/>
                    </a:cxn>
                  </a:cxnLst>
                  <a:rect l="T9" t="T10" r="T11" b="T12"/>
                  <a:pathLst>
                    <a:path w="1"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0" name="Freeform 40"/>
                <p:cNvSpPr>
                  <a:spLocks/>
                </p:cNvSpPr>
                <p:nvPr/>
              </p:nvSpPr>
              <p:spPr bwMode="auto">
                <a:xfrm>
                  <a:off x="4363" y="1058"/>
                  <a:ext cx="1" cy="132"/>
                </a:xfrm>
                <a:custGeom>
                  <a:avLst/>
                  <a:gdLst>
                    <a:gd name="T0" fmla="*/ 0 w 1"/>
                    <a:gd name="T1" fmla="*/ 106 h 137"/>
                    <a:gd name="T2" fmla="*/ 0 w 1"/>
                    <a:gd name="T3" fmla="*/ 0 h 137"/>
                    <a:gd name="T4" fmla="*/ 0 w 1"/>
                    <a:gd name="T5" fmla="*/ 106 h 137"/>
                    <a:gd name="T6" fmla="*/ 0 60000 65536"/>
                    <a:gd name="T7" fmla="*/ 0 60000 65536"/>
                    <a:gd name="T8" fmla="*/ 0 60000 65536"/>
                    <a:gd name="T9" fmla="*/ 0 w 1"/>
                    <a:gd name="T10" fmla="*/ 0 h 137"/>
                    <a:gd name="T11" fmla="*/ 1 w 1"/>
                    <a:gd name="T12" fmla="*/ 137 h 137"/>
                  </a:gdLst>
                  <a:ahLst/>
                  <a:cxnLst>
                    <a:cxn ang="T6">
                      <a:pos x="T0" y="T1"/>
                    </a:cxn>
                    <a:cxn ang="T7">
                      <a:pos x="T2" y="T3"/>
                    </a:cxn>
                    <a:cxn ang="T8">
                      <a:pos x="T4" y="T5"/>
                    </a:cxn>
                  </a:cxnLst>
                  <a:rect l="T9" t="T10" r="T11" b="T12"/>
                  <a:pathLst>
                    <a:path w="1" h="137">
                      <a:moveTo>
                        <a:pt x="0" y="137"/>
                      </a:moveTo>
                      <a:lnTo>
                        <a:pt x="0" y="0"/>
                      </a:lnTo>
                      <a:lnTo>
                        <a:pt x="0" y="13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1" name="Freeform 41"/>
                <p:cNvSpPr>
                  <a:spLocks/>
                </p:cNvSpPr>
                <p:nvPr/>
              </p:nvSpPr>
              <p:spPr bwMode="auto">
                <a:xfrm>
                  <a:off x="4577" y="1096"/>
                  <a:ext cx="1" cy="94"/>
                </a:xfrm>
                <a:custGeom>
                  <a:avLst/>
                  <a:gdLst>
                    <a:gd name="T0" fmla="*/ 0 w 1"/>
                    <a:gd name="T1" fmla="*/ 73 h 98"/>
                    <a:gd name="T2" fmla="*/ 0 w 1"/>
                    <a:gd name="T3" fmla="*/ 0 h 98"/>
                    <a:gd name="T4" fmla="*/ 0 w 1"/>
                    <a:gd name="T5" fmla="*/ 73 h 98"/>
                    <a:gd name="T6" fmla="*/ 0 60000 65536"/>
                    <a:gd name="T7" fmla="*/ 0 60000 65536"/>
                    <a:gd name="T8" fmla="*/ 0 60000 65536"/>
                    <a:gd name="T9" fmla="*/ 0 w 1"/>
                    <a:gd name="T10" fmla="*/ 0 h 98"/>
                    <a:gd name="T11" fmla="*/ 1 w 1"/>
                    <a:gd name="T12" fmla="*/ 98 h 98"/>
                  </a:gdLst>
                  <a:ahLst/>
                  <a:cxnLst>
                    <a:cxn ang="T6">
                      <a:pos x="T0" y="T1"/>
                    </a:cxn>
                    <a:cxn ang="T7">
                      <a:pos x="T2" y="T3"/>
                    </a:cxn>
                    <a:cxn ang="T8">
                      <a:pos x="T4" y="T5"/>
                    </a:cxn>
                  </a:cxnLst>
                  <a:rect l="T9" t="T10" r="T11" b="T12"/>
                  <a:pathLst>
                    <a:path w="1"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2" name="Freeform 42"/>
                <p:cNvSpPr>
                  <a:spLocks/>
                </p:cNvSpPr>
                <p:nvPr/>
              </p:nvSpPr>
              <p:spPr bwMode="auto">
                <a:xfrm>
                  <a:off x="4720" y="1044"/>
                  <a:ext cx="1" cy="146"/>
                </a:xfrm>
                <a:custGeom>
                  <a:avLst/>
                  <a:gdLst>
                    <a:gd name="T0" fmla="*/ 0 w 1"/>
                    <a:gd name="T1" fmla="*/ 110 h 153"/>
                    <a:gd name="T2" fmla="*/ 0 w 1"/>
                    <a:gd name="T3" fmla="*/ 0 h 153"/>
                    <a:gd name="T4" fmla="*/ 0 w 1"/>
                    <a:gd name="T5" fmla="*/ 110 h 153"/>
                    <a:gd name="T6" fmla="*/ 0 60000 65536"/>
                    <a:gd name="T7" fmla="*/ 0 60000 65536"/>
                    <a:gd name="T8" fmla="*/ 0 60000 65536"/>
                    <a:gd name="T9" fmla="*/ 0 w 1"/>
                    <a:gd name="T10" fmla="*/ 0 h 153"/>
                    <a:gd name="T11" fmla="*/ 1 w 1"/>
                    <a:gd name="T12" fmla="*/ 153 h 153"/>
                  </a:gdLst>
                  <a:ahLst/>
                  <a:cxnLst>
                    <a:cxn ang="T6">
                      <a:pos x="T0" y="T1"/>
                    </a:cxn>
                    <a:cxn ang="T7">
                      <a:pos x="T2" y="T3"/>
                    </a:cxn>
                    <a:cxn ang="T8">
                      <a:pos x="T4" y="T5"/>
                    </a:cxn>
                  </a:cxnLst>
                  <a:rect l="T9" t="T10" r="T11" b="T12"/>
                  <a:pathLst>
                    <a:path w="1" h="153">
                      <a:moveTo>
                        <a:pt x="0" y="153"/>
                      </a:moveTo>
                      <a:lnTo>
                        <a:pt x="0" y="0"/>
                      </a:lnTo>
                      <a:lnTo>
                        <a:pt x="0" y="153"/>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3" name="Freeform 43"/>
                <p:cNvSpPr>
                  <a:spLocks/>
                </p:cNvSpPr>
                <p:nvPr/>
              </p:nvSpPr>
              <p:spPr bwMode="auto">
                <a:xfrm>
                  <a:off x="4790" y="1110"/>
                  <a:ext cx="1" cy="80"/>
                </a:xfrm>
                <a:custGeom>
                  <a:avLst/>
                  <a:gdLst>
                    <a:gd name="T0" fmla="*/ 0 w 1"/>
                    <a:gd name="T1" fmla="*/ 64 h 83"/>
                    <a:gd name="T2" fmla="*/ 0 w 1"/>
                    <a:gd name="T3" fmla="*/ 0 h 83"/>
                    <a:gd name="T4" fmla="*/ 0 w 1"/>
                    <a:gd name="T5" fmla="*/ 64 h 83"/>
                    <a:gd name="T6" fmla="*/ 0 60000 65536"/>
                    <a:gd name="T7" fmla="*/ 0 60000 65536"/>
                    <a:gd name="T8" fmla="*/ 0 60000 65536"/>
                    <a:gd name="T9" fmla="*/ 0 w 1"/>
                    <a:gd name="T10" fmla="*/ 0 h 83"/>
                    <a:gd name="T11" fmla="*/ 1 w 1"/>
                    <a:gd name="T12" fmla="*/ 83 h 83"/>
                  </a:gdLst>
                  <a:ahLst/>
                  <a:cxnLst>
                    <a:cxn ang="T6">
                      <a:pos x="T0" y="T1"/>
                    </a:cxn>
                    <a:cxn ang="T7">
                      <a:pos x="T2" y="T3"/>
                    </a:cxn>
                    <a:cxn ang="T8">
                      <a:pos x="T4" y="T5"/>
                    </a:cxn>
                  </a:cxnLst>
                  <a:rect l="T9" t="T10" r="T11" b="T12"/>
                  <a:pathLst>
                    <a:path w="1" h="83">
                      <a:moveTo>
                        <a:pt x="0" y="83"/>
                      </a:moveTo>
                      <a:lnTo>
                        <a:pt x="0" y="0"/>
                      </a:lnTo>
                      <a:lnTo>
                        <a:pt x="0" y="83"/>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4" name="Freeform 44"/>
                <p:cNvSpPr>
                  <a:spLocks/>
                </p:cNvSpPr>
                <p:nvPr/>
              </p:nvSpPr>
              <p:spPr bwMode="auto">
                <a:xfrm>
                  <a:off x="4862" y="1096"/>
                  <a:ext cx="1" cy="94"/>
                </a:xfrm>
                <a:custGeom>
                  <a:avLst/>
                  <a:gdLst>
                    <a:gd name="T0" fmla="*/ 0 w 1"/>
                    <a:gd name="T1" fmla="*/ 73 h 98"/>
                    <a:gd name="T2" fmla="*/ 0 w 1"/>
                    <a:gd name="T3" fmla="*/ 0 h 98"/>
                    <a:gd name="T4" fmla="*/ 0 w 1"/>
                    <a:gd name="T5" fmla="*/ 73 h 98"/>
                    <a:gd name="T6" fmla="*/ 0 60000 65536"/>
                    <a:gd name="T7" fmla="*/ 0 60000 65536"/>
                    <a:gd name="T8" fmla="*/ 0 60000 65536"/>
                    <a:gd name="T9" fmla="*/ 0 w 1"/>
                    <a:gd name="T10" fmla="*/ 0 h 98"/>
                    <a:gd name="T11" fmla="*/ 1 w 1"/>
                    <a:gd name="T12" fmla="*/ 98 h 98"/>
                  </a:gdLst>
                  <a:ahLst/>
                  <a:cxnLst>
                    <a:cxn ang="T6">
                      <a:pos x="T0" y="T1"/>
                    </a:cxn>
                    <a:cxn ang="T7">
                      <a:pos x="T2" y="T3"/>
                    </a:cxn>
                    <a:cxn ang="T8">
                      <a:pos x="T4" y="T5"/>
                    </a:cxn>
                  </a:cxnLst>
                  <a:rect l="T9" t="T10" r="T11" b="T12"/>
                  <a:pathLst>
                    <a:path w="1"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 name="Freeform 45"/>
                <p:cNvSpPr>
                  <a:spLocks/>
                </p:cNvSpPr>
                <p:nvPr/>
              </p:nvSpPr>
              <p:spPr bwMode="auto">
                <a:xfrm>
                  <a:off x="5004" y="1081"/>
                  <a:ext cx="1" cy="109"/>
                </a:xfrm>
                <a:custGeom>
                  <a:avLst/>
                  <a:gdLst>
                    <a:gd name="T0" fmla="*/ 0 w 1"/>
                    <a:gd name="T1" fmla="*/ 83 h 114"/>
                    <a:gd name="T2" fmla="*/ 0 w 1"/>
                    <a:gd name="T3" fmla="*/ 0 h 114"/>
                    <a:gd name="T4" fmla="*/ 0 w 1"/>
                    <a:gd name="T5" fmla="*/ 83 h 114"/>
                    <a:gd name="T6" fmla="*/ 0 60000 65536"/>
                    <a:gd name="T7" fmla="*/ 0 60000 65536"/>
                    <a:gd name="T8" fmla="*/ 0 60000 65536"/>
                    <a:gd name="T9" fmla="*/ 0 w 1"/>
                    <a:gd name="T10" fmla="*/ 0 h 114"/>
                    <a:gd name="T11" fmla="*/ 1 w 1"/>
                    <a:gd name="T12" fmla="*/ 114 h 114"/>
                  </a:gdLst>
                  <a:ahLst/>
                  <a:cxnLst>
                    <a:cxn ang="T6">
                      <a:pos x="T0" y="T1"/>
                    </a:cxn>
                    <a:cxn ang="T7">
                      <a:pos x="T2" y="T3"/>
                    </a:cxn>
                    <a:cxn ang="T8">
                      <a:pos x="T4" y="T5"/>
                    </a:cxn>
                  </a:cxnLst>
                  <a:rect l="T9" t="T10" r="T11" b="T12"/>
                  <a:pathLst>
                    <a:path w="1" h="114">
                      <a:moveTo>
                        <a:pt x="0" y="114"/>
                      </a:moveTo>
                      <a:lnTo>
                        <a:pt x="0" y="0"/>
                      </a:lnTo>
                      <a:lnTo>
                        <a:pt x="0" y="114"/>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6" name="Freeform 46"/>
                <p:cNvSpPr>
                  <a:spLocks/>
                </p:cNvSpPr>
                <p:nvPr/>
              </p:nvSpPr>
              <p:spPr bwMode="auto">
                <a:xfrm>
                  <a:off x="2072" y="1130"/>
                  <a:ext cx="1" cy="60"/>
                </a:xfrm>
                <a:custGeom>
                  <a:avLst/>
                  <a:gdLst>
                    <a:gd name="T0" fmla="*/ 0 w 1"/>
                    <a:gd name="T1" fmla="*/ 48 h 62"/>
                    <a:gd name="T2" fmla="*/ 0 w 1"/>
                    <a:gd name="T3" fmla="*/ 0 h 62"/>
                    <a:gd name="T4" fmla="*/ 0 w 1"/>
                    <a:gd name="T5" fmla="*/ 48 h 62"/>
                    <a:gd name="T6" fmla="*/ 0 60000 65536"/>
                    <a:gd name="T7" fmla="*/ 0 60000 65536"/>
                    <a:gd name="T8" fmla="*/ 0 60000 65536"/>
                    <a:gd name="T9" fmla="*/ 0 w 1"/>
                    <a:gd name="T10" fmla="*/ 0 h 62"/>
                    <a:gd name="T11" fmla="*/ 1 w 1"/>
                    <a:gd name="T12" fmla="*/ 62 h 62"/>
                  </a:gdLst>
                  <a:ahLst/>
                  <a:cxnLst>
                    <a:cxn ang="T6">
                      <a:pos x="T0" y="T1"/>
                    </a:cxn>
                    <a:cxn ang="T7">
                      <a:pos x="T2" y="T3"/>
                    </a:cxn>
                    <a:cxn ang="T8">
                      <a:pos x="T4" y="T5"/>
                    </a:cxn>
                  </a:cxnLst>
                  <a:rect l="T9" t="T10" r="T11" b="T12"/>
                  <a:pathLst>
                    <a:path w="1" h="62">
                      <a:moveTo>
                        <a:pt x="0" y="62"/>
                      </a:moveTo>
                      <a:lnTo>
                        <a:pt x="0" y="0"/>
                      </a:lnTo>
                      <a:lnTo>
                        <a:pt x="0" y="6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7" name="Freeform 47"/>
                <p:cNvSpPr>
                  <a:spLocks/>
                </p:cNvSpPr>
                <p:nvPr/>
              </p:nvSpPr>
              <p:spPr bwMode="auto">
                <a:xfrm>
                  <a:off x="2144" y="1096"/>
                  <a:ext cx="1" cy="94"/>
                </a:xfrm>
                <a:custGeom>
                  <a:avLst/>
                  <a:gdLst>
                    <a:gd name="T0" fmla="*/ 0 w 1"/>
                    <a:gd name="T1" fmla="*/ 73 h 98"/>
                    <a:gd name="T2" fmla="*/ 0 w 1"/>
                    <a:gd name="T3" fmla="*/ 0 h 98"/>
                    <a:gd name="T4" fmla="*/ 0 w 1"/>
                    <a:gd name="T5" fmla="*/ 73 h 98"/>
                    <a:gd name="T6" fmla="*/ 0 60000 65536"/>
                    <a:gd name="T7" fmla="*/ 0 60000 65536"/>
                    <a:gd name="T8" fmla="*/ 0 60000 65536"/>
                    <a:gd name="T9" fmla="*/ 0 w 1"/>
                    <a:gd name="T10" fmla="*/ 0 h 98"/>
                    <a:gd name="T11" fmla="*/ 1 w 1"/>
                    <a:gd name="T12" fmla="*/ 98 h 98"/>
                  </a:gdLst>
                  <a:ahLst/>
                  <a:cxnLst>
                    <a:cxn ang="T6">
                      <a:pos x="T0" y="T1"/>
                    </a:cxn>
                    <a:cxn ang="T7">
                      <a:pos x="T2" y="T3"/>
                    </a:cxn>
                    <a:cxn ang="T8">
                      <a:pos x="T4" y="T5"/>
                    </a:cxn>
                  </a:cxnLst>
                  <a:rect l="T9" t="T10" r="T11" b="T12"/>
                  <a:pathLst>
                    <a:path w="1"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8" name="Freeform 48"/>
                <p:cNvSpPr>
                  <a:spLocks/>
                </p:cNvSpPr>
                <p:nvPr/>
              </p:nvSpPr>
              <p:spPr bwMode="auto">
                <a:xfrm>
                  <a:off x="2215" y="1051"/>
                  <a:ext cx="1" cy="139"/>
                </a:xfrm>
                <a:custGeom>
                  <a:avLst/>
                  <a:gdLst>
                    <a:gd name="T0" fmla="*/ 0 w 1"/>
                    <a:gd name="T1" fmla="*/ 107 h 145"/>
                    <a:gd name="T2" fmla="*/ 0 w 1"/>
                    <a:gd name="T3" fmla="*/ 0 h 145"/>
                    <a:gd name="T4" fmla="*/ 0 w 1"/>
                    <a:gd name="T5" fmla="*/ 107 h 145"/>
                    <a:gd name="T6" fmla="*/ 0 60000 65536"/>
                    <a:gd name="T7" fmla="*/ 0 60000 65536"/>
                    <a:gd name="T8" fmla="*/ 0 60000 65536"/>
                    <a:gd name="T9" fmla="*/ 0 w 1"/>
                    <a:gd name="T10" fmla="*/ 0 h 145"/>
                    <a:gd name="T11" fmla="*/ 1 w 1"/>
                    <a:gd name="T12" fmla="*/ 145 h 145"/>
                  </a:gdLst>
                  <a:ahLst/>
                  <a:cxnLst>
                    <a:cxn ang="T6">
                      <a:pos x="T0" y="T1"/>
                    </a:cxn>
                    <a:cxn ang="T7">
                      <a:pos x="T2" y="T3"/>
                    </a:cxn>
                    <a:cxn ang="T8">
                      <a:pos x="T4" y="T5"/>
                    </a:cxn>
                  </a:cxnLst>
                  <a:rect l="T9" t="T10" r="T11" b="T12"/>
                  <a:pathLst>
                    <a:path w="1" h="145">
                      <a:moveTo>
                        <a:pt x="0" y="145"/>
                      </a:moveTo>
                      <a:lnTo>
                        <a:pt x="0" y="0"/>
                      </a:lnTo>
                      <a:lnTo>
                        <a:pt x="0" y="145"/>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9" name="Freeform 49"/>
                <p:cNvSpPr>
                  <a:spLocks/>
                </p:cNvSpPr>
                <p:nvPr/>
              </p:nvSpPr>
              <p:spPr bwMode="auto">
                <a:xfrm>
                  <a:off x="2500" y="1070"/>
                  <a:ext cx="1" cy="120"/>
                </a:xfrm>
                <a:custGeom>
                  <a:avLst/>
                  <a:gdLst>
                    <a:gd name="T0" fmla="*/ 0 w 1"/>
                    <a:gd name="T1" fmla="*/ 94 h 125"/>
                    <a:gd name="T2" fmla="*/ 0 w 1"/>
                    <a:gd name="T3" fmla="*/ 0 h 125"/>
                    <a:gd name="T4" fmla="*/ 0 w 1"/>
                    <a:gd name="T5" fmla="*/ 94 h 125"/>
                    <a:gd name="T6" fmla="*/ 0 60000 65536"/>
                    <a:gd name="T7" fmla="*/ 0 60000 65536"/>
                    <a:gd name="T8" fmla="*/ 0 60000 65536"/>
                    <a:gd name="T9" fmla="*/ 0 w 1"/>
                    <a:gd name="T10" fmla="*/ 0 h 125"/>
                    <a:gd name="T11" fmla="*/ 1 w 1"/>
                    <a:gd name="T12" fmla="*/ 125 h 125"/>
                  </a:gdLst>
                  <a:ahLst/>
                  <a:cxnLst>
                    <a:cxn ang="T6">
                      <a:pos x="T0" y="T1"/>
                    </a:cxn>
                    <a:cxn ang="T7">
                      <a:pos x="T2" y="T3"/>
                    </a:cxn>
                    <a:cxn ang="T8">
                      <a:pos x="T4" y="T5"/>
                    </a:cxn>
                  </a:cxnLst>
                  <a:rect l="T9" t="T10" r="T11" b="T12"/>
                  <a:pathLst>
                    <a:path w="1" h="125">
                      <a:moveTo>
                        <a:pt x="0" y="125"/>
                      </a:moveTo>
                      <a:lnTo>
                        <a:pt x="0" y="0"/>
                      </a:lnTo>
                      <a:lnTo>
                        <a:pt x="0" y="125"/>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0" name="Freeform 50"/>
                <p:cNvSpPr>
                  <a:spLocks/>
                </p:cNvSpPr>
                <p:nvPr/>
              </p:nvSpPr>
              <p:spPr bwMode="auto">
                <a:xfrm>
                  <a:off x="2643" y="1128"/>
                  <a:ext cx="1" cy="62"/>
                </a:xfrm>
                <a:custGeom>
                  <a:avLst/>
                  <a:gdLst>
                    <a:gd name="T0" fmla="*/ 0 w 1"/>
                    <a:gd name="T1" fmla="*/ 50 h 64"/>
                    <a:gd name="T2" fmla="*/ 0 w 1"/>
                    <a:gd name="T3" fmla="*/ 0 h 64"/>
                    <a:gd name="T4" fmla="*/ 0 w 1"/>
                    <a:gd name="T5" fmla="*/ 50 h 64"/>
                    <a:gd name="T6" fmla="*/ 0 60000 65536"/>
                    <a:gd name="T7" fmla="*/ 0 60000 65536"/>
                    <a:gd name="T8" fmla="*/ 0 60000 65536"/>
                    <a:gd name="T9" fmla="*/ 0 w 1"/>
                    <a:gd name="T10" fmla="*/ 0 h 64"/>
                    <a:gd name="T11" fmla="*/ 1 w 1"/>
                    <a:gd name="T12" fmla="*/ 64 h 64"/>
                  </a:gdLst>
                  <a:ahLst/>
                  <a:cxnLst>
                    <a:cxn ang="T6">
                      <a:pos x="T0" y="T1"/>
                    </a:cxn>
                    <a:cxn ang="T7">
                      <a:pos x="T2" y="T3"/>
                    </a:cxn>
                    <a:cxn ang="T8">
                      <a:pos x="T4" y="T5"/>
                    </a:cxn>
                  </a:cxnLst>
                  <a:rect l="T9" t="T10" r="T11" b="T12"/>
                  <a:pathLst>
                    <a:path w="1" h="64">
                      <a:moveTo>
                        <a:pt x="0" y="64"/>
                      </a:moveTo>
                      <a:lnTo>
                        <a:pt x="0" y="0"/>
                      </a:lnTo>
                      <a:lnTo>
                        <a:pt x="0" y="64"/>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1" name="Freeform 51"/>
                <p:cNvSpPr>
                  <a:spLocks/>
                </p:cNvSpPr>
                <p:nvPr/>
              </p:nvSpPr>
              <p:spPr bwMode="auto">
                <a:xfrm>
                  <a:off x="2713" y="1096"/>
                  <a:ext cx="1" cy="94"/>
                </a:xfrm>
                <a:custGeom>
                  <a:avLst/>
                  <a:gdLst>
                    <a:gd name="T0" fmla="*/ 0 w 1"/>
                    <a:gd name="T1" fmla="*/ 73 h 98"/>
                    <a:gd name="T2" fmla="*/ 0 w 1"/>
                    <a:gd name="T3" fmla="*/ 0 h 98"/>
                    <a:gd name="T4" fmla="*/ 0 w 1"/>
                    <a:gd name="T5" fmla="*/ 73 h 98"/>
                    <a:gd name="T6" fmla="*/ 0 60000 65536"/>
                    <a:gd name="T7" fmla="*/ 0 60000 65536"/>
                    <a:gd name="T8" fmla="*/ 0 60000 65536"/>
                    <a:gd name="T9" fmla="*/ 0 w 1"/>
                    <a:gd name="T10" fmla="*/ 0 h 98"/>
                    <a:gd name="T11" fmla="*/ 1 w 1"/>
                    <a:gd name="T12" fmla="*/ 98 h 98"/>
                  </a:gdLst>
                  <a:ahLst/>
                  <a:cxnLst>
                    <a:cxn ang="T6">
                      <a:pos x="T0" y="T1"/>
                    </a:cxn>
                    <a:cxn ang="T7">
                      <a:pos x="T2" y="T3"/>
                    </a:cxn>
                    <a:cxn ang="T8">
                      <a:pos x="T4" y="T5"/>
                    </a:cxn>
                  </a:cxnLst>
                  <a:rect l="T9" t="T10" r="T11" b="T12"/>
                  <a:pathLst>
                    <a:path w="1"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2" name="Freeform 52"/>
                <p:cNvSpPr>
                  <a:spLocks/>
                </p:cNvSpPr>
                <p:nvPr/>
              </p:nvSpPr>
              <p:spPr bwMode="auto">
                <a:xfrm>
                  <a:off x="2784" y="1108"/>
                  <a:ext cx="1" cy="82"/>
                </a:xfrm>
                <a:custGeom>
                  <a:avLst/>
                  <a:gdLst>
                    <a:gd name="T0" fmla="*/ 0 w 1"/>
                    <a:gd name="T1" fmla="*/ 66 h 85"/>
                    <a:gd name="T2" fmla="*/ 0 w 1"/>
                    <a:gd name="T3" fmla="*/ 0 h 85"/>
                    <a:gd name="T4" fmla="*/ 0 w 1"/>
                    <a:gd name="T5" fmla="*/ 66 h 85"/>
                    <a:gd name="T6" fmla="*/ 0 60000 65536"/>
                    <a:gd name="T7" fmla="*/ 0 60000 65536"/>
                    <a:gd name="T8" fmla="*/ 0 60000 65536"/>
                    <a:gd name="T9" fmla="*/ 0 w 1"/>
                    <a:gd name="T10" fmla="*/ 0 h 85"/>
                    <a:gd name="T11" fmla="*/ 1 w 1"/>
                    <a:gd name="T12" fmla="*/ 85 h 85"/>
                  </a:gdLst>
                  <a:ahLst/>
                  <a:cxnLst>
                    <a:cxn ang="T6">
                      <a:pos x="T0" y="T1"/>
                    </a:cxn>
                    <a:cxn ang="T7">
                      <a:pos x="T2" y="T3"/>
                    </a:cxn>
                    <a:cxn ang="T8">
                      <a:pos x="T4" y="T5"/>
                    </a:cxn>
                  </a:cxnLst>
                  <a:rect l="T9" t="T10" r="T11" b="T12"/>
                  <a:pathLst>
                    <a:path w="1" h="85">
                      <a:moveTo>
                        <a:pt x="0" y="85"/>
                      </a:moveTo>
                      <a:lnTo>
                        <a:pt x="0" y="0"/>
                      </a:lnTo>
                      <a:lnTo>
                        <a:pt x="0" y="85"/>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3" name="Freeform 53"/>
                <p:cNvSpPr>
                  <a:spLocks/>
                </p:cNvSpPr>
                <p:nvPr/>
              </p:nvSpPr>
              <p:spPr bwMode="auto">
                <a:xfrm>
                  <a:off x="2927" y="1096"/>
                  <a:ext cx="1" cy="94"/>
                </a:xfrm>
                <a:custGeom>
                  <a:avLst/>
                  <a:gdLst>
                    <a:gd name="T0" fmla="*/ 0 w 1"/>
                    <a:gd name="T1" fmla="*/ 73 h 98"/>
                    <a:gd name="T2" fmla="*/ 0 w 1"/>
                    <a:gd name="T3" fmla="*/ 0 h 98"/>
                    <a:gd name="T4" fmla="*/ 0 w 1"/>
                    <a:gd name="T5" fmla="*/ 73 h 98"/>
                    <a:gd name="T6" fmla="*/ 0 60000 65536"/>
                    <a:gd name="T7" fmla="*/ 0 60000 65536"/>
                    <a:gd name="T8" fmla="*/ 0 60000 65536"/>
                    <a:gd name="T9" fmla="*/ 0 w 1"/>
                    <a:gd name="T10" fmla="*/ 0 h 98"/>
                    <a:gd name="T11" fmla="*/ 1 w 1"/>
                    <a:gd name="T12" fmla="*/ 98 h 98"/>
                  </a:gdLst>
                  <a:ahLst/>
                  <a:cxnLst>
                    <a:cxn ang="T6">
                      <a:pos x="T0" y="T1"/>
                    </a:cxn>
                    <a:cxn ang="T7">
                      <a:pos x="T2" y="T3"/>
                    </a:cxn>
                    <a:cxn ang="T8">
                      <a:pos x="T4" y="T5"/>
                    </a:cxn>
                  </a:cxnLst>
                  <a:rect l="T9" t="T10" r="T11" b="T12"/>
                  <a:pathLst>
                    <a:path w="1"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 name="Freeform 54"/>
                <p:cNvSpPr>
                  <a:spLocks/>
                </p:cNvSpPr>
                <p:nvPr/>
              </p:nvSpPr>
              <p:spPr bwMode="auto">
                <a:xfrm>
                  <a:off x="2999" y="1078"/>
                  <a:ext cx="1" cy="112"/>
                </a:xfrm>
                <a:custGeom>
                  <a:avLst/>
                  <a:gdLst>
                    <a:gd name="T0" fmla="*/ 0 w 1"/>
                    <a:gd name="T1" fmla="*/ 86 h 117"/>
                    <a:gd name="T2" fmla="*/ 0 w 1"/>
                    <a:gd name="T3" fmla="*/ 0 h 117"/>
                    <a:gd name="T4" fmla="*/ 0 w 1"/>
                    <a:gd name="T5" fmla="*/ 86 h 117"/>
                    <a:gd name="T6" fmla="*/ 0 60000 65536"/>
                    <a:gd name="T7" fmla="*/ 0 60000 65536"/>
                    <a:gd name="T8" fmla="*/ 0 60000 65536"/>
                    <a:gd name="T9" fmla="*/ 0 w 1"/>
                    <a:gd name="T10" fmla="*/ 0 h 117"/>
                    <a:gd name="T11" fmla="*/ 1 w 1"/>
                    <a:gd name="T12" fmla="*/ 117 h 117"/>
                  </a:gdLst>
                  <a:ahLst/>
                  <a:cxnLst>
                    <a:cxn ang="T6">
                      <a:pos x="T0" y="T1"/>
                    </a:cxn>
                    <a:cxn ang="T7">
                      <a:pos x="T2" y="T3"/>
                    </a:cxn>
                    <a:cxn ang="T8">
                      <a:pos x="T4" y="T5"/>
                    </a:cxn>
                  </a:cxnLst>
                  <a:rect l="T9" t="T10" r="T11" b="T12"/>
                  <a:pathLst>
                    <a:path w="1" h="117">
                      <a:moveTo>
                        <a:pt x="0" y="117"/>
                      </a:moveTo>
                      <a:lnTo>
                        <a:pt x="0" y="0"/>
                      </a:lnTo>
                      <a:lnTo>
                        <a:pt x="0" y="11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 name="Freeform 55"/>
                <p:cNvSpPr>
                  <a:spLocks/>
                </p:cNvSpPr>
                <p:nvPr/>
              </p:nvSpPr>
              <p:spPr bwMode="auto">
                <a:xfrm>
                  <a:off x="3070" y="1119"/>
                  <a:ext cx="1" cy="71"/>
                </a:xfrm>
                <a:custGeom>
                  <a:avLst/>
                  <a:gdLst>
                    <a:gd name="T0" fmla="*/ 0 w 1"/>
                    <a:gd name="T1" fmla="*/ 55 h 74"/>
                    <a:gd name="T2" fmla="*/ 0 w 1"/>
                    <a:gd name="T3" fmla="*/ 0 h 74"/>
                    <a:gd name="T4" fmla="*/ 0 w 1"/>
                    <a:gd name="T5" fmla="*/ 55 h 74"/>
                    <a:gd name="T6" fmla="*/ 0 60000 65536"/>
                    <a:gd name="T7" fmla="*/ 0 60000 65536"/>
                    <a:gd name="T8" fmla="*/ 0 60000 65536"/>
                    <a:gd name="T9" fmla="*/ 0 w 1"/>
                    <a:gd name="T10" fmla="*/ 0 h 74"/>
                    <a:gd name="T11" fmla="*/ 1 w 1"/>
                    <a:gd name="T12" fmla="*/ 74 h 74"/>
                  </a:gdLst>
                  <a:ahLst/>
                  <a:cxnLst>
                    <a:cxn ang="T6">
                      <a:pos x="T0" y="T1"/>
                    </a:cxn>
                    <a:cxn ang="T7">
                      <a:pos x="T2" y="T3"/>
                    </a:cxn>
                    <a:cxn ang="T8">
                      <a:pos x="T4" y="T5"/>
                    </a:cxn>
                  </a:cxnLst>
                  <a:rect l="T9" t="T10" r="T11" b="T12"/>
                  <a:pathLst>
                    <a:path w="1" h="74">
                      <a:moveTo>
                        <a:pt x="0" y="74"/>
                      </a:moveTo>
                      <a:lnTo>
                        <a:pt x="0" y="0"/>
                      </a:lnTo>
                      <a:lnTo>
                        <a:pt x="0" y="74"/>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6" name="Freeform 56"/>
                <p:cNvSpPr>
                  <a:spLocks/>
                </p:cNvSpPr>
                <p:nvPr/>
              </p:nvSpPr>
              <p:spPr bwMode="auto">
                <a:xfrm>
                  <a:off x="3925" y="1096"/>
                  <a:ext cx="1" cy="94"/>
                </a:xfrm>
                <a:custGeom>
                  <a:avLst/>
                  <a:gdLst>
                    <a:gd name="T0" fmla="*/ 0 w 1"/>
                    <a:gd name="T1" fmla="*/ 73 h 98"/>
                    <a:gd name="T2" fmla="*/ 0 w 1"/>
                    <a:gd name="T3" fmla="*/ 0 h 98"/>
                    <a:gd name="T4" fmla="*/ 0 w 1"/>
                    <a:gd name="T5" fmla="*/ 73 h 98"/>
                    <a:gd name="T6" fmla="*/ 0 60000 65536"/>
                    <a:gd name="T7" fmla="*/ 0 60000 65536"/>
                    <a:gd name="T8" fmla="*/ 0 60000 65536"/>
                    <a:gd name="T9" fmla="*/ 0 w 1"/>
                    <a:gd name="T10" fmla="*/ 0 h 98"/>
                    <a:gd name="T11" fmla="*/ 1 w 1"/>
                    <a:gd name="T12" fmla="*/ 98 h 98"/>
                  </a:gdLst>
                  <a:ahLst/>
                  <a:cxnLst>
                    <a:cxn ang="T6">
                      <a:pos x="T0" y="T1"/>
                    </a:cxn>
                    <a:cxn ang="T7">
                      <a:pos x="T2" y="T3"/>
                    </a:cxn>
                    <a:cxn ang="T8">
                      <a:pos x="T4" y="T5"/>
                    </a:cxn>
                  </a:cxnLst>
                  <a:rect l="T9" t="T10" r="T11" b="T12"/>
                  <a:pathLst>
                    <a:path w="1" h="98">
                      <a:moveTo>
                        <a:pt x="0" y="98"/>
                      </a:moveTo>
                      <a:lnTo>
                        <a:pt x="0" y="0"/>
                      </a:lnTo>
                      <a:lnTo>
                        <a:pt x="0" y="9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grpSp>
          <p:nvGrpSpPr>
            <p:cNvPr id="113" name="Group 57"/>
            <p:cNvGrpSpPr>
              <a:grpSpLocks/>
            </p:cNvGrpSpPr>
            <p:nvPr/>
          </p:nvGrpSpPr>
          <p:grpSpPr bwMode="auto">
            <a:xfrm>
              <a:off x="3484" y="1121"/>
              <a:ext cx="1798" cy="495"/>
              <a:chOff x="3863" y="1005"/>
              <a:chExt cx="1798" cy="185"/>
            </a:xfrm>
          </p:grpSpPr>
          <p:sp>
            <p:nvSpPr>
              <p:cNvPr id="114" name="Line 58"/>
              <p:cNvSpPr>
                <a:spLocks noChangeShapeType="1"/>
              </p:cNvSpPr>
              <p:nvPr/>
            </p:nvSpPr>
            <p:spPr bwMode="auto">
              <a:xfrm flipV="1">
                <a:off x="5107" y="1096"/>
                <a:ext cx="1" cy="94"/>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 name="Freeform 59"/>
              <p:cNvSpPr>
                <a:spLocks/>
              </p:cNvSpPr>
              <p:nvPr/>
            </p:nvSpPr>
            <p:spPr bwMode="auto">
              <a:xfrm>
                <a:off x="5054" y="1072"/>
                <a:ext cx="106" cy="103"/>
              </a:xfrm>
              <a:custGeom>
                <a:avLst/>
                <a:gdLst>
                  <a:gd name="T0" fmla="*/ 61 w 106"/>
                  <a:gd name="T1" fmla="*/ 69 h 108"/>
                  <a:gd name="T2" fmla="*/ 83 w 106"/>
                  <a:gd name="T3" fmla="*/ 65 h 108"/>
                  <a:gd name="T4" fmla="*/ 101 w 106"/>
                  <a:gd name="T5" fmla="*/ 60 h 108"/>
                  <a:gd name="T6" fmla="*/ 73 w 106"/>
                  <a:gd name="T7" fmla="*/ 63 h 108"/>
                  <a:gd name="T8" fmla="*/ 45 w 106"/>
                  <a:gd name="T9" fmla="*/ 67 h 108"/>
                  <a:gd name="T10" fmla="*/ 22 w 106"/>
                  <a:gd name="T11" fmla="*/ 66 h 108"/>
                  <a:gd name="T12" fmla="*/ 10 w 106"/>
                  <a:gd name="T13" fmla="*/ 62 h 108"/>
                  <a:gd name="T14" fmla="*/ 0 w 106"/>
                  <a:gd name="T15" fmla="*/ 55 h 108"/>
                  <a:gd name="T16" fmla="*/ 6 w 106"/>
                  <a:gd name="T17" fmla="*/ 55 h 108"/>
                  <a:gd name="T18" fmla="*/ 20 w 106"/>
                  <a:gd name="T19" fmla="*/ 57 h 108"/>
                  <a:gd name="T20" fmla="*/ 37 w 106"/>
                  <a:gd name="T21" fmla="*/ 63 h 108"/>
                  <a:gd name="T22" fmla="*/ 47 w 106"/>
                  <a:gd name="T23" fmla="*/ 64 h 108"/>
                  <a:gd name="T24" fmla="*/ 73 w 106"/>
                  <a:gd name="T25" fmla="*/ 62 h 108"/>
                  <a:gd name="T26" fmla="*/ 106 w 106"/>
                  <a:gd name="T27" fmla="*/ 53 h 108"/>
                  <a:gd name="T28" fmla="*/ 93 w 106"/>
                  <a:gd name="T29" fmla="*/ 52 h 108"/>
                  <a:gd name="T30" fmla="*/ 53 w 106"/>
                  <a:gd name="T31" fmla="*/ 57 h 108"/>
                  <a:gd name="T32" fmla="*/ 26 w 106"/>
                  <a:gd name="T33" fmla="*/ 57 h 108"/>
                  <a:gd name="T34" fmla="*/ 12 w 106"/>
                  <a:gd name="T35" fmla="*/ 53 h 108"/>
                  <a:gd name="T36" fmla="*/ 0 w 106"/>
                  <a:gd name="T37" fmla="*/ 48 h 108"/>
                  <a:gd name="T38" fmla="*/ 22 w 106"/>
                  <a:gd name="T39" fmla="*/ 50 h 108"/>
                  <a:gd name="T40" fmla="*/ 69 w 106"/>
                  <a:gd name="T41" fmla="*/ 54 h 108"/>
                  <a:gd name="T42" fmla="*/ 95 w 106"/>
                  <a:gd name="T43" fmla="*/ 52 h 108"/>
                  <a:gd name="T44" fmla="*/ 101 w 106"/>
                  <a:gd name="T45" fmla="*/ 49 h 108"/>
                  <a:gd name="T46" fmla="*/ 93 w 106"/>
                  <a:gd name="T47" fmla="*/ 49 h 108"/>
                  <a:gd name="T48" fmla="*/ 55 w 106"/>
                  <a:gd name="T49" fmla="*/ 52 h 108"/>
                  <a:gd name="T50" fmla="*/ 37 w 106"/>
                  <a:gd name="T51" fmla="*/ 52 h 108"/>
                  <a:gd name="T52" fmla="*/ 30 w 106"/>
                  <a:gd name="T53" fmla="*/ 49 h 108"/>
                  <a:gd name="T54" fmla="*/ 28 w 106"/>
                  <a:gd name="T55" fmla="*/ 44 h 108"/>
                  <a:gd name="T56" fmla="*/ 28 w 106"/>
                  <a:gd name="T57" fmla="*/ 39 h 108"/>
                  <a:gd name="T58" fmla="*/ 45 w 106"/>
                  <a:gd name="T59" fmla="*/ 44 h 108"/>
                  <a:gd name="T60" fmla="*/ 65 w 106"/>
                  <a:gd name="T61" fmla="*/ 43 h 108"/>
                  <a:gd name="T62" fmla="*/ 83 w 106"/>
                  <a:gd name="T63" fmla="*/ 40 h 108"/>
                  <a:gd name="T64" fmla="*/ 97 w 106"/>
                  <a:gd name="T65" fmla="*/ 31 h 108"/>
                  <a:gd name="T66" fmla="*/ 81 w 106"/>
                  <a:gd name="T67" fmla="*/ 38 h 108"/>
                  <a:gd name="T68" fmla="*/ 55 w 106"/>
                  <a:gd name="T69" fmla="*/ 46 h 108"/>
                  <a:gd name="T70" fmla="*/ 37 w 106"/>
                  <a:gd name="T71" fmla="*/ 46 h 108"/>
                  <a:gd name="T72" fmla="*/ 30 w 106"/>
                  <a:gd name="T73" fmla="*/ 43 h 108"/>
                  <a:gd name="T74" fmla="*/ 20 w 106"/>
                  <a:gd name="T75" fmla="*/ 36 h 108"/>
                  <a:gd name="T76" fmla="*/ 30 w 106"/>
                  <a:gd name="T77" fmla="*/ 35 h 108"/>
                  <a:gd name="T78" fmla="*/ 57 w 106"/>
                  <a:gd name="T79" fmla="*/ 40 h 108"/>
                  <a:gd name="T80" fmla="*/ 69 w 106"/>
                  <a:gd name="T81" fmla="*/ 29 h 108"/>
                  <a:gd name="T82" fmla="*/ 61 w 106"/>
                  <a:gd name="T83" fmla="*/ 29 h 108"/>
                  <a:gd name="T84" fmla="*/ 45 w 106"/>
                  <a:gd name="T85" fmla="*/ 29 h 108"/>
                  <a:gd name="T86" fmla="*/ 28 w 106"/>
                  <a:gd name="T87" fmla="*/ 23 h 108"/>
                  <a:gd name="T88" fmla="*/ 18 w 106"/>
                  <a:gd name="T89" fmla="*/ 14 h 108"/>
                  <a:gd name="T90" fmla="*/ 32 w 106"/>
                  <a:gd name="T91" fmla="*/ 26 h 108"/>
                  <a:gd name="T92" fmla="*/ 47 w 106"/>
                  <a:gd name="T93" fmla="*/ 28 h 108"/>
                  <a:gd name="T94" fmla="*/ 61 w 106"/>
                  <a:gd name="T95" fmla="*/ 26 h 108"/>
                  <a:gd name="T96" fmla="*/ 69 w 106"/>
                  <a:gd name="T97" fmla="*/ 12 h 108"/>
                  <a:gd name="T98" fmla="*/ 65 w 106"/>
                  <a:gd name="T99" fmla="*/ 15 h 108"/>
                  <a:gd name="T100" fmla="*/ 51 w 106"/>
                  <a:gd name="T101" fmla="*/ 24 h 108"/>
                  <a:gd name="T102" fmla="*/ 45 w 106"/>
                  <a:gd name="T103" fmla="*/ 18 h 108"/>
                  <a:gd name="T104" fmla="*/ 37 w 106"/>
                  <a:gd name="T105" fmla="*/ 6 h 108"/>
                  <a:gd name="T106" fmla="*/ 35 w 106"/>
                  <a:gd name="T107" fmla="*/ 10 h 108"/>
                  <a:gd name="T108" fmla="*/ 39 w 106"/>
                  <a:gd name="T109" fmla="*/ 18 h 108"/>
                  <a:gd name="T110" fmla="*/ 43 w 106"/>
                  <a:gd name="T111" fmla="*/ 24 h 108"/>
                  <a:gd name="T112" fmla="*/ 57 w 106"/>
                  <a:gd name="T113" fmla="*/ 0 h 108"/>
                  <a:gd name="T114" fmla="*/ 59 w 106"/>
                  <a:gd name="T115" fmla="*/ 10 h 108"/>
                  <a:gd name="T116" fmla="*/ 53 w 106"/>
                  <a:gd name="T117" fmla="*/ 77 h 1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6"/>
                  <a:gd name="T178" fmla="*/ 0 h 108"/>
                  <a:gd name="T179" fmla="*/ 106 w 106"/>
                  <a:gd name="T180" fmla="*/ 108 h 1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6" h="108">
                    <a:moveTo>
                      <a:pt x="53" y="108"/>
                    </a:moveTo>
                    <a:lnTo>
                      <a:pt x="61" y="95"/>
                    </a:lnTo>
                    <a:lnTo>
                      <a:pt x="83" y="90"/>
                    </a:lnTo>
                    <a:lnTo>
                      <a:pt x="93" y="87"/>
                    </a:lnTo>
                    <a:lnTo>
                      <a:pt x="101" y="83"/>
                    </a:lnTo>
                    <a:lnTo>
                      <a:pt x="73" y="87"/>
                    </a:lnTo>
                    <a:lnTo>
                      <a:pt x="59" y="90"/>
                    </a:lnTo>
                    <a:lnTo>
                      <a:pt x="45" y="93"/>
                    </a:lnTo>
                    <a:lnTo>
                      <a:pt x="33" y="93"/>
                    </a:lnTo>
                    <a:lnTo>
                      <a:pt x="22" y="92"/>
                    </a:lnTo>
                    <a:lnTo>
                      <a:pt x="16" y="89"/>
                    </a:lnTo>
                    <a:lnTo>
                      <a:pt x="10" y="86"/>
                    </a:lnTo>
                    <a:lnTo>
                      <a:pt x="6" y="81"/>
                    </a:lnTo>
                    <a:lnTo>
                      <a:pt x="0" y="77"/>
                    </a:lnTo>
                    <a:lnTo>
                      <a:pt x="6" y="77"/>
                    </a:lnTo>
                    <a:lnTo>
                      <a:pt x="10" y="77"/>
                    </a:lnTo>
                    <a:lnTo>
                      <a:pt x="20" y="80"/>
                    </a:lnTo>
                    <a:lnTo>
                      <a:pt x="28" y="84"/>
                    </a:lnTo>
                    <a:lnTo>
                      <a:pt x="37" y="87"/>
                    </a:lnTo>
                    <a:lnTo>
                      <a:pt x="47" y="89"/>
                    </a:lnTo>
                    <a:lnTo>
                      <a:pt x="55" y="89"/>
                    </a:lnTo>
                    <a:lnTo>
                      <a:pt x="73" y="86"/>
                    </a:lnTo>
                    <a:lnTo>
                      <a:pt x="91" y="80"/>
                    </a:lnTo>
                    <a:lnTo>
                      <a:pt x="106" y="74"/>
                    </a:lnTo>
                    <a:lnTo>
                      <a:pt x="93" y="73"/>
                    </a:lnTo>
                    <a:lnTo>
                      <a:pt x="79" y="74"/>
                    </a:lnTo>
                    <a:lnTo>
                      <a:pt x="53" y="79"/>
                    </a:lnTo>
                    <a:lnTo>
                      <a:pt x="39" y="79"/>
                    </a:lnTo>
                    <a:lnTo>
                      <a:pt x="26" y="79"/>
                    </a:lnTo>
                    <a:lnTo>
                      <a:pt x="20" y="77"/>
                    </a:lnTo>
                    <a:lnTo>
                      <a:pt x="12" y="74"/>
                    </a:lnTo>
                    <a:lnTo>
                      <a:pt x="6" y="71"/>
                    </a:lnTo>
                    <a:lnTo>
                      <a:pt x="0" y="67"/>
                    </a:lnTo>
                    <a:lnTo>
                      <a:pt x="22" y="70"/>
                    </a:lnTo>
                    <a:lnTo>
                      <a:pt x="53" y="74"/>
                    </a:lnTo>
                    <a:lnTo>
                      <a:pt x="69" y="76"/>
                    </a:lnTo>
                    <a:lnTo>
                      <a:pt x="83" y="76"/>
                    </a:lnTo>
                    <a:lnTo>
                      <a:pt x="95" y="73"/>
                    </a:lnTo>
                    <a:lnTo>
                      <a:pt x="99" y="71"/>
                    </a:lnTo>
                    <a:lnTo>
                      <a:pt x="101" y="68"/>
                    </a:lnTo>
                    <a:lnTo>
                      <a:pt x="93" y="68"/>
                    </a:lnTo>
                    <a:lnTo>
                      <a:pt x="81" y="68"/>
                    </a:lnTo>
                    <a:lnTo>
                      <a:pt x="55" y="73"/>
                    </a:lnTo>
                    <a:lnTo>
                      <a:pt x="43" y="73"/>
                    </a:lnTo>
                    <a:lnTo>
                      <a:pt x="37" y="73"/>
                    </a:lnTo>
                    <a:lnTo>
                      <a:pt x="33" y="71"/>
                    </a:lnTo>
                    <a:lnTo>
                      <a:pt x="30" y="68"/>
                    </a:lnTo>
                    <a:lnTo>
                      <a:pt x="28" y="65"/>
                    </a:lnTo>
                    <a:lnTo>
                      <a:pt x="28" y="61"/>
                    </a:lnTo>
                    <a:lnTo>
                      <a:pt x="28" y="53"/>
                    </a:lnTo>
                    <a:lnTo>
                      <a:pt x="35" y="58"/>
                    </a:lnTo>
                    <a:lnTo>
                      <a:pt x="45" y="61"/>
                    </a:lnTo>
                    <a:lnTo>
                      <a:pt x="55" y="61"/>
                    </a:lnTo>
                    <a:lnTo>
                      <a:pt x="65" y="59"/>
                    </a:lnTo>
                    <a:lnTo>
                      <a:pt x="73" y="58"/>
                    </a:lnTo>
                    <a:lnTo>
                      <a:pt x="83" y="55"/>
                    </a:lnTo>
                    <a:lnTo>
                      <a:pt x="91" y="50"/>
                    </a:lnTo>
                    <a:lnTo>
                      <a:pt x="97" y="44"/>
                    </a:lnTo>
                    <a:lnTo>
                      <a:pt x="81" y="52"/>
                    </a:lnTo>
                    <a:lnTo>
                      <a:pt x="63" y="61"/>
                    </a:lnTo>
                    <a:lnTo>
                      <a:pt x="55" y="64"/>
                    </a:lnTo>
                    <a:lnTo>
                      <a:pt x="45" y="64"/>
                    </a:lnTo>
                    <a:lnTo>
                      <a:pt x="37" y="64"/>
                    </a:lnTo>
                    <a:lnTo>
                      <a:pt x="30" y="59"/>
                    </a:lnTo>
                    <a:lnTo>
                      <a:pt x="22" y="53"/>
                    </a:lnTo>
                    <a:lnTo>
                      <a:pt x="20" y="50"/>
                    </a:lnTo>
                    <a:lnTo>
                      <a:pt x="24" y="49"/>
                    </a:lnTo>
                    <a:lnTo>
                      <a:pt x="30" y="49"/>
                    </a:lnTo>
                    <a:lnTo>
                      <a:pt x="57" y="55"/>
                    </a:lnTo>
                    <a:lnTo>
                      <a:pt x="65" y="47"/>
                    </a:lnTo>
                    <a:lnTo>
                      <a:pt x="69" y="40"/>
                    </a:lnTo>
                    <a:lnTo>
                      <a:pt x="61" y="41"/>
                    </a:lnTo>
                    <a:lnTo>
                      <a:pt x="53" y="41"/>
                    </a:lnTo>
                    <a:lnTo>
                      <a:pt x="45" y="40"/>
                    </a:lnTo>
                    <a:lnTo>
                      <a:pt x="39" y="38"/>
                    </a:lnTo>
                    <a:lnTo>
                      <a:pt x="28" y="30"/>
                    </a:lnTo>
                    <a:lnTo>
                      <a:pt x="18" y="21"/>
                    </a:lnTo>
                    <a:lnTo>
                      <a:pt x="24" y="28"/>
                    </a:lnTo>
                    <a:lnTo>
                      <a:pt x="32" y="34"/>
                    </a:lnTo>
                    <a:lnTo>
                      <a:pt x="39" y="38"/>
                    </a:lnTo>
                    <a:lnTo>
                      <a:pt x="47" y="38"/>
                    </a:lnTo>
                    <a:lnTo>
                      <a:pt x="53" y="38"/>
                    </a:lnTo>
                    <a:lnTo>
                      <a:pt x="61" y="34"/>
                    </a:lnTo>
                    <a:lnTo>
                      <a:pt x="65" y="28"/>
                    </a:lnTo>
                    <a:lnTo>
                      <a:pt x="69" y="19"/>
                    </a:lnTo>
                    <a:lnTo>
                      <a:pt x="65" y="22"/>
                    </a:lnTo>
                    <a:lnTo>
                      <a:pt x="59" y="25"/>
                    </a:lnTo>
                    <a:lnTo>
                      <a:pt x="51" y="31"/>
                    </a:lnTo>
                    <a:lnTo>
                      <a:pt x="45" y="25"/>
                    </a:lnTo>
                    <a:lnTo>
                      <a:pt x="43" y="19"/>
                    </a:lnTo>
                    <a:lnTo>
                      <a:pt x="37" y="6"/>
                    </a:lnTo>
                    <a:lnTo>
                      <a:pt x="35" y="12"/>
                    </a:lnTo>
                    <a:lnTo>
                      <a:pt x="35" y="19"/>
                    </a:lnTo>
                    <a:lnTo>
                      <a:pt x="39" y="25"/>
                    </a:lnTo>
                    <a:lnTo>
                      <a:pt x="43" y="31"/>
                    </a:lnTo>
                    <a:lnTo>
                      <a:pt x="51" y="16"/>
                    </a:lnTo>
                    <a:lnTo>
                      <a:pt x="57" y="0"/>
                    </a:lnTo>
                    <a:lnTo>
                      <a:pt x="59" y="15"/>
                    </a:lnTo>
                    <a:lnTo>
                      <a:pt x="59" y="30"/>
                    </a:lnTo>
                    <a:lnTo>
                      <a:pt x="53"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6" name="Freeform 60"/>
              <p:cNvSpPr>
                <a:spLocks/>
              </p:cNvSpPr>
              <p:nvPr/>
            </p:nvSpPr>
            <p:spPr bwMode="auto">
              <a:xfrm>
                <a:off x="5054" y="1072"/>
                <a:ext cx="106" cy="103"/>
              </a:xfrm>
              <a:custGeom>
                <a:avLst/>
                <a:gdLst>
                  <a:gd name="T0" fmla="*/ 61 w 106"/>
                  <a:gd name="T1" fmla="*/ 69 h 108"/>
                  <a:gd name="T2" fmla="*/ 83 w 106"/>
                  <a:gd name="T3" fmla="*/ 65 h 108"/>
                  <a:gd name="T4" fmla="*/ 101 w 106"/>
                  <a:gd name="T5" fmla="*/ 60 h 108"/>
                  <a:gd name="T6" fmla="*/ 73 w 106"/>
                  <a:gd name="T7" fmla="*/ 63 h 108"/>
                  <a:gd name="T8" fmla="*/ 45 w 106"/>
                  <a:gd name="T9" fmla="*/ 67 h 108"/>
                  <a:gd name="T10" fmla="*/ 22 w 106"/>
                  <a:gd name="T11" fmla="*/ 66 h 108"/>
                  <a:gd name="T12" fmla="*/ 10 w 106"/>
                  <a:gd name="T13" fmla="*/ 62 h 108"/>
                  <a:gd name="T14" fmla="*/ 0 w 106"/>
                  <a:gd name="T15" fmla="*/ 55 h 108"/>
                  <a:gd name="T16" fmla="*/ 6 w 106"/>
                  <a:gd name="T17" fmla="*/ 55 h 108"/>
                  <a:gd name="T18" fmla="*/ 20 w 106"/>
                  <a:gd name="T19" fmla="*/ 57 h 108"/>
                  <a:gd name="T20" fmla="*/ 37 w 106"/>
                  <a:gd name="T21" fmla="*/ 63 h 108"/>
                  <a:gd name="T22" fmla="*/ 47 w 106"/>
                  <a:gd name="T23" fmla="*/ 64 h 108"/>
                  <a:gd name="T24" fmla="*/ 73 w 106"/>
                  <a:gd name="T25" fmla="*/ 62 h 108"/>
                  <a:gd name="T26" fmla="*/ 106 w 106"/>
                  <a:gd name="T27" fmla="*/ 53 h 108"/>
                  <a:gd name="T28" fmla="*/ 93 w 106"/>
                  <a:gd name="T29" fmla="*/ 52 h 108"/>
                  <a:gd name="T30" fmla="*/ 53 w 106"/>
                  <a:gd name="T31" fmla="*/ 57 h 108"/>
                  <a:gd name="T32" fmla="*/ 26 w 106"/>
                  <a:gd name="T33" fmla="*/ 57 h 108"/>
                  <a:gd name="T34" fmla="*/ 12 w 106"/>
                  <a:gd name="T35" fmla="*/ 53 h 108"/>
                  <a:gd name="T36" fmla="*/ 0 w 106"/>
                  <a:gd name="T37" fmla="*/ 48 h 108"/>
                  <a:gd name="T38" fmla="*/ 22 w 106"/>
                  <a:gd name="T39" fmla="*/ 50 h 108"/>
                  <a:gd name="T40" fmla="*/ 69 w 106"/>
                  <a:gd name="T41" fmla="*/ 54 h 108"/>
                  <a:gd name="T42" fmla="*/ 95 w 106"/>
                  <a:gd name="T43" fmla="*/ 52 h 108"/>
                  <a:gd name="T44" fmla="*/ 101 w 106"/>
                  <a:gd name="T45" fmla="*/ 49 h 108"/>
                  <a:gd name="T46" fmla="*/ 93 w 106"/>
                  <a:gd name="T47" fmla="*/ 49 h 108"/>
                  <a:gd name="T48" fmla="*/ 55 w 106"/>
                  <a:gd name="T49" fmla="*/ 52 h 108"/>
                  <a:gd name="T50" fmla="*/ 37 w 106"/>
                  <a:gd name="T51" fmla="*/ 52 h 108"/>
                  <a:gd name="T52" fmla="*/ 30 w 106"/>
                  <a:gd name="T53" fmla="*/ 49 h 108"/>
                  <a:gd name="T54" fmla="*/ 28 w 106"/>
                  <a:gd name="T55" fmla="*/ 44 h 108"/>
                  <a:gd name="T56" fmla="*/ 28 w 106"/>
                  <a:gd name="T57" fmla="*/ 39 h 108"/>
                  <a:gd name="T58" fmla="*/ 45 w 106"/>
                  <a:gd name="T59" fmla="*/ 44 h 108"/>
                  <a:gd name="T60" fmla="*/ 65 w 106"/>
                  <a:gd name="T61" fmla="*/ 43 h 108"/>
                  <a:gd name="T62" fmla="*/ 83 w 106"/>
                  <a:gd name="T63" fmla="*/ 40 h 108"/>
                  <a:gd name="T64" fmla="*/ 97 w 106"/>
                  <a:gd name="T65" fmla="*/ 31 h 108"/>
                  <a:gd name="T66" fmla="*/ 81 w 106"/>
                  <a:gd name="T67" fmla="*/ 38 h 108"/>
                  <a:gd name="T68" fmla="*/ 55 w 106"/>
                  <a:gd name="T69" fmla="*/ 46 h 108"/>
                  <a:gd name="T70" fmla="*/ 37 w 106"/>
                  <a:gd name="T71" fmla="*/ 46 h 108"/>
                  <a:gd name="T72" fmla="*/ 30 w 106"/>
                  <a:gd name="T73" fmla="*/ 43 h 108"/>
                  <a:gd name="T74" fmla="*/ 20 w 106"/>
                  <a:gd name="T75" fmla="*/ 36 h 108"/>
                  <a:gd name="T76" fmla="*/ 30 w 106"/>
                  <a:gd name="T77" fmla="*/ 35 h 108"/>
                  <a:gd name="T78" fmla="*/ 57 w 106"/>
                  <a:gd name="T79" fmla="*/ 40 h 108"/>
                  <a:gd name="T80" fmla="*/ 69 w 106"/>
                  <a:gd name="T81" fmla="*/ 29 h 108"/>
                  <a:gd name="T82" fmla="*/ 61 w 106"/>
                  <a:gd name="T83" fmla="*/ 29 h 108"/>
                  <a:gd name="T84" fmla="*/ 45 w 106"/>
                  <a:gd name="T85" fmla="*/ 29 h 108"/>
                  <a:gd name="T86" fmla="*/ 28 w 106"/>
                  <a:gd name="T87" fmla="*/ 23 h 108"/>
                  <a:gd name="T88" fmla="*/ 18 w 106"/>
                  <a:gd name="T89" fmla="*/ 14 h 108"/>
                  <a:gd name="T90" fmla="*/ 32 w 106"/>
                  <a:gd name="T91" fmla="*/ 26 h 108"/>
                  <a:gd name="T92" fmla="*/ 47 w 106"/>
                  <a:gd name="T93" fmla="*/ 28 h 108"/>
                  <a:gd name="T94" fmla="*/ 61 w 106"/>
                  <a:gd name="T95" fmla="*/ 26 h 108"/>
                  <a:gd name="T96" fmla="*/ 69 w 106"/>
                  <a:gd name="T97" fmla="*/ 12 h 108"/>
                  <a:gd name="T98" fmla="*/ 65 w 106"/>
                  <a:gd name="T99" fmla="*/ 15 h 108"/>
                  <a:gd name="T100" fmla="*/ 51 w 106"/>
                  <a:gd name="T101" fmla="*/ 24 h 108"/>
                  <a:gd name="T102" fmla="*/ 45 w 106"/>
                  <a:gd name="T103" fmla="*/ 18 h 108"/>
                  <a:gd name="T104" fmla="*/ 37 w 106"/>
                  <a:gd name="T105" fmla="*/ 6 h 108"/>
                  <a:gd name="T106" fmla="*/ 35 w 106"/>
                  <a:gd name="T107" fmla="*/ 10 h 108"/>
                  <a:gd name="T108" fmla="*/ 39 w 106"/>
                  <a:gd name="T109" fmla="*/ 18 h 108"/>
                  <a:gd name="T110" fmla="*/ 43 w 106"/>
                  <a:gd name="T111" fmla="*/ 24 h 108"/>
                  <a:gd name="T112" fmla="*/ 57 w 106"/>
                  <a:gd name="T113" fmla="*/ 0 h 108"/>
                  <a:gd name="T114" fmla="*/ 59 w 106"/>
                  <a:gd name="T115" fmla="*/ 10 h 1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6"/>
                  <a:gd name="T175" fmla="*/ 0 h 108"/>
                  <a:gd name="T176" fmla="*/ 106 w 106"/>
                  <a:gd name="T177" fmla="*/ 108 h 10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6" h="108">
                    <a:moveTo>
                      <a:pt x="53" y="108"/>
                    </a:moveTo>
                    <a:lnTo>
                      <a:pt x="61" y="95"/>
                    </a:lnTo>
                    <a:lnTo>
                      <a:pt x="83" y="90"/>
                    </a:lnTo>
                    <a:lnTo>
                      <a:pt x="93" y="87"/>
                    </a:lnTo>
                    <a:lnTo>
                      <a:pt x="101" y="83"/>
                    </a:lnTo>
                    <a:lnTo>
                      <a:pt x="73" y="87"/>
                    </a:lnTo>
                    <a:lnTo>
                      <a:pt x="59" y="90"/>
                    </a:lnTo>
                    <a:lnTo>
                      <a:pt x="45" y="93"/>
                    </a:lnTo>
                    <a:lnTo>
                      <a:pt x="33" y="93"/>
                    </a:lnTo>
                    <a:lnTo>
                      <a:pt x="22" y="92"/>
                    </a:lnTo>
                    <a:lnTo>
                      <a:pt x="16" y="89"/>
                    </a:lnTo>
                    <a:lnTo>
                      <a:pt x="10" y="86"/>
                    </a:lnTo>
                    <a:lnTo>
                      <a:pt x="6" y="81"/>
                    </a:lnTo>
                    <a:lnTo>
                      <a:pt x="0" y="77"/>
                    </a:lnTo>
                    <a:lnTo>
                      <a:pt x="6" y="77"/>
                    </a:lnTo>
                    <a:lnTo>
                      <a:pt x="10" y="77"/>
                    </a:lnTo>
                    <a:lnTo>
                      <a:pt x="20" y="80"/>
                    </a:lnTo>
                    <a:lnTo>
                      <a:pt x="28" y="84"/>
                    </a:lnTo>
                    <a:lnTo>
                      <a:pt x="37" y="87"/>
                    </a:lnTo>
                    <a:lnTo>
                      <a:pt x="47" y="89"/>
                    </a:lnTo>
                    <a:lnTo>
                      <a:pt x="55" y="89"/>
                    </a:lnTo>
                    <a:lnTo>
                      <a:pt x="73" y="86"/>
                    </a:lnTo>
                    <a:lnTo>
                      <a:pt x="91" y="80"/>
                    </a:lnTo>
                    <a:lnTo>
                      <a:pt x="106" y="74"/>
                    </a:lnTo>
                    <a:lnTo>
                      <a:pt x="93" y="73"/>
                    </a:lnTo>
                    <a:lnTo>
                      <a:pt x="79" y="74"/>
                    </a:lnTo>
                    <a:lnTo>
                      <a:pt x="53" y="79"/>
                    </a:lnTo>
                    <a:lnTo>
                      <a:pt x="39" y="79"/>
                    </a:lnTo>
                    <a:lnTo>
                      <a:pt x="26" y="79"/>
                    </a:lnTo>
                    <a:lnTo>
                      <a:pt x="20" y="77"/>
                    </a:lnTo>
                    <a:lnTo>
                      <a:pt x="12" y="74"/>
                    </a:lnTo>
                    <a:lnTo>
                      <a:pt x="6" y="71"/>
                    </a:lnTo>
                    <a:lnTo>
                      <a:pt x="0" y="67"/>
                    </a:lnTo>
                    <a:lnTo>
                      <a:pt x="22" y="70"/>
                    </a:lnTo>
                    <a:lnTo>
                      <a:pt x="53" y="74"/>
                    </a:lnTo>
                    <a:lnTo>
                      <a:pt x="69" y="76"/>
                    </a:lnTo>
                    <a:lnTo>
                      <a:pt x="83" y="76"/>
                    </a:lnTo>
                    <a:lnTo>
                      <a:pt x="95" y="73"/>
                    </a:lnTo>
                    <a:lnTo>
                      <a:pt x="99" y="71"/>
                    </a:lnTo>
                    <a:lnTo>
                      <a:pt x="101" y="68"/>
                    </a:lnTo>
                    <a:lnTo>
                      <a:pt x="93" y="68"/>
                    </a:lnTo>
                    <a:lnTo>
                      <a:pt x="81" y="68"/>
                    </a:lnTo>
                    <a:lnTo>
                      <a:pt x="55" y="73"/>
                    </a:lnTo>
                    <a:lnTo>
                      <a:pt x="43" y="73"/>
                    </a:lnTo>
                    <a:lnTo>
                      <a:pt x="37" y="73"/>
                    </a:lnTo>
                    <a:lnTo>
                      <a:pt x="33" y="71"/>
                    </a:lnTo>
                    <a:lnTo>
                      <a:pt x="30" y="68"/>
                    </a:lnTo>
                    <a:lnTo>
                      <a:pt x="28" y="65"/>
                    </a:lnTo>
                    <a:lnTo>
                      <a:pt x="28" y="61"/>
                    </a:lnTo>
                    <a:lnTo>
                      <a:pt x="28" y="53"/>
                    </a:lnTo>
                    <a:lnTo>
                      <a:pt x="35" y="58"/>
                    </a:lnTo>
                    <a:lnTo>
                      <a:pt x="45" y="61"/>
                    </a:lnTo>
                    <a:lnTo>
                      <a:pt x="55" y="61"/>
                    </a:lnTo>
                    <a:lnTo>
                      <a:pt x="65" y="59"/>
                    </a:lnTo>
                    <a:lnTo>
                      <a:pt x="73" y="58"/>
                    </a:lnTo>
                    <a:lnTo>
                      <a:pt x="83" y="55"/>
                    </a:lnTo>
                    <a:lnTo>
                      <a:pt x="91" y="50"/>
                    </a:lnTo>
                    <a:lnTo>
                      <a:pt x="97" y="44"/>
                    </a:lnTo>
                    <a:lnTo>
                      <a:pt x="81" y="52"/>
                    </a:lnTo>
                    <a:lnTo>
                      <a:pt x="63" y="61"/>
                    </a:lnTo>
                    <a:lnTo>
                      <a:pt x="55" y="64"/>
                    </a:lnTo>
                    <a:lnTo>
                      <a:pt x="45" y="64"/>
                    </a:lnTo>
                    <a:lnTo>
                      <a:pt x="37" y="64"/>
                    </a:lnTo>
                    <a:lnTo>
                      <a:pt x="30" y="59"/>
                    </a:lnTo>
                    <a:lnTo>
                      <a:pt x="22" y="53"/>
                    </a:lnTo>
                    <a:lnTo>
                      <a:pt x="20" y="50"/>
                    </a:lnTo>
                    <a:lnTo>
                      <a:pt x="24" y="49"/>
                    </a:lnTo>
                    <a:lnTo>
                      <a:pt x="30" y="49"/>
                    </a:lnTo>
                    <a:lnTo>
                      <a:pt x="57" y="55"/>
                    </a:lnTo>
                    <a:lnTo>
                      <a:pt x="65" y="47"/>
                    </a:lnTo>
                    <a:lnTo>
                      <a:pt x="69" y="40"/>
                    </a:lnTo>
                    <a:lnTo>
                      <a:pt x="61" y="41"/>
                    </a:lnTo>
                    <a:lnTo>
                      <a:pt x="53" y="41"/>
                    </a:lnTo>
                    <a:lnTo>
                      <a:pt x="45" y="40"/>
                    </a:lnTo>
                    <a:lnTo>
                      <a:pt x="39" y="38"/>
                    </a:lnTo>
                    <a:lnTo>
                      <a:pt x="28" y="30"/>
                    </a:lnTo>
                    <a:lnTo>
                      <a:pt x="18" y="21"/>
                    </a:lnTo>
                    <a:lnTo>
                      <a:pt x="24" y="28"/>
                    </a:lnTo>
                    <a:lnTo>
                      <a:pt x="32" y="34"/>
                    </a:lnTo>
                    <a:lnTo>
                      <a:pt x="39" y="38"/>
                    </a:lnTo>
                    <a:lnTo>
                      <a:pt x="47" y="38"/>
                    </a:lnTo>
                    <a:lnTo>
                      <a:pt x="53" y="38"/>
                    </a:lnTo>
                    <a:lnTo>
                      <a:pt x="61" y="34"/>
                    </a:lnTo>
                    <a:lnTo>
                      <a:pt x="65" y="28"/>
                    </a:lnTo>
                    <a:lnTo>
                      <a:pt x="69" y="19"/>
                    </a:lnTo>
                    <a:lnTo>
                      <a:pt x="65" y="22"/>
                    </a:lnTo>
                    <a:lnTo>
                      <a:pt x="59" y="25"/>
                    </a:lnTo>
                    <a:lnTo>
                      <a:pt x="51" y="31"/>
                    </a:lnTo>
                    <a:lnTo>
                      <a:pt x="45" y="25"/>
                    </a:lnTo>
                    <a:lnTo>
                      <a:pt x="43" y="19"/>
                    </a:lnTo>
                    <a:lnTo>
                      <a:pt x="37" y="6"/>
                    </a:lnTo>
                    <a:lnTo>
                      <a:pt x="35" y="12"/>
                    </a:lnTo>
                    <a:lnTo>
                      <a:pt x="35" y="19"/>
                    </a:lnTo>
                    <a:lnTo>
                      <a:pt x="39" y="25"/>
                    </a:lnTo>
                    <a:lnTo>
                      <a:pt x="43" y="31"/>
                    </a:lnTo>
                    <a:lnTo>
                      <a:pt x="51" y="16"/>
                    </a:lnTo>
                    <a:lnTo>
                      <a:pt x="57" y="0"/>
                    </a:lnTo>
                    <a:lnTo>
                      <a:pt x="59" y="15"/>
                    </a:lnTo>
                    <a:lnTo>
                      <a:pt x="59" y="30"/>
                    </a:lnTo>
                  </a:path>
                </a:pathLst>
              </a:custGeom>
              <a:noFill/>
              <a:ln w="12700">
                <a:solidFill>
                  <a:srgbClr val="00531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 name="Freeform 61"/>
              <p:cNvSpPr>
                <a:spLocks/>
              </p:cNvSpPr>
              <p:nvPr/>
            </p:nvSpPr>
            <p:spPr bwMode="auto">
              <a:xfrm>
                <a:off x="5250" y="1123"/>
                <a:ext cx="1" cy="67"/>
              </a:xfrm>
              <a:custGeom>
                <a:avLst/>
                <a:gdLst>
                  <a:gd name="T0" fmla="*/ 0 w 1"/>
                  <a:gd name="T1" fmla="*/ 52 h 70"/>
                  <a:gd name="T2" fmla="*/ 0 w 1"/>
                  <a:gd name="T3" fmla="*/ 0 h 70"/>
                  <a:gd name="T4" fmla="*/ 0 w 1"/>
                  <a:gd name="T5" fmla="*/ 52 h 70"/>
                  <a:gd name="T6" fmla="*/ 0 60000 65536"/>
                  <a:gd name="T7" fmla="*/ 0 60000 65536"/>
                  <a:gd name="T8" fmla="*/ 0 60000 65536"/>
                  <a:gd name="T9" fmla="*/ 0 w 1"/>
                  <a:gd name="T10" fmla="*/ 0 h 70"/>
                  <a:gd name="T11" fmla="*/ 1 w 1"/>
                  <a:gd name="T12" fmla="*/ 70 h 70"/>
                </a:gdLst>
                <a:ahLst/>
                <a:cxnLst>
                  <a:cxn ang="T6">
                    <a:pos x="T0" y="T1"/>
                  </a:cxn>
                  <a:cxn ang="T7">
                    <a:pos x="T2" y="T3"/>
                  </a:cxn>
                  <a:cxn ang="T8">
                    <a:pos x="T4" y="T5"/>
                  </a:cxn>
                </a:cxnLst>
                <a:rect l="T9" t="T10" r="T11" b="T12"/>
                <a:pathLst>
                  <a:path w="1" h="70">
                    <a:moveTo>
                      <a:pt x="0" y="70"/>
                    </a:moveTo>
                    <a:lnTo>
                      <a:pt x="0" y="0"/>
                    </a:lnTo>
                    <a:lnTo>
                      <a:pt x="0" y="70"/>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8" name="Line 62"/>
              <p:cNvSpPr>
                <a:spLocks noChangeShapeType="1"/>
              </p:cNvSpPr>
              <p:nvPr/>
            </p:nvSpPr>
            <p:spPr bwMode="auto">
              <a:xfrm flipV="1">
                <a:off x="5250" y="1123"/>
                <a:ext cx="1" cy="67"/>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 name="Freeform 63"/>
              <p:cNvSpPr>
                <a:spLocks/>
              </p:cNvSpPr>
              <p:nvPr/>
            </p:nvSpPr>
            <p:spPr bwMode="auto">
              <a:xfrm>
                <a:off x="5211" y="1105"/>
                <a:ext cx="77" cy="75"/>
              </a:xfrm>
              <a:custGeom>
                <a:avLst/>
                <a:gdLst>
                  <a:gd name="T0" fmla="*/ 45 w 77"/>
                  <a:gd name="T1" fmla="*/ 53 h 78"/>
                  <a:gd name="T2" fmla="*/ 61 w 77"/>
                  <a:gd name="T3" fmla="*/ 51 h 78"/>
                  <a:gd name="T4" fmla="*/ 73 w 77"/>
                  <a:gd name="T5" fmla="*/ 44 h 78"/>
                  <a:gd name="T6" fmla="*/ 53 w 77"/>
                  <a:gd name="T7" fmla="*/ 49 h 78"/>
                  <a:gd name="T8" fmla="*/ 25 w 77"/>
                  <a:gd name="T9" fmla="*/ 52 h 78"/>
                  <a:gd name="T10" fmla="*/ 8 w 77"/>
                  <a:gd name="T11" fmla="*/ 47 h 78"/>
                  <a:gd name="T12" fmla="*/ 2 w 77"/>
                  <a:gd name="T13" fmla="*/ 41 h 78"/>
                  <a:gd name="T14" fmla="*/ 16 w 77"/>
                  <a:gd name="T15" fmla="*/ 44 h 78"/>
                  <a:gd name="T16" fmla="*/ 27 w 77"/>
                  <a:gd name="T17" fmla="*/ 49 h 78"/>
                  <a:gd name="T18" fmla="*/ 41 w 77"/>
                  <a:gd name="T19" fmla="*/ 49 h 78"/>
                  <a:gd name="T20" fmla="*/ 67 w 77"/>
                  <a:gd name="T21" fmla="*/ 43 h 78"/>
                  <a:gd name="T22" fmla="*/ 77 w 77"/>
                  <a:gd name="T23" fmla="*/ 38 h 78"/>
                  <a:gd name="T24" fmla="*/ 59 w 77"/>
                  <a:gd name="T25" fmla="*/ 38 h 78"/>
                  <a:gd name="T26" fmla="*/ 29 w 77"/>
                  <a:gd name="T27" fmla="*/ 43 h 78"/>
                  <a:gd name="T28" fmla="*/ 10 w 77"/>
                  <a:gd name="T29" fmla="*/ 40 h 78"/>
                  <a:gd name="T30" fmla="*/ 0 w 77"/>
                  <a:gd name="T31" fmla="*/ 36 h 78"/>
                  <a:gd name="T32" fmla="*/ 39 w 77"/>
                  <a:gd name="T33" fmla="*/ 38 h 78"/>
                  <a:gd name="T34" fmla="*/ 61 w 77"/>
                  <a:gd name="T35" fmla="*/ 40 h 78"/>
                  <a:gd name="T36" fmla="*/ 73 w 77"/>
                  <a:gd name="T37" fmla="*/ 37 h 78"/>
                  <a:gd name="T38" fmla="*/ 67 w 77"/>
                  <a:gd name="T39" fmla="*/ 36 h 78"/>
                  <a:gd name="T40" fmla="*/ 41 w 77"/>
                  <a:gd name="T41" fmla="*/ 38 h 78"/>
                  <a:gd name="T42" fmla="*/ 25 w 77"/>
                  <a:gd name="T43" fmla="*/ 38 h 78"/>
                  <a:gd name="T44" fmla="*/ 21 w 77"/>
                  <a:gd name="T45" fmla="*/ 35 h 78"/>
                  <a:gd name="T46" fmla="*/ 21 w 77"/>
                  <a:gd name="T47" fmla="*/ 32 h 78"/>
                  <a:gd name="T48" fmla="*/ 27 w 77"/>
                  <a:gd name="T49" fmla="*/ 33 h 78"/>
                  <a:gd name="T50" fmla="*/ 41 w 77"/>
                  <a:gd name="T51" fmla="*/ 34 h 78"/>
                  <a:gd name="T52" fmla="*/ 55 w 77"/>
                  <a:gd name="T53" fmla="*/ 33 h 78"/>
                  <a:gd name="T54" fmla="*/ 67 w 77"/>
                  <a:gd name="T55" fmla="*/ 29 h 78"/>
                  <a:gd name="T56" fmla="*/ 71 w 77"/>
                  <a:gd name="T57" fmla="*/ 25 h 78"/>
                  <a:gd name="T58" fmla="*/ 47 w 77"/>
                  <a:gd name="T59" fmla="*/ 34 h 78"/>
                  <a:gd name="T60" fmla="*/ 33 w 77"/>
                  <a:gd name="T61" fmla="*/ 35 h 78"/>
                  <a:gd name="T62" fmla="*/ 21 w 77"/>
                  <a:gd name="T63" fmla="*/ 33 h 78"/>
                  <a:gd name="T64" fmla="*/ 16 w 77"/>
                  <a:gd name="T65" fmla="*/ 31 h 78"/>
                  <a:gd name="T66" fmla="*/ 18 w 77"/>
                  <a:gd name="T67" fmla="*/ 28 h 78"/>
                  <a:gd name="T68" fmla="*/ 43 w 77"/>
                  <a:gd name="T69" fmla="*/ 32 h 78"/>
                  <a:gd name="T70" fmla="*/ 47 w 77"/>
                  <a:gd name="T71" fmla="*/ 28 h 78"/>
                  <a:gd name="T72" fmla="*/ 49 w 77"/>
                  <a:gd name="T73" fmla="*/ 22 h 78"/>
                  <a:gd name="T74" fmla="*/ 39 w 77"/>
                  <a:gd name="T75" fmla="*/ 23 h 78"/>
                  <a:gd name="T76" fmla="*/ 29 w 77"/>
                  <a:gd name="T77" fmla="*/ 20 h 78"/>
                  <a:gd name="T78" fmla="*/ 14 w 77"/>
                  <a:gd name="T79" fmla="*/ 12 h 78"/>
                  <a:gd name="T80" fmla="*/ 18 w 77"/>
                  <a:gd name="T81" fmla="*/ 13 h 78"/>
                  <a:gd name="T82" fmla="*/ 29 w 77"/>
                  <a:gd name="T83" fmla="*/ 20 h 78"/>
                  <a:gd name="T84" fmla="*/ 39 w 77"/>
                  <a:gd name="T85" fmla="*/ 20 h 78"/>
                  <a:gd name="T86" fmla="*/ 47 w 77"/>
                  <a:gd name="T87" fmla="*/ 13 h 78"/>
                  <a:gd name="T88" fmla="*/ 51 w 77"/>
                  <a:gd name="T89" fmla="*/ 12 h 78"/>
                  <a:gd name="T90" fmla="*/ 37 w 77"/>
                  <a:gd name="T91" fmla="*/ 14 h 78"/>
                  <a:gd name="T92" fmla="*/ 33 w 77"/>
                  <a:gd name="T93" fmla="*/ 13 h 78"/>
                  <a:gd name="T94" fmla="*/ 29 w 77"/>
                  <a:gd name="T95" fmla="*/ 3 h 78"/>
                  <a:gd name="T96" fmla="*/ 27 w 77"/>
                  <a:gd name="T97" fmla="*/ 9 h 78"/>
                  <a:gd name="T98" fmla="*/ 29 w 77"/>
                  <a:gd name="T99" fmla="*/ 13 h 78"/>
                  <a:gd name="T100" fmla="*/ 31 w 77"/>
                  <a:gd name="T101" fmla="*/ 14 h 78"/>
                  <a:gd name="T102" fmla="*/ 41 w 77"/>
                  <a:gd name="T103" fmla="*/ 0 h 78"/>
                  <a:gd name="T104" fmla="*/ 43 w 77"/>
                  <a:gd name="T105" fmla="*/ 11 h 78"/>
                  <a:gd name="T106" fmla="*/ 39 w 77"/>
                  <a:gd name="T107" fmla="*/ 59 h 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7"/>
                  <a:gd name="T163" fmla="*/ 0 h 78"/>
                  <a:gd name="T164" fmla="*/ 77 w 77"/>
                  <a:gd name="T165" fmla="*/ 78 h 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7" h="78">
                    <a:moveTo>
                      <a:pt x="39" y="78"/>
                    </a:moveTo>
                    <a:lnTo>
                      <a:pt x="45" y="69"/>
                    </a:lnTo>
                    <a:lnTo>
                      <a:pt x="61" y="66"/>
                    </a:lnTo>
                    <a:lnTo>
                      <a:pt x="67" y="63"/>
                    </a:lnTo>
                    <a:lnTo>
                      <a:pt x="73" y="58"/>
                    </a:lnTo>
                    <a:lnTo>
                      <a:pt x="53" y="63"/>
                    </a:lnTo>
                    <a:lnTo>
                      <a:pt x="33" y="66"/>
                    </a:lnTo>
                    <a:lnTo>
                      <a:pt x="25" y="67"/>
                    </a:lnTo>
                    <a:lnTo>
                      <a:pt x="16" y="66"/>
                    </a:lnTo>
                    <a:lnTo>
                      <a:pt x="8" y="61"/>
                    </a:lnTo>
                    <a:lnTo>
                      <a:pt x="2" y="55"/>
                    </a:lnTo>
                    <a:lnTo>
                      <a:pt x="10" y="55"/>
                    </a:lnTo>
                    <a:lnTo>
                      <a:pt x="16" y="58"/>
                    </a:lnTo>
                    <a:lnTo>
                      <a:pt x="21" y="60"/>
                    </a:lnTo>
                    <a:lnTo>
                      <a:pt x="27" y="63"/>
                    </a:lnTo>
                    <a:lnTo>
                      <a:pt x="41" y="63"/>
                    </a:lnTo>
                    <a:lnTo>
                      <a:pt x="53" y="61"/>
                    </a:lnTo>
                    <a:lnTo>
                      <a:pt x="67" y="57"/>
                    </a:lnTo>
                    <a:lnTo>
                      <a:pt x="77" y="52"/>
                    </a:lnTo>
                    <a:lnTo>
                      <a:pt x="69" y="52"/>
                    </a:lnTo>
                    <a:lnTo>
                      <a:pt x="59" y="52"/>
                    </a:lnTo>
                    <a:lnTo>
                      <a:pt x="39" y="55"/>
                    </a:lnTo>
                    <a:lnTo>
                      <a:pt x="29" y="57"/>
                    </a:lnTo>
                    <a:lnTo>
                      <a:pt x="20" y="57"/>
                    </a:lnTo>
                    <a:lnTo>
                      <a:pt x="10" y="54"/>
                    </a:lnTo>
                    <a:lnTo>
                      <a:pt x="0" y="48"/>
                    </a:lnTo>
                    <a:lnTo>
                      <a:pt x="18" y="49"/>
                    </a:lnTo>
                    <a:lnTo>
                      <a:pt x="39" y="52"/>
                    </a:lnTo>
                    <a:lnTo>
                      <a:pt x="51" y="54"/>
                    </a:lnTo>
                    <a:lnTo>
                      <a:pt x="61" y="54"/>
                    </a:lnTo>
                    <a:lnTo>
                      <a:pt x="69" y="52"/>
                    </a:lnTo>
                    <a:lnTo>
                      <a:pt x="73" y="49"/>
                    </a:lnTo>
                    <a:lnTo>
                      <a:pt x="67" y="48"/>
                    </a:lnTo>
                    <a:lnTo>
                      <a:pt x="59" y="49"/>
                    </a:lnTo>
                    <a:lnTo>
                      <a:pt x="41" y="52"/>
                    </a:lnTo>
                    <a:lnTo>
                      <a:pt x="31" y="52"/>
                    </a:lnTo>
                    <a:lnTo>
                      <a:pt x="25" y="51"/>
                    </a:lnTo>
                    <a:lnTo>
                      <a:pt x="21" y="49"/>
                    </a:lnTo>
                    <a:lnTo>
                      <a:pt x="21" y="46"/>
                    </a:lnTo>
                    <a:lnTo>
                      <a:pt x="20" y="44"/>
                    </a:lnTo>
                    <a:lnTo>
                      <a:pt x="21" y="39"/>
                    </a:lnTo>
                    <a:lnTo>
                      <a:pt x="27" y="42"/>
                    </a:lnTo>
                    <a:lnTo>
                      <a:pt x="33" y="44"/>
                    </a:lnTo>
                    <a:lnTo>
                      <a:pt x="41" y="44"/>
                    </a:lnTo>
                    <a:lnTo>
                      <a:pt x="47" y="44"/>
                    </a:lnTo>
                    <a:lnTo>
                      <a:pt x="55" y="42"/>
                    </a:lnTo>
                    <a:lnTo>
                      <a:pt x="61" y="39"/>
                    </a:lnTo>
                    <a:lnTo>
                      <a:pt x="67" y="36"/>
                    </a:lnTo>
                    <a:lnTo>
                      <a:pt x="71" y="32"/>
                    </a:lnTo>
                    <a:lnTo>
                      <a:pt x="59" y="38"/>
                    </a:lnTo>
                    <a:lnTo>
                      <a:pt x="47" y="44"/>
                    </a:lnTo>
                    <a:lnTo>
                      <a:pt x="41" y="45"/>
                    </a:lnTo>
                    <a:lnTo>
                      <a:pt x="33" y="46"/>
                    </a:lnTo>
                    <a:lnTo>
                      <a:pt x="27" y="45"/>
                    </a:lnTo>
                    <a:lnTo>
                      <a:pt x="21" y="42"/>
                    </a:lnTo>
                    <a:lnTo>
                      <a:pt x="16" y="38"/>
                    </a:lnTo>
                    <a:lnTo>
                      <a:pt x="16" y="36"/>
                    </a:lnTo>
                    <a:lnTo>
                      <a:pt x="18" y="35"/>
                    </a:lnTo>
                    <a:lnTo>
                      <a:pt x="21" y="35"/>
                    </a:lnTo>
                    <a:lnTo>
                      <a:pt x="43" y="39"/>
                    </a:lnTo>
                    <a:lnTo>
                      <a:pt x="47" y="35"/>
                    </a:lnTo>
                    <a:lnTo>
                      <a:pt x="49" y="29"/>
                    </a:lnTo>
                    <a:lnTo>
                      <a:pt x="45" y="30"/>
                    </a:lnTo>
                    <a:lnTo>
                      <a:pt x="39" y="30"/>
                    </a:lnTo>
                    <a:lnTo>
                      <a:pt x="33" y="29"/>
                    </a:lnTo>
                    <a:lnTo>
                      <a:pt x="29" y="27"/>
                    </a:lnTo>
                    <a:lnTo>
                      <a:pt x="21" y="21"/>
                    </a:lnTo>
                    <a:lnTo>
                      <a:pt x="14" y="15"/>
                    </a:lnTo>
                    <a:lnTo>
                      <a:pt x="18" y="20"/>
                    </a:lnTo>
                    <a:lnTo>
                      <a:pt x="23" y="24"/>
                    </a:lnTo>
                    <a:lnTo>
                      <a:pt x="29" y="27"/>
                    </a:lnTo>
                    <a:lnTo>
                      <a:pt x="35" y="29"/>
                    </a:lnTo>
                    <a:lnTo>
                      <a:pt x="39" y="27"/>
                    </a:lnTo>
                    <a:lnTo>
                      <a:pt x="45" y="24"/>
                    </a:lnTo>
                    <a:lnTo>
                      <a:pt x="47" y="20"/>
                    </a:lnTo>
                    <a:lnTo>
                      <a:pt x="51" y="14"/>
                    </a:lnTo>
                    <a:lnTo>
                      <a:pt x="43" y="18"/>
                    </a:lnTo>
                    <a:lnTo>
                      <a:pt x="37" y="21"/>
                    </a:lnTo>
                    <a:lnTo>
                      <a:pt x="33" y="18"/>
                    </a:lnTo>
                    <a:lnTo>
                      <a:pt x="31" y="14"/>
                    </a:lnTo>
                    <a:lnTo>
                      <a:pt x="29" y="3"/>
                    </a:lnTo>
                    <a:lnTo>
                      <a:pt x="27" y="9"/>
                    </a:lnTo>
                    <a:lnTo>
                      <a:pt x="27" y="14"/>
                    </a:lnTo>
                    <a:lnTo>
                      <a:pt x="29" y="18"/>
                    </a:lnTo>
                    <a:lnTo>
                      <a:pt x="31" y="21"/>
                    </a:lnTo>
                    <a:lnTo>
                      <a:pt x="37" y="11"/>
                    </a:lnTo>
                    <a:lnTo>
                      <a:pt x="41" y="0"/>
                    </a:lnTo>
                    <a:lnTo>
                      <a:pt x="43" y="11"/>
                    </a:lnTo>
                    <a:lnTo>
                      <a:pt x="43" y="21"/>
                    </a:lnTo>
                    <a:lnTo>
                      <a:pt x="39" y="7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0" name="Freeform 64"/>
              <p:cNvSpPr>
                <a:spLocks/>
              </p:cNvSpPr>
              <p:nvPr/>
            </p:nvSpPr>
            <p:spPr bwMode="auto">
              <a:xfrm>
                <a:off x="5211" y="1105"/>
                <a:ext cx="77" cy="75"/>
              </a:xfrm>
              <a:custGeom>
                <a:avLst/>
                <a:gdLst>
                  <a:gd name="T0" fmla="*/ 45 w 77"/>
                  <a:gd name="T1" fmla="*/ 53 h 78"/>
                  <a:gd name="T2" fmla="*/ 61 w 77"/>
                  <a:gd name="T3" fmla="*/ 51 h 78"/>
                  <a:gd name="T4" fmla="*/ 73 w 77"/>
                  <a:gd name="T5" fmla="*/ 44 h 78"/>
                  <a:gd name="T6" fmla="*/ 53 w 77"/>
                  <a:gd name="T7" fmla="*/ 49 h 78"/>
                  <a:gd name="T8" fmla="*/ 25 w 77"/>
                  <a:gd name="T9" fmla="*/ 52 h 78"/>
                  <a:gd name="T10" fmla="*/ 8 w 77"/>
                  <a:gd name="T11" fmla="*/ 47 h 78"/>
                  <a:gd name="T12" fmla="*/ 2 w 77"/>
                  <a:gd name="T13" fmla="*/ 41 h 78"/>
                  <a:gd name="T14" fmla="*/ 16 w 77"/>
                  <a:gd name="T15" fmla="*/ 44 h 78"/>
                  <a:gd name="T16" fmla="*/ 27 w 77"/>
                  <a:gd name="T17" fmla="*/ 49 h 78"/>
                  <a:gd name="T18" fmla="*/ 41 w 77"/>
                  <a:gd name="T19" fmla="*/ 49 h 78"/>
                  <a:gd name="T20" fmla="*/ 67 w 77"/>
                  <a:gd name="T21" fmla="*/ 43 h 78"/>
                  <a:gd name="T22" fmla="*/ 77 w 77"/>
                  <a:gd name="T23" fmla="*/ 38 h 78"/>
                  <a:gd name="T24" fmla="*/ 59 w 77"/>
                  <a:gd name="T25" fmla="*/ 38 h 78"/>
                  <a:gd name="T26" fmla="*/ 29 w 77"/>
                  <a:gd name="T27" fmla="*/ 43 h 78"/>
                  <a:gd name="T28" fmla="*/ 10 w 77"/>
                  <a:gd name="T29" fmla="*/ 40 h 78"/>
                  <a:gd name="T30" fmla="*/ 0 w 77"/>
                  <a:gd name="T31" fmla="*/ 36 h 78"/>
                  <a:gd name="T32" fmla="*/ 39 w 77"/>
                  <a:gd name="T33" fmla="*/ 38 h 78"/>
                  <a:gd name="T34" fmla="*/ 61 w 77"/>
                  <a:gd name="T35" fmla="*/ 40 h 78"/>
                  <a:gd name="T36" fmla="*/ 73 w 77"/>
                  <a:gd name="T37" fmla="*/ 37 h 78"/>
                  <a:gd name="T38" fmla="*/ 67 w 77"/>
                  <a:gd name="T39" fmla="*/ 36 h 78"/>
                  <a:gd name="T40" fmla="*/ 41 w 77"/>
                  <a:gd name="T41" fmla="*/ 38 h 78"/>
                  <a:gd name="T42" fmla="*/ 25 w 77"/>
                  <a:gd name="T43" fmla="*/ 38 h 78"/>
                  <a:gd name="T44" fmla="*/ 21 w 77"/>
                  <a:gd name="T45" fmla="*/ 35 h 78"/>
                  <a:gd name="T46" fmla="*/ 21 w 77"/>
                  <a:gd name="T47" fmla="*/ 32 h 78"/>
                  <a:gd name="T48" fmla="*/ 27 w 77"/>
                  <a:gd name="T49" fmla="*/ 33 h 78"/>
                  <a:gd name="T50" fmla="*/ 41 w 77"/>
                  <a:gd name="T51" fmla="*/ 34 h 78"/>
                  <a:gd name="T52" fmla="*/ 55 w 77"/>
                  <a:gd name="T53" fmla="*/ 33 h 78"/>
                  <a:gd name="T54" fmla="*/ 67 w 77"/>
                  <a:gd name="T55" fmla="*/ 29 h 78"/>
                  <a:gd name="T56" fmla="*/ 71 w 77"/>
                  <a:gd name="T57" fmla="*/ 25 h 78"/>
                  <a:gd name="T58" fmla="*/ 47 w 77"/>
                  <a:gd name="T59" fmla="*/ 34 h 78"/>
                  <a:gd name="T60" fmla="*/ 33 w 77"/>
                  <a:gd name="T61" fmla="*/ 35 h 78"/>
                  <a:gd name="T62" fmla="*/ 21 w 77"/>
                  <a:gd name="T63" fmla="*/ 33 h 78"/>
                  <a:gd name="T64" fmla="*/ 16 w 77"/>
                  <a:gd name="T65" fmla="*/ 31 h 78"/>
                  <a:gd name="T66" fmla="*/ 18 w 77"/>
                  <a:gd name="T67" fmla="*/ 28 h 78"/>
                  <a:gd name="T68" fmla="*/ 43 w 77"/>
                  <a:gd name="T69" fmla="*/ 32 h 78"/>
                  <a:gd name="T70" fmla="*/ 47 w 77"/>
                  <a:gd name="T71" fmla="*/ 28 h 78"/>
                  <a:gd name="T72" fmla="*/ 49 w 77"/>
                  <a:gd name="T73" fmla="*/ 22 h 78"/>
                  <a:gd name="T74" fmla="*/ 39 w 77"/>
                  <a:gd name="T75" fmla="*/ 23 h 78"/>
                  <a:gd name="T76" fmla="*/ 29 w 77"/>
                  <a:gd name="T77" fmla="*/ 20 h 78"/>
                  <a:gd name="T78" fmla="*/ 14 w 77"/>
                  <a:gd name="T79" fmla="*/ 12 h 78"/>
                  <a:gd name="T80" fmla="*/ 18 w 77"/>
                  <a:gd name="T81" fmla="*/ 13 h 78"/>
                  <a:gd name="T82" fmla="*/ 29 w 77"/>
                  <a:gd name="T83" fmla="*/ 20 h 78"/>
                  <a:gd name="T84" fmla="*/ 39 w 77"/>
                  <a:gd name="T85" fmla="*/ 20 h 78"/>
                  <a:gd name="T86" fmla="*/ 47 w 77"/>
                  <a:gd name="T87" fmla="*/ 13 h 78"/>
                  <a:gd name="T88" fmla="*/ 51 w 77"/>
                  <a:gd name="T89" fmla="*/ 12 h 78"/>
                  <a:gd name="T90" fmla="*/ 37 w 77"/>
                  <a:gd name="T91" fmla="*/ 14 h 78"/>
                  <a:gd name="T92" fmla="*/ 33 w 77"/>
                  <a:gd name="T93" fmla="*/ 13 h 78"/>
                  <a:gd name="T94" fmla="*/ 29 w 77"/>
                  <a:gd name="T95" fmla="*/ 3 h 78"/>
                  <a:gd name="T96" fmla="*/ 27 w 77"/>
                  <a:gd name="T97" fmla="*/ 9 h 78"/>
                  <a:gd name="T98" fmla="*/ 29 w 77"/>
                  <a:gd name="T99" fmla="*/ 13 h 78"/>
                  <a:gd name="T100" fmla="*/ 31 w 77"/>
                  <a:gd name="T101" fmla="*/ 14 h 78"/>
                  <a:gd name="T102" fmla="*/ 41 w 77"/>
                  <a:gd name="T103" fmla="*/ 0 h 78"/>
                  <a:gd name="T104" fmla="*/ 43 w 77"/>
                  <a:gd name="T105" fmla="*/ 11 h 7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7"/>
                  <a:gd name="T160" fmla="*/ 0 h 78"/>
                  <a:gd name="T161" fmla="*/ 77 w 77"/>
                  <a:gd name="T162" fmla="*/ 78 h 7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7" h="78">
                    <a:moveTo>
                      <a:pt x="39" y="78"/>
                    </a:moveTo>
                    <a:lnTo>
                      <a:pt x="45" y="69"/>
                    </a:lnTo>
                    <a:lnTo>
                      <a:pt x="61" y="66"/>
                    </a:lnTo>
                    <a:lnTo>
                      <a:pt x="67" y="63"/>
                    </a:lnTo>
                    <a:lnTo>
                      <a:pt x="73" y="58"/>
                    </a:lnTo>
                    <a:lnTo>
                      <a:pt x="53" y="63"/>
                    </a:lnTo>
                    <a:lnTo>
                      <a:pt x="33" y="66"/>
                    </a:lnTo>
                    <a:lnTo>
                      <a:pt x="25" y="67"/>
                    </a:lnTo>
                    <a:lnTo>
                      <a:pt x="16" y="66"/>
                    </a:lnTo>
                    <a:lnTo>
                      <a:pt x="8" y="61"/>
                    </a:lnTo>
                    <a:lnTo>
                      <a:pt x="2" y="55"/>
                    </a:lnTo>
                    <a:lnTo>
                      <a:pt x="10" y="55"/>
                    </a:lnTo>
                    <a:lnTo>
                      <a:pt x="16" y="58"/>
                    </a:lnTo>
                    <a:lnTo>
                      <a:pt x="21" y="60"/>
                    </a:lnTo>
                    <a:lnTo>
                      <a:pt x="27" y="63"/>
                    </a:lnTo>
                    <a:lnTo>
                      <a:pt x="41" y="63"/>
                    </a:lnTo>
                    <a:lnTo>
                      <a:pt x="53" y="61"/>
                    </a:lnTo>
                    <a:lnTo>
                      <a:pt x="67" y="57"/>
                    </a:lnTo>
                    <a:lnTo>
                      <a:pt x="77" y="52"/>
                    </a:lnTo>
                    <a:lnTo>
                      <a:pt x="69" y="52"/>
                    </a:lnTo>
                    <a:lnTo>
                      <a:pt x="59" y="52"/>
                    </a:lnTo>
                    <a:lnTo>
                      <a:pt x="39" y="55"/>
                    </a:lnTo>
                    <a:lnTo>
                      <a:pt x="29" y="57"/>
                    </a:lnTo>
                    <a:lnTo>
                      <a:pt x="20" y="57"/>
                    </a:lnTo>
                    <a:lnTo>
                      <a:pt x="10" y="54"/>
                    </a:lnTo>
                    <a:lnTo>
                      <a:pt x="0" y="48"/>
                    </a:lnTo>
                    <a:lnTo>
                      <a:pt x="18" y="49"/>
                    </a:lnTo>
                    <a:lnTo>
                      <a:pt x="39" y="52"/>
                    </a:lnTo>
                    <a:lnTo>
                      <a:pt x="51" y="54"/>
                    </a:lnTo>
                    <a:lnTo>
                      <a:pt x="61" y="54"/>
                    </a:lnTo>
                    <a:lnTo>
                      <a:pt x="69" y="52"/>
                    </a:lnTo>
                    <a:lnTo>
                      <a:pt x="73" y="49"/>
                    </a:lnTo>
                    <a:lnTo>
                      <a:pt x="67" y="48"/>
                    </a:lnTo>
                    <a:lnTo>
                      <a:pt x="59" y="49"/>
                    </a:lnTo>
                    <a:lnTo>
                      <a:pt x="41" y="52"/>
                    </a:lnTo>
                    <a:lnTo>
                      <a:pt x="31" y="52"/>
                    </a:lnTo>
                    <a:lnTo>
                      <a:pt x="25" y="51"/>
                    </a:lnTo>
                    <a:lnTo>
                      <a:pt x="21" y="49"/>
                    </a:lnTo>
                    <a:lnTo>
                      <a:pt x="21" y="46"/>
                    </a:lnTo>
                    <a:lnTo>
                      <a:pt x="20" y="44"/>
                    </a:lnTo>
                    <a:lnTo>
                      <a:pt x="21" y="39"/>
                    </a:lnTo>
                    <a:lnTo>
                      <a:pt x="27" y="42"/>
                    </a:lnTo>
                    <a:lnTo>
                      <a:pt x="33" y="44"/>
                    </a:lnTo>
                    <a:lnTo>
                      <a:pt x="41" y="44"/>
                    </a:lnTo>
                    <a:lnTo>
                      <a:pt x="47" y="44"/>
                    </a:lnTo>
                    <a:lnTo>
                      <a:pt x="55" y="42"/>
                    </a:lnTo>
                    <a:lnTo>
                      <a:pt x="61" y="39"/>
                    </a:lnTo>
                    <a:lnTo>
                      <a:pt x="67" y="36"/>
                    </a:lnTo>
                    <a:lnTo>
                      <a:pt x="71" y="32"/>
                    </a:lnTo>
                    <a:lnTo>
                      <a:pt x="59" y="38"/>
                    </a:lnTo>
                    <a:lnTo>
                      <a:pt x="47" y="44"/>
                    </a:lnTo>
                    <a:lnTo>
                      <a:pt x="41" y="45"/>
                    </a:lnTo>
                    <a:lnTo>
                      <a:pt x="33" y="46"/>
                    </a:lnTo>
                    <a:lnTo>
                      <a:pt x="27" y="45"/>
                    </a:lnTo>
                    <a:lnTo>
                      <a:pt x="21" y="42"/>
                    </a:lnTo>
                    <a:lnTo>
                      <a:pt x="16" y="38"/>
                    </a:lnTo>
                    <a:lnTo>
                      <a:pt x="16" y="36"/>
                    </a:lnTo>
                    <a:lnTo>
                      <a:pt x="18" y="35"/>
                    </a:lnTo>
                    <a:lnTo>
                      <a:pt x="21" y="35"/>
                    </a:lnTo>
                    <a:lnTo>
                      <a:pt x="43" y="39"/>
                    </a:lnTo>
                    <a:lnTo>
                      <a:pt x="47" y="35"/>
                    </a:lnTo>
                    <a:lnTo>
                      <a:pt x="49" y="29"/>
                    </a:lnTo>
                    <a:lnTo>
                      <a:pt x="45" y="30"/>
                    </a:lnTo>
                    <a:lnTo>
                      <a:pt x="39" y="30"/>
                    </a:lnTo>
                    <a:lnTo>
                      <a:pt x="33" y="29"/>
                    </a:lnTo>
                    <a:lnTo>
                      <a:pt x="29" y="27"/>
                    </a:lnTo>
                    <a:lnTo>
                      <a:pt x="21" y="21"/>
                    </a:lnTo>
                    <a:lnTo>
                      <a:pt x="14" y="15"/>
                    </a:lnTo>
                    <a:lnTo>
                      <a:pt x="18" y="20"/>
                    </a:lnTo>
                    <a:lnTo>
                      <a:pt x="23" y="24"/>
                    </a:lnTo>
                    <a:lnTo>
                      <a:pt x="29" y="27"/>
                    </a:lnTo>
                    <a:lnTo>
                      <a:pt x="35" y="29"/>
                    </a:lnTo>
                    <a:lnTo>
                      <a:pt x="39" y="27"/>
                    </a:lnTo>
                    <a:lnTo>
                      <a:pt x="45" y="24"/>
                    </a:lnTo>
                    <a:lnTo>
                      <a:pt x="47" y="20"/>
                    </a:lnTo>
                    <a:lnTo>
                      <a:pt x="51" y="14"/>
                    </a:lnTo>
                    <a:lnTo>
                      <a:pt x="43" y="18"/>
                    </a:lnTo>
                    <a:lnTo>
                      <a:pt x="37" y="21"/>
                    </a:lnTo>
                    <a:lnTo>
                      <a:pt x="33" y="18"/>
                    </a:lnTo>
                    <a:lnTo>
                      <a:pt x="31" y="14"/>
                    </a:lnTo>
                    <a:lnTo>
                      <a:pt x="29" y="3"/>
                    </a:lnTo>
                    <a:lnTo>
                      <a:pt x="27" y="9"/>
                    </a:lnTo>
                    <a:lnTo>
                      <a:pt x="27" y="14"/>
                    </a:lnTo>
                    <a:lnTo>
                      <a:pt x="29" y="18"/>
                    </a:lnTo>
                    <a:lnTo>
                      <a:pt x="31" y="21"/>
                    </a:lnTo>
                    <a:lnTo>
                      <a:pt x="37" y="11"/>
                    </a:lnTo>
                    <a:lnTo>
                      <a:pt x="41" y="0"/>
                    </a:lnTo>
                    <a:lnTo>
                      <a:pt x="43" y="11"/>
                    </a:lnTo>
                    <a:lnTo>
                      <a:pt x="43" y="21"/>
                    </a:lnTo>
                  </a:path>
                </a:pathLst>
              </a:custGeom>
              <a:noFill/>
              <a:ln w="12700">
                <a:solidFill>
                  <a:srgbClr val="00531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 name="Line 65"/>
              <p:cNvSpPr>
                <a:spLocks noChangeShapeType="1"/>
              </p:cNvSpPr>
              <p:nvPr/>
            </p:nvSpPr>
            <p:spPr bwMode="auto">
              <a:xfrm flipV="1">
                <a:off x="5393" y="1096"/>
                <a:ext cx="1" cy="94"/>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 name="Freeform 66"/>
              <p:cNvSpPr>
                <a:spLocks/>
              </p:cNvSpPr>
              <p:nvPr/>
            </p:nvSpPr>
            <p:spPr bwMode="auto">
              <a:xfrm>
                <a:off x="5339" y="1072"/>
                <a:ext cx="108" cy="103"/>
              </a:xfrm>
              <a:custGeom>
                <a:avLst/>
                <a:gdLst>
                  <a:gd name="T0" fmla="*/ 68 w 107"/>
                  <a:gd name="T1" fmla="*/ 69 h 108"/>
                  <a:gd name="T2" fmla="*/ 90 w 107"/>
                  <a:gd name="T3" fmla="*/ 65 h 108"/>
                  <a:gd name="T4" fmla="*/ 108 w 107"/>
                  <a:gd name="T5" fmla="*/ 60 h 108"/>
                  <a:gd name="T6" fmla="*/ 80 w 107"/>
                  <a:gd name="T7" fmla="*/ 63 h 108"/>
                  <a:gd name="T8" fmla="*/ 45 w 107"/>
                  <a:gd name="T9" fmla="*/ 67 h 108"/>
                  <a:gd name="T10" fmla="*/ 22 w 107"/>
                  <a:gd name="T11" fmla="*/ 66 h 108"/>
                  <a:gd name="T12" fmla="*/ 10 w 107"/>
                  <a:gd name="T13" fmla="*/ 62 h 108"/>
                  <a:gd name="T14" fmla="*/ 0 w 107"/>
                  <a:gd name="T15" fmla="*/ 55 h 108"/>
                  <a:gd name="T16" fmla="*/ 6 w 107"/>
                  <a:gd name="T17" fmla="*/ 55 h 108"/>
                  <a:gd name="T18" fmla="*/ 20 w 107"/>
                  <a:gd name="T19" fmla="*/ 57 h 108"/>
                  <a:gd name="T20" fmla="*/ 37 w 107"/>
                  <a:gd name="T21" fmla="*/ 63 h 108"/>
                  <a:gd name="T22" fmla="*/ 47 w 107"/>
                  <a:gd name="T23" fmla="*/ 64 h 108"/>
                  <a:gd name="T24" fmla="*/ 80 w 107"/>
                  <a:gd name="T25" fmla="*/ 62 h 108"/>
                  <a:gd name="T26" fmla="*/ 114 w 107"/>
                  <a:gd name="T27" fmla="*/ 53 h 108"/>
                  <a:gd name="T28" fmla="*/ 100 w 107"/>
                  <a:gd name="T29" fmla="*/ 52 h 108"/>
                  <a:gd name="T30" fmla="*/ 53 w 107"/>
                  <a:gd name="T31" fmla="*/ 57 h 108"/>
                  <a:gd name="T32" fmla="*/ 26 w 107"/>
                  <a:gd name="T33" fmla="*/ 57 h 108"/>
                  <a:gd name="T34" fmla="*/ 12 w 107"/>
                  <a:gd name="T35" fmla="*/ 53 h 108"/>
                  <a:gd name="T36" fmla="*/ 0 w 107"/>
                  <a:gd name="T37" fmla="*/ 48 h 108"/>
                  <a:gd name="T38" fmla="*/ 22 w 107"/>
                  <a:gd name="T39" fmla="*/ 50 h 108"/>
                  <a:gd name="T40" fmla="*/ 76 w 107"/>
                  <a:gd name="T41" fmla="*/ 54 h 108"/>
                  <a:gd name="T42" fmla="*/ 102 w 107"/>
                  <a:gd name="T43" fmla="*/ 52 h 108"/>
                  <a:gd name="T44" fmla="*/ 108 w 107"/>
                  <a:gd name="T45" fmla="*/ 49 h 108"/>
                  <a:gd name="T46" fmla="*/ 100 w 107"/>
                  <a:gd name="T47" fmla="*/ 49 h 108"/>
                  <a:gd name="T48" fmla="*/ 62 w 107"/>
                  <a:gd name="T49" fmla="*/ 52 h 108"/>
                  <a:gd name="T50" fmla="*/ 37 w 107"/>
                  <a:gd name="T51" fmla="*/ 52 h 108"/>
                  <a:gd name="T52" fmla="*/ 30 w 107"/>
                  <a:gd name="T53" fmla="*/ 49 h 108"/>
                  <a:gd name="T54" fmla="*/ 28 w 107"/>
                  <a:gd name="T55" fmla="*/ 44 h 108"/>
                  <a:gd name="T56" fmla="*/ 28 w 107"/>
                  <a:gd name="T57" fmla="*/ 39 h 108"/>
                  <a:gd name="T58" fmla="*/ 45 w 107"/>
                  <a:gd name="T59" fmla="*/ 44 h 108"/>
                  <a:gd name="T60" fmla="*/ 72 w 107"/>
                  <a:gd name="T61" fmla="*/ 43 h 108"/>
                  <a:gd name="T62" fmla="*/ 90 w 107"/>
                  <a:gd name="T63" fmla="*/ 40 h 108"/>
                  <a:gd name="T64" fmla="*/ 104 w 107"/>
                  <a:gd name="T65" fmla="*/ 31 h 108"/>
                  <a:gd name="T66" fmla="*/ 88 w 107"/>
                  <a:gd name="T67" fmla="*/ 38 h 108"/>
                  <a:gd name="T68" fmla="*/ 62 w 107"/>
                  <a:gd name="T69" fmla="*/ 46 h 108"/>
                  <a:gd name="T70" fmla="*/ 37 w 107"/>
                  <a:gd name="T71" fmla="*/ 46 h 108"/>
                  <a:gd name="T72" fmla="*/ 30 w 107"/>
                  <a:gd name="T73" fmla="*/ 43 h 108"/>
                  <a:gd name="T74" fmla="*/ 20 w 107"/>
                  <a:gd name="T75" fmla="*/ 36 h 108"/>
                  <a:gd name="T76" fmla="*/ 30 w 107"/>
                  <a:gd name="T77" fmla="*/ 35 h 108"/>
                  <a:gd name="T78" fmla="*/ 64 w 107"/>
                  <a:gd name="T79" fmla="*/ 40 h 108"/>
                  <a:gd name="T80" fmla="*/ 76 w 107"/>
                  <a:gd name="T81" fmla="*/ 29 h 108"/>
                  <a:gd name="T82" fmla="*/ 68 w 107"/>
                  <a:gd name="T83" fmla="*/ 29 h 108"/>
                  <a:gd name="T84" fmla="*/ 45 w 107"/>
                  <a:gd name="T85" fmla="*/ 29 h 108"/>
                  <a:gd name="T86" fmla="*/ 28 w 107"/>
                  <a:gd name="T87" fmla="*/ 23 h 108"/>
                  <a:gd name="T88" fmla="*/ 18 w 107"/>
                  <a:gd name="T89" fmla="*/ 14 h 108"/>
                  <a:gd name="T90" fmla="*/ 32 w 107"/>
                  <a:gd name="T91" fmla="*/ 26 h 108"/>
                  <a:gd name="T92" fmla="*/ 47 w 107"/>
                  <a:gd name="T93" fmla="*/ 28 h 108"/>
                  <a:gd name="T94" fmla="*/ 68 w 107"/>
                  <a:gd name="T95" fmla="*/ 26 h 108"/>
                  <a:gd name="T96" fmla="*/ 76 w 107"/>
                  <a:gd name="T97" fmla="*/ 12 h 108"/>
                  <a:gd name="T98" fmla="*/ 72 w 107"/>
                  <a:gd name="T99" fmla="*/ 15 h 108"/>
                  <a:gd name="T100" fmla="*/ 51 w 107"/>
                  <a:gd name="T101" fmla="*/ 24 h 108"/>
                  <a:gd name="T102" fmla="*/ 45 w 107"/>
                  <a:gd name="T103" fmla="*/ 18 h 108"/>
                  <a:gd name="T104" fmla="*/ 37 w 107"/>
                  <a:gd name="T105" fmla="*/ 6 h 108"/>
                  <a:gd name="T106" fmla="*/ 36 w 107"/>
                  <a:gd name="T107" fmla="*/ 10 h 108"/>
                  <a:gd name="T108" fmla="*/ 39 w 107"/>
                  <a:gd name="T109" fmla="*/ 18 h 108"/>
                  <a:gd name="T110" fmla="*/ 43 w 107"/>
                  <a:gd name="T111" fmla="*/ 24 h 108"/>
                  <a:gd name="T112" fmla="*/ 64 w 107"/>
                  <a:gd name="T113" fmla="*/ 0 h 108"/>
                  <a:gd name="T114" fmla="*/ 66 w 107"/>
                  <a:gd name="T115" fmla="*/ 10 h 108"/>
                  <a:gd name="T116" fmla="*/ 53 w 107"/>
                  <a:gd name="T117" fmla="*/ 77 h 1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7"/>
                  <a:gd name="T178" fmla="*/ 0 h 108"/>
                  <a:gd name="T179" fmla="*/ 107 w 107"/>
                  <a:gd name="T180" fmla="*/ 108 h 1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7" h="108">
                    <a:moveTo>
                      <a:pt x="53" y="108"/>
                    </a:moveTo>
                    <a:lnTo>
                      <a:pt x="61" y="95"/>
                    </a:lnTo>
                    <a:lnTo>
                      <a:pt x="83" y="90"/>
                    </a:lnTo>
                    <a:lnTo>
                      <a:pt x="93" y="87"/>
                    </a:lnTo>
                    <a:lnTo>
                      <a:pt x="101" y="83"/>
                    </a:lnTo>
                    <a:lnTo>
                      <a:pt x="73" y="87"/>
                    </a:lnTo>
                    <a:lnTo>
                      <a:pt x="59" y="90"/>
                    </a:lnTo>
                    <a:lnTo>
                      <a:pt x="45" y="93"/>
                    </a:lnTo>
                    <a:lnTo>
                      <a:pt x="34" y="93"/>
                    </a:lnTo>
                    <a:lnTo>
                      <a:pt x="22" y="92"/>
                    </a:lnTo>
                    <a:lnTo>
                      <a:pt x="16" y="89"/>
                    </a:lnTo>
                    <a:lnTo>
                      <a:pt x="10" y="86"/>
                    </a:lnTo>
                    <a:lnTo>
                      <a:pt x="6" y="81"/>
                    </a:lnTo>
                    <a:lnTo>
                      <a:pt x="0" y="77"/>
                    </a:lnTo>
                    <a:lnTo>
                      <a:pt x="6" y="77"/>
                    </a:lnTo>
                    <a:lnTo>
                      <a:pt x="10" y="77"/>
                    </a:lnTo>
                    <a:lnTo>
                      <a:pt x="20" y="80"/>
                    </a:lnTo>
                    <a:lnTo>
                      <a:pt x="28" y="84"/>
                    </a:lnTo>
                    <a:lnTo>
                      <a:pt x="37" y="87"/>
                    </a:lnTo>
                    <a:lnTo>
                      <a:pt x="47" y="89"/>
                    </a:lnTo>
                    <a:lnTo>
                      <a:pt x="55" y="89"/>
                    </a:lnTo>
                    <a:lnTo>
                      <a:pt x="73" y="86"/>
                    </a:lnTo>
                    <a:lnTo>
                      <a:pt x="91" y="80"/>
                    </a:lnTo>
                    <a:lnTo>
                      <a:pt x="107" y="74"/>
                    </a:lnTo>
                    <a:lnTo>
                      <a:pt x="93" y="73"/>
                    </a:lnTo>
                    <a:lnTo>
                      <a:pt x="79" y="74"/>
                    </a:lnTo>
                    <a:lnTo>
                      <a:pt x="53" y="79"/>
                    </a:lnTo>
                    <a:lnTo>
                      <a:pt x="39" y="79"/>
                    </a:lnTo>
                    <a:lnTo>
                      <a:pt x="26" y="79"/>
                    </a:lnTo>
                    <a:lnTo>
                      <a:pt x="20" y="77"/>
                    </a:lnTo>
                    <a:lnTo>
                      <a:pt x="12" y="74"/>
                    </a:lnTo>
                    <a:lnTo>
                      <a:pt x="6" y="71"/>
                    </a:lnTo>
                    <a:lnTo>
                      <a:pt x="0" y="67"/>
                    </a:lnTo>
                    <a:lnTo>
                      <a:pt x="22" y="70"/>
                    </a:lnTo>
                    <a:lnTo>
                      <a:pt x="53" y="74"/>
                    </a:lnTo>
                    <a:lnTo>
                      <a:pt x="69" y="76"/>
                    </a:lnTo>
                    <a:lnTo>
                      <a:pt x="83" y="76"/>
                    </a:lnTo>
                    <a:lnTo>
                      <a:pt x="95" y="73"/>
                    </a:lnTo>
                    <a:lnTo>
                      <a:pt x="99" y="71"/>
                    </a:lnTo>
                    <a:lnTo>
                      <a:pt x="101" y="68"/>
                    </a:lnTo>
                    <a:lnTo>
                      <a:pt x="93" y="68"/>
                    </a:lnTo>
                    <a:lnTo>
                      <a:pt x="81" y="68"/>
                    </a:lnTo>
                    <a:lnTo>
                      <a:pt x="55" y="73"/>
                    </a:lnTo>
                    <a:lnTo>
                      <a:pt x="43" y="73"/>
                    </a:lnTo>
                    <a:lnTo>
                      <a:pt x="37" y="73"/>
                    </a:lnTo>
                    <a:lnTo>
                      <a:pt x="34" y="71"/>
                    </a:lnTo>
                    <a:lnTo>
                      <a:pt x="30" y="68"/>
                    </a:lnTo>
                    <a:lnTo>
                      <a:pt x="28" y="65"/>
                    </a:lnTo>
                    <a:lnTo>
                      <a:pt x="28" y="61"/>
                    </a:lnTo>
                    <a:lnTo>
                      <a:pt x="28" y="53"/>
                    </a:lnTo>
                    <a:lnTo>
                      <a:pt x="36" y="58"/>
                    </a:lnTo>
                    <a:lnTo>
                      <a:pt x="45" y="61"/>
                    </a:lnTo>
                    <a:lnTo>
                      <a:pt x="55" y="61"/>
                    </a:lnTo>
                    <a:lnTo>
                      <a:pt x="65" y="59"/>
                    </a:lnTo>
                    <a:lnTo>
                      <a:pt x="73" y="58"/>
                    </a:lnTo>
                    <a:lnTo>
                      <a:pt x="83" y="55"/>
                    </a:lnTo>
                    <a:lnTo>
                      <a:pt x="91" y="50"/>
                    </a:lnTo>
                    <a:lnTo>
                      <a:pt x="97" y="44"/>
                    </a:lnTo>
                    <a:lnTo>
                      <a:pt x="81" y="52"/>
                    </a:lnTo>
                    <a:lnTo>
                      <a:pt x="63" y="61"/>
                    </a:lnTo>
                    <a:lnTo>
                      <a:pt x="55" y="64"/>
                    </a:lnTo>
                    <a:lnTo>
                      <a:pt x="45" y="64"/>
                    </a:lnTo>
                    <a:lnTo>
                      <a:pt x="37" y="64"/>
                    </a:lnTo>
                    <a:lnTo>
                      <a:pt x="30" y="59"/>
                    </a:lnTo>
                    <a:lnTo>
                      <a:pt x="22" y="53"/>
                    </a:lnTo>
                    <a:lnTo>
                      <a:pt x="20" y="50"/>
                    </a:lnTo>
                    <a:lnTo>
                      <a:pt x="24" y="49"/>
                    </a:lnTo>
                    <a:lnTo>
                      <a:pt x="30" y="49"/>
                    </a:lnTo>
                    <a:lnTo>
                      <a:pt x="57" y="55"/>
                    </a:lnTo>
                    <a:lnTo>
                      <a:pt x="65" y="47"/>
                    </a:lnTo>
                    <a:lnTo>
                      <a:pt x="69" y="40"/>
                    </a:lnTo>
                    <a:lnTo>
                      <a:pt x="61" y="41"/>
                    </a:lnTo>
                    <a:lnTo>
                      <a:pt x="53" y="41"/>
                    </a:lnTo>
                    <a:lnTo>
                      <a:pt x="45" y="40"/>
                    </a:lnTo>
                    <a:lnTo>
                      <a:pt x="39" y="38"/>
                    </a:lnTo>
                    <a:lnTo>
                      <a:pt x="28" y="30"/>
                    </a:lnTo>
                    <a:lnTo>
                      <a:pt x="18" y="21"/>
                    </a:lnTo>
                    <a:lnTo>
                      <a:pt x="24" y="28"/>
                    </a:lnTo>
                    <a:lnTo>
                      <a:pt x="32" y="34"/>
                    </a:lnTo>
                    <a:lnTo>
                      <a:pt x="39" y="38"/>
                    </a:lnTo>
                    <a:lnTo>
                      <a:pt x="47" y="38"/>
                    </a:lnTo>
                    <a:lnTo>
                      <a:pt x="53" y="38"/>
                    </a:lnTo>
                    <a:lnTo>
                      <a:pt x="61" y="34"/>
                    </a:lnTo>
                    <a:lnTo>
                      <a:pt x="65" y="28"/>
                    </a:lnTo>
                    <a:lnTo>
                      <a:pt x="69" y="19"/>
                    </a:lnTo>
                    <a:lnTo>
                      <a:pt x="65" y="22"/>
                    </a:lnTo>
                    <a:lnTo>
                      <a:pt x="59" y="25"/>
                    </a:lnTo>
                    <a:lnTo>
                      <a:pt x="51" y="31"/>
                    </a:lnTo>
                    <a:lnTo>
                      <a:pt x="45" y="25"/>
                    </a:lnTo>
                    <a:lnTo>
                      <a:pt x="43" y="19"/>
                    </a:lnTo>
                    <a:lnTo>
                      <a:pt x="37" y="6"/>
                    </a:lnTo>
                    <a:lnTo>
                      <a:pt x="36" y="12"/>
                    </a:lnTo>
                    <a:lnTo>
                      <a:pt x="36" y="19"/>
                    </a:lnTo>
                    <a:lnTo>
                      <a:pt x="39" y="25"/>
                    </a:lnTo>
                    <a:lnTo>
                      <a:pt x="43" y="31"/>
                    </a:lnTo>
                    <a:lnTo>
                      <a:pt x="51" y="16"/>
                    </a:lnTo>
                    <a:lnTo>
                      <a:pt x="57" y="0"/>
                    </a:lnTo>
                    <a:lnTo>
                      <a:pt x="59" y="15"/>
                    </a:lnTo>
                    <a:lnTo>
                      <a:pt x="59" y="30"/>
                    </a:lnTo>
                    <a:lnTo>
                      <a:pt x="53"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 name="Freeform 67"/>
              <p:cNvSpPr>
                <a:spLocks/>
              </p:cNvSpPr>
              <p:nvPr/>
            </p:nvSpPr>
            <p:spPr bwMode="auto">
              <a:xfrm>
                <a:off x="5339" y="1072"/>
                <a:ext cx="108" cy="103"/>
              </a:xfrm>
              <a:custGeom>
                <a:avLst/>
                <a:gdLst>
                  <a:gd name="T0" fmla="*/ 68 w 107"/>
                  <a:gd name="T1" fmla="*/ 69 h 108"/>
                  <a:gd name="T2" fmla="*/ 90 w 107"/>
                  <a:gd name="T3" fmla="*/ 65 h 108"/>
                  <a:gd name="T4" fmla="*/ 108 w 107"/>
                  <a:gd name="T5" fmla="*/ 60 h 108"/>
                  <a:gd name="T6" fmla="*/ 80 w 107"/>
                  <a:gd name="T7" fmla="*/ 63 h 108"/>
                  <a:gd name="T8" fmla="*/ 45 w 107"/>
                  <a:gd name="T9" fmla="*/ 67 h 108"/>
                  <a:gd name="T10" fmla="*/ 22 w 107"/>
                  <a:gd name="T11" fmla="*/ 66 h 108"/>
                  <a:gd name="T12" fmla="*/ 10 w 107"/>
                  <a:gd name="T13" fmla="*/ 62 h 108"/>
                  <a:gd name="T14" fmla="*/ 0 w 107"/>
                  <a:gd name="T15" fmla="*/ 55 h 108"/>
                  <a:gd name="T16" fmla="*/ 6 w 107"/>
                  <a:gd name="T17" fmla="*/ 55 h 108"/>
                  <a:gd name="T18" fmla="*/ 20 w 107"/>
                  <a:gd name="T19" fmla="*/ 57 h 108"/>
                  <a:gd name="T20" fmla="*/ 37 w 107"/>
                  <a:gd name="T21" fmla="*/ 63 h 108"/>
                  <a:gd name="T22" fmla="*/ 47 w 107"/>
                  <a:gd name="T23" fmla="*/ 64 h 108"/>
                  <a:gd name="T24" fmla="*/ 80 w 107"/>
                  <a:gd name="T25" fmla="*/ 62 h 108"/>
                  <a:gd name="T26" fmla="*/ 114 w 107"/>
                  <a:gd name="T27" fmla="*/ 53 h 108"/>
                  <a:gd name="T28" fmla="*/ 100 w 107"/>
                  <a:gd name="T29" fmla="*/ 52 h 108"/>
                  <a:gd name="T30" fmla="*/ 53 w 107"/>
                  <a:gd name="T31" fmla="*/ 57 h 108"/>
                  <a:gd name="T32" fmla="*/ 26 w 107"/>
                  <a:gd name="T33" fmla="*/ 57 h 108"/>
                  <a:gd name="T34" fmla="*/ 12 w 107"/>
                  <a:gd name="T35" fmla="*/ 53 h 108"/>
                  <a:gd name="T36" fmla="*/ 0 w 107"/>
                  <a:gd name="T37" fmla="*/ 48 h 108"/>
                  <a:gd name="T38" fmla="*/ 22 w 107"/>
                  <a:gd name="T39" fmla="*/ 50 h 108"/>
                  <a:gd name="T40" fmla="*/ 76 w 107"/>
                  <a:gd name="T41" fmla="*/ 54 h 108"/>
                  <a:gd name="T42" fmla="*/ 102 w 107"/>
                  <a:gd name="T43" fmla="*/ 52 h 108"/>
                  <a:gd name="T44" fmla="*/ 108 w 107"/>
                  <a:gd name="T45" fmla="*/ 49 h 108"/>
                  <a:gd name="T46" fmla="*/ 100 w 107"/>
                  <a:gd name="T47" fmla="*/ 49 h 108"/>
                  <a:gd name="T48" fmla="*/ 62 w 107"/>
                  <a:gd name="T49" fmla="*/ 52 h 108"/>
                  <a:gd name="T50" fmla="*/ 37 w 107"/>
                  <a:gd name="T51" fmla="*/ 52 h 108"/>
                  <a:gd name="T52" fmla="*/ 30 w 107"/>
                  <a:gd name="T53" fmla="*/ 49 h 108"/>
                  <a:gd name="T54" fmla="*/ 28 w 107"/>
                  <a:gd name="T55" fmla="*/ 44 h 108"/>
                  <a:gd name="T56" fmla="*/ 28 w 107"/>
                  <a:gd name="T57" fmla="*/ 39 h 108"/>
                  <a:gd name="T58" fmla="*/ 45 w 107"/>
                  <a:gd name="T59" fmla="*/ 44 h 108"/>
                  <a:gd name="T60" fmla="*/ 72 w 107"/>
                  <a:gd name="T61" fmla="*/ 43 h 108"/>
                  <a:gd name="T62" fmla="*/ 90 w 107"/>
                  <a:gd name="T63" fmla="*/ 40 h 108"/>
                  <a:gd name="T64" fmla="*/ 104 w 107"/>
                  <a:gd name="T65" fmla="*/ 31 h 108"/>
                  <a:gd name="T66" fmla="*/ 88 w 107"/>
                  <a:gd name="T67" fmla="*/ 38 h 108"/>
                  <a:gd name="T68" fmla="*/ 62 w 107"/>
                  <a:gd name="T69" fmla="*/ 46 h 108"/>
                  <a:gd name="T70" fmla="*/ 37 w 107"/>
                  <a:gd name="T71" fmla="*/ 46 h 108"/>
                  <a:gd name="T72" fmla="*/ 30 w 107"/>
                  <a:gd name="T73" fmla="*/ 43 h 108"/>
                  <a:gd name="T74" fmla="*/ 20 w 107"/>
                  <a:gd name="T75" fmla="*/ 36 h 108"/>
                  <a:gd name="T76" fmla="*/ 30 w 107"/>
                  <a:gd name="T77" fmla="*/ 35 h 108"/>
                  <a:gd name="T78" fmla="*/ 64 w 107"/>
                  <a:gd name="T79" fmla="*/ 40 h 108"/>
                  <a:gd name="T80" fmla="*/ 76 w 107"/>
                  <a:gd name="T81" fmla="*/ 29 h 108"/>
                  <a:gd name="T82" fmla="*/ 68 w 107"/>
                  <a:gd name="T83" fmla="*/ 29 h 108"/>
                  <a:gd name="T84" fmla="*/ 45 w 107"/>
                  <a:gd name="T85" fmla="*/ 29 h 108"/>
                  <a:gd name="T86" fmla="*/ 28 w 107"/>
                  <a:gd name="T87" fmla="*/ 23 h 108"/>
                  <a:gd name="T88" fmla="*/ 18 w 107"/>
                  <a:gd name="T89" fmla="*/ 14 h 108"/>
                  <a:gd name="T90" fmla="*/ 32 w 107"/>
                  <a:gd name="T91" fmla="*/ 26 h 108"/>
                  <a:gd name="T92" fmla="*/ 47 w 107"/>
                  <a:gd name="T93" fmla="*/ 28 h 108"/>
                  <a:gd name="T94" fmla="*/ 68 w 107"/>
                  <a:gd name="T95" fmla="*/ 26 h 108"/>
                  <a:gd name="T96" fmla="*/ 76 w 107"/>
                  <a:gd name="T97" fmla="*/ 12 h 108"/>
                  <a:gd name="T98" fmla="*/ 72 w 107"/>
                  <a:gd name="T99" fmla="*/ 15 h 108"/>
                  <a:gd name="T100" fmla="*/ 51 w 107"/>
                  <a:gd name="T101" fmla="*/ 24 h 108"/>
                  <a:gd name="T102" fmla="*/ 45 w 107"/>
                  <a:gd name="T103" fmla="*/ 18 h 108"/>
                  <a:gd name="T104" fmla="*/ 37 w 107"/>
                  <a:gd name="T105" fmla="*/ 6 h 108"/>
                  <a:gd name="T106" fmla="*/ 36 w 107"/>
                  <a:gd name="T107" fmla="*/ 10 h 108"/>
                  <a:gd name="T108" fmla="*/ 39 w 107"/>
                  <a:gd name="T109" fmla="*/ 18 h 108"/>
                  <a:gd name="T110" fmla="*/ 43 w 107"/>
                  <a:gd name="T111" fmla="*/ 24 h 108"/>
                  <a:gd name="T112" fmla="*/ 64 w 107"/>
                  <a:gd name="T113" fmla="*/ 0 h 108"/>
                  <a:gd name="T114" fmla="*/ 66 w 107"/>
                  <a:gd name="T115" fmla="*/ 10 h 1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7"/>
                  <a:gd name="T175" fmla="*/ 0 h 108"/>
                  <a:gd name="T176" fmla="*/ 107 w 107"/>
                  <a:gd name="T177" fmla="*/ 108 h 10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7" h="108">
                    <a:moveTo>
                      <a:pt x="53" y="108"/>
                    </a:moveTo>
                    <a:lnTo>
                      <a:pt x="61" y="95"/>
                    </a:lnTo>
                    <a:lnTo>
                      <a:pt x="83" y="90"/>
                    </a:lnTo>
                    <a:lnTo>
                      <a:pt x="93" y="87"/>
                    </a:lnTo>
                    <a:lnTo>
                      <a:pt x="101" y="83"/>
                    </a:lnTo>
                    <a:lnTo>
                      <a:pt x="73" y="87"/>
                    </a:lnTo>
                    <a:lnTo>
                      <a:pt x="59" y="90"/>
                    </a:lnTo>
                    <a:lnTo>
                      <a:pt x="45" y="93"/>
                    </a:lnTo>
                    <a:lnTo>
                      <a:pt x="34" y="93"/>
                    </a:lnTo>
                    <a:lnTo>
                      <a:pt x="22" y="92"/>
                    </a:lnTo>
                    <a:lnTo>
                      <a:pt x="16" y="89"/>
                    </a:lnTo>
                    <a:lnTo>
                      <a:pt x="10" y="86"/>
                    </a:lnTo>
                    <a:lnTo>
                      <a:pt x="6" y="81"/>
                    </a:lnTo>
                    <a:lnTo>
                      <a:pt x="0" y="77"/>
                    </a:lnTo>
                    <a:lnTo>
                      <a:pt x="6" y="77"/>
                    </a:lnTo>
                    <a:lnTo>
                      <a:pt x="10" y="77"/>
                    </a:lnTo>
                    <a:lnTo>
                      <a:pt x="20" y="80"/>
                    </a:lnTo>
                    <a:lnTo>
                      <a:pt x="28" y="84"/>
                    </a:lnTo>
                    <a:lnTo>
                      <a:pt x="37" y="87"/>
                    </a:lnTo>
                    <a:lnTo>
                      <a:pt x="47" y="89"/>
                    </a:lnTo>
                    <a:lnTo>
                      <a:pt x="55" y="89"/>
                    </a:lnTo>
                    <a:lnTo>
                      <a:pt x="73" y="86"/>
                    </a:lnTo>
                    <a:lnTo>
                      <a:pt x="91" y="80"/>
                    </a:lnTo>
                    <a:lnTo>
                      <a:pt x="107" y="74"/>
                    </a:lnTo>
                    <a:lnTo>
                      <a:pt x="93" y="73"/>
                    </a:lnTo>
                    <a:lnTo>
                      <a:pt x="79" y="74"/>
                    </a:lnTo>
                    <a:lnTo>
                      <a:pt x="53" y="79"/>
                    </a:lnTo>
                    <a:lnTo>
                      <a:pt x="39" y="79"/>
                    </a:lnTo>
                    <a:lnTo>
                      <a:pt x="26" y="79"/>
                    </a:lnTo>
                    <a:lnTo>
                      <a:pt x="20" y="77"/>
                    </a:lnTo>
                    <a:lnTo>
                      <a:pt x="12" y="74"/>
                    </a:lnTo>
                    <a:lnTo>
                      <a:pt x="6" y="71"/>
                    </a:lnTo>
                    <a:lnTo>
                      <a:pt x="0" y="67"/>
                    </a:lnTo>
                    <a:lnTo>
                      <a:pt x="22" y="70"/>
                    </a:lnTo>
                    <a:lnTo>
                      <a:pt x="53" y="74"/>
                    </a:lnTo>
                    <a:lnTo>
                      <a:pt x="69" y="76"/>
                    </a:lnTo>
                    <a:lnTo>
                      <a:pt x="83" y="76"/>
                    </a:lnTo>
                    <a:lnTo>
                      <a:pt x="95" y="73"/>
                    </a:lnTo>
                    <a:lnTo>
                      <a:pt x="99" y="71"/>
                    </a:lnTo>
                    <a:lnTo>
                      <a:pt x="101" y="68"/>
                    </a:lnTo>
                    <a:lnTo>
                      <a:pt x="93" y="68"/>
                    </a:lnTo>
                    <a:lnTo>
                      <a:pt x="81" y="68"/>
                    </a:lnTo>
                    <a:lnTo>
                      <a:pt x="55" y="73"/>
                    </a:lnTo>
                    <a:lnTo>
                      <a:pt x="43" y="73"/>
                    </a:lnTo>
                    <a:lnTo>
                      <a:pt x="37" y="73"/>
                    </a:lnTo>
                    <a:lnTo>
                      <a:pt x="34" y="71"/>
                    </a:lnTo>
                    <a:lnTo>
                      <a:pt x="30" y="68"/>
                    </a:lnTo>
                    <a:lnTo>
                      <a:pt x="28" y="65"/>
                    </a:lnTo>
                    <a:lnTo>
                      <a:pt x="28" y="61"/>
                    </a:lnTo>
                    <a:lnTo>
                      <a:pt x="28" y="53"/>
                    </a:lnTo>
                    <a:lnTo>
                      <a:pt x="36" y="58"/>
                    </a:lnTo>
                    <a:lnTo>
                      <a:pt x="45" y="61"/>
                    </a:lnTo>
                    <a:lnTo>
                      <a:pt x="55" y="61"/>
                    </a:lnTo>
                    <a:lnTo>
                      <a:pt x="65" y="59"/>
                    </a:lnTo>
                    <a:lnTo>
                      <a:pt x="73" y="58"/>
                    </a:lnTo>
                    <a:lnTo>
                      <a:pt x="83" y="55"/>
                    </a:lnTo>
                    <a:lnTo>
                      <a:pt x="91" y="50"/>
                    </a:lnTo>
                    <a:lnTo>
                      <a:pt x="97" y="44"/>
                    </a:lnTo>
                    <a:lnTo>
                      <a:pt x="81" y="52"/>
                    </a:lnTo>
                    <a:lnTo>
                      <a:pt x="63" y="61"/>
                    </a:lnTo>
                    <a:lnTo>
                      <a:pt x="55" y="64"/>
                    </a:lnTo>
                    <a:lnTo>
                      <a:pt x="45" y="64"/>
                    </a:lnTo>
                    <a:lnTo>
                      <a:pt x="37" y="64"/>
                    </a:lnTo>
                    <a:lnTo>
                      <a:pt x="30" y="59"/>
                    </a:lnTo>
                    <a:lnTo>
                      <a:pt x="22" y="53"/>
                    </a:lnTo>
                    <a:lnTo>
                      <a:pt x="20" y="50"/>
                    </a:lnTo>
                    <a:lnTo>
                      <a:pt x="24" y="49"/>
                    </a:lnTo>
                    <a:lnTo>
                      <a:pt x="30" y="49"/>
                    </a:lnTo>
                    <a:lnTo>
                      <a:pt x="57" y="55"/>
                    </a:lnTo>
                    <a:lnTo>
                      <a:pt x="65" y="47"/>
                    </a:lnTo>
                    <a:lnTo>
                      <a:pt x="69" y="40"/>
                    </a:lnTo>
                    <a:lnTo>
                      <a:pt x="61" y="41"/>
                    </a:lnTo>
                    <a:lnTo>
                      <a:pt x="53" y="41"/>
                    </a:lnTo>
                    <a:lnTo>
                      <a:pt x="45" y="40"/>
                    </a:lnTo>
                    <a:lnTo>
                      <a:pt x="39" y="38"/>
                    </a:lnTo>
                    <a:lnTo>
                      <a:pt x="28" y="30"/>
                    </a:lnTo>
                    <a:lnTo>
                      <a:pt x="18" y="21"/>
                    </a:lnTo>
                    <a:lnTo>
                      <a:pt x="24" y="28"/>
                    </a:lnTo>
                    <a:lnTo>
                      <a:pt x="32" y="34"/>
                    </a:lnTo>
                    <a:lnTo>
                      <a:pt x="39" y="38"/>
                    </a:lnTo>
                    <a:lnTo>
                      <a:pt x="47" y="38"/>
                    </a:lnTo>
                    <a:lnTo>
                      <a:pt x="53" y="38"/>
                    </a:lnTo>
                    <a:lnTo>
                      <a:pt x="61" y="34"/>
                    </a:lnTo>
                    <a:lnTo>
                      <a:pt x="65" y="28"/>
                    </a:lnTo>
                    <a:lnTo>
                      <a:pt x="69" y="19"/>
                    </a:lnTo>
                    <a:lnTo>
                      <a:pt x="65" y="22"/>
                    </a:lnTo>
                    <a:lnTo>
                      <a:pt x="59" y="25"/>
                    </a:lnTo>
                    <a:lnTo>
                      <a:pt x="51" y="31"/>
                    </a:lnTo>
                    <a:lnTo>
                      <a:pt x="45" y="25"/>
                    </a:lnTo>
                    <a:lnTo>
                      <a:pt x="43" y="19"/>
                    </a:lnTo>
                    <a:lnTo>
                      <a:pt x="37" y="6"/>
                    </a:lnTo>
                    <a:lnTo>
                      <a:pt x="36" y="12"/>
                    </a:lnTo>
                    <a:lnTo>
                      <a:pt x="36" y="19"/>
                    </a:lnTo>
                    <a:lnTo>
                      <a:pt x="39" y="25"/>
                    </a:lnTo>
                    <a:lnTo>
                      <a:pt x="43" y="31"/>
                    </a:lnTo>
                    <a:lnTo>
                      <a:pt x="51" y="16"/>
                    </a:lnTo>
                    <a:lnTo>
                      <a:pt x="57" y="0"/>
                    </a:lnTo>
                    <a:lnTo>
                      <a:pt x="59" y="15"/>
                    </a:lnTo>
                    <a:lnTo>
                      <a:pt x="59" y="30"/>
                    </a:lnTo>
                  </a:path>
                </a:pathLst>
              </a:custGeom>
              <a:noFill/>
              <a:ln w="12700">
                <a:solidFill>
                  <a:srgbClr val="00531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 name="Line 68"/>
              <p:cNvSpPr>
                <a:spLocks noChangeShapeType="1"/>
              </p:cNvSpPr>
              <p:nvPr/>
            </p:nvSpPr>
            <p:spPr bwMode="auto">
              <a:xfrm flipV="1">
                <a:off x="5536" y="1057"/>
                <a:ext cx="1" cy="133"/>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 name="Freeform 69"/>
              <p:cNvSpPr>
                <a:spLocks/>
              </p:cNvSpPr>
              <p:nvPr/>
            </p:nvSpPr>
            <p:spPr bwMode="auto">
              <a:xfrm>
                <a:off x="5458" y="1023"/>
                <a:ext cx="153" cy="146"/>
              </a:xfrm>
              <a:custGeom>
                <a:avLst/>
                <a:gdLst>
                  <a:gd name="T0" fmla="*/ 96 w 152"/>
                  <a:gd name="T1" fmla="*/ 97 h 153"/>
                  <a:gd name="T2" fmla="*/ 145 w 152"/>
                  <a:gd name="T3" fmla="*/ 87 h 153"/>
                  <a:gd name="T4" fmla="*/ 132 w 152"/>
                  <a:gd name="T5" fmla="*/ 86 h 153"/>
                  <a:gd name="T6" fmla="*/ 67 w 152"/>
                  <a:gd name="T7" fmla="*/ 94 h 153"/>
                  <a:gd name="T8" fmla="*/ 32 w 152"/>
                  <a:gd name="T9" fmla="*/ 92 h 153"/>
                  <a:gd name="T10" fmla="*/ 10 w 152"/>
                  <a:gd name="T11" fmla="*/ 83 h 153"/>
                  <a:gd name="T12" fmla="*/ 10 w 152"/>
                  <a:gd name="T13" fmla="*/ 77 h 153"/>
                  <a:gd name="T14" fmla="*/ 42 w 152"/>
                  <a:gd name="T15" fmla="*/ 86 h 153"/>
                  <a:gd name="T16" fmla="*/ 67 w 152"/>
                  <a:gd name="T17" fmla="*/ 90 h 153"/>
                  <a:gd name="T18" fmla="*/ 114 w 152"/>
                  <a:gd name="T19" fmla="*/ 87 h 153"/>
                  <a:gd name="T20" fmla="*/ 159 w 152"/>
                  <a:gd name="T21" fmla="*/ 74 h 153"/>
                  <a:gd name="T22" fmla="*/ 122 w 152"/>
                  <a:gd name="T23" fmla="*/ 74 h 153"/>
                  <a:gd name="T24" fmla="*/ 48 w 152"/>
                  <a:gd name="T25" fmla="*/ 81 h 153"/>
                  <a:gd name="T26" fmla="*/ 20 w 152"/>
                  <a:gd name="T27" fmla="*/ 74 h 153"/>
                  <a:gd name="T28" fmla="*/ 0 w 152"/>
                  <a:gd name="T29" fmla="*/ 68 h 153"/>
                  <a:gd name="T30" fmla="*/ 108 w 152"/>
                  <a:gd name="T31" fmla="*/ 76 h 153"/>
                  <a:gd name="T32" fmla="*/ 141 w 152"/>
                  <a:gd name="T33" fmla="*/ 74 h 153"/>
                  <a:gd name="T34" fmla="*/ 151 w 152"/>
                  <a:gd name="T35" fmla="*/ 70 h 153"/>
                  <a:gd name="T36" fmla="*/ 126 w 152"/>
                  <a:gd name="T37" fmla="*/ 70 h 153"/>
                  <a:gd name="T38" fmla="*/ 56 w 152"/>
                  <a:gd name="T39" fmla="*/ 73 h 153"/>
                  <a:gd name="T40" fmla="*/ 42 w 152"/>
                  <a:gd name="T41" fmla="*/ 66 h 153"/>
                  <a:gd name="T42" fmla="*/ 42 w 152"/>
                  <a:gd name="T43" fmla="*/ 55 h 153"/>
                  <a:gd name="T44" fmla="*/ 86 w 152"/>
                  <a:gd name="T45" fmla="*/ 61 h 153"/>
                  <a:gd name="T46" fmla="*/ 126 w 152"/>
                  <a:gd name="T47" fmla="*/ 55 h 153"/>
                  <a:gd name="T48" fmla="*/ 147 w 152"/>
                  <a:gd name="T49" fmla="*/ 46 h 153"/>
                  <a:gd name="T50" fmla="*/ 98 w 152"/>
                  <a:gd name="T51" fmla="*/ 61 h 153"/>
                  <a:gd name="T52" fmla="*/ 62 w 152"/>
                  <a:gd name="T53" fmla="*/ 64 h 153"/>
                  <a:gd name="T54" fmla="*/ 42 w 152"/>
                  <a:gd name="T55" fmla="*/ 59 h 153"/>
                  <a:gd name="T56" fmla="*/ 30 w 152"/>
                  <a:gd name="T57" fmla="*/ 52 h 153"/>
                  <a:gd name="T58" fmla="*/ 34 w 152"/>
                  <a:gd name="T59" fmla="*/ 50 h 153"/>
                  <a:gd name="T60" fmla="*/ 90 w 152"/>
                  <a:gd name="T61" fmla="*/ 56 h 153"/>
                  <a:gd name="T62" fmla="*/ 104 w 152"/>
                  <a:gd name="T63" fmla="*/ 44 h 153"/>
                  <a:gd name="T64" fmla="*/ 94 w 152"/>
                  <a:gd name="T65" fmla="*/ 42 h 153"/>
                  <a:gd name="T66" fmla="*/ 58 w 152"/>
                  <a:gd name="T67" fmla="*/ 38 h 153"/>
                  <a:gd name="T68" fmla="*/ 26 w 152"/>
                  <a:gd name="T69" fmla="*/ 22 h 153"/>
                  <a:gd name="T70" fmla="*/ 46 w 152"/>
                  <a:gd name="T71" fmla="*/ 34 h 153"/>
                  <a:gd name="T72" fmla="*/ 86 w 152"/>
                  <a:gd name="T73" fmla="*/ 38 h 153"/>
                  <a:gd name="T74" fmla="*/ 106 w 152"/>
                  <a:gd name="T75" fmla="*/ 20 h 153"/>
                  <a:gd name="T76" fmla="*/ 94 w 152"/>
                  <a:gd name="T77" fmla="*/ 26 h 153"/>
                  <a:gd name="T78" fmla="*/ 65 w 152"/>
                  <a:gd name="T79" fmla="*/ 26 h 153"/>
                  <a:gd name="T80" fmla="*/ 56 w 152"/>
                  <a:gd name="T81" fmla="*/ 6 h 153"/>
                  <a:gd name="T82" fmla="*/ 56 w 152"/>
                  <a:gd name="T83" fmla="*/ 27 h 153"/>
                  <a:gd name="T84" fmla="*/ 69 w 152"/>
                  <a:gd name="T85" fmla="*/ 25 h 153"/>
                  <a:gd name="T86" fmla="*/ 88 w 152"/>
                  <a:gd name="T87" fmla="*/ 0 h 153"/>
                  <a:gd name="T88" fmla="*/ 94 w 152"/>
                  <a:gd name="T89" fmla="*/ 29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2"/>
                  <a:gd name="T136" fmla="*/ 0 h 153"/>
                  <a:gd name="T137" fmla="*/ 152 w 152"/>
                  <a:gd name="T138" fmla="*/ 153 h 1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2" h="153">
                    <a:moveTo>
                      <a:pt x="77" y="153"/>
                    </a:moveTo>
                    <a:lnTo>
                      <a:pt x="89" y="135"/>
                    </a:lnTo>
                    <a:lnTo>
                      <a:pt x="119" y="128"/>
                    </a:lnTo>
                    <a:lnTo>
                      <a:pt x="133" y="124"/>
                    </a:lnTo>
                    <a:lnTo>
                      <a:pt x="138" y="121"/>
                    </a:lnTo>
                    <a:lnTo>
                      <a:pt x="142" y="116"/>
                    </a:lnTo>
                    <a:lnTo>
                      <a:pt x="125" y="119"/>
                    </a:lnTo>
                    <a:lnTo>
                      <a:pt x="105" y="124"/>
                    </a:lnTo>
                    <a:lnTo>
                      <a:pt x="87" y="128"/>
                    </a:lnTo>
                    <a:lnTo>
                      <a:pt x="67" y="131"/>
                    </a:lnTo>
                    <a:lnTo>
                      <a:pt x="50" y="131"/>
                    </a:lnTo>
                    <a:lnTo>
                      <a:pt x="40" y="131"/>
                    </a:lnTo>
                    <a:lnTo>
                      <a:pt x="32" y="128"/>
                    </a:lnTo>
                    <a:lnTo>
                      <a:pt x="24" y="125"/>
                    </a:lnTo>
                    <a:lnTo>
                      <a:pt x="16" y="121"/>
                    </a:lnTo>
                    <a:lnTo>
                      <a:pt x="10" y="115"/>
                    </a:lnTo>
                    <a:lnTo>
                      <a:pt x="2" y="107"/>
                    </a:lnTo>
                    <a:lnTo>
                      <a:pt x="10" y="107"/>
                    </a:lnTo>
                    <a:lnTo>
                      <a:pt x="16" y="109"/>
                    </a:lnTo>
                    <a:lnTo>
                      <a:pt x="30" y="113"/>
                    </a:lnTo>
                    <a:lnTo>
                      <a:pt x="42" y="119"/>
                    </a:lnTo>
                    <a:lnTo>
                      <a:pt x="56" y="124"/>
                    </a:lnTo>
                    <a:lnTo>
                      <a:pt x="67" y="125"/>
                    </a:lnTo>
                    <a:lnTo>
                      <a:pt x="81" y="125"/>
                    </a:lnTo>
                    <a:lnTo>
                      <a:pt x="93" y="124"/>
                    </a:lnTo>
                    <a:lnTo>
                      <a:pt x="107" y="121"/>
                    </a:lnTo>
                    <a:lnTo>
                      <a:pt x="131" y="113"/>
                    </a:lnTo>
                    <a:lnTo>
                      <a:pt x="152" y="104"/>
                    </a:lnTo>
                    <a:lnTo>
                      <a:pt x="144" y="103"/>
                    </a:lnTo>
                    <a:lnTo>
                      <a:pt x="134" y="101"/>
                    </a:lnTo>
                    <a:lnTo>
                      <a:pt x="115" y="103"/>
                    </a:lnTo>
                    <a:lnTo>
                      <a:pt x="77" y="110"/>
                    </a:lnTo>
                    <a:lnTo>
                      <a:pt x="58" y="112"/>
                    </a:lnTo>
                    <a:lnTo>
                      <a:pt x="48" y="112"/>
                    </a:lnTo>
                    <a:lnTo>
                      <a:pt x="38" y="110"/>
                    </a:lnTo>
                    <a:lnTo>
                      <a:pt x="28" y="109"/>
                    </a:lnTo>
                    <a:lnTo>
                      <a:pt x="20" y="104"/>
                    </a:lnTo>
                    <a:lnTo>
                      <a:pt x="10" y="100"/>
                    </a:lnTo>
                    <a:lnTo>
                      <a:pt x="0" y="94"/>
                    </a:lnTo>
                    <a:lnTo>
                      <a:pt x="34" y="98"/>
                    </a:lnTo>
                    <a:lnTo>
                      <a:pt x="77" y="104"/>
                    </a:lnTo>
                    <a:lnTo>
                      <a:pt x="101" y="106"/>
                    </a:lnTo>
                    <a:lnTo>
                      <a:pt x="121" y="106"/>
                    </a:lnTo>
                    <a:lnTo>
                      <a:pt x="129" y="104"/>
                    </a:lnTo>
                    <a:lnTo>
                      <a:pt x="134" y="103"/>
                    </a:lnTo>
                    <a:lnTo>
                      <a:pt x="140" y="100"/>
                    </a:lnTo>
                    <a:lnTo>
                      <a:pt x="144" y="97"/>
                    </a:lnTo>
                    <a:lnTo>
                      <a:pt x="140" y="95"/>
                    </a:lnTo>
                    <a:lnTo>
                      <a:pt x="134" y="95"/>
                    </a:lnTo>
                    <a:lnTo>
                      <a:pt x="119" y="97"/>
                    </a:lnTo>
                    <a:lnTo>
                      <a:pt x="79" y="103"/>
                    </a:lnTo>
                    <a:lnTo>
                      <a:pt x="62" y="103"/>
                    </a:lnTo>
                    <a:lnTo>
                      <a:pt x="56" y="101"/>
                    </a:lnTo>
                    <a:lnTo>
                      <a:pt x="48" y="100"/>
                    </a:lnTo>
                    <a:lnTo>
                      <a:pt x="44" y="95"/>
                    </a:lnTo>
                    <a:lnTo>
                      <a:pt x="42" y="91"/>
                    </a:lnTo>
                    <a:lnTo>
                      <a:pt x="40" y="85"/>
                    </a:lnTo>
                    <a:lnTo>
                      <a:pt x="42" y="76"/>
                    </a:lnTo>
                    <a:lnTo>
                      <a:pt x="54" y="82"/>
                    </a:lnTo>
                    <a:lnTo>
                      <a:pt x="65" y="85"/>
                    </a:lnTo>
                    <a:lnTo>
                      <a:pt x="79" y="85"/>
                    </a:lnTo>
                    <a:lnTo>
                      <a:pt x="93" y="84"/>
                    </a:lnTo>
                    <a:lnTo>
                      <a:pt x="107" y="81"/>
                    </a:lnTo>
                    <a:lnTo>
                      <a:pt x="119" y="76"/>
                    </a:lnTo>
                    <a:lnTo>
                      <a:pt x="131" y="70"/>
                    </a:lnTo>
                    <a:lnTo>
                      <a:pt x="140" y="63"/>
                    </a:lnTo>
                    <a:lnTo>
                      <a:pt x="129" y="67"/>
                    </a:lnTo>
                    <a:lnTo>
                      <a:pt x="117" y="73"/>
                    </a:lnTo>
                    <a:lnTo>
                      <a:pt x="91" y="85"/>
                    </a:lnTo>
                    <a:lnTo>
                      <a:pt x="79" y="88"/>
                    </a:lnTo>
                    <a:lnTo>
                      <a:pt x="67" y="91"/>
                    </a:lnTo>
                    <a:lnTo>
                      <a:pt x="62" y="89"/>
                    </a:lnTo>
                    <a:lnTo>
                      <a:pt x="54" y="88"/>
                    </a:lnTo>
                    <a:lnTo>
                      <a:pt x="48" y="86"/>
                    </a:lnTo>
                    <a:lnTo>
                      <a:pt x="42" y="82"/>
                    </a:lnTo>
                    <a:lnTo>
                      <a:pt x="32" y="75"/>
                    </a:lnTo>
                    <a:lnTo>
                      <a:pt x="30" y="72"/>
                    </a:lnTo>
                    <a:lnTo>
                      <a:pt x="30" y="70"/>
                    </a:lnTo>
                    <a:lnTo>
                      <a:pt x="32" y="69"/>
                    </a:lnTo>
                    <a:lnTo>
                      <a:pt x="34" y="69"/>
                    </a:lnTo>
                    <a:lnTo>
                      <a:pt x="42" y="69"/>
                    </a:lnTo>
                    <a:lnTo>
                      <a:pt x="65" y="73"/>
                    </a:lnTo>
                    <a:lnTo>
                      <a:pt x="83" y="78"/>
                    </a:lnTo>
                    <a:lnTo>
                      <a:pt x="93" y="67"/>
                    </a:lnTo>
                    <a:lnTo>
                      <a:pt x="97" y="61"/>
                    </a:lnTo>
                    <a:lnTo>
                      <a:pt x="99" y="55"/>
                    </a:lnTo>
                    <a:lnTo>
                      <a:pt x="87" y="58"/>
                    </a:lnTo>
                    <a:lnTo>
                      <a:pt x="77" y="58"/>
                    </a:lnTo>
                    <a:lnTo>
                      <a:pt x="65" y="57"/>
                    </a:lnTo>
                    <a:lnTo>
                      <a:pt x="58" y="52"/>
                    </a:lnTo>
                    <a:lnTo>
                      <a:pt x="48" y="48"/>
                    </a:lnTo>
                    <a:lnTo>
                      <a:pt x="40" y="42"/>
                    </a:lnTo>
                    <a:lnTo>
                      <a:pt x="26" y="29"/>
                    </a:lnTo>
                    <a:lnTo>
                      <a:pt x="36" y="39"/>
                    </a:lnTo>
                    <a:lnTo>
                      <a:pt x="46" y="48"/>
                    </a:lnTo>
                    <a:lnTo>
                      <a:pt x="58" y="52"/>
                    </a:lnTo>
                    <a:lnTo>
                      <a:pt x="67" y="55"/>
                    </a:lnTo>
                    <a:lnTo>
                      <a:pt x="79" y="52"/>
                    </a:lnTo>
                    <a:lnTo>
                      <a:pt x="87" y="48"/>
                    </a:lnTo>
                    <a:lnTo>
                      <a:pt x="95" y="39"/>
                    </a:lnTo>
                    <a:lnTo>
                      <a:pt x="99" y="27"/>
                    </a:lnTo>
                    <a:lnTo>
                      <a:pt x="93" y="32"/>
                    </a:lnTo>
                    <a:lnTo>
                      <a:pt x="87" y="35"/>
                    </a:lnTo>
                    <a:lnTo>
                      <a:pt x="73" y="42"/>
                    </a:lnTo>
                    <a:lnTo>
                      <a:pt x="65" y="35"/>
                    </a:lnTo>
                    <a:lnTo>
                      <a:pt x="62" y="26"/>
                    </a:lnTo>
                    <a:lnTo>
                      <a:pt x="56" y="6"/>
                    </a:lnTo>
                    <a:lnTo>
                      <a:pt x="54" y="17"/>
                    </a:lnTo>
                    <a:lnTo>
                      <a:pt x="54" y="27"/>
                    </a:lnTo>
                    <a:lnTo>
                      <a:pt x="56" y="36"/>
                    </a:lnTo>
                    <a:lnTo>
                      <a:pt x="63" y="42"/>
                    </a:lnTo>
                    <a:lnTo>
                      <a:pt x="69" y="33"/>
                    </a:lnTo>
                    <a:lnTo>
                      <a:pt x="75" y="21"/>
                    </a:lnTo>
                    <a:lnTo>
                      <a:pt x="81" y="0"/>
                    </a:lnTo>
                    <a:lnTo>
                      <a:pt x="85" y="9"/>
                    </a:lnTo>
                    <a:lnTo>
                      <a:pt x="87" y="20"/>
                    </a:lnTo>
                    <a:lnTo>
                      <a:pt x="87" y="40"/>
                    </a:lnTo>
                    <a:lnTo>
                      <a:pt x="77" y="153"/>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6" name="Freeform 70"/>
              <p:cNvSpPr>
                <a:spLocks/>
              </p:cNvSpPr>
              <p:nvPr/>
            </p:nvSpPr>
            <p:spPr bwMode="auto">
              <a:xfrm>
                <a:off x="5458" y="1023"/>
                <a:ext cx="153" cy="146"/>
              </a:xfrm>
              <a:custGeom>
                <a:avLst/>
                <a:gdLst>
                  <a:gd name="T0" fmla="*/ 96 w 152"/>
                  <a:gd name="T1" fmla="*/ 97 h 153"/>
                  <a:gd name="T2" fmla="*/ 145 w 152"/>
                  <a:gd name="T3" fmla="*/ 87 h 153"/>
                  <a:gd name="T4" fmla="*/ 132 w 152"/>
                  <a:gd name="T5" fmla="*/ 86 h 153"/>
                  <a:gd name="T6" fmla="*/ 67 w 152"/>
                  <a:gd name="T7" fmla="*/ 94 h 153"/>
                  <a:gd name="T8" fmla="*/ 32 w 152"/>
                  <a:gd name="T9" fmla="*/ 92 h 153"/>
                  <a:gd name="T10" fmla="*/ 10 w 152"/>
                  <a:gd name="T11" fmla="*/ 83 h 153"/>
                  <a:gd name="T12" fmla="*/ 10 w 152"/>
                  <a:gd name="T13" fmla="*/ 77 h 153"/>
                  <a:gd name="T14" fmla="*/ 42 w 152"/>
                  <a:gd name="T15" fmla="*/ 86 h 153"/>
                  <a:gd name="T16" fmla="*/ 67 w 152"/>
                  <a:gd name="T17" fmla="*/ 90 h 153"/>
                  <a:gd name="T18" fmla="*/ 114 w 152"/>
                  <a:gd name="T19" fmla="*/ 87 h 153"/>
                  <a:gd name="T20" fmla="*/ 159 w 152"/>
                  <a:gd name="T21" fmla="*/ 74 h 153"/>
                  <a:gd name="T22" fmla="*/ 122 w 152"/>
                  <a:gd name="T23" fmla="*/ 74 h 153"/>
                  <a:gd name="T24" fmla="*/ 48 w 152"/>
                  <a:gd name="T25" fmla="*/ 81 h 153"/>
                  <a:gd name="T26" fmla="*/ 20 w 152"/>
                  <a:gd name="T27" fmla="*/ 74 h 153"/>
                  <a:gd name="T28" fmla="*/ 0 w 152"/>
                  <a:gd name="T29" fmla="*/ 68 h 153"/>
                  <a:gd name="T30" fmla="*/ 108 w 152"/>
                  <a:gd name="T31" fmla="*/ 76 h 153"/>
                  <a:gd name="T32" fmla="*/ 141 w 152"/>
                  <a:gd name="T33" fmla="*/ 74 h 153"/>
                  <a:gd name="T34" fmla="*/ 151 w 152"/>
                  <a:gd name="T35" fmla="*/ 70 h 153"/>
                  <a:gd name="T36" fmla="*/ 126 w 152"/>
                  <a:gd name="T37" fmla="*/ 70 h 153"/>
                  <a:gd name="T38" fmla="*/ 56 w 152"/>
                  <a:gd name="T39" fmla="*/ 73 h 153"/>
                  <a:gd name="T40" fmla="*/ 42 w 152"/>
                  <a:gd name="T41" fmla="*/ 66 h 153"/>
                  <a:gd name="T42" fmla="*/ 42 w 152"/>
                  <a:gd name="T43" fmla="*/ 55 h 153"/>
                  <a:gd name="T44" fmla="*/ 86 w 152"/>
                  <a:gd name="T45" fmla="*/ 61 h 153"/>
                  <a:gd name="T46" fmla="*/ 126 w 152"/>
                  <a:gd name="T47" fmla="*/ 55 h 153"/>
                  <a:gd name="T48" fmla="*/ 147 w 152"/>
                  <a:gd name="T49" fmla="*/ 46 h 153"/>
                  <a:gd name="T50" fmla="*/ 98 w 152"/>
                  <a:gd name="T51" fmla="*/ 61 h 153"/>
                  <a:gd name="T52" fmla="*/ 62 w 152"/>
                  <a:gd name="T53" fmla="*/ 64 h 153"/>
                  <a:gd name="T54" fmla="*/ 42 w 152"/>
                  <a:gd name="T55" fmla="*/ 59 h 153"/>
                  <a:gd name="T56" fmla="*/ 30 w 152"/>
                  <a:gd name="T57" fmla="*/ 52 h 153"/>
                  <a:gd name="T58" fmla="*/ 34 w 152"/>
                  <a:gd name="T59" fmla="*/ 50 h 153"/>
                  <a:gd name="T60" fmla="*/ 90 w 152"/>
                  <a:gd name="T61" fmla="*/ 56 h 153"/>
                  <a:gd name="T62" fmla="*/ 104 w 152"/>
                  <a:gd name="T63" fmla="*/ 44 h 153"/>
                  <a:gd name="T64" fmla="*/ 94 w 152"/>
                  <a:gd name="T65" fmla="*/ 42 h 153"/>
                  <a:gd name="T66" fmla="*/ 58 w 152"/>
                  <a:gd name="T67" fmla="*/ 38 h 153"/>
                  <a:gd name="T68" fmla="*/ 26 w 152"/>
                  <a:gd name="T69" fmla="*/ 22 h 153"/>
                  <a:gd name="T70" fmla="*/ 46 w 152"/>
                  <a:gd name="T71" fmla="*/ 34 h 153"/>
                  <a:gd name="T72" fmla="*/ 86 w 152"/>
                  <a:gd name="T73" fmla="*/ 38 h 153"/>
                  <a:gd name="T74" fmla="*/ 106 w 152"/>
                  <a:gd name="T75" fmla="*/ 20 h 153"/>
                  <a:gd name="T76" fmla="*/ 94 w 152"/>
                  <a:gd name="T77" fmla="*/ 26 h 153"/>
                  <a:gd name="T78" fmla="*/ 65 w 152"/>
                  <a:gd name="T79" fmla="*/ 26 h 153"/>
                  <a:gd name="T80" fmla="*/ 56 w 152"/>
                  <a:gd name="T81" fmla="*/ 6 h 153"/>
                  <a:gd name="T82" fmla="*/ 56 w 152"/>
                  <a:gd name="T83" fmla="*/ 27 h 153"/>
                  <a:gd name="T84" fmla="*/ 69 w 152"/>
                  <a:gd name="T85" fmla="*/ 25 h 153"/>
                  <a:gd name="T86" fmla="*/ 88 w 152"/>
                  <a:gd name="T87" fmla="*/ 0 h 153"/>
                  <a:gd name="T88" fmla="*/ 94 w 152"/>
                  <a:gd name="T89" fmla="*/ 29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2"/>
                  <a:gd name="T136" fmla="*/ 0 h 153"/>
                  <a:gd name="T137" fmla="*/ 152 w 152"/>
                  <a:gd name="T138" fmla="*/ 153 h 1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2" h="153">
                    <a:moveTo>
                      <a:pt x="77" y="153"/>
                    </a:moveTo>
                    <a:lnTo>
                      <a:pt x="89" y="135"/>
                    </a:lnTo>
                    <a:lnTo>
                      <a:pt x="119" y="128"/>
                    </a:lnTo>
                    <a:lnTo>
                      <a:pt x="133" y="124"/>
                    </a:lnTo>
                    <a:lnTo>
                      <a:pt x="138" y="121"/>
                    </a:lnTo>
                    <a:lnTo>
                      <a:pt x="142" y="116"/>
                    </a:lnTo>
                    <a:lnTo>
                      <a:pt x="125" y="119"/>
                    </a:lnTo>
                    <a:lnTo>
                      <a:pt x="105" y="124"/>
                    </a:lnTo>
                    <a:lnTo>
                      <a:pt x="87" y="128"/>
                    </a:lnTo>
                    <a:lnTo>
                      <a:pt x="67" y="131"/>
                    </a:lnTo>
                    <a:lnTo>
                      <a:pt x="50" y="131"/>
                    </a:lnTo>
                    <a:lnTo>
                      <a:pt x="40" y="131"/>
                    </a:lnTo>
                    <a:lnTo>
                      <a:pt x="32" y="128"/>
                    </a:lnTo>
                    <a:lnTo>
                      <a:pt x="24" y="125"/>
                    </a:lnTo>
                    <a:lnTo>
                      <a:pt x="16" y="121"/>
                    </a:lnTo>
                    <a:lnTo>
                      <a:pt x="10" y="115"/>
                    </a:lnTo>
                    <a:lnTo>
                      <a:pt x="2" y="107"/>
                    </a:lnTo>
                    <a:lnTo>
                      <a:pt x="10" y="107"/>
                    </a:lnTo>
                    <a:lnTo>
                      <a:pt x="16" y="109"/>
                    </a:lnTo>
                    <a:lnTo>
                      <a:pt x="30" y="113"/>
                    </a:lnTo>
                    <a:lnTo>
                      <a:pt x="42" y="119"/>
                    </a:lnTo>
                    <a:lnTo>
                      <a:pt x="56" y="124"/>
                    </a:lnTo>
                    <a:lnTo>
                      <a:pt x="67" y="125"/>
                    </a:lnTo>
                    <a:lnTo>
                      <a:pt x="81" y="125"/>
                    </a:lnTo>
                    <a:lnTo>
                      <a:pt x="93" y="124"/>
                    </a:lnTo>
                    <a:lnTo>
                      <a:pt x="107" y="121"/>
                    </a:lnTo>
                    <a:lnTo>
                      <a:pt x="131" y="113"/>
                    </a:lnTo>
                    <a:lnTo>
                      <a:pt x="152" y="104"/>
                    </a:lnTo>
                    <a:lnTo>
                      <a:pt x="144" y="103"/>
                    </a:lnTo>
                    <a:lnTo>
                      <a:pt x="134" y="101"/>
                    </a:lnTo>
                    <a:lnTo>
                      <a:pt x="115" y="103"/>
                    </a:lnTo>
                    <a:lnTo>
                      <a:pt x="77" y="110"/>
                    </a:lnTo>
                    <a:lnTo>
                      <a:pt x="58" y="112"/>
                    </a:lnTo>
                    <a:lnTo>
                      <a:pt x="48" y="112"/>
                    </a:lnTo>
                    <a:lnTo>
                      <a:pt x="38" y="110"/>
                    </a:lnTo>
                    <a:lnTo>
                      <a:pt x="28" y="109"/>
                    </a:lnTo>
                    <a:lnTo>
                      <a:pt x="20" y="104"/>
                    </a:lnTo>
                    <a:lnTo>
                      <a:pt x="10" y="100"/>
                    </a:lnTo>
                    <a:lnTo>
                      <a:pt x="0" y="94"/>
                    </a:lnTo>
                    <a:lnTo>
                      <a:pt x="34" y="98"/>
                    </a:lnTo>
                    <a:lnTo>
                      <a:pt x="77" y="104"/>
                    </a:lnTo>
                    <a:lnTo>
                      <a:pt x="101" y="106"/>
                    </a:lnTo>
                    <a:lnTo>
                      <a:pt x="121" y="106"/>
                    </a:lnTo>
                    <a:lnTo>
                      <a:pt x="129" y="104"/>
                    </a:lnTo>
                    <a:lnTo>
                      <a:pt x="134" y="103"/>
                    </a:lnTo>
                    <a:lnTo>
                      <a:pt x="140" y="100"/>
                    </a:lnTo>
                    <a:lnTo>
                      <a:pt x="144" y="97"/>
                    </a:lnTo>
                    <a:lnTo>
                      <a:pt x="140" y="95"/>
                    </a:lnTo>
                    <a:lnTo>
                      <a:pt x="134" y="95"/>
                    </a:lnTo>
                    <a:lnTo>
                      <a:pt x="119" y="97"/>
                    </a:lnTo>
                    <a:lnTo>
                      <a:pt x="79" y="103"/>
                    </a:lnTo>
                    <a:lnTo>
                      <a:pt x="62" y="103"/>
                    </a:lnTo>
                    <a:lnTo>
                      <a:pt x="56" y="101"/>
                    </a:lnTo>
                    <a:lnTo>
                      <a:pt x="48" y="100"/>
                    </a:lnTo>
                    <a:lnTo>
                      <a:pt x="44" y="95"/>
                    </a:lnTo>
                    <a:lnTo>
                      <a:pt x="42" y="91"/>
                    </a:lnTo>
                    <a:lnTo>
                      <a:pt x="40" y="85"/>
                    </a:lnTo>
                    <a:lnTo>
                      <a:pt x="42" y="76"/>
                    </a:lnTo>
                    <a:lnTo>
                      <a:pt x="54" y="82"/>
                    </a:lnTo>
                    <a:lnTo>
                      <a:pt x="65" y="85"/>
                    </a:lnTo>
                    <a:lnTo>
                      <a:pt x="79" y="85"/>
                    </a:lnTo>
                    <a:lnTo>
                      <a:pt x="93" y="84"/>
                    </a:lnTo>
                    <a:lnTo>
                      <a:pt x="107" y="81"/>
                    </a:lnTo>
                    <a:lnTo>
                      <a:pt x="119" y="76"/>
                    </a:lnTo>
                    <a:lnTo>
                      <a:pt x="131" y="70"/>
                    </a:lnTo>
                    <a:lnTo>
                      <a:pt x="140" y="63"/>
                    </a:lnTo>
                    <a:lnTo>
                      <a:pt x="129" y="67"/>
                    </a:lnTo>
                    <a:lnTo>
                      <a:pt x="117" y="73"/>
                    </a:lnTo>
                    <a:lnTo>
                      <a:pt x="91" y="85"/>
                    </a:lnTo>
                    <a:lnTo>
                      <a:pt x="79" y="88"/>
                    </a:lnTo>
                    <a:lnTo>
                      <a:pt x="67" y="91"/>
                    </a:lnTo>
                    <a:lnTo>
                      <a:pt x="62" y="89"/>
                    </a:lnTo>
                    <a:lnTo>
                      <a:pt x="54" y="88"/>
                    </a:lnTo>
                    <a:lnTo>
                      <a:pt x="48" y="86"/>
                    </a:lnTo>
                    <a:lnTo>
                      <a:pt x="42" y="82"/>
                    </a:lnTo>
                    <a:lnTo>
                      <a:pt x="32" y="75"/>
                    </a:lnTo>
                    <a:lnTo>
                      <a:pt x="30" y="72"/>
                    </a:lnTo>
                    <a:lnTo>
                      <a:pt x="30" y="70"/>
                    </a:lnTo>
                    <a:lnTo>
                      <a:pt x="32" y="69"/>
                    </a:lnTo>
                    <a:lnTo>
                      <a:pt x="34" y="69"/>
                    </a:lnTo>
                    <a:lnTo>
                      <a:pt x="42" y="69"/>
                    </a:lnTo>
                    <a:lnTo>
                      <a:pt x="65" y="73"/>
                    </a:lnTo>
                    <a:lnTo>
                      <a:pt x="83" y="78"/>
                    </a:lnTo>
                    <a:lnTo>
                      <a:pt x="93" y="67"/>
                    </a:lnTo>
                    <a:lnTo>
                      <a:pt x="97" y="61"/>
                    </a:lnTo>
                    <a:lnTo>
                      <a:pt x="99" y="55"/>
                    </a:lnTo>
                    <a:lnTo>
                      <a:pt x="87" y="58"/>
                    </a:lnTo>
                    <a:lnTo>
                      <a:pt x="77" y="58"/>
                    </a:lnTo>
                    <a:lnTo>
                      <a:pt x="65" y="57"/>
                    </a:lnTo>
                    <a:lnTo>
                      <a:pt x="58" y="52"/>
                    </a:lnTo>
                    <a:lnTo>
                      <a:pt x="48" y="48"/>
                    </a:lnTo>
                    <a:lnTo>
                      <a:pt x="40" y="42"/>
                    </a:lnTo>
                    <a:lnTo>
                      <a:pt x="26" y="29"/>
                    </a:lnTo>
                    <a:lnTo>
                      <a:pt x="36" y="39"/>
                    </a:lnTo>
                    <a:lnTo>
                      <a:pt x="46" y="48"/>
                    </a:lnTo>
                    <a:lnTo>
                      <a:pt x="58" y="52"/>
                    </a:lnTo>
                    <a:lnTo>
                      <a:pt x="67" y="55"/>
                    </a:lnTo>
                    <a:lnTo>
                      <a:pt x="79" y="52"/>
                    </a:lnTo>
                    <a:lnTo>
                      <a:pt x="87" y="48"/>
                    </a:lnTo>
                    <a:lnTo>
                      <a:pt x="95" y="39"/>
                    </a:lnTo>
                    <a:lnTo>
                      <a:pt x="99" y="27"/>
                    </a:lnTo>
                    <a:lnTo>
                      <a:pt x="93" y="32"/>
                    </a:lnTo>
                    <a:lnTo>
                      <a:pt x="87" y="35"/>
                    </a:lnTo>
                    <a:lnTo>
                      <a:pt x="73" y="42"/>
                    </a:lnTo>
                    <a:lnTo>
                      <a:pt x="65" y="35"/>
                    </a:lnTo>
                    <a:lnTo>
                      <a:pt x="62" y="26"/>
                    </a:lnTo>
                    <a:lnTo>
                      <a:pt x="56" y="6"/>
                    </a:lnTo>
                    <a:lnTo>
                      <a:pt x="54" y="17"/>
                    </a:lnTo>
                    <a:lnTo>
                      <a:pt x="54" y="27"/>
                    </a:lnTo>
                    <a:lnTo>
                      <a:pt x="56" y="36"/>
                    </a:lnTo>
                    <a:lnTo>
                      <a:pt x="63" y="42"/>
                    </a:lnTo>
                    <a:lnTo>
                      <a:pt x="69" y="33"/>
                    </a:lnTo>
                    <a:lnTo>
                      <a:pt x="75" y="21"/>
                    </a:lnTo>
                    <a:lnTo>
                      <a:pt x="81" y="0"/>
                    </a:lnTo>
                    <a:lnTo>
                      <a:pt x="85" y="9"/>
                    </a:lnTo>
                    <a:lnTo>
                      <a:pt x="87" y="20"/>
                    </a:lnTo>
                    <a:lnTo>
                      <a:pt x="87" y="40"/>
                    </a:lnTo>
                  </a:path>
                </a:pathLst>
              </a:custGeom>
              <a:noFill/>
              <a:ln w="12700">
                <a:solidFill>
                  <a:srgbClr val="00531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 name="Line 71"/>
              <p:cNvSpPr>
                <a:spLocks noChangeShapeType="1"/>
              </p:cNvSpPr>
              <p:nvPr/>
            </p:nvSpPr>
            <p:spPr bwMode="auto">
              <a:xfrm flipV="1">
                <a:off x="5607" y="1096"/>
                <a:ext cx="1" cy="94"/>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 name="Freeform 72"/>
              <p:cNvSpPr>
                <a:spLocks/>
              </p:cNvSpPr>
              <p:nvPr/>
            </p:nvSpPr>
            <p:spPr bwMode="auto">
              <a:xfrm>
                <a:off x="5554" y="1072"/>
                <a:ext cx="107" cy="103"/>
              </a:xfrm>
              <a:custGeom>
                <a:avLst/>
                <a:gdLst>
                  <a:gd name="T0" fmla="*/ 61 w 107"/>
                  <a:gd name="T1" fmla="*/ 69 h 108"/>
                  <a:gd name="T2" fmla="*/ 83 w 107"/>
                  <a:gd name="T3" fmla="*/ 65 h 108"/>
                  <a:gd name="T4" fmla="*/ 101 w 107"/>
                  <a:gd name="T5" fmla="*/ 60 h 108"/>
                  <a:gd name="T6" fmla="*/ 73 w 107"/>
                  <a:gd name="T7" fmla="*/ 63 h 108"/>
                  <a:gd name="T8" fmla="*/ 45 w 107"/>
                  <a:gd name="T9" fmla="*/ 67 h 108"/>
                  <a:gd name="T10" fmla="*/ 22 w 107"/>
                  <a:gd name="T11" fmla="*/ 66 h 108"/>
                  <a:gd name="T12" fmla="*/ 10 w 107"/>
                  <a:gd name="T13" fmla="*/ 62 h 108"/>
                  <a:gd name="T14" fmla="*/ 0 w 107"/>
                  <a:gd name="T15" fmla="*/ 55 h 108"/>
                  <a:gd name="T16" fmla="*/ 6 w 107"/>
                  <a:gd name="T17" fmla="*/ 55 h 108"/>
                  <a:gd name="T18" fmla="*/ 20 w 107"/>
                  <a:gd name="T19" fmla="*/ 57 h 108"/>
                  <a:gd name="T20" fmla="*/ 38 w 107"/>
                  <a:gd name="T21" fmla="*/ 63 h 108"/>
                  <a:gd name="T22" fmla="*/ 47 w 107"/>
                  <a:gd name="T23" fmla="*/ 64 h 108"/>
                  <a:gd name="T24" fmla="*/ 73 w 107"/>
                  <a:gd name="T25" fmla="*/ 62 h 108"/>
                  <a:gd name="T26" fmla="*/ 107 w 107"/>
                  <a:gd name="T27" fmla="*/ 53 h 108"/>
                  <a:gd name="T28" fmla="*/ 93 w 107"/>
                  <a:gd name="T29" fmla="*/ 52 h 108"/>
                  <a:gd name="T30" fmla="*/ 53 w 107"/>
                  <a:gd name="T31" fmla="*/ 57 h 108"/>
                  <a:gd name="T32" fmla="*/ 26 w 107"/>
                  <a:gd name="T33" fmla="*/ 57 h 108"/>
                  <a:gd name="T34" fmla="*/ 12 w 107"/>
                  <a:gd name="T35" fmla="*/ 53 h 108"/>
                  <a:gd name="T36" fmla="*/ 0 w 107"/>
                  <a:gd name="T37" fmla="*/ 48 h 108"/>
                  <a:gd name="T38" fmla="*/ 22 w 107"/>
                  <a:gd name="T39" fmla="*/ 50 h 108"/>
                  <a:gd name="T40" fmla="*/ 69 w 107"/>
                  <a:gd name="T41" fmla="*/ 54 h 108"/>
                  <a:gd name="T42" fmla="*/ 95 w 107"/>
                  <a:gd name="T43" fmla="*/ 52 h 108"/>
                  <a:gd name="T44" fmla="*/ 101 w 107"/>
                  <a:gd name="T45" fmla="*/ 49 h 108"/>
                  <a:gd name="T46" fmla="*/ 93 w 107"/>
                  <a:gd name="T47" fmla="*/ 49 h 108"/>
                  <a:gd name="T48" fmla="*/ 55 w 107"/>
                  <a:gd name="T49" fmla="*/ 52 h 108"/>
                  <a:gd name="T50" fmla="*/ 38 w 107"/>
                  <a:gd name="T51" fmla="*/ 52 h 108"/>
                  <a:gd name="T52" fmla="*/ 30 w 107"/>
                  <a:gd name="T53" fmla="*/ 49 h 108"/>
                  <a:gd name="T54" fmla="*/ 28 w 107"/>
                  <a:gd name="T55" fmla="*/ 44 h 108"/>
                  <a:gd name="T56" fmla="*/ 28 w 107"/>
                  <a:gd name="T57" fmla="*/ 39 h 108"/>
                  <a:gd name="T58" fmla="*/ 45 w 107"/>
                  <a:gd name="T59" fmla="*/ 44 h 108"/>
                  <a:gd name="T60" fmla="*/ 65 w 107"/>
                  <a:gd name="T61" fmla="*/ 43 h 108"/>
                  <a:gd name="T62" fmla="*/ 83 w 107"/>
                  <a:gd name="T63" fmla="*/ 40 h 108"/>
                  <a:gd name="T64" fmla="*/ 97 w 107"/>
                  <a:gd name="T65" fmla="*/ 31 h 108"/>
                  <a:gd name="T66" fmla="*/ 81 w 107"/>
                  <a:gd name="T67" fmla="*/ 38 h 108"/>
                  <a:gd name="T68" fmla="*/ 55 w 107"/>
                  <a:gd name="T69" fmla="*/ 46 h 108"/>
                  <a:gd name="T70" fmla="*/ 38 w 107"/>
                  <a:gd name="T71" fmla="*/ 46 h 108"/>
                  <a:gd name="T72" fmla="*/ 30 w 107"/>
                  <a:gd name="T73" fmla="*/ 43 h 108"/>
                  <a:gd name="T74" fmla="*/ 20 w 107"/>
                  <a:gd name="T75" fmla="*/ 36 h 108"/>
                  <a:gd name="T76" fmla="*/ 30 w 107"/>
                  <a:gd name="T77" fmla="*/ 35 h 108"/>
                  <a:gd name="T78" fmla="*/ 57 w 107"/>
                  <a:gd name="T79" fmla="*/ 40 h 108"/>
                  <a:gd name="T80" fmla="*/ 69 w 107"/>
                  <a:gd name="T81" fmla="*/ 29 h 108"/>
                  <a:gd name="T82" fmla="*/ 61 w 107"/>
                  <a:gd name="T83" fmla="*/ 29 h 108"/>
                  <a:gd name="T84" fmla="*/ 45 w 107"/>
                  <a:gd name="T85" fmla="*/ 29 h 108"/>
                  <a:gd name="T86" fmla="*/ 28 w 107"/>
                  <a:gd name="T87" fmla="*/ 23 h 108"/>
                  <a:gd name="T88" fmla="*/ 18 w 107"/>
                  <a:gd name="T89" fmla="*/ 14 h 108"/>
                  <a:gd name="T90" fmla="*/ 32 w 107"/>
                  <a:gd name="T91" fmla="*/ 26 h 108"/>
                  <a:gd name="T92" fmla="*/ 47 w 107"/>
                  <a:gd name="T93" fmla="*/ 28 h 108"/>
                  <a:gd name="T94" fmla="*/ 61 w 107"/>
                  <a:gd name="T95" fmla="*/ 26 h 108"/>
                  <a:gd name="T96" fmla="*/ 69 w 107"/>
                  <a:gd name="T97" fmla="*/ 12 h 108"/>
                  <a:gd name="T98" fmla="*/ 65 w 107"/>
                  <a:gd name="T99" fmla="*/ 15 h 108"/>
                  <a:gd name="T100" fmla="*/ 51 w 107"/>
                  <a:gd name="T101" fmla="*/ 24 h 108"/>
                  <a:gd name="T102" fmla="*/ 45 w 107"/>
                  <a:gd name="T103" fmla="*/ 18 h 108"/>
                  <a:gd name="T104" fmla="*/ 38 w 107"/>
                  <a:gd name="T105" fmla="*/ 6 h 108"/>
                  <a:gd name="T106" fmla="*/ 36 w 107"/>
                  <a:gd name="T107" fmla="*/ 10 h 108"/>
                  <a:gd name="T108" fmla="*/ 39 w 107"/>
                  <a:gd name="T109" fmla="*/ 18 h 108"/>
                  <a:gd name="T110" fmla="*/ 43 w 107"/>
                  <a:gd name="T111" fmla="*/ 24 h 108"/>
                  <a:gd name="T112" fmla="*/ 57 w 107"/>
                  <a:gd name="T113" fmla="*/ 0 h 108"/>
                  <a:gd name="T114" fmla="*/ 59 w 107"/>
                  <a:gd name="T115" fmla="*/ 10 h 108"/>
                  <a:gd name="T116" fmla="*/ 53 w 107"/>
                  <a:gd name="T117" fmla="*/ 77 h 1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7"/>
                  <a:gd name="T178" fmla="*/ 0 h 108"/>
                  <a:gd name="T179" fmla="*/ 107 w 107"/>
                  <a:gd name="T180" fmla="*/ 108 h 1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7" h="108">
                    <a:moveTo>
                      <a:pt x="53" y="108"/>
                    </a:moveTo>
                    <a:lnTo>
                      <a:pt x="61" y="95"/>
                    </a:lnTo>
                    <a:lnTo>
                      <a:pt x="83" y="90"/>
                    </a:lnTo>
                    <a:lnTo>
                      <a:pt x="93" y="87"/>
                    </a:lnTo>
                    <a:lnTo>
                      <a:pt x="101" y="83"/>
                    </a:lnTo>
                    <a:lnTo>
                      <a:pt x="73" y="87"/>
                    </a:lnTo>
                    <a:lnTo>
                      <a:pt x="59" y="90"/>
                    </a:lnTo>
                    <a:lnTo>
                      <a:pt x="45" y="93"/>
                    </a:lnTo>
                    <a:lnTo>
                      <a:pt x="34" y="93"/>
                    </a:lnTo>
                    <a:lnTo>
                      <a:pt x="22" y="92"/>
                    </a:lnTo>
                    <a:lnTo>
                      <a:pt x="16" y="89"/>
                    </a:lnTo>
                    <a:lnTo>
                      <a:pt x="10" y="86"/>
                    </a:lnTo>
                    <a:lnTo>
                      <a:pt x="6" y="81"/>
                    </a:lnTo>
                    <a:lnTo>
                      <a:pt x="0" y="77"/>
                    </a:lnTo>
                    <a:lnTo>
                      <a:pt x="6" y="77"/>
                    </a:lnTo>
                    <a:lnTo>
                      <a:pt x="10" y="77"/>
                    </a:lnTo>
                    <a:lnTo>
                      <a:pt x="20" y="80"/>
                    </a:lnTo>
                    <a:lnTo>
                      <a:pt x="28" y="84"/>
                    </a:lnTo>
                    <a:lnTo>
                      <a:pt x="38" y="87"/>
                    </a:lnTo>
                    <a:lnTo>
                      <a:pt x="47" y="89"/>
                    </a:lnTo>
                    <a:lnTo>
                      <a:pt x="55" y="89"/>
                    </a:lnTo>
                    <a:lnTo>
                      <a:pt x="73" y="86"/>
                    </a:lnTo>
                    <a:lnTo>
                      <a:pt x="91" y="80"/>
                    </a:lnTo>
                    <a:lnTo>
                      <a:pt x="107" y="74"/>
                    </a:lnTo>
                    <a:lnTo>
                      <a:pt x="93" y="73"/>
                    </a:lnTo>
                    <a:lnTo>
                      <a:pt x="79" y="74"/>
                    </a:lnTo>
                    <a:lnTo>
                      <a:pt x="53" y="79"/>
                    </a:lnTo>
                    <a:lnTo>
                      <a:pt x="39" y="79"/>
                    </a:lnTo>
                    <a:lnTo>
                      <a:pt x="26" y="79"/>
                    </a:lnTo>
                    <a:lnTo>
                      <a:pt x="20" y="77"/>
                    </a:lnTo>
                    <a:lnTo>
                      <a:pt x="12" y="74"/>
                    </a:lnTo>
                    <a:lnTo>
                      <a:pt x="6" y="71"/>
                    </a:lnTo>
                    <a:lnTo>
                      <a:pt x="0" y="67"/>
                    </a:lnTo>
                    <a:lnTo>
                      <a:pt x="22" y="70"/>
                    </a:lnTo>
                    <a:lnTo>
                      <a:pt x="53" y="74"/>
                    </a:lnTo>
                    <a:lnTo>
                      <a:pt x="69" y="76"/>
                    </a:lnTo>
                    <a:lnTo>
                      <a:pt x="83" y="76"/>
                    </a:lnTo>
                    <a:lnTo>
                      <a:pt x="95" y="73"/>
                    </a:lnTo>
                    <a:lnTo>
                      <a:pt x="99" y="71"/>
                    </a:lnTo>
                    <a:lnTo>
                      <a:pt x="101" y="68"/>
                    </a:lnTo>
                    <a:lnTo>
                      <a:pt x="93" y="68"/>
                    </a:lnTo>
                    <a:lnTo>
                      <a:pt x="81" y="68"/>
                    </a:lnTo>
                    <a:lnTo>
                      <a:pt x="55" y="73"/>
                    </a:lnTo>
                    <a:lnTo>
                      <a:pt x="43" y="73"/>
                    </a:lnTo>
                    <a:lnTo>
                      <a:pt x="38" y="73"/>
                    </a:lnTo>
                    <a:lnTo>
                      <a:pt x="34" y="71"/>
                    </a:lnTo>
                    <a:lnTo>
                      <a:pt x="30" y="68"/>
                    </a:lnTo>
                    <a:lnTo>
                      <a:pt x="28" y="65"/>
                    </a:lnTo>
                    <a:lnTo>
                      <a:pt x="28" y="61"/>
                    </a:lnTo>
                    <a:lnTo>
                      <a:pt x="28" y="53"/>
                    </a:lnTo>
                    <a:lnTo>
                      <a:pt x="36" y="58"/>
                    </a:lnTo>
                    <a:lnTo>
                      <a:pt x="45" y="61"/>
                    </a:lnTo>
                    <a:lnTo>
                      <a:pt x="55" y="61"/>
                    </a:lnTo>
                    <a:lnTo>
                      <a:pt x="65" y="59"/>
                    </a:lnTo>
                    <a:lnTo>
                      <a:pt x="73" y="58"/>
                    </a:lnTo>
                    <a:lnTo>
                      <a:pt x="83" y="55"/>
                    </a:lnTo>
                    <a:lnTo>
                      <a:pt x="91" y="50"/>
                    </a:lnTo>
                    <a:lnTo>
                      <a:pt x="97" y="44"/>
                    </a:lnTo>
                    <a:lnTo>
                      <a:pt x="81" y="52"/>
                    </a:lnTo>
                    <a:lnTo>
                      <a:pt x="63" y="61"/>
                    </a:lnTo>
                    <a:lnTo>
                      <a:pt x="55" y="64"/>
                    </a:lnTo>
                    <a:lnTo>
                      <a:pt x="45" y="64"/>
                    </a:lnTo>
                    <a:lnTo>
                      <a:pt x="38" y="64"/>
                    </a:lnTo>
                    <a:lnTo>
                      <a:pt x="30" y="59"/>
                    </a:lnTo>
                    <a:lnTo>
                      <a:pt x="22" y="53"/>
                    </a:lnTo>
                    <a:lnTo>
                      <a:pt x="20" y="50"/>
                    </a:lnTo>
                    <a:lnTo>
                      <a:pt x="24" y="49"/>
                    </a:lnTo>
                    <a:lnTo>
                      <a:pt x="30" y="49"/>
                    </a:lnTo>
                    <a:lnTo>
                      <a:pt x="57" y="55"/>
                    </a:lnTo>
                    <a:lnTo>
                      <a:pt x="65" y="47"/>
                    </a:lnTo>
                    <a:lnTo>
                      <a:pt x="69" y="40"/>
                    </a:lnTo>
                    <a:lnTo>
                      <a:pt x="61" y="41"/>
                    </a:lnTo>
                    <a:lnTo>
                      <a:pt x="53" y="41"/>
                    </a:lnTo>
                    <a:lnTo>
                      <a:pt x="45" y="40"/>
                    </a:lnTo>
                    <a:lnTo>
                      <a:pt x="39" y="38"/>
                    </a:lnTo>
                    <a:lnTo>
                      <a:pt x="28" y="30"/>
                    </a:lnTo>
                    <a:lnTo>
                      <a:pt x="18" y="21"/>
                    </a:lnTo>
                    <a:lnTo>
                      <a:pt x="24" y="28"/>
                    </a:lnTo>
                    <a:lnTo>
                      <a:pt x="32" y="34"/>
                    </a:lnTo>
                    <a:lnTo>
                      <a:pt x="39" y="38"/>
                    </a:lnTo>
                    <a:lnTo>
                      <a:pt x="47" y="38"/>
                    </a:lnTo>
                    <a:lnTo>
                      <a:pt x="53" y="38"/>
                    </a:lnTo>
                    <a:lnTo>
                      <a:pt x="61" y="34"/>
                    </a:lnTo>
                    <a:lnTo>
                      <a:pt x="65" y="28"/>
                    </a:lnTo>
                    <a:lnTo>
                      <a:pt x="69" y="19"/>
                    </a:lnTo>
                    <a:lnTo>
                      <a:pt x="65" y="22"/>
                    </a:lnTo>
                    <a:lnTo>
                      <a:pt x="59" y="25"/>
                    </a:lnTo>
                    <a:lnTo>
                      <a:pt x="51" y="31"/>
                    </a:lnTo>
                    <a:lnTo>
                      <a:pt x="45" y="25"/>
                    </a:lnTo>
                    <a:lnTo>
                      <a:pt x="43" y="19"/>
                    </a:lnTo>
                    <a:lnTo>
                      <a:pt x="38" y="6"/>
                    </a:lnTo>
                    <a:lnTo>
                      <a:pt x="36" y="12"/>
                    </a:lnTo>
                    <a:lnTo>
                      <a:pt x="36" y="19"/>
                    </a:lnTo>
                    <a:lnTo>
                      <a:pt x="39" y="25"/>
                    </a:lnTo>
                    <a:lnTo>
                      <a:pt x="43" y="31"/>
                    </a:lnTo>
                    <a:lnTo>
                      <a:pt x="51" y="16"/>
                    </a:lnTo>
                    <a:lnTo>
                      <a:pt x="57" y="0"/>
                    </a:lnTo>
                    <a:lnTo>
                      <a:pt x="59" y="15"/>
                    </a:lnTo>
                    <a:lnTo>
                      <a:pt x="59" y="30"/>
                    </a:lnTo>
                    <a:lnTo>
                      <a:pt x="53"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9" name="Freeform 73"/>
              <p:cNvSpPr>
                <a:spLocks/>
              </p:cNvSpPr>
              <p:nvPr/>
            </p:nvSpPr>
            <p:spPr bwMode="auto">
              <a:xfrm>
                <a:off x="5554" y="1072"/>
                <a:ext cx="107" cy="103"/>
              </a:xfrm>
              <a:custGeom>
                <a:avLst/>
                <a:gdLst>
                  <a:gd name="T0" fmla="*/ 61 w 107"/>
                  <a:gd name="T1" fmla="*/ 69 h 108"/>
                  <a:gd name="T2" fmla="*/ 83 w 107"/>
                  <a:gd name="T3" fmla="*/ 65 h 108"/>
                  <a:gd name="T4" fmla="*/ 101 w 107"/>
                  <a:gd name="T5" fmla="*/ 60 h 108"/>
                  <a:gd name="T6" fmla="*/ 73 w 107"/>
                  <a:gd name="T7" fmla="*/ 63 h 108"/>
                  <a:gd name="T8" fmla="*/ 45 w 107"/>
                  <a:gd name="T9" fmla="*/ 67 h 108"/>
                  <a:gd name="T10" fmla="*/ 22 w 107"/>
                  <a:gd name="T11" fmla="*/ 66 h 108"/>
                  <a:gd name="T12" fmla="*/ 10 w 107"/>
                  <a:gd name="T13" fmla="*/ 62 h 108"/>
                  <a:gd name="T14" fmla="*/ 0 w 107"/>
                  <a:gd name="T15" fmla="*/ 55 h 108"/>
                  <a:gd name="T16" fmla="*/ 6 w 107"/>
                  <a:gd name="T17" fmla="*/ 55 h 108"/>
                  <a:gd name="T18" fmla="*/ 20 w 107"/>
                  <a:gd name="T19" fmla="*/ 57 h 108"/>
                  <a:gd name="T20" fmla="*/ 38 w 107"/>
                  <a:gd name="T21" fmla="*/ 63 h 108"/>
                  <a:gd name="T22" fmla="*/ 47 w 107"/>
                  <a:gd name="T23" fmla="*/ 64 h 108"/>
                  <a:gd name="T24" fmla="*/ 73 w 107"/>
                  <a:gd name="T25" fmla="*/ 62 h 108"/>
                  <a:gd name="T26" fmla="*/ 107 w 107"/>
                  <a:gd name="T27" fmla="*/ 53 h 108"/>
                  <a:gd name="T28" fmla="*/ 93 w 107"/>
                  <a:gd name="T29" fmla="*/ 52 h 108"/>
                  <a:gd name="T30" fmla="*/ 53 w 107"/>
                  <a:gd name="T31" fmla="*/ 57 h 108"/>
                  <a:gd name="T32" fmla="*/ 26 w 107"/>
                  <a:gd name="T33" fmla="*/ 57 h 108"/>
                  <a:gd name="T34" fmla="*/ 12 w 107"/>
                  <a:gd name="T35" fmla="*/ 53 h 108"/>
                  <a:gd name="T36" fmla="*/ 0 w 107"/>
                  <a:gd name="T37" fmla="*/ 48 h 108"/>
                  <a:gd name="T38" fmla="*/ 22 w 107"/>
                  <a:gd name="T39" fmla="*/ 50 h 108"/>
                  <a:gd name="T40" fmla="*/ 69 w 107"/>
                  <a:gd name="T41" fmla="*/ 54 h 108"/>
                  <a:gd name="T42" fmla="*/ 95 w 107"/>
                  <a:gd name="T43" fmla="*/ 52 h 108"/>
                  <a:gd name="T44" fmla="*/ 101 w 107"/>
                  <a:gd name="T45" fmla="*/ 49 h 108"/>
                  <a:gd name="T46" fmla="*/ 93 w 107"/>
                  <a:gd name="T47" fmla="*/ 49 h 108"/>
                  <a:gd name="T48" fmla="*/ 55 w 107"/>
                  <a:gd name="T49" fmla="*/ 52 h 108"/>
                  <a:gd name="T50" fmla="*/ 38 w 107"/>
                  <a:gd name="T51" fmla="*/ 52 h 108"/>
                  <a:gd name="T52" fmla="*/ 30 w 107"/>
                  <a:gd name="T53" fmla="*/ 49 h 108"/>
                  <a:gd name="T54" fmla="*/ 28 w 107"/>
                  <a:gd name="T55" fmla="*/ 44 h 108"/>
                  <a:gd name="T56" fmla="*/ 28 w 107"/>
                  <a:gd name="T57" fmla="*/ 39 h 108"/>
                  <a:gd name="T58" fmla="*/ 45 w 107"/>
                  <a:gd name="T59" fmla="*/ 44 h 108"/>
                  <a:gd name="T60" fmla="*/ 65 w 107"/>
                  <a:gd name="T61" fmla="*/ 43 h 108"/>
                  <a:gd name="T62" fmla="*/ 83 w 107"/>
                  <a:gd name="T63" fmla="*/ 40 h 108"/>
                  <a:gd name="T64" fmla="*/ 97 w 107"/>
                  <a:gd name="T65" fmla="*/ 31 h 108"/>
                  <a:gd name="T66" fmla="*/ 81 w 107"/>
                  <a:gd name="T67" fmla="*/ 38 h 108"/>
                  <a:gd name="T68" fmla="*/ 55 w 107"/>
                  <a:gd name="T69" fmla="*/ 46 h 108"/>
                  <a:gd name="T70" fmla="*/ 38 w 107"/>
                  <a:gd name="T71" fmla="*/ 46 h 108"/>
                  <a:gd name="T72" fmla="*/ 30 w 107"/>
                  <a:gd name="T73" fmla="*/ 43 h 108"/>
                  <a:gd name="T74" fmla="*/ 20 w 107"/>
                  <a:gd name="T75" fmla="*/ 36 h 108"/>
                  <a:gd name="T76" fmla="*/ 30 w 107"/>
                  <a:gd name="T77" fmla="*/ 35 h 108"/>
                  <a:gd name="T78" fmla="*/ 57 w 107"/>
                  <a:gd name="T79" fmla="*/ 40 h 108"/>
                  <a:gd name="T80" fmla="*/ 69 w 107"/>
                  <a:gd name="T81" fmla="*/ 29 h 108"/>
                  <a:gd name="T82" fmla="*/ 61 w 107"/>
                  <a:gd name="T83" fmla="*/ 29 h 108"/>
                  <a:gd name="T84" fmla="*/ 45 w 107"/>
                  <a:gd name="T85" fmla="*/ 29 h 108"/>
                  <a:gd name="T86" fmla="*/ 28 w 107"/>
                  <a:gd name="T87" fmla="*/ 23 h 108"/>
                  <a:gd name="T88" fmla="*/ 18 w 107"/>
                  <a:gd name="T89" fmla="*/ 14 h 108"/>
                  <a:gd name="T90" fmla="*/ 32 w 107"/>
                  <a:gd name="T91" fmla="*/ 26 h 108"/>
                  <a:gd name="T92" fmla="*/ 47 w 107"/>
                  <a:gd name="T93" fmla="*/ 28 h 108"/>
                  <a:gd name="T94" fmla="*/ 61 w 107"/>
                  <a:gd name="T95" fmla="*/ 26 h 108"/>
                  <a:gd name="T96" fmla="*/ 69 w 107"/>
                  <a:gd name="T97" fmla="*/ 12 h 108"/>
                  <a:gd name="T98" fmla="*/ 65 w 107"/>
                  <a:gd name="T99" fmla="*/ 15 h 108"/>
                  <a:gd name="T100" fmla="*/ 51 w 107"/>
                  <a:gd name="T101" fmla="*/ 24 h 108"/>
                  <a:gd name="T102" fmla="*/ 45 w 107"/>
                  <a:gd name="T103" fmla="*/ 18 h 108"/>
                  <a:gd name="T104" fmla="*/ 38 w 107"/>
                  <a:gd name="T105" fmla="*/ 6 h 108"/>
                  <a:gd name="T106" fmla="*/ 36 w 107"/>
                  <a:gd name="T107" fmla="*/ 10 h 108"/>
                  <a:gd name="T108" fmla="*/ 39 w 107"/>
                  <a:gd name="T109" fmla="*/ 18 h 108"/>
                  <a:gd name="T110" fmla="*/ 43 w 107"/>
                  <a:gd name="T111" fmla="*/ 24 h 108"/>
                  <a:gd name="T112" fmla="*/ 57 w 107"/>
                  <a:gd name="T113" fmla="*/ 0 h 108"/>
                  <a:gd name="T114" fmla="*/ 59 w 107"/>
                  <a:gd name="T115" fmla="*/ 10 h 1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7"/>
                  <a:gd name="T175" fmla="*/ 0 h 108"/>
                  <a:gd name="T176" fmla="*/ 107 w 107"/>
                  <a:gd name="T177" fmla="*/ 108 h 10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7" h="108">
                    <a:moveTo>
                      <a:pt x="53" y="108"/>
                    </a:moveTo>
                    <a:lnTo>
                      <a:pt x="61" y="95"/>
                    </a:lnTo>
                    <a:lnTo>
                      <a:pt x="83" y="90"/>
                    </a:lnTo>
                    <a:lnTo>
                      <a:pt x="93" y="87"/>
                    </a:lnTo>
                    <a:lnTo>
                      <a:pt x="101" y="83"/>
                    </a:lnTo>
                    <a:lnTo>
                      <a:pt x="73" y="87"/>
                    </a:lnTo>
                    <a:lnTo>
                      <a:pt x="59" y="90"/>
                    </a:lnTo>
                    <a:lnTo>
                      <a:pt x="45" y="93"/>
                    </a:lnTo>
                    <a:lnTo>
                      <a:pt x="34" y="93"/>
                    </a:lnTo>
                    <a:lnTo>
                      <a:pt x="22" y="92"/>
                    </a:lnTo>
                    <a:lnTo>
                      <a:pt x="16" y="89"/>
                    </a:lnTo>
                    <a:lnTo>
                      <a:pt x="10" y="86"/>
                    </a:lnTo>
                    <a:lnTo>
                      <a:pt x="6" y="81"/>
                    </a:lnTo>
                    <a:lnTo>
                      <a:pt x="0" y="77"/>
                    </a:lnTo>
                    <a:lnTo>
                      <a:pt x="6" y="77"/>
                    </a:lnTo>
                    <a:lnTo>
                      <a:pt x="10" y="77"/>
                    </a:lnTo>
                    <a:lnTo>
                      <a:pt x="20" y="80"/>
                    </a:lnTo>
                    <a:lnTo>
                      <a:pt x="28" y="84"/>
                    </a:lnTo>
                    <a:lnTo>
                      <a:pt x="38" y="87"/>
                    </a:lnTo>
                    <a:lnTo>
                      <a:pt x="47" y="89"/>
                    </a:lnTo>
                    <a:lnTo>
                      <a:pt x="55" y="89"/>
                    </a:lnTo>
                    <a:lnTo>
                      <a:pt x="73" y="86"/>
                    </a:lnTo>
                    <a:lnTo>
                      <a:pt x="91" y="80"/>
                    </a:lnTo>
                    <a:lnTo>
                      <a:pt x="107" y="74"/>
                    </a:lnTo>
                    <a:lnTo>
                      <a:pt x="93" y="73"/>
                    </a:lnTo>
                    <a:lnTo>
                      <a:pt x="79" y="74"/>
                    </a:lnTo>
                    <a:lnTo>
                      <a:pt x="53" y="79"/>
                    </a:lnTo>
                    <a:lnTo>
                      <a:pt x="39" y="79"/>
                    </a:lnTo>
                    <a:lnTo>
                      <a:pt x="26" y="79"/>
                    </a:lnTo>
                    <a:lnTo>
                      <a:pt x="20" y="77"/>
                    </a:lnTo>
                    <a:lnTo>
                      <a:pt x="12" y="74"/>
                    </a:lnTo>
                    <a:lnTo>
                      <a:pt x="6" y="71"/>
                    </a:lnTo>
                    <a:lnTo>
                      <a:pt x="0" y="67"/>
                    </a:lnTo>
                    <a:lnTo>
                      <a:pt x="22" y="70"/>
                    </a:lnTo>
                    <a:lnTo>
                      <a:pt x="53" y="74"/>
                    </a:lnTo>
                    <a:lnTo>
                      <a:pt x="69" y="76"/>
                    </a:lnTo>
                    <a:lnTo>
                      <a:pt x="83" y="76"/>
                    </a:lnTo>
                    <a:lnTo>
                      <a:pt x="95" y="73"/>
                    </a:lnTo>
                    <a:lnTo>
                      <a:pt x="99" y="71"/>
                    </a:lnTo>
                    <a:lnTo>
                      <a:pt x="101" y="68"/>
                    </a:lnTo>
                    <a:lnTo>
                      <a:pt x="93" y="68"/>
                    </a:lnTo>
                    <a:lnTo>
                      <a:pt x="81" y="68"/>
                    </a:lnTo>
                    <a:lnTo>
                      <a:pt x="55" y="73"/>
                    </a:lnTo>
                    <a:lnTo>
                      <a:pt x="43" y="73"/>
                    </a:lnTo>
                    <a:lnTo>
                      <a:pt x="38" y="73"/>
                    </a:lnTo>
                    <a:lnTo>
                      <a:pt x="34" y="71"/>
                    </a:lnTo>
                    <a:lnTo>
                      <a:pt x="30" y="68"/>
                    </a:lnTo>
                    <a:lnTo>
                      <a:pt x="28" y="65"/>
                    </a:lnTo>
                    <a:lnTo>
                      <a:pt x="28" y="61"/>
                    </a:lnTo>
                    <a:lnTo>
                      <a:pt x="28" y="53"/>
                    </a:lnTo>
                    <a:lnTo>
                      <a:pt x="36" y="58"/>
                    </a:lnTo>
                    <a:lnTo>
                      <a:pt x="45" y="61"/>
                    </a:lnTo>
                    <a:lnTo>
                      <a:pt x="55" y="61"/>
                    </a:lnTo>
                    <a:lnTo>
                      <a:pt x="65" y="59"/>
                    </a:lnTo>
                    <a:lnTo>
                      <a:pt x="73" y="58"/>
                    </a:lnTo>
                    <a:lnTo>
                      <a:pt x="83" y="55"/>
                    </a:lnTo>
                    <a:lnTo>
                      <a:pt x="91" y="50"/>
                    </a:lnTo>
                    <a:lnTo>
                      <a:pt x="97" y="44"/>
                    </a:lnTo>
                    <a:lnTo>
                      <a:pt x="81" y="52"/>
                    </a:lnTo>
                    <a:lnTo>
                      <a:pt x="63" y="61"/>
                    </a:lnTo>
                    <a:lnTo>
                      <a:pt x="55" y="64"/>
                    </a:lnTo>
                    <a:lnTo>
                      <a:pt x="45" y="64"/>
                    </a:lnTo>
                    <a:lnTo>
                      <a:pt x="38" y="64"/>
                    </a:lnTo>
                    <a:lnTo>
                      <a:pt x="30" y="59"/>
                    </a:lnTo>
                    <a:lnTo>
                      <a:pt x="22" y="53"/>
                    </a:lnTo>
                    <a:lnTo>
                      <a:pt x="20" y="50"/>
                    </a:lnTo>
                    <a:lnTo>
                      <a:pt x="24" y="49"/>
                    </a:lnTo>
                    <a:lnTo>
                      <a:pt x="30" y="49"/>
                    </a:lnTo>
                    <a:lnTo>
                      <a:pt x="57" y="55"/>
                    </a:lnTo>
                    <a:lnTo>
                      <a:pt x="65" y="47"/>
                    </a:lnTo>
                    <a:lnTo>
                      <a:pt x="69" y="40"/>
                    </a:lnTo>
                    <a:lnTo>
                      <a:pt x="61" y="41"/>
                    </a:lnTo>
                    <a:lnTo>
                      <a:pt x="53" y="41"/>
                    </a:lnTo>
                    <a:lnTo>
                      <a:pt x="45" y="40"/>
                    </a:lnTo>
                    <a:lnTo>
                      <a:pt x="39" y="38"/>
                    </a:lnTo>
                    <a:lnTo>
                      <a:pt x="28" y="30"/>
                    </a:lnTo>
                    <a:lnTo>
                      <a:pt x="18" y="21"/>
                    </a:lnTo>
                    <a:lnTo>
                      <a:pt x="24" y="28"/>
                    </a:lnTo>
                    <a:lnTo>
                      <a:pt x="32" y="34"/>
                    </a:lnTo>
                    <a:lnTo>
                      <a:pt x="39" y="38"/>
                    </a:lnTo>
                    <a:lnTo>
                      <a:pt x="47" y="38"/>
                    </a:lnTo>
                    <a:lnTo>
                      <a:pt x="53" y="38"/>
                    </a:lnTo>
                    <a:lnTo>
                      <a:pt x="61" y="34"/>
                    </a:lnTo>
                    <a:lnTo>
                      <a:pt x="65" y="28"/>
                    </a:lnTo>
                    <a:lnTo>
                      <a:pt x="69" y="19"/>
                    </a:lnTo>
                    <a:lnTo>
                      <a:pt x="65" y="22"/>
                    </a:lnTo>
                    <a:lnTo>
                      <a:pt x="59" y="25"/>
                    </a:lnTo>
                    <a:lnTo>
                      <a:pt x="51" y="31"/>
                    </a:lnTo>
                    <a:lnTo>
                      <a:pt x="45" y="25"/>
                    </a:lnTo>
                    <a:lnTo>
                      <a:pt x="43" y="19"/>
                    </a:lnTo>
                    <a:lnTo>
                      <a:pt x="38" y="6"/>
                    </a:lnTo>
                    <a:lnTo>
                      <a:pt x="36" y="12"/>
                    </a:lnTo>
                    <a:lnTo>
                      <a:pt x="36" y="19"/>
                    </a:lnTo>
                    <a:lnTo>
                      <a:pt x="39" y="25"/>
                    </a:lnTo>
                    <a:lnTo>
                      <a:pt x="43" y="31"/>
                    </a:lnTo>
                    <a:lnTo>
                      <a:pt x="51" y="16"/>
                    </a:lnTo>
                    <a:lnTo>
                      <a:pt x="57" y="0"/>
                    </a:lnTo>
                    <a:lnTo>
                      <a:pt x="59" y="15"/>
                    </a:lnTo>
                    <a:lnTo>
                      <a:pt x="59" y="30"/>
                    </a:lnTo>
                  </a:path>
                </a:pathLst>
              </a:custGeom>
              <a:noFill/>
              <a:ln w="12700">
                <a:solidFill>
                  <a:srgbClr val="00531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 name="Line 74"/>
              <p:cNvSpPr>
                <a:spLocks noChangeShapeType="1"/>
              </p:cNvSpPr>
              <p:nvPr/>
            </p:nvSpPr>
            <p:spPr bwMode="auto">
              <a:xfrm flipV="1">
                <a:off x="4070" y="1072"/>
                <a:ext cx="1" cy="118"/>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 name="Freeform 75"/>
              <p:cNvSpPr>
                <a:spLocks/>
              </p:cNvSpPr>
              <p:nvPr/>
            </p:nvSpPr>
            <p:spPr bwMode="auto">
              <a:xfrm>
                <a:off x="4002" y="1041"/>
                <a:ext cx="137" cy="130"/>
              </a:xfrm>
              <a:custGeom>
                <a:avLst/>
                <a:gdLst>
                  <a:gd name="T0" fmla="*/ 79 w 137"/>
                  <a:gd name="T1" fmla="*/ 83 h 137"/>
                  <a:gd name="T2" fmla="*/ 123 w 137"/>
                  <a:gd name="T3" fmla="*/ 75 h 137"/>
                  <a:gd name="T4" fmla="*/ 111 w 137"/>
                  <a:gd name="T5" fmla="*/ 75 h 137"/>
                  <a:gd name="T6" fmla="*/ 60 w 137"/>
                  <a:gd name="T7" fmla="*/ 81 h 137"/>
                  <a:gd name="T8" fmla="*/ 28 w 137"/>
                  <a:gd name="T9" fmla="*/ 80 h 137"/>
                  <a:gd name="T10" fmla="*/ 8 w 137"/>
                  <a:gd name="T11" fmla="*/ 72 h 137"/>
                  <a:gd name="T12" fmla="*/ 8 w 137"/>
                  <a:gd name="T13" fmla="*/ 67 h 137"/>
                  <a:gd name="T14" fmla="*/ 36 w 137"/>
                  <a:gd name="T15" fmla="*/ 75 h 137"/>
                  <a:gd name="T16" fmla="*/ 60 w 137"/>
                  <a:gd name="T17" fmla="*/ 78 h 137"/>
                  <a:gd name="T18" fmla="*/ 93 w 137"/>
                  <a:gd name="T19" fmla="*/ 76 h 137"/>
                  <a:gd name="T20" fmla="*/ 137 w 137"/>
                  <a:gd name="T21" fmla="*/ 65 h 137"/>
                  <a:gd name="T22" fmla="*/ 101 w 137"/>
                  <a:gd name="T23" fmla="*/ 64 h 137"/>
                  <a:gd name="T24" fmla="*/ 34 w 137"/>
                  <a:gd name="T25" fmla="*/ 69 h 137"/>
                  <a:gd name="T26" fmla="*/ 8 w 137"/>
                  <a:gd name="T27" fmla="*/ 63 h 137"/>
                  <a:gd name="T28" fmla="*/ 30 w 137"/>
                  <a:gd name="T29" fmla="*/ 62 h 137"/>
                  <a:gd name="T30" fmla="*/ 107 w 137"/>
                  <a:gd name="T31" fmla="*/ 65 h 137"/>
                  <a:gd name="T32" fmla="*/ 129 w 137"/>
                  <a:gd name="T33" fmla="*/ 62 h 137"/>
                  <a:gd name="T34" fmla="*/ 119 w 137"/>
                  <a:gd name="T35" fmla="*/ 60 h 137"/>
                  <a:gd name="T36" fmla="*/ 56 w 137"/>
                  <a:gd name="T37" fmla="*/ 64 h 137"/>
                  <a:gd name="T38" fmla="*/ 38 w 137"/>
                  <a:gd name="T39" fmla="*/ 60 h 137"/>
                  <a:gd name="T40" fmla="*/ 36 w 137"/>
                  <a:gd name="T41" fmla="*/ 47 h 137"/>
                  <a:gd name="T42" fmla="*/ 58 w 137"/>
                  <a:gd name="T43" fmla="*/ 53 h 137"/>
                  <a:gd name="T44" fmla="*/ 95 w 137"/>
                  <a:gd name="T45" fmla="*/ 50 h 137"/>
                  <a:gd name="T46" fmla="*/ 125 w 137"/>
                  <a:gd name="T47" fmla="*/ 40 h 137"/>
                  <a:gd name="T48" fmla="*/ 103 w 137"/>
                  <a:gd name="T49" fmla="*/ 46 h 137"/>
                  <a:gd name="T50" fmla="*/ 60 w 137"/>
                  <a:gd name="T51" fmla="*/ 57 h 137"/>
                  <a:gd name="T52" fmla="*/ 38 w 137"/>
                  <a:gd name="T53" fmla="*/ 51 h 137"/>
                  <a:gd name="T54" fmla="*/ 26 w 137"/>
                  <a:gd name="T55" fmla="*/ 44 h 137"/>
                  <a:gd name="T56" fmla="*/ 30 w 137"/>
                  <a:gd name="T57" fmla="*/ 42 h 137"/>
                  <a:gd name="T58" fmla="*/ 73 w 137"/>
                  <a:gd name="T59" fmla="*/ 48 h 137"/>
                  <a:gd name="T60" fmla="*/ 85 w 137"/>
                  <a:gd name="T61" fmla="*/ 38 h 137"/>
                  <a:gd name="T62" fmla="*/ 77 w 137"/>
                  <a:gd name="T63" fmla="*/ 36 h 137"/>
                  <a:gd name="T64" fmla="*/ 50 w 137"/>
                  <a:gd name="T65" fmla="*/ 34 h 137"/>
                  <a:gd name="T66" fmla="*/ 22 w 137"/>
                  <a:gd name="T67" fmla="*/ 18 h 137"/>
                  <a:gd name="T68" fmla="*/ 40 w 137"/>
                  <a:gd name="T69" fmla="*/ 29 h 137"/>
                  <a:gd name="T70" fmla="*/ 70 w 137"/>
                  <a:gd name="T71" fmla="*/ 34 h 137"/>
                  <a:gd name="T72" fmla="*/ 87 w 137"/>
                  <a:gd name="T73" fmla="*/ 17 h 137"/>
                  <a:gd name="T74" fmla="*/ 75 w 137"/>
                  <a:gd name="T75" fmla="*/ 23 h 137"/>
                  <a:gd name="T76" fmla="*/ 58 w 137"/>
                  <a:gd name="T77" fmla="*/ 23 h 137"/>
                  <a:gd name="T78" fmla="*/ 50 w 137"/>
                  <a:gd name="T79" fmla="*/ 8 h 137"/>
                  <a:gd name="T80" fmla="*/ 50 w 137"/>
                  <a:gd name="T81" fmla="*/ 24 h 137"/>
                  <a:gd name="T82" fmla="*/ 62 w 137"/>
                  <a:gd name="T83" fmla="*/ 22 h 137"/>
                  <a:gd name="T84" fmla="*/ 73 w 137"/>
                  <a:gd name="T85" fmla="*/ 0 h 137"/>
                  <a:gd name="T86" fmla="*/ 68 w 137"/>
                  <a:gd name="T87" fmla="*/ 95 h 1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7"/>
                  <a:gd name="T133" fmla="*/ 0 h 137"/>
                  <a:gd name="T134" fmla="*/ 137 w 137"/>
                  <a:gd name="T135" fmla="*/ 137 h 1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7" h="137">
                    <a:moveTo>
                      <a:pt x="68" y="137"/>
                    </a:moveTo>
                    <a:lnTo>
                      <a:pt x="79" y="120"/>
                    </a:lnTo>
                    <a:lnTo>
                      <a:pt x="105" y="114"/>
                    </a:lnTo>
                    <a:lnTo>
                      <a:pt x="117" y="110"/>
                    </a:lnTo>
                    <a:lnTo>
                      <a:pt x="123" y="107"/>
                    </a:lnTo>
                    <a:lnTo>
                      <a:pt x="127" y="104"/>
                    </a:lnTo>
                    <a:lnTo>
                      <a:pt x="111" y="107"/>
                    </a:lnTo>
                    <a:lnTo>
                      <a:pt x="93" y="112"/>
                    </a:lnTo>
                    <a:lnTo>
                      <a:pt x="75" y="114"/>
                    </a:lnTo>
                    <a:lnTo>
                      <a:pt x="60" y="117"/>
                    </a:lnTo>
                    <a:lnTo>
                      <a:pt x="42" y="117"/>
                    </a:lnTo>
                    <a:lnTo>
                      <a:pt x="34" y="117"/>
                    </a:lnTo>
                    <a:lnTo>
                      <a:pt x="28" y="116"/>
                    </a:lnTo>
                    <a:lnTo>
                      <a:pt x="20" y="113"/>
                    </a:lnTo>
                    <a:lnTo>
                      <a:pt x="14" y="109"/>
                    </a:lnTo>
                    <a:lnTo>
                      <a:pt x="8" y="104"/>
                    </a:lnTo>
                    <a:lnTo>
                      <a:pt x="2" y="97"/>
                    </a:lnTo>
                    <a:lnTo>
                      <a:pt x="8" y="97"/>
                    </a:lnTo>
                    <a:lnTo>
                      <a:pt x="14" y="98"/>
                    </a:lnTo>
                    <a:lnTo>
                      <a:pt x="26" y="103"/>
                    </a:lnTo>
                    <a:lnTo>
                      <a:pt x="36" y="107"/>
                    </a:lnTo>
                    <a:lnTo>
                      <a:pt x="50" y="110"/>
                    </a:lnTo>
                    <a:lnTo>
                      <a:pt x="60" y="112"/>
                    </a:lnTo>
                    <a:lnTo>
                      <a:pt x="71" y="112"/>
                    </a:lnTo>
                    <a:lnTo>
                      <a:pt x="83" y="110"/>
                    </a:lnTo>
                    <a:lnTo>
                      <a:pt x="93" y="109"/>
                    </a:lnTo>
                    <a:lnTo>
                      <a:pt x="115" y="101"/>
                    </a:lnTo>
                    <a:lnTo>
                      <a:pt x="137" y="94"/>
                    </a:lnTo>
                    <a:lnTo>
                      <a:pt x="127" y="92"/>
                    </a:lnTo>
                    <a:lnTo>
                      <a:pt x="119" y="92"/>
                    </a:lnTo>
                    <a:lnTo>
                      <a:pt x="101" y="92"/>
                    </a:lnTo>
                    <a:lnTo>
                      <a:pt x="68" y="98"/>
                    </a:lnTo>
                    <a:lnTo>
                      <a:pt x="50" y="100"/>
                    </a:lnTo>
                    <a:lnTo>
                      <a:pt x="34" y="100"/>
                    </a:lnTo>
                    <a:lnTo>
                      <a:pt x="24" y="98"/>
                    </a:lnTo>
                    <a:lnTo>
                      <a:pt x="16" y="94"/>
                    </a:lnTo>
                    <a:lnTo>
                      <a:pt x="8" y="91"/>
                    </a:lnTo>
                    <a:lnTo>
                      <a:pt x="0" y="85"/>
                    </a:lnTo>
                    <a:lnTo>
                      <a:pt x="30" y="89"/>
                    </a:lnTo>
                    <a:lnTo>
                      <a:pt x="70" y="94"/>
                    </a:lnTo>
                    <a:lnTo>
                      <a:pt x="89" y="95"/>
                    </a:lnTo>
                    <a:lnTo>
                      <a:pt x="107" y="95"/>
                    </a:lnTo>
                    <a:lnTo>
                      <a:pt x="121" y="92"/>
                    </a:lnTo>
                    <a:lnTo>
                      <a:pt x="125" y="91"/>
                    </a:lnTo>
                    <a:lnTo>
                      <a:pt x="129" y="88"/>
                    </a:lnTo>
                    <a:lnTo>
                      <a:pt x="125" y="86"/>
                    </a:lnTo>
                    <a:lnTo>
                      <a:pt x="119" y="86"/>
                    </a:lnTo>
                    <a:lnTo>
                      <a:pt x="105" y="88"/>
                    </a:lnTo>
                    <a:lnTo>
                      <a:pt x="71" y="92"/>
                    </a:lnTo>
                    <a:lnTo>
                      <a:pt x="56" y="92"/>
                    </a:lnTo>
                    <a:lnTo>
                      <a:pt x="48" y="91"/>
                    </a:lnTo>
                    <a:lnTo>
                      <a:pt x="42" y="89"/>
                    </a:lnTo>
                    <a:lnTo>
                      <a:pt x="38" y="86"/>
                    </a:lnTo>
                    <a:lnTo>
                      <a:pt x="36" y="82"/>
                    </a:lnTo>
                    <a:lnTo>
                      <a:pt x="34" y="76"/>
                    </a:lnTo>
                    <a:lnTo>
                      <a:pt x="36" y="68"/>
                    </a:lnTo>
                    <a:lnTo>
                      <a:pt x="46" y="73"/>
                    </a:lnTo>
                    <a:lnTo>
                      <a:pt x="58" y="76"/>
                    </a:lnTo>
                    <a:lnTo>
                      <a:pt x="70" y="77"/>
                    </a:lnTo>
                    <a:lnTo>
                      <a:pt x="83" y="76"/>
                    </a:lnTo>
                    <a:lnTo>
                      <a:pt x="95" y="73"/>
                    </a:lnTo>
                    <a:lnTo>
                      <a:pt x="105" y="68"/>
                    </a:lnTo>
                    <a:lnTo>
                      <a:pt x="115" y="63"/>
                    </a:lnTo>
                    <a:lnTo>
                      <a:pt x="125" y="57"/>
                    </a:lnTo>
                    <a:lnTo>
                      <a:pt x="113" y="61"/>
                    </a:lnTo>
                    <a:lnTo>
                      <a:pt x="103" y="66"/>
                    </a:lnTo>
                    <a:lnTo>
                      <a:pt x="81" y="76"/>
                    </a:lnTo>
                    <a:lnTo>
                      <a:pt x="70" y="80"/>
                    </a:lnTo>
                    <a:lnTo>
                      <a:pt x="60" y="82"/>
                    </a:lnTo>
                    <a:lnTo>
                      <a:pt x="48" y="80"/>
                    </a:lnTo>
                    <a:lnTo>
                      <a:pt x="42" y="77"/>
                    </a:lnTo>
                    <a:lnTo>
                      <a:pt x="38" y="74"/>
                    </a:lnTo>
                    <a:lnTo>
                      <a:pt x="28" y="67"/>
                    </a:lnTo>
                    <a:lnTo>
                      <a:pt x="26" y="64"/>
                    </a:lnTo>
                    <a:lnTo>
                      <a:pt x="26" y="63"/>
                    </a:lnTo>
                    <a:lnTo>
                      <a:pt x="28" y="63"/>
                    </a:lnTo>
                    <a:lnTo>
                      <a:pt x="30" y="61"/>
                    </a:lnTo>
                    <a:lnTo>
                      <a:pt x="38" y="63"/>
                    </a:lnTo>
                    <a:lnTo>
                      <a:pt x="58" y="66"/>
                    </a:lnTo>
                    <a:lnTo>
                      <a:pt x="73" y="70"/>
                    </a:lnTo>
                    <a:lnTo>
                      <a:pt x="83" y="61"/>
                    </a:lnTo>
                    <a:lnTo>
                      <a:pt x="85" y="55"/>
                    </a:lnTo>
                    <a:lnTo>
                      <a:pt x="87" y="51"/>
                    </a:lnTo>
                    <a:lnTo>
                      <a:pt x="77" y="52"/>
                    </a:lnTo>
                    <a:lnTo>
                      <a:pt x="68" y="52"/>
                    </a:lnTo>
                    <a:lnTo>
                      <a:pt x="58" y="51"/>
                    </a:lnTo>
                    <a:lnTo>
                      <a:pt x="50" y="48"/>
                    </a:lnTo>
                    <a:lnTo>
                      <a:pt x="42" y="43"/>
                    </a:lnTo>
                    <a:lnTo>
                      <a:pt x="36" y="39"/>
                    </a:lnTo>
                    <a:lnTo>
                      <a:pt x="22" y="25"/>
                    </a:lnTo>
                    <a:lnTo>
                      <a:pt x="32" y="36"/>
                    </a:lnTo>
                    <a:lnTo>
                      <a:pt x="40" y="43"/>
                    </a:lnTo>
                    <a:lnTo>
                      <a:pt x="50" y="48"/>
                    </a:lnTo>
                    <a:lnTo>
                      <a:pt x="60" y="49"/>
                    </a:lnTo>
                    <a:lnTo>
                      <a:pt x="70" y="48"/>
                    </a:lnTo>
                    <a:lnTo>
                      <a:pt x="77" y="43"/>
                    </a:lnTo>
                    <a:lnTo>
                      <a:pt x="83" y="36"/>
                    </a:lnTo>
                    <a:lnTo>
                      <a:pt x="87" y="24"/>
                    </a:lnTo>
                    <a:lnTo>
                      <a:pt x="83" y="28"/>
                    </a:lnTo>
                    <a:lnTo>
                      <a:pt x="75" y="31"/>
                    </a:lnTo>
                    <a:lnTo>
                      <a:pt x="64" y="39"/>
                    </a:lnTo>
                    <a:lnTo>
                      <a:pt x="58" y="31"/>
                    </a:lnTo>
                    <a:lnTo>
                      <a:pt x="54" y="24"/>
                    </a:lnTo>
                    <a:lnTo>
                      <a:pt x="50" y="8"/>
                    </a:lnTo>
                    <a:lnTo>
                      <a:pt x="46" y="15"/>
                    </a:lnTo>
                    <a:lnTo>
                      <a:pt x="46" y="24"/>
                    </a:lnTo>
                    <a:lnTo>
                      <a:pt x="50" y="33"/>
                    </a:lnTo>
                    <a:lnTo>
                      <a:pt x="56" y="39"/>
                    </a:lnTo>
                    <a:lnTo>
                      <a:pt x="62" y="30"/>
                    </a:lnTo>
                    <a:lnTo>
                      <a:pt x="66" y="19"/>
                    </a:lnTo>
                    <a:lnTo>
                      <a:pt x="73" y="0"/>
                    </a:lnTo>
                    <a:lnTo>
                      <a:pt x="77" y="18"/>
                    </a:lnTo>
                    <a:lnTo>
                      <a:pt x="77" y="37"/>
                    </a:lnTo>
                    <a:lnTo>
                      <a:pt x="68" y="137"/>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2" name="Freeform 76"/>
              <p:cNvSpPr>
                <a:spLocks/>
              </p:cNvSpPr>
              <p:nvPr/>
            </p:nvSpPr>
            <p:spPr bwMode="auto">
              <a:xfrm>
                <a:off x="4002" y="1041"/>
                <a:ext cx="137" cy="130"/>
              </a:xfrm>
              <a:custGeom>
                <a:avLst/>
                <a:gdLst>
                  <a:gd name="T0" fmla="*/ 79 w 137"/>
                  <a:gd name="T1" fmla="*/ 83 h 137"/>
                  <a:gd name="T2" fmla="*/ 123 w 137"/>
                  <a:gd name="T3" fmla="*/ 75 h 137"/>
                  <a:gd name="T4" fmla="*/ 111 w 137"/>
                  <a:gd name="T5" fmla="*/ 75 h 137"/>
                  <a:gd name="T6" fmla="*/ 60 w 137"/>
                  <a:gd name="T7" fmla="*/ 81 h 137"/>
                  <a:gd name="T8" fmla="*/ 28 w 137"/>
                  <a:gd name="T9" fmla="*/ 80 h 137"/>
                  <a:gd name="T10" fmla="*/ 8 w 137"/>
                  <a:gd name="T11" fmla="*/ 72 h 137"/>
                  <a:gd name="T12" fmla="*/ 8 w 137"/>
                  <a:gd name="T13" fmla="*/ 67 h 137"/>
                  <a:gd name="T14" fmla="*/ 36 w 137"/>
                  <a:gd name="T15" fmla="*/ 75 h 137"/>
                  <a:gd name="T16" fmla="*/ 60 w 137"/>
                  <a:gd name="T17" fmla="*/ 78 h 137"/>
                  <a:gd name="T18" fmla="*/ 93 w 137"/>
                  <a:gd name="T19" fmla="*/ 76 h 137"/>
                  <a:gd name="T20" fmla="*/ 137 w 137"/>
                  <a:gd name="T21" fmla="*/ 65 h 137"/>
                  <a:gd name="T22" fmla="*/ 101 w 137"/>
                  <a:gd name="T23" fmla="*/ 64 h 137"/>
                  <a:gd name="T24" fmla="*/ 34 w 137"/>
                  <a:gd name="T25" fmla="*/ 69 h 137"/>
                  <a:gd name="T26" fmla="*/ 8 w 137"/>
                  <a:gd name="T27" fmla="*/ 63 h 137"/>
                  <a:gd name="T28" fmla="*/ 30 w 137"/>
                  <a:gd name="T29" fmla="*/ 62 h 137"/>
                  <a:gd name="T30" fmla="*/ 107 w 137"/>
                  <a:gd name="T31" fmla="*/ 65 h 137"/>
                  <a:gd name="T32" fmla="*/ 129 w 137"/>
                  <a:gd name="T33" fmla="*/ 62 h 137"/>
                  <a:gd name="T34" fmla="*/ 119 w 137"/>
                  <a:gd name="T35" fmla="*/ 60 h 137"/>
                  <a:gd name="T36" fmla="*/ 56 w 137"/>
                  <a:gd name="T37" fmla="*/ 64 h 137"/>
                  <a:gd name="T38" fmla="*/ 38 w 137"/>
                  <a:gd name="T39" fmla="*/ 60 h 137"/>
                  <a:gd name="T40" fmla="*/ 36 w 137"/>
                  <a:gd name="T41" fmla="*/ 47 h 137"/>
                  <a:gd name="T42" fmla="*/ 58 w 137"/>
                  <a:gd name="T43" fmla="*/ 53 h 137"/>
                  <a:gd name="T44" fmla="*/ 95 w 137"/>
                  <a:gd name="T45" fmla="*/ 50 h 137"/>
                  <a:gd name="T46" fmla="*/ 125 w 137"/>
                  <a:gd name="T47" fmla="*/ 40 h 137"/>
                  <a:gd name="T48" fmla="*/ 103 w 137"/>
                  <a:gd name="T49" fmla="*/ 46 h 137"/>
                  <a:gd name="T50" fmla="*/ 60 w 137"/>
                  <a:gd name="T51" fmla="*/ 57 h 137"/>
                  <a:gd name="T52" fmla="*/ 38 w 137"/>
                  <a:gd name="T53" fmla="*/ 51 h 137"/>
                  <a:gd name="T54" fmla="*/ 26 w 137"/>
                  <a:gd name="T55" fmla="*/ 44 h 137"/>
                  <a:gd name="T56" fmla="*/ 30 w 137"/>
                  <a:gd name="T57" fmla="*/ 42 h 137"/>
                  <a:gd name="T58" fmla="*/ 73 w 137"/>
                  <a:gd name="T59" fmla="*/ 48 h 137"/>
                  <a:gd name="T60" fmla="*/ 85 w 137"/>
                  <a:gd name="T61" fmla="*/ 38 h 137"/>
                  <a:gd name="T62" fmla="*/ 77 w 137"/>
                  <a:gd name="T63" fmla="*/ 36 h 137"/>
                  <a:gd name="T64" fmla="*/ 50 w 137"/>
                  <a:gd name="T65" fmla="*/ 34 h 137"/>
                  <a:gd name="T66" fmla="*/ 22 w 137"/>
                  <a:gd name="T67" fmla="*/ 18 h 137"/>
                  <a:gd name="T68" fmla="*/ 40 w 137"/>
                  <a:gd name="T69" fmla="*/ 29 h 137"/>
                  <a:gd name="T70" fmla="*/ 70 w 137"/>
                  <a:gd name="T71" fmla="*/ 34 h 137"/>
                  <a:gd name="T72" fmla="*/ 87 w 137"/>
                  <a:gd name="T73" fmla="*/ 17 h 137"/>
                  <a:gd name="T74" fmla="*/ 75 w 137"/>
                  <a:gd name="T75" fmla="*/ 23 h 137"/>
                  <a:gd name="T76" fmla="*/ 58 w 137"/>
                  <a:gd name="T77" fmla="*/ 23 h 137"/>
                  <a:gd name="T78" fmla="*/ 50 w 137"/>
                  <a:gd name="T79" fmla="*/ 8 h 137"/>
                  <a:gd name="T80" fmla="*/ 50 w 137"/>
                  <a:gd name="T81" fmla="*/ 24 h 137"/>
                  <a:gd name="T82" fmla="*/ 62 w 137"/>
                  <a:gd name="T83" fmla="*/ 22 h 137"/>
                  <a:gd name="T84" fmla="*/ 73 w 137"/>
                  <a:gd name="T85" fmla="*/ 0 h 13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37"/>
                  <a:gd name="T130" fmla="*/ 0 h 137"/>
                  <a:gd name="T131" fmla="*/ 137 w 137"/>
                  <a:gd name="T132" fmla="*/ 137 h 13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37" h="137">
                    <a:moveTo>
                      <a:pt x="68" y="137"/>
                    </a:moveTo>
                    <a:lnTo>
                      <a:pt x="79" y="120"/>
                    </a:lnTo>
                    <a:lnTo>
                      <a:pt x="105" y="114"/>
                    </a:lnTo>
                    <a:lnTo>
                      <a:pt x="117" y="110"/>
                    </a:lnTo>
                    <a:lnTo>
                      <a:pt x="123" y="107"/>
                    </a:lnTo>
                    <a:lnTo>
                      <a:pt x="127" y="104"/>
                    </a:lnTo>
                    <a:lnTo>
                      <a:pt x="111" y="107"/>
                    </a:lnTo>
                    <a:lnTo>
                      <a:pt x="93" y="112"/>
                    </a:lnTo>
                    <a:lnTo>
                      <a:pt x="75" y="114"/>
                    </a:lnTo>
                    <a:lnTo>
                      <a:pt x="60" y="117"/>
                    </a:lnTo>
                    <a:lnTo>
                      <a:pt x="42" y="117"/>
                    </a:lnTo>
                    <a:lnTo>
                      <a:pt x="34" y="117"/>
                    </a:lnTo>
                    <a:lnTo>
                      <a:pt x="28" y="116"/>
                    </a:lnTo>
                    <a:lnTo>
                      <a:pt x="20" y="113"/>
                    </a:lnTo>
                    <a:lnTo>
                      <a:pt x="14" y="109"/>
                    </a:lnTo>
                    <a:lnTo>
                      <a:pt x="8" y="104"/>
                    </a:lnTo>
                    <a:lnTo>
                      <a:pt x="2" y="97"/>
                    </a:lnTo>
                    <a:lnTo>
                      <a:pt x="8" y="97"/>
                    </a:lnTo>
                    <a:lnTo>
                      <a:pt x="14" y="98"/>
                    </a:lnTo>
                    <a:lnTo>
                      <a:pt x="26" y="103"/>
                    </a:lnTo>
                    <a:lnTo>
                      <a:pt x="36" y="107"/>
                    </a:lnTo>
                    <a:lnTo>
                      <a:pt x="50" y="110"/>
                    </a:lnTo>
                    <a:lnTo>
                      <a:pt x="60" y="112"/>
                    </a:lnTo>
                    <a:lnTo>
                      <a:pt x="71" y="112"/>
                    </a:lnTo>
                    <a:lnTo>
                      <a:pt x="83" y="110"/>
                    </a:lnTo>
                    <a:lnTo>
                      <a:pt x="93" y="109"/>
                    </a:lnTo>
                    <a:lnTo>
                      <a:pt x="115" y="101"/>
                    </a:lnTo>
                    <a:lnTo>
                      <a:pt x="137" y="94"/>
                    </a:lnTo>
                    <a:lnTo>
                      <a:pt x="127" y="92"/>
                    </a:lnTo>
                    <a:lnTo>
                      <a:pt x="119" y="92"/>
                    </a:lnTo>
                    <a:lnTo>
                      <a:pt x="101" y="92"/>
                    </a:lnTo>
                    <a:lnTo>
                      <a:pt x="68" y="98"/>
                    </a:lnTo>
                    <a:lnTo>
                      <a:pt x="50" y="100"/>
                    </a:lnTo>
                    <a:lnTo>
                      <a:pt x="34" y="100"/>
                    </a:lnTo>
                    <a:lnTo>
                      <a:pt x="24" y="98"/>
                    </a:lnTo>
                    <a:lnTo>
                      <a:pt x="16" y="94"/>
                    </a:lnTo>
                    <a:lnTo>
                      <a:pt x="8" y="91"/>
                    </a:lnTo>
                    <a:lnTo>
                      <a:pt x="0" y="85"/>
                    </a:lnTo>
                    <a:lnTo>
                      <a:pt x="30" y="89"/>
                    </a:lnTo>
                    <a:lnTo>
                      <a:pt x="70" y="94"/>
                    </a:lnTo>
                    <a:lnTo>
                      <a:pt x="89" y="95"/>
                    </a:lnTo>
                    <a:lnTo>
                      <a:pt x="107" y="95"/>
                    </a:lnTo>
                    <a:lnTo>
                      <a:pt x="121" y="92"/>
                    </a:lnTo>
                    <a:lnTo>
                      <a:pt x="125" y="91"/>
                    </a:lnTo>
                    <a:lnTo>
                      <a:pt x="129" y="88"/>
                    </a:lnTo>
                    <a:lnTo>
                      <a:pt x="125" y="86"/>
                    </a:lnTo>
                    <a:lnTo>
                      <a:pt x="119" y="86"/>
                    </a:lnTo>
                    <a:lnTo>
                      <a:pt x="105" y="88"/>
                    </a:lnTo>
                    <a:lnTo>
                      <a:pt x="71" y="92"/>
                    </a:lnTo>
                    <a:lnTo>
                      <a:pt x="56" y="92"/>
                    </a:lnTo>
                    <a:lnTo>
                      <a:pt x="48" y="91"/>
                    </a:lnTo>
                    <a:lnTo>
                      <a:pt x="42" y="89"/>
                    </a:lnTo>
                    <a:lnTo>
                      <a:pt x="38" y="86"/>
                    </a:lnTo>
                    <a:lnTo>
                      <a:pt x="36" y="82"/>
                    </a:lnTo>
                    <a:lnTo>
                      <a:pt x="34" y="76"/>
                    </a:lnTo>
                    <a:lnTo>
                      <a:pt x="36" y="68"/>
                    </a:lnTo>
                    <a:lnTo>
                      <a:pt x="46" y="73"/>
                    </a:lnTo>
                    <a:lnTo>
                      <a:pt x="58" y="76"/>
                    </a:lnTo>
                    <a:lnTo>
                      <a:pt x="70" y="77"/>
                    </a:lnTo>
                    <a:lnTo>
                      <a:pt x="83" y="76"/>
                    </a:lnTo>
                    <a:lnTo>
                      <a:pt x="95" y="73"/>
                    </a:lnTo>
                    <a:lnTo>
                      <a:pt x="105" y="68"/>
                    </a:lnTo>
                    <a:lnTo>
                      <a:pt x="115" y="63"/>
                    </a:lnTo>
                    <a:lnTo>
                      <a:pt x="125" y="57"/>
                    </a:lnTo>
                    <a:lnTo>
                      <a:pt x="113" y="61"/>
                    </a:lnTo>
                    <a:lnTo>
                      <a:pt x="103" y="66"/>
                    </a:lnTo>
                    <a:lnTo>
                      <a:pt x="81" y="76"/>
                    </a:lnTo>
                    <a:lnTo>
                      <a:pt x="70" y="80"/>
                    </a:lnTo>
                    <a:lnTo>
                      <a:pt x="60" y="82"/>
                    </a:lnTo>
                    <a:lnTo>
                      <a:pt x="48" y="80"/>
                    </a:lnTo>
                    <a:lnTo>
                      <a:pt x="42" y="77"/>
                    </a:lnTo>
                    <a:lnTo>
                      <a:pt x="38" y="74"/>
                    </a:lnTo>
                    <a:lnTo>
                      <a:pt x="28" y="67"/>
                    </a:lnTo>
                    <a:lnTo>
                      <a:pt x="26" y="64"/>
                    </a:lnTo>
                    <a:lnTo>
                      <a:pt x="26" y="63"/>
                    </a:lnTo>
                    <a:lnTo>
                      <a:pt x="28" y="63"/>
                    </a:lnTo>
                    <a:lnTo>
                      <a:pt x="30" y="61"/>
                    </a:lnTo>
                    <a:lnTo>
                      <a:pt x="38" y="63"/>
                    </a:lnTo>
                    <a:lnTo>
                      <a:pt x="58" y="66"/>
                    </a:lnTo>
                    <a:lnTo>
                      <a:pt x="73" y="70"/>
                    </a:lnTo>
                    <a:lnTo>
                      <a:pt x="83" y="61"/>
                    </a:lnTo>
                    <a:lnTo>
                      <a:pt x="85" y="55"/>
                    </a:lnTo>
                    <a:lnTo>
                      <a:pt x="87" y="51"/>
                    </a:lnTo>
                    <a:lnTo>
                      <a:pt x="77" y="52"/>
                    </a:lnTo>
                    <a:lnTo>
                      <a:pt x="68" y="52"/>
                    </a:lnTo>
                    <a:lnTo>
                      <a:pt x="58" y="51"/>
                    </a:lnTo>
                    <a:lnTo>
                      <a:pt x="50" y="48"/>
                    </a:lnTo>
                    <a:lnTo>
                      <a:pt x="42" y="43"/>
                    </a:lnTo>
                    <a:lnTo>
                      <a:pt x="36" y="39"/>
                    </a:lnTo>
                    <a:lnTo>
                      <a:pt x="22" y="25"/>
                    </a:lnTo>
                    <a:lnTo>
                      <a:pt x="32" y="36"/>
                    </a:lnTo>
                    <a:lnTo>
                      <a:pt x="40" y="43"/>
                    </a:lnTo>
                    <a:lnTo>
                      <a:pt x="50" y="48"/>
                    </a:lnTo>
                    <a:lnTo>
                      <a:pt x="60" y="49"/>
                    </a:lnTo>
                    <a:lnTo>
                      <a:pt x="70" y="48"/>
                    </a:lnTo>
                    <a:lnTo>
                      <a:pt x="77" y="43"/>
                    </a:lnTo>
                    <a:lnTo>
                      <a:pt x="83" y="36"/>
                    </a:lnTo>
                    <a:lnTo>
                      <a:pt x="87" y="24"/>
                    </a:lnTo>
                    <a:lnTo>
                      <a:pt x="83" y="28"/>
                    </a:lnTo>
                    <a:lnTo>
                      <a:pt x="75" y="31"/>
                    </a:lnTo>
                    <a:lnTo>
                      <a:pt x="64" y="39"/>
                    </a:lnTo>
                    <a:lnTo>
                      <a:pt x="58" y="31"/>
                    </a:lnTo>
                    <a:lnTo>
                      <a:pt x="54" y="24"/>
                    </a:lnTo>
                    <a:lnTo>
                      <a:pt x="50" y="8"/>
                    </a:lnTo>
                    <a:lnTo>
                      <a:pt x="46" y="15"/>
                    </a:lnTo>
                    <a:lnTo>
                      <a:pt x="46" y="24"/>
                    </a:lnTo>
                    <a:lnTo>
                      <a:pt x="50" y="33"/>
                    </a:lnTo>
                    <a:lnTo>
                      <a:pt x="56" y="39"/>
                    </a:lnTo>
                    <a:lnTo>
                      <a:pt x="62" y="30"/>
                    </a:lnTo>
                    <a:lnTo>
                      <a:pt x="66" y="19"/>
                    </a:lnTo>
                    <a:lnTo>
                      <a:pt x="73" y="0"/>
                    </a:lnTo>
                    <a:lnTo>
                      <a:pt x="77" y="18"/>
                    </a:lnTo>
                    <a:lnTo>
                      <a:pt x="77" y="37"/>
                    </a:lnTo>
                  </a:path>
                </a:pathLst>
              </a:custGeom>
              <a:noFill/>
              <a:ln w="12700">
                <a:solidFill>
                  <a:srgbClr val="00531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 name="Line 77"/>
              <p:cNvSpPr>
                <a:spLocks noChangeShapeType="1"/>
              </p:cNvSpPr>
              <p:nvPr/>
            </p:nvSpPr>
            <p:spPr bwMode="auto">
              <a:xfrm flipV="1">
                <a:off x="4141" y="1096"/>
                <a:ext cx="1" cy="94"/>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 name="Freeform 78"/>
              <p:cNvSpPr>
                <a:spLocks/>
              </p:cNvSpPr>
              <p:nvPr/>
            </p:nvSpPr>
            <p:spPr bwMode="auto">
              <a:xfrm>
                <a:off x="4087" y="1072"/>
                <a:ext cx="108" cy="103"/>
              </a:xfrm>
              <a:custGeom>
                <a:avLst/>
                <a:gdLst>
                  <a:gd name="T0" fmla="*/ 70 w 107"/>
                  <a:gd name="T1" fmla="*/ 69 h 108"/>
                  <a:gd name="T2" fmla="*/ 90 w 107"/>
                  <a:gd name="T3" fmla="*/ 65 h 108"/>
                  <a:gd name="T4" fmla="*/ 108 w 107"/>
                  <a:gd name="T5" fmla="*/ 60 h 108"/>
                  <a:gd name="T6" fmla="*/ 82 w 107"/>
                  <a:gd name="T7" fmla="*/ 63 h 108"/>
                  <a:gd name="T8" fmla="*/ 48 w 107"/>
                  <a:gd name="T9" fmla="*/ 67 h 108"/>
                  <a:gd name="T10" fmla="*/ 22 w 107"/>
                  <a:gd name="T11" fmla="*/ 66 h 108"/>
                  <a:gd name="T12" fmla="*/ 12 w 107"/>
                  <a:gd name="T13" fmla="*/ 62 h 108"/>
                  <a:gd name="T14" fmla="*/ 2 w 107"/>
                  <a:gd name="T15" fmla="*/ 55 h 108"/>
                  <a:gd name="T16" fmla="*/ 6 w 107"/>
                  <a:gd name="T17" fmla="*/ 55 h 108"/>
                  <a:gd name="T18" fmla="*/ 20 w 107"/>
                  <a:gd name="T19" fmla="*/ 57 h 108"/>
                  <a:gd name="T20" fmla="*/ 40 w 107"/>
                  <a:gd name="T21" fmla="*/ 63 h 108"/>
                  <a:gd name="T22" fmla="*/ 48 w 107"/>
                  <a:gd name="T23" fmla="*/ 64 h 108"/>
                  <a:gd name="T24" fmla="*/ 82 w 107"/>
                  <a:gd name="T25" fmla="*/ 62 h 108"/>
                  <a:gd name="T26" fmla="*/ 114 w 107"/>
                  <a:gd name="T27" fmla="*/ 53 h 108"/>
                  <a:gd name="T28" fmla="*/ 102 w 107"/>
                  <a:gd name="T29" fmla="*/ 52 h 108"/>
                  <a:gd name="T30" fmla="*/ 61 w 107"/>
                  <a:gd name="T31" fmla="*/ 57 h 108"/>
                  <a:gd name="T32" fmla="*/ 26 w 107"/>
                  <a:gd name="T33" fmla="*/ 57 h 108"/>
                  <a:gd name="T34" fmla="*/ 14 w 107"/>
                  <a:gd name="T35" fmla="*/ 53 h 108"/>
                  <a:gd name="T36" fmla="*/ 0 w 107"/>
                  <a:gd name="T37" fmla="*/ 48 h 108"/>
                  <a:gd name="T38" fmla="*/ 24 w 107"/>
                  <a:gd name="T39" fmla="*/ 50 h 108"/>
                  <a:gd name="T40" fmla="*/ 78 w 107"/>
                  <a:gd name="T41" fmla="*/ 54 h 108"/>
                  <a:gd name="T42" fmla="*/ 102 w 107"/>
                  <a:gd name="T43" fmla="*/ 52 h 108"/>
                  <a:gd name="T44" fmla="*/ 108 w 107"/>
                  <a:gd name="T45" fmla="*/ 49 h 108"/>
                  <a:gd name="T46" fmla="*/ 100 w 107"/>
                  <a:gd name="T47" fmla="*/ 49 h 108"/>
                  <a:gd name="T48" fmla="*/ 63 w 107"/>
                  <a:gd name="T49" fmla="*/ 52 h 108"/>
                  <a:gd name="T50" fmla="*/ 38 w 107"/>
                  <a:gd name="T51" fmla="*/ 52 h 108"/>
                  <a:gd name="T52" fmla="*/ 30 w 107"/>
                  <a:gd name="T53" fmla="*/ 49 h 108"/>
                  <a:gd name="T54" fmla="*/ 28 w 107"/>
                  <a:gd name="T55" fmla="*/ 44 h 108"/>
                  <a:gd name="T56" fmla="*/ 30 w 107"/>
                  <a:gd name="T57" fmla="*/ 39 h 108"/>
                  <a:gd name="T58" fmla="*/ 46 w 107"/>
                  <a:gd name="T59" fmla="*/ 44 h 108"/>
                  <a:gd name="T60" fmla="*/ 72 w 107"/>
                  <a:gd name="T61" fmla="*/ 43 h 108"/>
                  <a:gd name="T62" fmla="*/ 90 w 107"/>
                  <a:gd name="T63" fmla="*/ 40 h 108"/>
                  <a:gd name="T64" fmla="*/ 106 w 107"/>
                  <a:gd name="T65" fmla="*/ 31 h 108"/>
                  <a:gd name="T66" fmla="*/ 88 w 107"/>
                  <a:gd name="T67" fmla="*/ 38 h 108"/>
                  <a:gd name="T68" fmla="*/ 63 w 107"/>
                  <a:gd name="T69" fmla="*/ 46 h 108"/>
                  <a:gd name="T70" fmla="*/ 38 w 107"/>
                  <a:gd name="T71" fmla="*/ 46 h 108"/>
                  <a:gd name="T72" fmla="*/ 30 w 107"/>
                  <a:gd name="T73" fmla="*/ 43 h 108"/>
                  <a:gd name="T74" fmla="*/ 20 w 107"/>
                  <a:gd name="T75" fmla="*/ 36 h 108"/>
                  <a:gd name="T76" fmla="*/ 30 w 107"/>
                  <a:gd name="T77" fmla="*/ 35 h 108"/>
                  <a:gd name="T78" fmla="*/ 66 w 107"/>
                  <a:gd name="T79" fmla="*/ 40 h 108"/>
                  <a:gd name="T80" fmla="*/ 76 w 107"/>
                  <a:gd name="T81" fmla="*/ 29 h 108"/>
                  <a:gd name="T82" fmla="*/ 68 w 107"/>
                  <a:gd name="T83" fmla="*/ 29 h 108"/>
                  <a:gd name="T84" fmla="*/ 46 w 107"/>
                  <a:gd name="T85" fmla="*/ 29 h 108"/>
                  <a:gd name="T86" fmla="*/ 28 w 107"/>
                  <a:gd name="T87" fmla="*/ 23 h 108"/>
                  <a:gd name="T88" fmla="*/ 18 w 107"/>
                  <a:gd name="T89" fmla="*/ 14 h 108"/>
                  <a:gd name="T90" fmla="*/ 32 w 107"/>
                  <a:gd name="T91" fmla="*/ 26 h 108"/>
                  <a:gd name="T92" fmla="*/ 48 w 107"/>
                  <a:gd name="T93" fmla="*/ 28 h 108"/>
                  <a:gd name="T94" fmla="*/ 68 w 107"/>
                  <a:gd name="T95" fmla="*/ 26 h 108"/>
                  <a:gd name="T96" fmla="*/ 76 w 107"/>
                  <a:gd name="T97" fmla="*/ 12 h 108"/>
                  <a:gd name="T98" fmla="*/ 72 w 107"/>
                  <a:gd name="T99" fmla="*/ 15 h 108"/>
                  <a:gd name="T100" fmla="*/ 52 w 107"/>
                  <a:gd name="T101" fmla="*/ 24 h 108"/>
                  <a:gd name="T102" fmla="*/ 46 w 107"/>
                  <a:gd name="T103" fmla="*/ 18 h 108"/>
                  <a:gd name="T104" fmla="*/ 40 w 107"/>
                  <a:gd name="T105" fmla="*/ 6 h 108"/>
                  <a:gd name="T106" fmla="*/ 38 w 107"/>
                  <a:gd name="T107" fmla="*/ 10 h 108"/>
                  <a:gd name="T108" fmla="*/ 40 w 107"/>
                  <a:gd name="T109" fmla="*/ 18 h 108"/>
                  <a:gd name="T110" fmla="*/ 44 w 107"/>
                  <a:gd name="T111" fmla="*/ 24 h 108"/>
                  <a:gd name="T112" fmla="*/ 64 w 107"/>
                  <a:gd name="T113" fmla="*/ 0 h 108"/>
                  <a:gd name="T114" fmla="*/ 68 w 107"/>
                  <a:gd name="T115" fmla="*/ 10 h 108"/>
                  <a:gd name="T116" fmla="*/ 61 w 107"/>
                  <a:gd name="T117" fmla="*/ 77 h 1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7"/>
                  <a:gd name="T178" fmla="*/ 0 h 108"/>
                  <a:gd name="T179" fmla="*/ 107 w 107"/>
                  <a:gd name="T180" fmla="*/ 108 h 1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7" h="108">
                    <a:moveTo>
                      <a:pt x="54" y="108"/>
                    </a:moveTo>
                    <a:lnTo>
                      <a:pt x="63" y="95"/>
                    </a:lnTo>
                    <a:lnTo>
                      <a:pt x="83" y="90"/>
                    </a:lnTo>
                    <a:lnTo>
                      <a:pt x="93" y="87"/>
                    </a:lnTo>
                    <a:lnTo>
                      <a:pt x="101" y="83"/>
                    </a:lnTo>
                    <a:lnTo>
                      <a:pt x="75" y="87"/>
                    </a:lnTo>
                    <a:lnTo>
                      <a:pt x="61" y="90"/>
                    </a:lnTo>
                    <a:lnTo>
                      <a:pt x="48" y="93"/>
                    </a:lnTo>
                    <a:lnTo>
                      <a:pt x="34" y="93"/>
                    </a:lnTo>
                    <a:lnTo>
                      <a:pt x="22" y="92"/>
                    </a:lnTo>
                    <a:lnTo>
                      <a:pt x="16" y="89"/>
                    </a:lnTo>
                    <a:lnTo>
                      <a:pt x="12" y="86"/>
                    </a:lnTo>
                    <a:lnTo>
                      <a:pt x="6" y="81"/>
                    </a:lnTo>
                    <a:lnTo>
                      <a:pt x="2" y="77"/>
                    </a:lnTo>
                    <a:lnTo>
                      <a:pt x="6" y="77"/>
                    </a:lnTo>
                    <a:lnTo>
                      <a:pt x="12" y="77"/>
                    </a:lnTo>
                    <a:lnTo>
                      <a:pt x="20" y="80"/>
                    </a:lnTo>
                    <a:lnTo>
                      <a:pt x="30" y="84"/>
                    </a:lnTo>
                    <a:lnTo>
                      <a:pt x="40" y="87"/>
                    </a:lnTo>
                    <a:lnTo>
                      <a:pt x="48" y="89"/>
                    </a:lnTo>
                    <a:lnTo>
                      <a:pt x="57" y="89"/>
                    </a:lnTo>
                    <a:lnTo>
                      <a:pt x="75" y="86"/>
                    </a:lnTo>
                    <a:lnTo>
                      <a:pt x="91" y="80"/>
                    </a:lnTo>
                    <a:lnTo>
                      <a:pt x="107" y="74"/>
                    </a:lnTo>
                    <a:lnTo>
                      <a:pt x="95" y="73"/>
                    </a:lnTo>
                    <a:lnTo>
                      <a:pt x="81" y="74"/>
                    </a:lnTo>
                    <a:lnTo>
                      <a:pt x="54" y="79"/>
                    </a:lnTo>
                    <a:lnTo>
                      <a:pt x="40" y="79"/>
                    </a:lnTo>
                    <a:lnTo>
                      <a:pt x="26" y="79"/>
                    </a:lnTo>
                    <a:lnTo>
                      <a:pt x="20" y="77"/>
                    </a:lnTo>
                    <a:lnTo>
                      <a:pt x="14" y="74"/>
                    </a:lnTo>
                    <a:lnTo>
                      <a:pt x="6" y="71"/>
                    </a:lnTo>
                    <a:lnTo>
                      <a:pt x="0" y="67"/>
                    </a:lnTo>
                    <a:lnTo>
                      <a:pt x="24" y="70"/>
                    </a:lnTo>
                    <a:lnTo>
                      <a:pt x="56" y="74"/>
                    </a:lnTo>
                    <a:lnTo>
                      <a:pt x="71" y="76"/>
                    </a:lnTo>
                    <a:lnTo>
                      <a:pt x="85" y="76"/>
                    </a:lnTo>
                    <a:lnTo>
                      <a:pt x="95" y="73"/>
                    </a:lnTo>
                    <a:lnTo>
                      <a:pt x="99" y="71"/>
                    </a:lnTo>
                    <a:lnTo>
                      <a:pt x="101" y="68"/>
                    </a:lnTo>
                    <a:lnTo>
                      <a:pt x="93" y="68"/>
                    </a:lnTo>
                    <a:lnTo>
                      <a:pt x="83" y="68"/>
                    </a:lnTo>
                    <a:lnTo>
                      <a:pt x="56" y="73"/>
                    </a:lnTo>
                    <a:lnTo>
                      <a:pt x="44" y="73"/>
                    </a:lnTo>
                    <a:lnTo>
                      <a:pt x="38" y="73"/>
                    </a:lnTo>
                    <a:lnTo>
                      <a:pt x="34" y="71"/>
                    </a:lnTo>
                    <a:lnTo>
                      <a:pt x="30" y="68"/>
                    </a:lnTo>
                    <a:lnTo>
                      <a:pt x="28" y="65"/>
                    </a:lnTo>
                    <a:lnTo>
                      <a:pt x="28" y="61"/>
                    </a:lnTo>
                    <a:lnTo>
                      <a:pt x="30" y="53"/>
                    </a:lnTo>
                    <a:lnTo>
                      <a:pt x="38" y="58"/>
                    </a:lnTo>
                    <a:lnTo>
                      <a:pt x="46" y="61"/>
                    </a:lnTo>
                    <a:lnTo>
                      <a:pt x="56" y="61"/>
                    </a:lnTo>
                    <a:lnTo>
                      <a:pt x="65" y="59"/>
                    </a:lnTo>
                    <a:lnTo>
                      <a:pt x="75" y="58"/>
                    </a:lnTo>
                    <a:lnTo>
                      <a:pt x="83" y="55"/>
                    </a:lnTo>
                    <a:lnTo>
                      <a:pt x="91" y="50"/>
                    </a:lnTo>
                    <a:lnTo>
                      <a:pt x="99" y="44"/>
                    </a:lnTo>
                    <a:lnTo>
                      <a:pt x="81" y="52"/>
                    </a:lnTo>
                    <a:lnTo>
                      <a:pt x="65" y="61"/>
                    </a:lnTo>
                    <a:lnTo>
                      <a:pt x="56" y="64"/>
                    </a:lnTo>
                    <a:lnTo>
                      <a:pt x="48" y="64"/>
                    </a:lnTo>
                    <a:lnTo>
                      <a:pt x="38" y="64"/>
                    </a:lnTo>
                    <a:lnTo>
                      <a:pt x="30" y="59"/>
                    </a:lnTo>
                    <a:lnTo>
                      <a:pt x="22" y="53"/>
                    </a:lnTo>
                    <a:lnTo>
                      <a:pt x="20" y="50"/>
                    </a:lnTo>
                    <a:lnTo>
                      <a:pt x="24" y="49"/>
                    </a:lnTo>
                    <a:lnTo>
                      <a:pt x="30" y="49"/>
                    </a:lnTo>
                    <a:lnTo>
                      <a:pt x="59" y="55"/>
                    </a:lnTo>
                    <a:lnTo>
                      <a:pt x="65" y="47"/>
                    </a:lnTo>
                    <a:lnTo>
                      <a:pt x="69" y="40"/>
                    </a:lnTo>
                    <a:lnTo>
                      <a:pt x="61" y="41"/>
                    </a:lnTo>
                    <a:lnTo>
                      <a:pt x="54" y="41"/>
                    </a:lnTo>
                    <a:lnTo>
                      <a:pt x="46" y="40"/>
                    </a:lnTo>
                    <a:lnTo>
                      <a:pt x="40" y="38"/>
                    </a:lnTo>
                    <a:lnTo>
                      <a:pt x="28" y="30"/>
                    </a:lnTo>
                    <a:lnTo>
                      <a:pt x="18" y="21"/>
                    </a:lnTo>
                    <a:lnTo>
                      <a:pt x="24" y="28"/>
                    </a:lnTo>
                    <a:lnTo>
                      <a:pt x="32" y="34"/>
                    </a:lnTo>
                    <a:lnTo>
                      <a:pt x="40" y="38"/>
                    </a:lnTo>
                    <a:lnTo>
                      <a:pt x="48" y="38"/>
                    </a:lnTo>
                    <a:lnTo>
                      <a:pt x="56" y="38"/>
                    </a:lnTo>
                    <a:lnTo>
                      <a:pt x="61" y="34"/>
                    </a:lnTo>
                    <a:lnTo>
                      <a:pt x="65" y="28"/>
                    </a:lnTo>
                    <a:lnTo>
                      <a:pt x="69" y="19"/>
                    </a:lnTo>
                    <a:lnTo>
                      <a:pt x="65" y="22"/>
                    </a:lnTo>
                    <a:lnTo>
                      <a:pt x="61" y="25"/>
                    </a:lnTo>
                    <a:lnTo>
                      <a:pt x="52" y="31"/>
                    </a:lnTo>
                    <a:lnTo>
                      <a:pt x="46" y="25"/>
                    </a:lnTo>
                    <a:lnTo>
                      <a:pt x="44" y="19"/>
                    </a:lnTo>
                    <a:lnTo>
                      <a:pt x="40" y="6"/>
                    </a:lnTo>
                    <a:lnTo>
                      <a:pt x="38" y="12"/>
                    </a:lnTo>
                    <a:lnTo>
                      <a:pt x="38" y="19"/>
                    </a:lnTo>
                    <a:lnTo>
                      <a:pt x="40" y="25"/>
                    </a:lnTo>
                    <a:lnTo>
                      <a:pt x="44" y="31"/>
                    </a:lnTo>
                    <a:lnTo>
                      <a:pt x="52" y="16"/>
                    </a:lnTo>
                    <a:lnTo>
                      <a:pt x="57" y="0"/>
                    </a:lnTo>
                    <a:lnTo>
                      <a:pt x="61" y="15"/>
                    </a:lnTo>
                    <a:lnTo>
                      <a:pt x="61" y="30"/>
                    </a:lnTo>
                    <a:lnTo>
                      <a:pt x="54"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5" name="Freeform 79"/>
              <p:cNvSpPr>
                <a:spLocks/>
              </p:cNvSpPr>
              <p:nvPr/>
            </p:nvSpPr>
            <p:spPr bwMode="auto">
              <a:xfrm>
                <a:off x="4087" y="1072"/>
                <a:ext cx="108" cy="103"/>
              </a:xfrm>
              <a:custGeom>
                <a:avLst/>
                <a:gdLst>
                  <a:gd name="T0" fmla="*/ 70 w 107"/>
                  <a:gd name="T1" fmla="*/ 69 h 108"/>
                  <a:gd name="T2" fmla="*/ 90 w 107"/>
                  <a:gd name="T3" fmla="*/ 65 h 108"/>
                  <a:gd name="T4" fmla="*/ 108 w 107"/>
                  <a:gd name="T5" fmla="*/ 60 h 108"/>
                  <a:gd name="T6" fmla="*/ 82 w 107"/>
                  <a:gd name="T7" fmla="*/ 63 h 108"/>
                  <a:gd name="T8" fmla="*/ 48 w 107"/>
                  <a:gd name="T9" fmla="*/ 67 h 108"/>
                  <a:gd name="T10" fmla="*/ 22 w 107"/>
                  <a:gd name="T11" fmla="*/ 66 h 108"/>
                  <a:gd name="T12" fmla="*/ 12 w 107"/>
                  <a:gd name="T13" fmla="*/ 62 h 108"/>
                  <a:gd name="T14" fmla="*/ 2 w 107"/>
                  <a:gd name="T15" fmla="*/ 55 h 108"/>
                  <a:gd name="T16" fmla="*/ 6 w 107"/>
                  <a:gd name="T17" fmla="*/ 55 h 108"/>
                  <a:gd name="T18" fmla="*/ 20 w 107"/>
                  <a:gd name="T19" fmla="*/ 57 h 108"/>
                  <a:gd name="T20" fmla="*/ 40 w 107"/>
                  <a:gd name="T21" fmla="*/ 63 h 108"/>
                  <a:gd name="T22" fmla="*/ 48 w 107"/>
                  <a:gd name="T23" fmla="*/ 64 h 108"/>
                  <a:gd name="T24" fmla="*/ 82 w 107"/>
                  <a:gd name="T25" fmla="*/ 62 h 108"/>
                  <a:gd name="T26" fmla="*/ 114 w 107"/>
                  <a:gd name="T27" fmla="*/ 53 h 108"/>
                  <a:gd name="T28" fmla="*/ 102 w 107"/>
                  <a:gd name="T29" fmla="*/ 52 h 108"/>
                  <a:gd name="T30" fmla="*/ 61 w 107"/>
                  <a:gd name="T31" fmla="*/ 57 h 108"/>
                  <a:gd name="T32" fmla="*/ 26 w 107"/>
                  <a:gd name="T33" fmla="*/ 57 h 108"/>
                  <a:gd name="T34" fmla="*/ 14 w 107"/>
                  <a:gd name="T35" fmla="*/ 53 h 108"/>
                  <a:gd name="T36" fmla="*/ 0 w 107"/>
                  <a:gd name="T37" fmla="*/ 48 h 108"/>
                  <a:gd name="T38" fmla="*/ 24 w 107"/>
                  <a:gd name="T39" fmla="*/ 50 h 108"/>
                  <a:gd name="T40" fmla="*/ 78 w 107"/>
                  <a:gd name="T41" fmla="*/ 54 h 108"/>
                  <a:gd name="T42" fmla="*/ 102 w 107"/>
                  <a:gd name="T43" fmla="*/ 52 h 108"/>
                  <a:gd name="T44" fmla="*/ 108 w 107"/>
                  <a:gd name="T45" fmla="*/ 49 h 108"/>
                  <a:gd name="T46" fmla="*/ 100 w 107"/>
                  <a:gd name="T47" fmla="*/ 49 h 108"/>
                  <a:gd name="T48" fmla="*/ 63 w 107"/>
                  <a:gd name="T49" fmla="*/ 52 h 108"/>
                  <a:gd name="T50" fmla="*/ 38 w 107"/>
                  <a:gd name="T51" fmla="*/ 52 h 108"/>
                  <a:gd name="T52" fmla="*/ 30 w 107"/>
                  <a:gd name="T53" fmla="*/ 49 h 108"/>
                  <a:gd name="T54" fmla="*/ 28 w 107"/>
                  <a:gd name="T55" fmla="*/ 44 h 108"/>
                  <a:gd name="T56" fmla="*/ 30 w 107"/>
                  <a:gd name="T57" fmla="*/ 39 h 108"/>
                  <a:gd name="T58" fmla="*/ 46 w 107"/>
                  <a:gd name="T59" fmla="*/ 44 h 108"/>
                  <a:gd name="T60" fmla="*/ 72 w 107"/>
                  <a:gd name="T61" fmla="*/ 43 h 108"/>
                  <a:gd name="T62" fmla="*/ 90 w 107"/>
                  <a:gd name="T63" fmla="*/ 40 h 108"/>
                  <a:gd name="T64" fmla="*/ 106 w 107"/>
                  <a:gd name="T65" fmla="*/ 31 h 108"/>
                  <a:gd name="T66" fmla="*/ 88 w 107"/>
                  <a:gd name="T67" fmla="*/ 38 h 108"/>
                  <a:gd name="T68" fmla="*/ 63 w 107"/>
                  <a:gd name="T69" fmla="*/ 46 h 108"/>
                  <a:gd name="T70" fmla="*/ 38 w 107"/>
                  <a:gd name="T71" fmla="*/ 46 h 108"/>
                  <a:gd name="T72" fmla="*/ 30 w 107"/>
                  <a:gd name="T73" fmla="*/ 43 h 108"/>
                  <a:gd name="T74" fmla="*/ 20 w 107"/>
                  <a:gd name="T75" fmla="*/ 36 h 108"/>
                  <a:gd name="T76" fmla="*/ 30 w 107"/>
                  <a:gd name="T77" fmla="*/ 35 h 108"/>
                  <a:gd name="T78" fmla="*/ 66 w 107"/>
                  <a:gd name="T79" fmla="*/ 40 h 108"/>
                  <a:gd name="T80" fmla="*/ 76 w 107"/>
                  <a:gd name="T81" fmla="*/ 29 h 108"/>
                  <a:gd name="T82" fmla="*/ 68 w 107"/>
                  <a:gd name="T83" fmla="*/ 29 h 108"/>
                  <a:gd name="T84" fmla="*/ 46 w 107"/>
                  <a:gd name="T85" fmla="*/ 29 h 108"/>
                  <a:gd name="T86" fmla="*/ 28 w 107"/>
                  <a:gd name="T87" fmla="*/ 23 h 108"/>
                  <a:gd name="T88" fmla="*/ 18 w 107"/>
                  <a:gd name="T89" fmla="*/ 14 h 108"/>
                  <a:gd name="T90" fmla="*/ 32 w 107"/>
                  <a:gd name="T91" fmla="*/ 26 h 108"/>
                  <a:gd name="T92" fmla="*/ 48 w 107"/>
                  <a:gd name="T93" fmla="*/ 28 h 108"/>
                  <a:gd name="T94" fmla="*/ 68 w 107"/>
                  <a:gd name="T95" fmla="*/ 26 h 108"/>
                  <a:gd name="T96" fmla="*/ 76 w 107"/>
                  <a:gd name="T97" fmla="*/ 12 h 108"/>
                  <a:gd name="T98" fmla="*/ 72 w 107"/>
                  <a:gd name="T99" fmla="*/ 15 h 108"/>
                  <a:gd name="T100" fmla="*/ 52 w 107"/>
                  <a:gd name="T101" fmla="*/ 24 h 108"/>
                  <a:gd name="T102" fmla="*/ 46 w 107"/>
                  <a:gd name="T103" fmla="*/ 18 h 108"/>
                  <a:gd name="T104" fmla="*/ 40 w 107"/>
                  <a:gd name="T105" fmla="*/ 6 h 108"/>
                  <a:gd name="T106" fmla="*/ 38 w 107"/>
                  <a:gd name="T107" fmla="*/ 10 h 108"/>
                  <a:gd name="T108" fmla="*/ 40 w 107"/>
                  <a:gd name="T109" fmla="*/ 18 h 108"/>
                  <a:gd name="T110" fmla="*/ 44 w 107"/>
                  <a:gd name="T111" fmla="*/ 24 h 108"/>
                  <a:gd name="T112" fmla="*/ 64 w 107"/>
                  <a:gd name="T113" fmla="*/ 0 h 108"/>
                  <a:gd name="T114" fmla="*/ 68 w 107"/>
                  <a:gd name="T115" fmla="*/ 10 h 1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7"/>
                  <a:gd name="T175" fmla="*/ 0 h 108"/>
                  <a:gd name="T176" fmla="*/ 107 w 107"/>
                  <a:gd name="T177" fmla="*/ 108 h 10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7" h="108">
                    <a:moveTo>
                      <a:pt x="54" y="108"/>
                    </a:moveTo>
                    <a:lnTo>
                      <a:pt x="63" y="95"/>
                    </a:lnTo>
                    <a:lnTo>
                      <a:pt x="83" y="90"/>
                    </a:lnTo>
                    <a:lnTo>
                      <a:pt x="93" y="87"/>
                    </a:lnTo>
                    <a:lnTo>
                      <a:pt x="101" y="83"/>
                    </a:lnTo>
                    <a:lnTo>
                      <a:pt x="75" y="87"/>
                    </a:lnTo>
                    <a:lnTo>
                      <a:pt x="61" y="90"/>
                    </a:lnTo>
                    <a:lnTo>
                      <a:pt x="48" y="93"/>
                    </a:lnTo>
                    <a:lnTo>
                      <a:pt x="34" y="93"/>
                    </a:lnTo>
                    <a:lnTo>
                      <a:pt x="22" y="92"/>
                    </a:lnTo>
                    <a:lnTo>
                      <a:pt x="16" y="89"/>
                    </a:lnTo>
                    <a:lnTo>
                      <a:pt x="12" y="86"/>
                    </a:lnTo>
                    <a:lnTo>
                      <a:pt x="6" y="81"/>
                    </a:lnTo>
                    <a:lnTo>
                      <a:pt x="2" y="77"/>
                    </a:lnTo>
                    <a:lnTo>
                      <a:pt x="6" y="77"/>
                    </a:lnTo>
                    <a:lnTo>
                      <a:pt x="12" y="77"/>
                    </a:lnTo>
                    <a:lnTo>
                      <a:pt x="20" y="80"/>
                    </a:lnTo>
                    <a:lnTo>
                      <a:pt x="30" y="84"/>
                    </a:lnTo>
                    <a:lnTo>
                      <a:pt x="40" y="87"/>
                    </a:lnTo>
                    <a:lnTo>
                      <a:pt x="48" y="89"/>
                    </a:lnTo>
                    <a:lnTo>
                      <a:pt x="57" y="89"/>
                    </a:lnTo>
                    <a:lnTo>
                      <a:pt x="75" y="86"/>
                    </a:lnTo>
                    <a:lnTo>
                      <a:pt x="91" y="80"/>
                    </a:lnTo>
                    <a:lnTo>
                      <a:pt x="107" y="74"/>
                    </a:lnTo>
                    <a:lnTo>
                      <a:pt x="95" y="73"/>
                    </a:lnTo>
                    <a:lnTo>
                      <a:pt x="81" y="74"/>
                    </a:lnTo>
                    <a:lnTo>
                      <a:pt x="54" y="79"/>
                    </a:lnTo>
                    <a:lnTo>
                      <a:pt x="40" y="79"/>
                    </a:lnTo>
                    <a:lnTo>
                      <a:pt x="26" y="79"/>
                    </a:lnTo>
                    <a:lnTo>
                      <a:pt x="20" y="77"/>
                    </a:lnTo>
                    <a:lnTo>
                      <a:pt x="14" y="74"/>
                    </a:lnTo>
                    <a:lnTo>
                      <a:pt x="6" y="71"/>
                    </a:lnTo>
                    <a:lnTo>
                      <a:pt x="0" y="67"/>
                    </a:lnTo>
                    <a:lnTo>
                      <a:pt x="24" y="70"/>
                    </a:lnTo>
                    <a:lnTo>
                      <a:pt x="56" y="74"/>
                    </a:lnTo>
                    <a:lnTo>
                      <a:pt x="71" y="76"/>
                    </a:lnTo>
                    <a:lnTo>
                      <a:pt x="85" y="76"/>
                    </a:lnTo>
                    <a:lnTo>
                      <a:pt x="95" y="73"/>
                    </a:lnTo>
                    <a:lnTo>
                      <a:pt x="99" y="71"/>
                    </a:lnTo>
                    <a:lnTo>
                      <a:pt x="101" y="68"/>
                    </a:lnTo>
                    <a:lnTo>
                      <a:pt x="93" y="68"/>
                    </a:lnTo>
                    <a:lnTo>
                      <a:pt x="83" y="68"/>
                    </a:lnTo>
                    <a:lnTo>
                      <a:pt x="56" y="73"/>
                    </a:lnTo>
                    <a:lnTo>
                      <a:pt x="44" y="73"/>
                    </a:lnTo>
                    <a:lnTo>
                      <a:pt x="38" y="73"/>
                    </a:lnTo>
                    <a:lnTo>
                      <a:pt x="34" y="71"/>
                    </a:lnTo>
                    <a:lnTo>
                      <a:pt x="30" y="68"/>
                    </a:lnTo>
                    <a:lnTo>
                      <a:pt x="28" y="65"/>
                    </a:lnTo>
                    <a:lnTo>
                      <a:pt x="28" y="61"/>
                    </a:lnTo>
                    <a:lnTo>
                      <a:pt x="30" y="53"/>
                    </a:lnTo>
                    <a:lnTo>
                      <a:pt x="38" y="58"/>
                    </a:lnTo>
                    <a:lnTo>
                      <a:pt x="46" y="61"/>
                    </a:lnTo>
                    <a:lnTo>
                      <a:pt x="56" y="61"/>
                    </a:lnTo>
                    <a:lnTo>
                      <a:pt x="65" y="59"/>
                    </a:lnTo>
                    <a:lnTo>
                      <a:pt x="75" y="58"/>
                    </a:lnTo>
                    <a:lnTo>
                      <a:pt x="83" y="55"/>
                    </a:lnTo>
                    <a:lnTo>
                      <a:pt x="91" y="50"/>
                    </a:lnTo>
                    <a:lnTo>
                      <a:pt x="99" y="44"/>
                    </a:lnTo>
                    <a:lnTo>
                      <a:pt x="81" y="52"/>
                    </a:lnTo>
                    <a:lnTo>
                      <a:pt x="65" y="61"/>
                    </a:lnTo>
                    <a:lnTo>
                      <a:pt x="56" y="64"/>
                    </a:lnTo>
                    <a:lnTo>
                      <a:pt x="48" y="64"/>
                    </a:lnTo>
                    <a:lnTo>
                      <a:pt x="38" y="64"/>
                    </a:lnTo>
                    <a:lnTo>
                      <a:pt x="30" y="59"/>
                    </a:lnTo>
                    <a:lnTo>
                      <a:pt x="22" y="53"/>
                    </a:lnTo>
                    <a:lnTo>
                      <a:pt x="20" y="50"/>
                    </a:lnTo>
                    <a:lnTo>
                      <a:pt x="24" y="49"/>
                    </a:lnTo>
                    <a:lnTo>
                      <a:pt x="30" y="49"/>
                    </a:lnTo>
                    <a:lnTo>
                      <a:pt x="59" y="55"/>
                    </a:lnTo>
                    <a:lnTo>
                      <a:pt x="65" y="47"/>
                    </a:lnTo>
                    <a:lnTo>
                      <a:pt x="69" y="40"/>
                    </a:lnTo>
                    <a:lnTo>
                      <a:pt x="61" y="41"/>
                    </a:lnTo>
                    <a:lnTo>
                      <a:pt x="54" y="41"/>
                    </a:lnTo>
                    <a:lnTo>
                      <a:pt x="46" y="40"/>
                    </a:lnTo>
                    <a:lnTo>
                      <a:pt x="40" y="38"/>
                    </a:lnTo>
                    <a:lnTo>
                      <a:pt x="28" y="30"/>
                    </a:lnTo>
                    <a:lnTo>
                      <a:pt x="18" y="21"/>
                    </a:lnTo>
                    <a:lnTo>
                      <a:pt x="24" y="28"/>
                    </a:lnTo>
                    <a:lnTo>
                      <a:pt x="32" y="34"/>
                    </a:lnTo>
                    <a:lnTo>
                      <a:pt x="40" y="38"/>
                    </a:lnTo>
                    <a:lnTo>
                      <a:pt x="48" y="38"/>
                    </a:lnTo>
                    <a:lnTo>
                      <a:pt x="56" y="38"/>
                    </a:lnTo>
                    <a:lnTo>
                      <a:pt x="61" y="34"/>
                    </a:lnTo>
                    <a:lnTo>
                      <a:pt x="65" y="28"/>
                    </a:lnTo>
                    <a:lnTo>
                      <a:pt x="69" y="19"/>
                    </a:lnTo>
                    <a:lnTo>
                      <a:pt x="65" y="22"/>
                    </a:lnTo>
                    <a:lnTo>
                      <a:pt x="61" y="25"/>
                    </a:lnTo>
                    <a:lnTo>
                      <a:pt x="52" y="31"/>
                    </a:lnTo>
                    <a:lnTo>
                      <a:pt x="46" y="25"/>
                    </a:lnTo>
                    <a:lnTo>
                      <a:pt x="44" y="19"/>
                    </a:lnTo>
                    <a:lnTo>
                      <a:pt x="40" y="6"/>
                    </a:lnTo>
                    <a:lnTo>
                      <a:pt x="38" y="12"/>
                    </a:lnTo>
                    <a:lnTo>
                      <a:pt x="38" y="19"/>
                    </a:lnTo>
                    <a:lnTo>
                      <a:pt x="40" y="25"/>
                    </a:lnTo>
                    <a:lnTo>
                      <a:pt x="44" y="31"/>
                    </a:lnTo>
                    <a:lnTo>
                      <a:pt x="52" y="16"/>
                    </a:lnTo>
                    <a:lnTo>
                      <a:pt x="57" y="0"/>
                    </a:lnTo>
                    <a:lnTo>
                      <a:pt x="61" y="15"/>
                    </a:lnTo>
                    <a:lnTo>
                      <a:pt x="61" y="30"/>
                    </a:lnTo>
                  </a:path>
                </a:pathLst>
              </a:custGeom>
              <a:noFill/>
              <a:ln w="12700">
                <a:solidFill>
                  <a:srgbClr val="00531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 name="Line 80"/>
              <p:cNvSpPr>
                <a:spLocks noChangeShapeType="1"/>
              </p:cNvSpPr>
              <p:nvPr/>
            </p:nvSpPr>
            <p:spPr bwMode="auto">
              <a:xfrm flipV="1">
                <a:off x="4284" y="1096"/>
                <a:ext cx="1" cy="94"/>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 name="Freeform 81"/>
              <p:cNvSpPr>
                <a:spLocks/>
              </p:cNvSpPr>
              <p:nvPr/>
            </p:nvSpPr>
            <p:spPr bwMode="auto">
              <a:xfrm>
                <a:off x="4230" y="1072"/>
                <a:ext cx="108" cy="103"/>
              </a:xfrm>
              <a:custGeom>
                <a:avLst/>
                <a:gdLst>
                  <a:gd name="T0" fmla="*/ 70 w 107"/>
                  <a:gd name="T1" fmla="*/ 69 h 108"/>
                  <a:gd name="T2" fmla="*/ 90 w 107"/>
                  <a:gd name="T3" fmla="*/ 65 h 108"/>
                  <a:gd name="T4" fmla="*/ 108 w 107"/>
                  <a:gd name="T5" fmla="*/ 60 h 108"/>
                  <a:gd name="T6" fmla="*/ 82 w 107"/>
                  <a:gd name="T7" fmla="*/ 63 h 108"/>
                  <a:gd name="T8" fmla="*/ 48 w 107"/>
                  <a:gd name="T9" fmla="*/ 67 h 108"/>
                  <a:gd name="T10" fmla="*/ 22 w 107"/>
                  <a:gd name="T11" fmla="*/ 66 h 108"/>
                  <a:gd name="T12" fmla="*/ 12 w 107"/>
                  <a:gd name="T13" fmla="*/ 62 h 108"/>
                  <a:gd name="T14" fmla="*/ 2 w 107"/>
                  <a:gd name="T15" fmla="*/ 55 h 108"/>
                  <a:gd name="T16" fmla="*/ 6 w 107"/>
                  <a:gd name="T17" fmla="*/ 55 h 108"/>
                  <a:gd name="T18" fmla="*/ 20 w 107"/>
                  <a:gd name="T19" fmla="*/ 57 h 108"/>
                  <a:gd name="T20" fmla="*/ 40 w 107"/>
                  <a:gd name="T21" fmla="*/ 63 h 108"/>
                  <a:gd name="T22" fmla="*/ 48 w 107"/>
                  <a:gd name="T23" fmla="*/ 64 h 108"/>
                  <a:gd name="T24" fmla="*/ 82 w 107"/>
                  <a:gd name="T25" fmla="*/ 62 h 108"/>
                  <a:gd name="T26" fmla="*/ 114 w 107"/>
                  <a:gd name="T27" fmla="*/ 53 h 108"/>
                  <a:gd name="T28" fmla="*/ 102 w 107"/>
                  <a:gd name="T29" fmla="*/ 52 h 108"/>
                  <a:gd name="T30" fmla="*/ 61 w 107"/>
                  <a:gd name="T31" fmla="*/ 57 h 108"/>
                  <a:gd name="T32" fmla="*/ 26 w 107"/>
                  <a:gd name="T33" fmla="*/ 57 h 108"/>
                  <a:gd name="T34" fmla="*/ 14 w 107"/>
                  <a:gd name="T35" fmla="*/ 53 h 108"/>
                  <a:gd name="T36" fmla="*/ 0 w 107"/>
                  <a:gd name="T37" fmla="*/ 48 h 108"/>
                  <a:gd name="T38" fmla="*/ 24 w 107"/>
                  <a:gd name="T39" fmla="*/ 50 h 108"/>
                  <a:gd name="T40" fmla="*/ 78 w 107"/>
                  <a:gd name="T41" fmla="*/ 54 h 108"/>
                  <a:gd name="T42" fmla="*/ 102 w 107"/>
                  <a:gd name="T43" fmla="*/ 52 h 108"/>
                  <a:gd name="T44" fmla="*/ 108 w 107"/>
                  <a:gd name="T45" fmla="*/ 49 h 108"/>
                  <a:gd name="T46" fmla="*/ 100 w 107"/>
                  <a:gd name="T47" fmla="*/ 49 h 108"/>
                  <a:gd name="T48" fmla="*/ 63 w 107"/>
                  <a:gd name="T49" fmla="*/ 52 h 108"/>
                  <a:gd name="T50" fmla="*/ 38 w 107"/>
                  <a:gd name="T51" fmla="*/ 52 h 108"/>
                  <a:gd name="T52" fmla="*/ 30 w 107"/>
                  <a:gd name="T53" fmla="*/ 49 h 108"/>
                  <a:gd name="T54" fmla="*/ 28 w 107"/>
                  <a:gd name="T55" fmla="*/ 44 h 108"/>
                  <a:gd name="T56" fmla="*/ 30 w 107"/>
                  <a:gd name="T57" fmla="*/ 39 h 108"/>
                  <a:gd name="T58" fmla="*/ 46 w 107"/>
                  <a:gd name="T59" fmla="*/ 44 h 108"/>
                  <a:gd name="T60" fmla="*/ 72 w 107"/>
                  <a:gd name="T61" fmla="*/ 43 h 108"/>
                  <a:gd name="T62" fmla="*/ 90 w 107"/>
                  <a:gd name="T63" fmla="*/ 40 h 108"/>
                  <a:gd name="T64" fmla="*/ 106 w 107"/>
                  <a:gd name="T65" fmla="*/ 31 h 108"/>
                  <a:gd name="T66" fmla="*/ 88 w 107"/>
                  <a:gd name="T67" fmla="*/ 38 h 108"/>
                  <a:gd name="T68" fmla="*/ 63 w 107"/>
                  <a:gd name="T69" fmla="*/ 46 h 108"/>
                  <a:gd name="T70" fmla="*/ 38 w 107"/>
                  <a:gd name="T71" fmla="*/ 46 h 108"/>
                  <a:gd name="T72" fmla="*/ 30 w 107"/>
                  <a:gd name="T73" fmla="*/ 43 h 108"/>
                  <a:gd name="T74" fmla="*/ 20 w 107"/>
                  <a:gd name="T75" fmla="*/ 36 h 108"/>
                  <a:gd name="T76" fmla="*/ 30 w 107"/>
                  <a:gd name="T77" fmla="*/ 35 h 108"/>
                  <a:gd name="T78" fmla="*/ 66 w 107"/>
                  <a:gd name="T79" fmla="*/ 40 h 108"/>
                  <a:gd name="T80" fmla="*/ 76 w 107"/>
                  <a:gd name="T81" fmla="*/ 29 h 108"/>
                  <a:gd name="T82" fmla="*/ 68 w 107"/>
                  <a:gd name="T83" fmla="*/ 29 h 108"/>
                  <a:gd name="T84" fmla="*/ 46 w 107"/>
                  <a:gd name="T85" fmla="*/ 29 h 108"/>
                  <a:gd name="T86" fmla="*/ 28 w 107"/>
                  <a:gd name="T87" fmla="*/ 23 h 108"/>
                  <a:gd name="T88" fmla="*/ 18 w 107"/>
                  <a:gd name="T89" fmla="*/ 14 h 108"/>
                  <a:gd name="T90" fmla="*/ 32 w 107"/>
                  <a:gd name="T91" fmla="*/ 26 h 108"/>
                  <a:gd name="T92" fmla="*/ 48 w 107"/>
                  <a:gd name="T93" fmla="*/ 28 h 108"/>
                  <a:gd name="T94" fmla="*/ 68 w 107"/>
                  <a:gd name="T95" fmla="*/ 26 h 108"/>
                  <a:gd name="T96" fmla="*/ 76 w 107"/>
                  <a:gd name="T97" fmla="*/ 12 h 108"/>
                  <a:gd name="T98" fmla="*/ 72 w 107"/>
                  <a:gd name="T99" fmla="*/ 15 h 108"/>
                  <a:gd name="T100" fmla="*/ 52 w 107"/>
                  <a:gd name="T101" fmla="*/ 24 h 108"/>
                  <a:gd name="T102" fmla="*/ 46 w 107"/>
                  <a:gd name="T103" fmla="*/ 18 h 108"/>
                  <a:gd name="T104" fmla="*/ 40 w 107"/>
                  <a:gd name="T105" fmla="*/ 6 h 108"/>
                  <a:gd name="T106" fmla="*/ 38 w 107"/>
                  <a:gd name="T107" fmla="*/ 10 h 108"/>
                  <a:gd name="T108" fmla="*/ 40 w 107"/>
                  <a:gd name="T109" fmla="*/ 18 h 108"/>
                  <a:gd name="T110" fmla="*/ 44 w 107"/>
                  <a:gd name="T111" fmla="*/ 24 h 108"/>
                  <a:gd name="T112" fmla="*/ 65 w 107"/>
                  <a:gd name="T113" fmla="*/ 0 h 108"/>
                  <a:gd name="T114" fmla="*/ 68 w 107"/>
                  <a:gd name="T115" fmla="*/ 10 h 108"/>
                  <a:gd name="T116" fmla="*/ 61 w 107"/>
                  <a:gd name="T117" fmla="*/ 77 h 1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7"/>
                  <a:gd name="T178" fmla="*/ 0 h 108"/>
                  <a:gd name="T179" fmla="*/ 107 w 107"/>
                  <a:gd name="T180" fmla="*/ 108 h 1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7" h="108">
                    <a:moveTo>
                      <a:pt x="54" y="108"/>
                    </a:moveTo>
                    <a:lnTo>
                      <a:pt x="63" y="95"/>
                    </a:lnTo>
                    <a:lnTo>
                      <a:pt x="83" y="90"/>
                    </a:lnTo>
                    <a:lnTo>
                      <a:pt x="93" y="87"/>
                    </a:lnTo>
                    <a:lnTo>
                      <a:pt x="101" y="83"/>
                    </a:lnTo>
                    <a:lnTo>
                      <a:pt x="75" y="87"/>
                    </a:lnTo>
                    <a:lnTo>
                      <a:pt x="61" y="90"/>
                    </a:lnTo>
                    <a:lnTo>
                      <a:pt x="48" y="93"/>
                    </a:lnTo>
                    <a:lnTo>
                      <a:pt x="34" y="93"/>
                    </a:lnTo>
                    <a:lnTo>
                      <a:pt x="22" y="92"/>
                    </a:lnTo>
                    <a:lnTo>
                      <a:pt x="16" y="89"/>
                    </a:lnTo>
                    <a:lnTo>
                      <a:pt x="12" y="86"/>
                    </a:lnTo>
                    <a:lnTo>
                      <a:pt x="6" y="81"/>
                    </a:lnTo>
                    <a:lnTo>
                      <a:pt x="2" y="77"/>
                    </a:lnTo>
                    <a:lnTo>
                      <a:pt x="6" y="77"/>
                    </a:lnTo>
                    <a:lnTo>
                      <a:pt x="12" y="77"/>
                    </a:lnTo>
                    <a:lnTo>
                      <a:pt x="20" y="80"/>
                    </a:lnTo>
                    <a:lnTo>
                      <a:pt x="30" y="84"/>
                    </a:lnTo>
                    <a:lnTo>
                      <a:pt x="40" y="87"/>
                    </a:lnTo>
                    <a:lnTo>
                      <a:pt x="48" y="89"/>
                    </a:lnTo>
                    <a:lnTo>
                      <a:pt x="58" y="89"/>
                    </a:lnTo>
                    <a:lnTo>
                      <a:pt x="75" y="86"/>
                    </a:lnTo>
                    <a:lnTo>
                      <a:pt x="91" y="80"/>
                    </a:lnTo>
                    <a:lnTo>
                      <a:pt x="107" y="74"/>
                    </a:lnTo>
                    <a:lnTo>
                      <a:pt x="95" y="73"/>
                    </a:lnTo>
                    <a:lnTo>
                      <a:pt x="81" y="74"/>
                    </a:lnTo>
                    <a:lnTo>
                      <a:pt x="54" y="79"/>
                    </a:lnTo>
                    <a:lnTo>
                      <a:pt x="40" y="79"/>
                    </a:lnTo>
                    <a:lnTo>
                      <a:pt x="26" y="79"/>
                    </a:lnTo>
                    <a:lnTo>
                      <a:pt x="20" y="77"/>
                    </a:lnTo>
                    <a:lnTo>
                      <a:pt x="14" y="74"/>
                    </a:lnTo>
                    <a:lnTo>
                      <a:pt x="6" y="71"/>
                    </a:lnTo>
                    <a:lnTo>
                      <a:pt x="0" y="67"/>
                    </a:lnTo>
                    <a:lnTo>
                      <a:pt x="24" y="70"/>
                    </a:lnTo>
                    <a:lnTo>
                      <a:pt x="56" y="74"/>
                    </a:lnTo>
                    <a:lnTo>
                      <a:pt x="71" y="76"/>
                    </a:lnTo>
                    <a:lnTo>
                      <a:pt x="85" y="76"/>
                    </a:lnTo>
                    <a:lnTo>
                      <a:pt x="95" y="73"/>
                    </a:lnTo>
                    <a:lnTo>
                      <a:pt x="99" y="71"/>
                    </a:lnTo>
                    <a:lnTo>
                      <a:pt x="101" y="68"/>
                    </a:lnTo>
                    <a:lnTo>
                      <a:pt x="93" y="68"/>
                    </a:lnTo>
                    <a:lnTo>
                      <a:pt x="83" y="68"/>
                    </a:lnTo>
                    <a:lnTo>
                      <a:pt x="56" y="73"/>
                    </a:lnTo>
                    <a:lnTo>
                      <a:pt x="44" y="73"/>
                    </a:lnTo>
                    <a:lnTo>
                      <a:pt x="38" y="73"/>
                    </a:lnTo>
                    <a:lnTo>
                      <a:pt x="34" y="71"/>
                    </a:lnTo>
                    <a:lnTo>
                      <a:pt x="30" y="68"/>
                    </a:lnTo>
                    <a:lnTo>
                      <a:pt x="28" y="65"/>
                    </a:lnTo>
                    <a:lnTo>
                      <a:pt x="28" y="61"/>
                    </a:lnTo>
                    <a:lnTo>
                      <a:pt x="30" y="53"/>
                    </a:lnTo>
                    <a:lnTo>
                      <a:pt x="38" y="58"/>
                    </a:lnTo>
                    <a:lnTo>
                      <a:pt x="46" y="61"/>
                    </a:lnTo>
                    <a:lnTo>
                      <a:pt x="56" y="61"/>
                    </a:lnTo>
                    <a:lnTo>
                      <a:pt x="65" y="59"/>
                    </a:lnTo>
                    <a:lnTo>
                      <a:pt x="75" y="58"/>
                    </a:lnTo>
                    <a:lnTo>
                      <a:pt x="83" y="55"/>
                    </a:lnTo>
                    <a:lnTo>
                      <a:pt x="91" y="50"/>
                    </a:lnTo>
                    <a:lnTo>
                      <a:pt x="99" y="44"/>
                    </a:lnTo>
                    <a:lnTo>
                      <a:pt x="81" y="52"/>
                    </a:lnTo>
                    <a:lnTo>
                      <a:pt x="65" y="61"/>
                    </a:lnTo>
                    <a:lnTo>
                      <a:pt x="56" y="64"/>
                    </a:lnTo>
                    <a:lnTo>
                      <a:pt x="48" y="64"/>
                    </a:lnTo>
                    <a:lnTo>
                      <a:pt x="38" y="64"/>
                    </a:lnTo>
                    <a:lnTo>
                      <a:pt x="30" y="59"/>
                    </a:lnTo>
                    <a:lnTo>
                      <a:pt x="22" y="53"/>
                    </a:lnTo>
                    <a:lnTo>
                      <a:pt x="20" y="50"/>
                    </a:lnTo>
                    <a:lnTo>
                      <a:pt x="24" y="49"/>
                    </a:lnTo>
                    <a:lnTo>
                      <a:pt x="30" y="49"/>
                    </a:lnTo>
                    <a:lnTo>
                      <a:pt x="59" y="55"/>
                    </a:lnTo>
                    <a:lnTo>
                      <a:pt x="65" y="47"/>
                    </a:lnTo>
                    <a:lnTo>
                      <a:pt x="69" y="40"/>
                    </a:lnTo>
                    <a:lnTo>
                      <a:pt x="61" y="41"/>
                    </a:lnTo>
                    <a:lnTo>
                      <a:pt x="54" y="41"/>
                    </a:lnTo>
                    <a:lnTo>
                      <a:pt x="46" y="40"/>
                    </a:lnTo>
                    <a:lnTo>
                      <a:pt x="40" y="38"/>
                    </a:lnTo>
                    <a:lnTo>
                      <a:pt x="28" y="30"/>
                    </a:lnTo>
                    <a:lnTo>
                      <a:pt x="18" y="21"/>
                    </a:lnTo>
                    <a:lnTo>
                      <a:pt x="24" y="28"/>
                    </a:lnTo>
                    <a:lnTo>
                      <a:pt x="32" y="34"/>
                    </a:lnTo>
                    <a:lnTo>
                      <a:pt x="40" y="38"/>
                    </a:lnTo>
                    <a:lnTo>
                      <a:pt x="48" y="38"/>
                    </a:lnTo>
                    <a:lnTo>
                      <a:pt x="56" y="38"/>
                    </a:lnTo>
                    <a:lnTo>
                      <a:pt x="61" y="34"/>
                    </a:lnTo>
                    <a:lnTo>
                      <a:pt x="65" y="28"/>
                    </a:lnTo>
                    <a:lnTo>
                      <a:pt x="69" y="19"/>
                    </a:lnTo>
                    <a:lnTo>
                      <a:pt x="65" y="22"/>
                    </a:lnTo>
                    <a:lnTo>
                      <a:pt x="61" y="25"/>
                    </a:lnTo>
                    <a:lnTo>
                      <a:pt x="52" y="31"/>
                    </a:lnTo>
                    <a:lnTo>
                      <a:pt x="46" y="25"/>
                    </a:lnTo>
                    <a:lnTo>
                      <a:pt x="44" y="19"/>
                    </a:lnTo>
                    <a:lnTo>
                      <a:pt x="40" y="6"/>
                    </a:lnTo>
                    <a:lnTo>
                      <a:pt x="38" y="12"/>
                    </a:lnTo>
                    <a:lnTo>
                      <a:pt x="38" y="19"/>
                    </a:lnTo>
                    <a:lnTo>
                      <a:pt x="40" y="25"/>
                    </a:lnTo>
                    <a:lnTo>
                      <a:pt x="44" y="31"/>
                    </a:lnTo>
                    <a:lnTo>
                      <a:pt x="52" y="16"/>
                    </a:lnTo>
                    <a:lnTo>
                      <a:pt x="58" y="0"/>
                    </a:lnTo>
                    <a:lnTo>
                      <a:pt x="61" y="15"/>
                    </a:lnTo>
                    <a:lnTo>
                      <a:pt x="61" y="30"/>
                    </a:lnTo>
                    <a:lnTo>
                      <a:pt x="54"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8" name="Freeform 82"/>
              <p:cNvSpPr>
                <a:spLocks/>
              </p:cNvSpPr>
              <p:nvPr/>
            </p:nvSpPr>
            <p:spPr bwMode="auto">
              <a:xfrm>
                <a:off x="4230" y="1072"/>
                <a:ext cx="108" cy="103"/>
              </a:xfrm>
              <a:custGeom>
                <a:avLst/>
                <a:gdLst>
                  <a:gd name="T0" fmla="*/ 70 w 107"/>
                  <a:gd name="T1" fmla="*/ 69 h 108"/>
                  <a:gd name="T2" fmla="*/ 90 w 107"/>
                  <a:gd name="T3" fmla="*/ 65 h 108"/>
                  <a:gd name="T4" fmla="*/ 108 w 107"/>
                  <a:gd name="T5" fmla="*/ 60 h 108"/>
                  <a:gd name="T6" fmla="*/ 82 w 107"/>
                  <a:gd name="T7" fmla="*/ 63 h 108"/>
                  <a:gd name="T8" fmla="*/ 48 w 107"/>
                  <a:gd name="T9" fmla="*/ 67 h 108"/>
                  <a:gd name="T10" fmla="*/ 22 w 107"/>
                  <a:gd name="T11" fmla="*/ 66 h 108"/>
                  <a:gd name="T12" fmla="*/ 12 w 107"/>
                  <a:gd name="T13" fmla="*/ 62 h 108"/>
                  <a:gd name="T14" fmla="*/ 2 w 107"/>
                  <a:gd name="T15" fmla="*/ 55 h 108"/>
                  <a:gd name="T16" fmla="*/ 6 w 107"/>
                  <a:gd name="T17" fmla="*/ 55 h 108"/>
                  <a:gd name="T18" fmla="*/ 20 w 107"/>
                  <a:gd name="T19" fmla="*/ 57 h 108"/>
                  <a:gd name="T20" fmla="*/ 40 w 107"/>
                  <a:gd name="T21" fmla="*/ 63 h 108"/>
                  <a:gd name="T22" fmla="*/ 48 w 107"/>
                  <a:gd name="T23" fmla="*/ 64 h 108"/>
                  <a:gd name="T24" fmla="*/ 82 w 107"/>
                  <a:gd name="T25" fmla="*/ 62 h 108"/>
                  <a:gd name="T26" fmla="*/ 114 w 107"/>
                  <a:gd name="T27" fmla="*/ 53 h 108"/>
                  <a:gd name="T28" fmla="*/ 102 w 107"/>
                  <a:gd name="T29" fmla="*/ 52 h 108"/>
                  <a:gd name="T30" fmla="*/ 61 w 107"/>
                  <a:gd name="T31" fmla="*/ 57 h 108"/>
                  <a:gd name="T32" fmla="*/ 26 w 107"/>
                  <a:gd name="T33" fmla="*/ 57 h 108"/>
                  <a:gd name="T34" fmla="*/ 14 w 107"/>
                  <a:gd name="T35" fmla="*/ 53 h 108"/>
                  <a:gd name="T36" fmla="*/ 0 w 107"/>
                  <a:gd name="T37" fmla="*/ 48 h 108"/>
                  <a:gd name="T38" fmla="*/ 24 w 107"/>
                  <a:gd name="T39" fmla="*/ 50 h 108"/>
                  <a:gd name="T40" fmla="*/ 78 w 107"/>
                  <a:gd name="T41" fmla="*/ 54 h 108"/>
                  <a:gd name="T42" fmla="*/ 102 w 107"/>
                  <a:gd name="T43" fmla="*/ 52 h 108"/>
                  <a:gd name="T44" fmla="*/ 108 w 107"/>
                  <a:gd name="T45" fmla="*/ 49 h 108"/>
                  <a:gd name="T46" fmla="*/ 100 w 107"/>
                  <a:gd name="T47" fmla="*/ 49 h 108"/>
                  <a:gd name="T48" fmla="*/ 63 w 107"/>
                  <a:gd name="T49" fmla="*/ 52 h 108"/>
                  <a:gd name="T50" fmla="*/ 38 w 107"/>
                  <a:gd name="T51" fmla="*/ 52 h 108"/>
                  <a:gd name="T52" fmla="*/ 30 w 107"/>
                  <a:gd name="T53" fmla="*/ 49 h 108"/>
                  <a:gd name="T54" fmla="*/ 28 w 107"/>
                  <a:gd name="T55" fmla="*/ 44 h 108"/>
                  <a:gd name="T56" fmla="*/ 30 w 107"/>
                  <a:gd name="T57" fmla="*/ 39 h 108"/>
                  <a:gd name="T58" fmla="*/ 46 w 107"/>
                  <a:gd name="T59" fmla="*/ 44 h 108"/>
                  <a:gd name="T60" fmla="*/ 72 w 107"/>
                  <a:gd name="T61" fmla="*/ 43 h 108"/>
                  <a:gd name="T62" fmla="*/ 90 w 107"/>
                  <a:gd name="T63" fmla="*/ 40 h 108"/>
                  <a:gd name="T64" fmla="*/ 106 w 107"/>
                  <a:gd name="T65" fmla="*/ 31 h 108"/>
                  <a:gd name="T66" fmla="*/ 88 w 107"/>
                  <a:gd name="T67" fmla="*/ 38 h 108"/>
                  <a:gd name="T68" fmla="*/ 63 w 107"/>
                  <a:gd name="T69" fmla="*/ 46 h 108"/>
                  <a:gd name="T70" fmla="*/ 38 w 107"/>
                  <a:gd name="T71" fmla="*/ 46 h 108"/>
                  <a:gd name="T72" fmla="*/ 30 w 107"/>
                  <a:gd name="T73" fmla="*/ 43 h 108"/>
                  <a:gd name="T74" fmla="*/ 20 w 107"/>
                  <a:gd name="T75" fmla="*/ 36 h 108"/>
                  <a:gd name="T76" fmla="*/ 30 w 107"/>
                  <a:gd name="T77" fmla="*/ 35 h 108"/>
                  <a:gd name="T78" fmla="*/ 66 w 107"/>
                  <a:gd name="T79" fmla="*/ 40 h 108"/>
                  <a:gd name="T80" fmla="*/ 76 w 107"/>
                  <a:gd name="T81" fmla="*/ 29 h 108"/>
                  <a:gd name="T82" fmla="*/ 68 w 107"/>
                  <a:gd name="T83" fmla="*/ 29 h 108"/>
                  <a:gd name="T84" fmla="*/ 46 w 107"/>
                  <a:gd name="T85" fmla="*/ 29 h 108"/>
                  <a:gd name="T86" fmla="*/ 28 w 107"/>
                  <a:gd name="T87" fmla="*/ 23 h 108"/>
                  <a:gd name="T88" fmla="*/ 18 w 107"/>
                  <a:gd name="T89" fmla="*/ 14 h 108"/>
                  <a:gd name="T90" fmla="*/ 32 w 107"/>
                  <a:gd name="T91" fmla="*/ 26 h 108"/>
                  <a:gd name="T92" fmla="*/ 48 w 107"/>
                  <a:gd name="T93" fmla="*/ 28 h 108"/>
                  <a:gd name="T94" fmla="*/ 68 w 107"/>
                  <a:gd name="T95" fmla="*/ 26 h 108"/>
                  <a:gd name="T96" fmla="*/ 76 w 107"/>
                  <a:gd name="T97" fmla="*/ 12 h 108"/>
                  <a:gd name="T98" fmla="*/ 72 w 107"/>
                  <a:gd name="T99" fmla="*/ 15 h 108"/>
                  <a:gd name="T100" fmla="*/ 52 w 107"/>
                  <a:gd name="T101" fmla="*/ 24 h 108"/>
                  <a:gd name="T102" fmla="*/ 46 w 107"/>
                  <a:gd name="T103" fmla="*/ 18 h 108"/>
                  <a:gd name="T104" fmla="*/ 40 w 107"/>
                  <a:gd name="T105" fmla="*/ 6 h 108"/>
                  <a:gd name="T106" fmla="*/ 38 w 107"/>
                  <a:gd name="T107" fmla="*/ 10 h 108"/>
                  <a:gd name="T108" fmla="*/ 40 w 107"/>
                  <a:gd name="T109" fmla="*/ 18 h 108"/>
                  <a:gd name="T110" fmla="*/ 44 w 107"/>
                  <a:gd name="T111" fmla="*/ 24 h 108"/>
                  <a:gd name="T112" fmla="*/ 65 w 107"/>
                  <a:gd name="T113" fmla="*/ 0 h 108"/>
                  <a:gd name="T114" fmla="*/ 68 w 107"/>
                  <a:gd name="T115" fmla="*/ 10 h 1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7"/>
                  <a:gd name="T175" fmla="*/ 0 h 108"/>
                  <a:gd name="T176" fmla="*/ 107 w 107"/>
                  <a:gd name="T177" fmla="*/ 108 h 10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7" h="108">
                    <a:moveTo>
                      <a:pt x="54" y="108"/>
                    </a:moveTo>
                    <a:lnTo>
                      <a:pt x="63" y="95"/>
                    </a:lnTo>
                    <a:lnTo>
                      <a:pt x="83" y="90"/>
                    </a:lnTo>
                    <a:lnTo>
                      <a:pt x="93" y="87"/>
                    </a:lnTo>
                    <a:lnTo>
                      <a:pt x="101" y="83"/>
                    </a:lnTo>
                    <a:lnTo>
                      <a:pt x="75" y="87"/>
                    </a:lnTo>
                    <a:lnTo>
                      <a:pt x="61" y="90"/>
                    </a:lnTo>
                    <a:lnTo>
                      <a:pt x="48" y="93"/>
                    </a:lnTo>
                    <a:lnTo>
                      <a:pt x="34" y="93"/>
                    </a:lnTo>
                    <a:lnTo>
                      <a:pt x="22" y="92"/>
                    </a:lnTo>
                    <a:lnTo>
                      <a:pt x="16" y="89"/>
                    </a:lnTo>
                    <a:lnTo>
                      <a:pt x="12" y="86"/>
                    </a:lnTo>
                    <a:lnTo>
                      <a:pt x="6" y="81"/>
                    </a:lnTo>
                    <a:lnTo>
                      <a:pt x="2" y="77"/>
                    </a:lnTo>
                    <a:lnTo>
                      <a:pt x="6" y="77"/>
                    </a:lnTo>
                    <a:lnTo>
                      <a:pt x="12" y="77"/>
                    </a:lnTo>
                    <a:lnTo>
                      <a:pt x="20" y="80"/>
                    </a:lnTo>
                    <a:lnTo>
                      <a:pt x="30" y="84"/>
                    </a:lnTo>
                    <a:lnTo>
                      <a:pt x="40" y="87"/>
                    </a:lnTo>
                    <a:lnTo>
                      <a:pt x="48" y="89"/>
                    </a:lnTo>
                    <a:lnTo>
                      <a:pt x="58" y="89"/>
                    </a:lnTo>
                    <a:lnTo>
                      <a:pt x="75" y="86"/>
                    </a:lnTo>
                    <a:lnTo>
                      <a:pt x="91" y="80"/>
                    </a:lnTo>
                    <a:lnTo>
                      <a:pt x="107" y="74"/>
                    </a:lnTo>
                    <a:lnTo>
                      <a:pt x="95" y="73"/>
                    </a:lnTo>
                    <a:lnTo>
                      <a:pt x="81" y="74"/>
                    </a:lnTo>
                    <a:lnTo>
                      <a:pt x="54" y="79"/>
                    </a:lnTo>
                    <a:lnTo>
                      <a:pt x="40" y="79"/>
                    </a:lnTo>
                    <a:lnTo>
                      <a:pt x="26" y="79"/>
                    </a:lnTo>
                    <a:lnTo>
                      <a:pt x="20" y="77"/>
                    </a:lnTo>
                    <a:lnTo>
                      <a:pt x="14" y="74"/>
                    </a:lnTo>
                    <a:lnTo>
                      <a:pt x="6" y="71"/>
                    </a:lnTo>
                    <a:lnTo>
                      <a:pt x="0" y="67"/>
                    </a:lnTo>
                    <a:lnTo>
                      <a:pt x="24" y="70"/>
                    </a:lnTo>
                    <a:lnTo>
                      <a:pt x="56" y="74"/>
                    </a:lnTo>
                    <a:lnTo>
                      <a:pt x="71" y="76"/>
                    </a:lnTo>
                    <a:lnTo>
                      <a:pt x="85" y="76"/>
                    </a:lnTo>
                    <a:lnTo>
                      <a:pt x="95" y="73"/>
                    </a:lnTo>
                    <a:lnTo>
                      <a:pt x="99" y="71"/>
                    </a:lnTo>
                    <a:lnTo>
                      <a:pt x="101" y="68"/>
                    </a:lnTo>
                    <a:lnTo>
                      <a:pt x="93" y="68"/>
                    </a:lnTo>
                    <a:lnTo>
                      <a:pt x="83" y="68"/>
                    </a:lnTo>
                    <a:lnTo>
                      <a:pt x="56" y="73"/>
                    </a:lnTo>
                    <a:lnTo>
                      <a:pt x="44" y="73"/>
                    </a:lnTo>
                    <a:lnTo>
                      <a:pt x="38" y="73"/>
                    </a:lnTo>
                    <a:lnTo>
                      <a:pt x="34" y="71"/>
                    </a:lnTo>
                    <a:lnTo>
                      <a:pt x="30" y="68"/>
                    </a:lnTo>
                    <a:lnTo>
                      <a:pt x="28" y="65"/>
                    </a:lnTo>
                    <a:lnTo>
                      <a:pt x="28" y="61"/>
                    </a:lnTo>
                    <a:lnTo>
                      <a:pt x="30" y="53"/>
                    </a:lnTo>
                    <a:lnTo>
                      <a:pt x="38" y="58"/>
                    </a:lnTo>
                    <a:lnTo>
                      <a:pt x="46" y="61"/>
                    </a:lnTo>
                    <a:lnTo>
                      <a:pt x="56" y="61"/>
                    </a:lnTo>
                    <a:lnTo>
                      <a:pt x="65" y="59"/>
                    </a:lnTo>
                    <a:lnTo>
                      <a:pt x="75" y="58"/>
                    </a:lnTo>
                    <a:lnTo>
                      <a:pt x="83" y="55"/>
                    </a:lnTo>
                    <a:lnTo>
                      <a:pt x="91" y="50"/>
                    </a:lnTo>
                    <a:lnTo>
                      <a:pt x="99" y="44"/>
                    </a:lnTo>
                    <a:lnTo>
                      <a:pt x="81" y="52"/>
                    </a:lnTo>
                    <a:lnTo>
                      <a:pt x="65" y="61"/>
                    </a:lnTo>
                    <a:lnTo>
                      <a:pt x="56" y="64"/>
                    </a:lnTo>
                    <a:lnTo>
                      <a:pt x="48" y="64"/>
                    </a:lnTo>
                    <a:lnTo>
                      <a:pt x="38" y="64"/>
                    </a:lnTo>
                    <a:lnTo>
                      <a:pt x="30" y="59"/>
                    </a:lnTo>
                    <a:lnTo>
                      <a:pt x="22" y="53"/>
                    </a:lnTo>
                    <a:lnTo>
                      <a:pt x="20" y="50"/>
                    </a:lnTo>
                    <a:lnTo>
                      <a:pt x="24" y="49"/>
                    </a:lnTo>
                    <a:lnTo>
                      <a:pt x="30" y="49"/>
                    </a:lnTo>
                    <a:lnTo>
                      <a:pt x="59" y="55"/>
                    </a:lnTo>
                    <a:lnTo>
                      <a:pt x="65" y="47"/>
                    </a:lnTo>
                    <a:lnTo>
                      <a:pt x="69" y="40"/>
                    </a:lnTo>
                    <a:lnTo>
                      <a:pt x="61" y="41"/>
                    </a:lnTo>
                    <a:lnTo>
                      <a:pt x="54" y="41"/>
                    </a:lnTo>
                    <a:lnTo>
                      <a:pt x="46" y="40"/>
                    </a:lnTo>
                    <a:lnTo>
                      <a:pt x="40" y="38"/>
                    </a:lnTo>
                    <a:lnTo>
                      <a:pt x="28" y="30"/>
                    </a:lnTo>
                    <a:lnTo>
                      <a:pt x="18" y="21"/>
                    </a:lnTo>
                    <a:lnTo>
                      <a:pt x="24" y="28"/>
                    </a:lnTo>
                    <a:lnTo>
                      <a:pt x="32" y="34"/>
                    </a:lnTo>
                    <a:lnTo>
                      <a:pt x="40" y="38"/>
                    </a:lnTo>
                    <a:lnTo>
                      <a:pt x="48" y="38"/>
                    </a:lnTo>
                    <a:lnTo>
                      <a:pt x="56" y="38"/>
                    </a:lnTo>
                    <a:lnTo>
                      <a:pt x="61" y="34"/>
                    </a:lnTo>
                    <a:lnTo>
                      <a:pt x="65" y="28"/>
                    </a:lnTo>
                    <a:lnTo>
                      <a:pt x="69" y="19"/>
                    </a:lnTo>
                    <a:lnTo>
                      <a:pt x="65" y="22"/>
                    </a:lnTo>
                    <a:lnTo>
                      <a:pt x="61" y="25"/>
                    </a:lnTo>
                    <a:lnTo>
                      <a:pt x="52" y="31"/>
                    </a:lnTo>
                    <a:lnTo>
                      <a:pt x="46" y="25"/>
                    </a:lnTo>
                    <a:lnTo>
                      <a:pt x="44" y="19"/>
                    </a:lnTo>
                    <a:lnTo>
                      <a:pt x="40" y="6"/>
                    </a:lnTo>
                    <a:lnTo>
                      <a:pt x="38" y="12"/>
                    </a:lnTo>
                    <a:lnTo>
                      <a:pt x="38" y="19"/>
                    </a:lnTo>
                    <a:lnTo>
                      <a:pt x="40" y="25"/>
                    </a:lnTo>
                    <a:lnTo>
                      <a:pt x="44" y="31"/>
                    </a:lnTo>
                    <a:lnTo>
                      <a:pt x="52" y="16"/>
                    </a:lnTo>
                    <a:lnTo>
                      <a:pt x="58" y="0"/>
                    </a:lnTo>
                    <a:lnTo>
                      <a:pt x="61" y="15"/>
                    </a:lnTo>
                    <a:lnTo>
                      <a:pt x="61" y="30"/>
                    </a:lnTo>
                  </a:path>
                </a:pathLst>
              </a:custGeom>
              <a:noFill/>
              <a:ln w="12700">
                <a:solidFill>
                  <a:srgbClr val="00531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 name="Line 83"/>
              <p:cNvSpPr>
                <a:spLocks noChangeShapeType="1"/>
              </p:cNvSpPr>
              <p:nvPr/>
            </p:nvSpPr>
            <p:spPr bwMode="auto">
              <a:xfrm flipV="1">
                <a:off x="4356" y="1058"/>
                <a:ext cx="1" cy="132"/>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 name="Freeform 84"/>
              <p:cNvSpPr>
                <a:spLocks/>
              </p:cNvSpPr>
              <p:nvPr/>
            </p:nvSpPr>
            <p:spPr bwMode="auto">
              <a:xfrm>
                <a:off x="4280" y="1026"/>
                <a:ext cx="151" cy="143"/>
              </a:xfrm>
              <a:custGeom>
                <a:avLst/>
                <a:gdLst>
                  <a:gd name="T0" fmla="*/ 93 w 150"/>
                  <a:gd name="T1" fmla="*/ 94 h 150"/>
                  <a:gd name="T2" fmla="*/ 143 w 150"/>
                  <a:gd name="T3" fmla="*/ 84 h 150"/>
                  <a:gd name="T4" fmla="*/ 129 w 150"/>
                  <a:gd name="T5" fmla="*/ 84 h 150"/>
                  <a:gd name="T6" fmla="*/ 65 w 150"/>
                  <a:gd name="T7" fmla="*/ 92 h 150"/>
                  <a:gd name="T8" fmla="*/ 31 w 150"/>
                  <a:gd name="T9" fmla="*/ 91 h 150"/>
                  <a:gd name="T10" fmla="*/ 9 w 150"/>
                  <a:gd name="T11" fmla="*/ 81 h 150"/>
                  <a:gd name="T12" fmla="*/ 9 w 150"/>
                  <a:gd name="T13" fmla="*/ 76 h 150"/>
                  <a:gd name="T14" fmla="*/ 41 w 150"/>
                  <a:gd name="T15" fmla="*/ 84 h 150"/>
                  <a:gd name="T16" fmla="*/ 67 w 150"/>
                  <a:gd name="T17" fmla="*/ 88 h 150"/>
                  <a:gd name="T18" fmla="*/ 111 w 150"/>
                  <a:gd name="T19" fmla="*/ 85 h 150"/>
                  <a:gd name="T20" fmla="*/ 157 w 150"/>
                  <a:gd name="T21" fmla="*/ 73 h 150"/>
                  <a:gd name="T22" fmla="*/ 119 w 150"/>
                  <a:gd name="T23" fmla="*/ 72 h 150"/>
                  <a:gd name="T24" fmla="*/ 47 w 150"/>
                  <a:gd name="T25" fmla="*/ 79 h 150"/>
                  <a:gd name="T26" fmla="*/ 19 w 150"/>
                  <a:gd name="T27" fmla="*/ 73 h 150"/>
                  <a:gd name="T28" fmla="*/ 0 w 150"/>
                  <a:gd name="T29" fmla="*/ 66 h 150"/>
                  <a:gd name="T30" fmla="*/ 105 w 150"/>
                  <a:gd name="T31" fmla="*/ 74 h 150"/>
                  <a:gd name="T32" fmla="*/ 139 w 150"/>
                  <a:gd name="T33" fmla="*/ 72 h 150"/>
                  <a:gd name="T34" fmla="*/ 149 w 150"/>
                  <a:gd name="T35" fmla="*/ 69 h 150"/>
                  <a:gd name="T36" fmla="*/ 123 w 150"/>
                  <a:gd name="T37" fmla="*/ 69 h 150"/>
                  <a:gd name="T38" fmla="*/ 53 w 150"/>
                  <a:gd name="T39" fmla="*/ 72 h 150"/>
                  <a:gd name="T40" fmla="*/ 39 w 150"/>
                  <a:gd name="T41" fmla="*/ 64 h 150"/>
                  <a:gd name="T42" fmla="*/ 41 w 150"/>
                  <a:gd name="T43" fmla="*/ 54 h 150"/>
                  <a:gd name="T44" fmla="*/ 86 w 150"/>
                  <a:gd name="T45" fmla="*/ 60 h 150"/>
                  <a:gd name="T46" fmla="*/ 123 w 150"/>
                  <a:gd name="T47" fmla="*/ 54 h 150"/>
                  <a:gd name="T48" fmla="*/ 143 w 150"/>
                  <a:gd name="T49" fmla="*/ 44 h 150"/>
                  <a:gd name="T50" fmla="*/ 97 w 150"/>
                  <a:gd name="T51" fmla="*/ 60 h 150"/>
                  <a:gd name="T52" fmla="*/ 59 w 150"/>
                  <a:gd name="T53" fmla="*/ 63 h 150"/>
                  <a:gd name="T54" fmla="*/ 41 w 150"/>
                  <a:gd name="T55" fmla="*/ 59 h 150"/>
                  <a:gd name="T56" fmla="*/ 29 w 150"/>
                  <a:gd name="T57" fmla="*/ 50 h 150"/>
                  <a:gd name="T58" fmla="*/ 33 w 150"/>
                  <a:gd name="T59" fmla="*/ 48 h 150"/>
                  <a:gd name="T60" fmla="*/ 89 w 150"/>
                  <a:gd name="T61" fmla="*/ 54 h 150"/>
                  <a:gd name="T62" fmla="*/ 101 w 150"/>
                  <a:gd name="T63" fmla="*/ 44 h 150"/>
                  <a:gd name="T64" fmla="*/ 91 w 150"/>
                  <a:gd name="T65" fmla="*/ 41 h 150"/>
                  <a:gd name="T66" fmla="*/ 55 w 150"/>
                  <a:gd name="T67" fmla="*/ 38 h 150"/>
                  <a:gd name="T68" fmla="*/ 25 w 150"/>
                  <a:gd name="T69" fmla="*/ 22 h 150"/>
                  <a:gd name="T70" fmla="*/ 45 w 150"/>
                  <a:gd name="T71" fmla="*/ 34 h 150"/>
                  <a:gd name="T72" fmla="*/ 84 w 150"/>
                  <a:gd name="T73" fmla="*/ 38 h 150"/>
                  <a:gd name="T74" fmla="*/ 103 w 150"/>
                  <a:gd name="T75" fmla="*/ 20 h 150"/>
                  <a:gd name="T76" fmla="*/ 91 w 150"/>
                  <a:gd name="T77" fmla="*/ 26 h 150"/>
                  <a:gd name="T78" fmla="*/ 65 w 150"/>
                  <a:gd name="T79" fmla="*/ 26 h 150"/>
                  <a:gd name="T80" fmla="*/ 55 w 150"/>
                  <a:gd name="T81" fmla="*/ 8 h 150"/>
                  <a:gd name="T82" fmla="*/ 55 w 150"/>
                  <a:gd name="T83" fmla="*/ 26 h 150"/>
                  <a:gd name="T84" fmla="*/ 69 w 150"/>
                  <a:gd name="T85" fmla="*/ 25 h 150"/>
                  <a:gd name="T86" fmla="*/ 88 w 150"/>
                  <a:gd name="T87" fmla="*/ 0 h 150"/>
                  <a:gd name="T88" fmla="*/ 91 w 150"/>
                  <a:gd name="T89" fmla="*/ 29 h 1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0"/>
                  <a:gd name="T136" fmla="*/ 0 h 150"/>
                  <a:gd name="T137" fmla="*/ 150 w 150"/>
                  <a:gd name="T138" fmla="*/ 150 h 1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0" h="150">
                    <a:moveTo>
                      <a:pt x="75" y="150"/>
                    </a:moveTo>
                    <a:lnTo>
                      <a:pt x="86" y="132"/>
                    </a:lnTo>
                    <a:lnTo>
                      <a:pt x="116" y="127"/>
                    </a:lnTo>
                    <a:lnTo>
                      <a:pt x="130" y="121"/>
                    </a:lnTo>
                    <a:lnTo>
                      <a:pt x="136" y="118"/>
                    </a:lnTo>
                    <a:lnTo>
                      <a:pt x="140" y="115"/>
                    </a:lnTo>
                    <a:lnTo>
                      <a:pt x="122" y="118"/>
                    </a:lnTo>
                    <a:lnTo>
                      <a:pt x="104" y="122"/>
                    </a:lnTo>
                    <a:lnTo>
                      <a:pt x="84" y="125"/>
                    </a:lnTo>
                    <a:lnTo>
                      <a:pt x="65" y="128"/>
                    </a:lnTo>
                    <a:lnTo>
                      <a:pt x="47" y="129"/>
                    </a:lnTo>
                    <a:lnTo>
                      <a:pt x="39" y="128"/>
                    </a:lnTo>
                    <a:lnTo>
                      <a:pt x="31" y="127"/>
                    </a:lnTo>
                    <a:lnTo>
                      <a:pt x="23" y="124"/>
                    </a:lnTo>
                    <a:lnTo>
                      <a:pt x="15" y="119"/>
                    </a:lnTo>
                    <a:lnTo>
                      <a:pt x="9" y="113"/>
                    </a:lnTo>
                    <a:lnTo>
                      <a:pt x="2" y="106"/>
                    </a:lnTo>
                    <a:lnTo>
                      <a:pt x="9" y="106"/>
                    </a:lnTo>
                    <a:lnTo>
                      <a:pt x="15" y="107"/>
                    </a:lnTo>
                    <a:lnTo>
                      <a:pt x="29" y="112"/>
                    </a:lnTo>
                    <a:lnTo>
                      <a:pt x="41" y="118"/>
                    </a:lnTo>
                    <a:lnTo>
                      <a:pt x="55" y="121"/>
                    </a:lnTo>
                    <a:lnTo>
                      <a:pt x="67" y="122"/>
                    </a:lnTo>
                    <a:lnTo>
                      <a:pt x="79" y="122"/>
                    </a:lnTo>
                    <a:lnTo>
                      <a:pt x="90" y="121"/>
                    </a:lnTo>
                    <a:lnTo>
                      <a:pt x="104" y="119"/>
                    </a:lnTo>
                    <a:lnTo>
                      <a:pt x="128" y="112"/>
                    </a:lnTo>
                    <a:lnTo>
                      <a:pt x="150" y="103"/>
                    </a:lnTo>
                    <a:lnTo>
                      <a:pt x="140" y="101"/>
                    </a:lnTo>
                    <a:lnTo>
                      <a:pt x="132" y="100"/>
                    </a:lnTo>
                    <a:lnTo>
                      <a:pt x="112" y="101"/>
                    </a:lnTo>
                    <a:lnTo>
                      <a:pt x="75" y="107"/>
                    </a:lnTo>
                    <a:lnTo>
                      <a:pt x="55" y="110"/>
                    </a:lnTo>
                    <a:lnTo>
                      <a:pt x="47" y="110"/>
                    </a:lnTo>
                    <a:lnTo>
                      <a:pt x="37" y="109"/>
                    </a:lnTo>
                    <a:lnTo>
                      <a:pt x="27" y="107"/>
                    </a:lnTo>
                    <a:lnTo>
                      <a:pt x="19" y="103"/>
                    </a:lnTo>
                    <a:lnTo>
                      <a:pt x="9" y="98"/>
                    </a:lnTo>
                    <a:lnTo>
                      <a:pt x="0" y="92"/>
                    </a:lnTo>
                    <a:lnTo>
                      <a:pt x="33" y="97"/>
                    </a:lnTo>
                    <a:lnTo>
                      <a:pt x="77" y="103"/>
                    </a:lnTo>
                    <a:lnTo>
                      <a:pt x="98" y="104"/>
                    </a:lnTo>
                    <a:lnTo>
                      <a:pt x="118" y="104"/>
                    </a:lnTo>
                    <a:lnTo>
                      <a:pt x="126" y="103"/>
                    </a:lnTo>
                    <a:lnTo>
                      <a:pt x="132" y="101"/>
                    </a:lnTo>
                    <a:lnTo>
                      <a:pt x="138" y="98"/>
                    </a:lnTo>
                    <a:lnTo>
                      <a:pt x="142" y="95"/>
                    </a:lnTo>
                    <a:lnTo>
                      <a:pt x="136" y="94"/>
                    </a:lnTo>
                    <a:lnTo>
                      <a:pt x="130" y="94"/>
                    </a:lnTo>
                    <a:lnTo>
                      <a:pt x="116" y="95"/>
                    </a:lnTo>
                    <a:lnTo>
                      <a:pt x="79" y="100"/>
                    </a:lnTo>
                    <a:lnTo>
                      <a:pt x="61" y="101"/>
                    </a:lnTo>
                    <a:lnTo>
                      <a:pt x="53" y="100"/>
                    </a:lnTo>
                    <a:lnTo>
                      <a:pt x="47" y="98"/>
                    </a:lnTo>
                    <a:lnTo>
                      <a:pt x="43" y="94"/>
                    </a:lnTo>
                    <a:lnTo>
                      <a:pt x="39" y="89"/>
                    </a:lnTo>
                    <a:lnTo>
                      <a:pt x="39" y="83"/>
                    </a:lnTo>
                    <a:lnTo>
                      <a:pt x="41" y="75"/>
                    </a:lnTo>
                    <a:lnTo>
                      <a:pt x="51" y="81"/>
                    </a:lnTo>
                    <a:lnTo>
                      <a:pt x="65" y="83"/>
                    </a:lnTo>
                    <a:lnTo>
                      <a:pt x="79" y="83"/>
                    </a:lnTo>
                    <a:lnTo>
                      <a:pt x="90" y="83"/>
                    </a:lnTo>
                    <a:lnTo>
                      <a:pt x="104" y="79"/>
                    </a:lnTo>
                    <a:lnTo>
                      <a:pt x="116" y="75"/>
                    </a:lnTo>
                    <a:lnTo>
                      <a:pt x="128" y="69"/>
                    </a:lnTo>
                    <a:lnTo>
                      <a:pt x="136" y="61"/>
                    </a:lnTo>
                    <a:lnTo>
                      <a:pt x="126" y="66"/>
                    </a:lnTo>
                    <a:lnTo>
                      <a:pt x="114" y="72"/>
                    </a:lnTo>
                    <a:lnTo>
                      <a:pt x="90" y="83"/>
                    </a:lnTo>
                    <a:lnTo>
                      <a:pt x="77" y="88"/>
                    </a:lnTo>
                    <a:lnTo>
                      <a:pt x="65" y="89"/>
                    </a:lnTo>
                    <a:lnTo>
                      <a:pt x="59" y="88"/>
                    </a:lnTo>
                    <a:lnTo>
                      <a:pt x="53" y="86"/>
                    </a:lnTo>
                    <a:lnTo>
                      <a:pt x="47" y="85"/>
                    </a:lnTo>
                    <a:lnTo>
                      <a:pt x="41" y="82"/>
                    </a:lnTo>
                    <a:lnTo>
                      <a:pt x="31" y="73"/>
                    </a:lnTo>
                    <a:lnTo>
                      <a:pt x="29" y="70"/>
                    </a:lnTo>
                    <a:lnTo>
                      <a:pt x="29" y="69"/>
                    </a:lnTo>
                    <a:lnTo>
                      <a:pt x="31" y="67"/>
                    </a:lnTo>
                    <a:lnTo>
                      <a:pt x="33" y="67"/>
                    </a:lnTo>
                    <a:lnTo>
                      <a:pt x="41" y="67"/>
                    </a:lnTo>
                    <a:lnTo>
                      <a:pt x="65" y="72"/>
                    </a:lnTo>
                    <a:lnTo>
                      <a:pt x="82" y="76"/>
                    </a:lnTo>
                    <a:lnTo>
                      <a:pt x="90" y="66"/>
                    </a:lnTo>
                    <a:lnTo>
                      <a:pt x="94" y="61"/>
                    </a:lnTo>
                    <a:lnTo>
                      <a:pt x="96" y="55"/>
                    </a:lnTo>
                    <a:lnTo>
                      <a:pt x="84" y="57"/>
                    </a:lnTo>
                    <a:lnTo>
                      <a:pt x="75" y="58"/>
                    </a:lnTo>
                    <a:lnTo>
                      <a:pt x="65" y="55"/>
                    </a:lnTo>
                    <a:lnTo>
                      <a:pt x="55" y="52"/>
                    </a:lnTo>
                    <a:lnTo>
                      <a:pt x="47" y="48"/>
                    </a:lnTo>
                    <a:lnTo>
                      <a:pt x="39" y="42"/>
                    </a:lnTo>
                    <a:lnTo>
                      <a:pt x="25" y="29"/>
                    </a:lnTo>
                    <a:lnTo>
                      <a:pt x="35" y="39"/>
                    </a:lnTo>
                    <a:lnTo>
                      <a:pt x="45" y="48"/>
                    </a:lnTo>
                    <a:lnTo>
                      <a:pt x="55" y="52"/>
                    </a:lnTo>
                    <a:lnTo>
                      <a:pt x="67" y="54"/>
                    </a:lnTo>
                    <a:lnTo>
                      <a:pt x="77" y="52"/>
                    </a:lnTo>
                    <a:lnTo>
                      <a:pt x="84" y="48"/>
                    </a:lnTo>
                    <a:lnTo>
                      <a:pt x="92" y="39"/>
                    </a:lnTo>
                    <a:lnTo>
                      <a:pt x="96" y="27"/>
                    </a:lnTo>
                    <a:lnTo>
                      <a:pt x="90" y="32"/>
                    </a:lnTo>
                    <a:lnTo>
                      <a:pt x="84" y="34"/>
                    </a:lnTo>
                    <a:lnTo>
                      <a:pt x="71" y="42"/>
                    </a:lnTo>
                    <a:lnTo>
                      <a:pt x="65" y="34"/>
                    </a:lnTo>
                    <a:lnTo>
                      <a:pt x="61" y="26"/>
                    </a:lnTo>
                    <a:lnTo>
                      <a:pt x="55" y="8"/>
                    </a:lnTo>
                    <a:lnTo>
                      <a:pt x="51" y="17"/>
                    </a:lnTo>
                    <a:lnTo>
                      <a:pt x="51" y="26"/>
                    </a:lnTo>
                    <a:lnTo>
                      <a:pt x="55" y="34"/>
                    </a:lnTo>
                    <a:lnTo>
                      <a:pt x="61" y="42"/>
                    </a:lnTo>
                    <a:lnTo>
                      <a:pt x="69" y="32"/>
                    </a:lnTo>
                    <a:lnTo>
                      <a:pt x="73" y="21"/>
                    </a:lnTo>
                    <a:lnTo>
                      <a:pt x="81" y="0"/>
                    </a:lnTo>
                    <a:lnTo>
                      <a:pt x="82" y="11"/>
                    </a:lnTo>
                    <a:lnTo>
                      <a:pt x="84" y="20"/>
                    </a:lnTo>
                    <a:lnTo>
                      <a:pt x="84" y="40"/>
                    </a:lnTo>
                    <a:lnTo>
                      <a:pt x="75" y="150"/>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1" name="Freeform 85"/>
              <p:cNvSpPr>
                <a:spLocks/>
              </p:cNvSpPr>
              <p:nvPr/>
            </p:nvSpPr>
            <p:spPr bwMode="auto">
              <a:xfrm>
                <a:off x="4280" y="1026"/>
                <a:ext cx="151" cy="143"/>
              </a:xfrm>
              <a:custGeom>
                <a:avLst/>
                <a:gdLst>
                  <a:gd name="T0" fmla="*/ 93 w 150"/>
                  <a:gd name="T1" fmla="*/ 94 h 150"/>
                  <a:gd name="T2" fmla="*/ 143 w 150"/>
                  <a:gd name="T3" fmla="*/ 84 h 150"/>
                  <a:gd name="T4" fmla="*/ 129 w 150"/>
                  <a:gd name="T5" fmla="*/ 84 h 150"/>
                  <a:gd name="T6" fmla="*/ 65 w 150"/>
                  <a:gd name="T7" fmla="*/ 92 h 150"/>
                  <a:gd name="T8" fmla="*/ 31 w 150"/>
                  <a:gd name="T9" fmla="*/ 91 h 150"/>
                  <a:gd name="T10" fmla="*/ 9 w 150"/>
                  <a:gd name="T11" fmla="*/ 81 h 150"/>
                  <a:gd name="T12" fmla="*/ 9 w 150"/>
                  <a:gd name="T13" fmla="*/ 76 h 150"/>
                  <a:gd name="T14" fmla="*/ 41 w 150"/>
                  <a:gd name="T15" fmla="*/ 84 h 150"/>
                  <a:gd name="T16" fmla="*/ 67 w 150"/>
                  <a:gd name="T17" fmla="*/ 88 h 150"/>
                  <a:gd name="T18" fmla="*/ 111 w 150"/>
                  <a:gd name="T19" fmla="*/ 85 h 150"/>
                  <a:gd name="T20" fmla="*/ 157 w 150"/>
                  <a:gd name="T21" fmla="*/ 73 h 150"/>
                  <a:gd name="T22" fmla="*/ 119 w 150"/>
                  <a:gd name="T23" fmla="*/ 72 h 150"/>
                  <a:gd name="T24" fmla="*/ 47 w 150"/>
                  <a:gd name="T25" fmla="*/ 79 h 150"/>
                  <a:gd name="T26" fmla="*/ 19 w 150"/>
                  <a:gd name="T27" fmla="*/ 73 h 150"/>
                  <a:gd name="T28" fmla="*/ 0 w 150"/>
                  <a:gd name="T29" fmla="*/ 66 h 150"/>
                  <a:gd name="T30" fmla="*/ 105 w 150"/>
                  <a:gd name="T31" fmla="*/ 74 h 150"/>
                  <a:gd name="T32" fmla="*/ 139 w 150"/>
                  <a:gd name="T33" fmla="*/ 72 h 150"/>
                  <a:gd name="T34" fmla="*/ 149 w 150"/>
                  <a:gd name="T35" fmla="*/ 69 h 150"/>
                  <a:gd name="T36" fmla="*/ 123 w 150"/>
                  <a:gd name="T37" fmla="*/ 69 h 150"/>
                  <a:gd name="T38" fmla="*/ 53 w 150"/>
                  <a:gd name="T39" fmla="*/ 72 h 150"/>
                  <a:gd name="T40" fmla="*/ 39 w 150"/>
                  <a:gd name="T41" fmla="*/ 64 h 150"/>
                  <a:gd name="T42" fmla="*/ 41 w 150"/>
                  <a:gd name="T43" fmla="*/ 54 h 150"/>
                  <a:gd name="T44" fmla="*/ 86 w 150"/>
                  <a:gd name="T45" fmla="*/ 60 h 150"/>
                  <a:gd name="T46" fmla="*/ 123 w 150"/>
                  <a:gd name="T47" fmla="*/ 54 h 150"/>
                  <a:gd name="T48" fmla="*/ 143 w 150"/>
                  <a:gd name="T49" fmla="*/ 44 h 150"/>
                  <a:gd name="T50" fmla="*/ 97 w 150"/>
                  <a:gd name="T51" fmla="*/ 60 h 150"/>
                  <a:gd name="T52" fmla="*/ 59 w 150"/>
                  <a:gd name="T53" fmla="*/ 63 h 150"/>
                  <a:gd name="T54" fmla="*/ 41 w 150"/>
                  <a:gd name="T55" fmla="*/ 59 h 150"/>
                  <a:gd name="T56" fmla="*/ 29 w 150"/>
                  <a:gd name="T57" fmla="*/ 50 h 150"/>
                  <a:gd name="T58" fmla="*/ 33 w 150"/>
                  <a:gd name="T59" fmla="*/ 48 h 150"/>
                  <a:gd name="T60" fmla="*/ 89 w 150"/>
                  <a:gd name="T61" fmla="*/ 54 h 150"/>
                  <a:gd name="T62" fmla="*/ 101 w 150"/>
                  <a:gd name="T63" fmla="*/ 44 h 150"/>
                  <a:gd name="T64" fmla="*/ 91 w 150"/>
                  <a:gd name="T65" fmla="*/ 41 h 150"/>
                  <a:gd name="T66" fmla="*/ 55 w 150"/>
                  <a:gd name="T67" fmla="*/ 38 h 150"/>
                  <a:gd name="T68" fmla="*/ 25 w 150"/>
                  <a:gd name="T69" fmla="*/ 22 h 150"/>
                  <a:gd name="T70" fmla="*/ 45 w 150"/>
                  <a:gd name="T71" fmla="*/ 34 h 150"/>
                  <a:gd name="T72" fmla="*/ 84 w 150"/>
                  <a:gd name="T73" fmla="*/ 38 h 150"/>
                  <a:gd name="T74" fmla="*/ 103 w 150"/>
                  <a:gd name="T75" fmla="*/ 20 h 150"/>
                  <a:gd name="T76" fmla="*/ 91 w 150"/>
                  <a:gd name="T77" fmla="*/ 26 h 150"/>
                  <a:gd name="T78" fmla="*/ 65 w 150"/>
                  <a:gd name="T79" fmla="*/ 26 h 150"/>
                  <a:gd name="T80" fmla="*/ 55 w 150"/>
                  <a:gd name="T81" fmla="*/ 8 h 150"/>
                  <a:gd name="T82" fmla="*/ 55 w 150"/>
                  <a:gd name="T83" fmla="*/ 26 h 150"/>
                  <a:gd name="T84" fmla="*/ 69 w 150"/>
                  <a:gd name="T85" fmla="*/ 25 h 150"/>
                  <a:gd name="T86" fmla="*/ 88 w 150"/>
                  <a:gd name="T87" fmla="*/ 0 h 150"/>
                  <a:gd name="T88" fmla="*/ 91 w 150"/>
                  <a:gd name="T89" fmla="*/ 29 h 15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0"/>
                  <a:gd name="T136" fmla="*/ 0 h 150"/>
                  <a:gd name="T137" fmla="*/ 150 w 150"/>
                  <a:gd name="T138" fmla="*/ 150 h 15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0" h="150">
                    <a:moveTo>
                      <a:pt x="75" y="150"/>
                    </a:moveTo>
                    <a:lnTo>
                      <a:pt x="86" y="132"/>
                    </a:lnTo>
                    <a:lnTo>
                      <a:pt x="116" y="127"/>
                    </a:lnTo>
                    <a:lnTo>
                      <a:pt x="130" y="121"/>
                    </a:lnTo>
                    <a:lnTo>
                      <a:pt x="136" y="118"/>
                    </a:lnTo>
                    <a:lnTo>
                      <a:pt x="140" y="115"/>
                    </a:lnTo>
                    <a:lnTo>
                      <a:pt x="122" y="118"/>
                    </a:lnTo>
                    <a:lnTo>
                      <a:pt x="104" y="122"/>
                    </a:lnTo>
                    <a:lnTo>
                      <a:pt x="84" y="125"/>
                    </a:lnTo>
                    <a:lnTo>
                      <a:pt x="65" y="128"/>
                    </a:lnTo>
                    <a:lnTo>
                      <a:pt x="47" y="129"/>
                    </a:lnTo>
                    <a:lnTo>
                      <a:pt x="39" y="128"/>
                    </a:lnTo>
                    <a:lnTo>
                      <a:pt x="31" y="127"/>
                    </a:lnTo>
                    <a:lnTo>
                      <a:pt x="23" y="124"/>
                    </a:lnTo>
                    <a:lnTo>
                      <a:pt x="15" y="119"/>
                    </a:lnTo>
                    <a:lnTo>
                      <a:pt x="9" y="113"/>
                    </a:lnTo>
                    <a:lnTo>
                      <a:pt x="2" y="106"/>
                    </a:lnTo>
                    <a:lnTo>
                      <a:pt x="9" y="106"/>
                    </a:lnTo>
                    <a:lnTo>
                      <a:pt x="15" y="107"/>
                    </a:lnTo>
                    <a:lnTo>
                      <a:pt x="29" y="112"/>
                    </a:lnTo>
                    <a:lnTo>
                      <a:pt x="41" y="118"/>
                    </a:lnTo>
                    <a:lnTo>
                      <a:pt x="55" y="121"/>
                    </a:lnTo>
                    <a:lnTo>
                      <a:pt x="67" y="122"/>
                    </a:lnTo>
                    <a:lnTo>
                      <a:pt x="79" y="122"/>
                    </a:lnTo>
                    <a:lnTo>
                      <a:pt x="90" y="121"/>
                    </a:lnTo>
                    <a:lnTo>
                      <a:pt x="104" y="119"/>
                    </a:lnTo>
                    <a:lnTo>
                      <a:pt x="128" y="112"/>
                    </a:lnTo>
                    <a:lnTo>
                      <a:pt x="150" y="103"/>
                    </a:lnTo>
                    <a:lnTo>
                      <a:pt x="140" y="101"/>
                    </a:lnTo>
                    <a:lnTo>
                      <a:pt x="132" y="100"/>
                    </a:lnTo>
                    <a:lnTo>
                      <a:pt x="112" y="101"/>
                    </a:lnTo>
                    <a:lnTo>
                      <a:pt x="75" y="107"/>
                    </a:lnTo>
                    <a:lnTo>
                      <a:pt x="55" y="110"/>
                    </a:lnTo>
                    <a:lnTo>
                      <a:pt x="47" y="110"/>
                    </a:lnTo>
                    <a:lnTo>
                      <a:pt x="37" y="109"/>
                    </a:lnTo>
                    <a:lnTo>
                      <a:pt x="27" y="107"/>
                    </a:lnTo>
                    <a:lnTo>
                      <a:pt x="19" y="103"/>
                    </a:lnTo>
                    <a:lnTo>
                      <a:pt x="9" y="98"/>
                    </a:lnTo>
                    <a:lnTo>
                      <a:pt x="0" y="92"/>
                    </a:lnTo>
                    <a:lnTo>
                      <a:pt x="33" y="97"/>
                    </a:lnTo>
                    <a:lnTo>
                      <a:pt x="77" y="103"/>
                    </a:lnTo>
                    <a:lnTo>
                      <a:pt x="98" y="104"/>
                    </a:lnTo>
                    <a:lnTo>
                      <a:pt x="118" y="104"/>
                    </a:lnTo>
                    <a:lnTo>
                      <a:pt x="126" y="103"/>
                    </a:lnTo>
                    <a:lnTo>
                      <a:pt x="132" y="101"/>
                    </a:lnTo>
                    <a:lnTo>
                      <a:pt x="138" y="98"/>
                    </a:lnTo>
                    <a:lnTo>
                      <a:pt x="142" y="95"/>
                    </a:lnTo>
                    <a:lnTo>
                      <a:pt x="136" y="94"/>
                    </a:lnTo>
                    <a:lnTo>
                      <a:pt x="130" y="94"/>
                    </a:lnTo>
                    <a:lnTo>
                      <a:pt x="116" y="95"/>
                    </a:lnTo>
                    <a:lnTo>
                      <a:pt x="79" y="100"/>
                    </a:lnTo>
                    <a:lnTo>
                      <a:pt x="61" y="101"/>
                    </a:lnTo>
                    <a:lnTo>
                      <a:pt x="53" y="100"/>
                    </a:lnTo>
                    <a:lnTo>
                      <a:pt x="47" y="98"/>
                    </a:lnTo>
                    <a:lnTo>
                      <a:pt x="43" y="94"/>
                    </a:lnTo>
                    <a:lnTo>
                      <a:pt x="39" y="89"/>
                    </a:lnTo>
                    <a:lnTo>
                      <a:pt x="39" y="83"/>
                    </a:lnTo>
                    <a:lnTo>
                      <a:pt x="41" y="75"/>
                    </a:lnTo>
                    <a:lnTo>
                      <a:pt x="51" y="81"/>
                    </a:lnTo>
                    <a:lnTo>
                      <a:pt x="65" y="83"/>
                    </a:lnTo>
                    <a:lnTo>
                      <a:pt x="79" y="83"/>
                    </a:lnTo>
                    <a:lnTo>
                      <a:pt x="90" y="83"/>
                    </a:lnTo>
                    <a:lnTo>
                      <a:pt x="104" y="79"/>
                    </a:lnTo>
                    <a:lnTo>
                      <a:pt x="116" y="75"/>
                    </a:lnTo>
                    <a:lnTo>
                      <a:pt x="128" y="69"/>
                    </a:lnTo>
                    <a:lnTo>
                      <a:pt x="136" y="61"/>
                    </a:lnTo>
                    <a:lnTo>
                      <a:pt x="126" y="66"/>
                    </a:lnTo>
                    <a:lnTo>
                      <a:pt x="114" y="72"/>
                    </a:lnTo>
                    <a:lnTo>
                      <a:pt x="90" y="83"/>
                    </a:lnTo>
                    <a:lnTo>
                      <a:pt x="77" y="88"/>
                    </a:lnTo>
                    <a:lnTo>
                      <a:pt x="65" y="89"/>
                    </a:lnTo>
                    <a:lnTo>
                      <a:pt x="59" y="88"/>
                    </a:lnTo>
                    <a:lnTo>
                      <a:pt x="53" y="86"/>
                    </a:lnTo>
                    <a:lnTo>
                      <a:pt x="47" y="85"/>
                    </a:lnTo>
                    <a:lnTo>
                      <a:pt x="41" y="82"/>
                    </a:lnTo>
                    <a:lnTo>
                      <a:pt x="31" y="73"/>
                    </a:lnTo>
                    <a:lnTo>
                      <a:pt x="29" y="70"/>
                    </a:lnTo>
                    <a:lnTo>
                      <a:pt x="29" y="69"/>
                    </a:lnTo>
                    <a:lnTo>
                      <a:pt x="31" y="67"/>
                    </a:lnTo>
                    <a:lnTo>
                      <a:pt x="33" y="67"/>
                    </a:lnTo>
                    <a:lnTo>
                      <a:pt x="41" y="67"/>
                    </a:lnTo>
                    <a:lnTo>
                      <a:pt x="65" y="72"/>
                    </a:lnTo>
                    <a:lnTo>
                      <a:pt x="82" y="76"/>
                    </a:lnTo>
                    <a:lnTo>
                      <a:pt x="90" y="66"/>
                    </a:lnTo>
                    <a:lnTo>
                      <a:pt x="94" y="61"/>
                    </a:lnTo>
                    <a:lnTo>
                      <a:pt x="96" y="55"/>
                    </a:lnTo>
                    <a:lnTo>
                      <a:pt x="84" y="57"/>
                    </a:lnTo>
                    <a:lnTo>
                      <a:pt x="75" y="58"/>
                    </a:lnTo>
                    <a:lnTo>
                      <a:pt x="65" y="55"/>
                    </a:lnTo>
                    <a:lnTo>
                      <a:pt x="55" y="52"/>
                    </a:lnTo>
                    <a:lnTo>
                      <a:pt x="47" y="48"/>
                    </a:lnTo>
                    <a:lnTo>
                      <a:pt x="39" y="42"/>
                    </a:lnTo>
                    <a:lnTo>
                      <a:pt x="25" y="29"/>
                    </a:lnTo>
                    <a:lnTo>
                      <a:pt x="35" y="39"/>
                    </a:lnTo>
                    <a:lnTo>
                      <a:pt x="45" y="48"/>
                    </a:lnTo>
                    <a:lnTo>
                      <a:pt x="55" y="52"/>
                    </a:lnTo>
                    <a:lnTo>
                      <a:pt x="67" y="54"/>
                    </a:lnTo>
                    <a:lnTo>
                      <a:pt x="77" y="52"/>
                    </a:lnTo>
                    <a:lnTo>
                      <a:pt x="84" y="48"/>
                    </a:lnTo>
                    <a:lnTo>
                      <a:pt x="92" y="39"/>
                    </a:lnTo>
                    <a:lnTo>
                      <a:pt x="96" y="27"/>
                    </a:lnTo>
                    <a:lnTo>
                      <a:pt x="90" y="32"/>
                    </a:lnTo>
                    <a:lnTo>
                      <a:pt x="84" y="34"/>
                    </a:lnTo>
                    <a:lnTo>
                      <a:pt x="71" y="42"/>
                    </a:lnTo>
                    <a:lnTo>
                      <a:pt x="65" y="34"/>
                    </a:lnTo>
                    <a:lnTo>
                      <a:pt x="61" y="26"/>
                    </a:lnTo>
                    <a:lnTo>
                      <a:pt x="55" y="8"/>
                    </a:lnTo>
                    <a:lnTo>
                      <a:pt x="51" y="17"/>
                    </a:lnTo>
                    <a:lnTo>
                      <a:pt x="51" y="26"/>
                    </a:lnTo>
                    <a:lnTo>
                      <a:pt x="55" y="34"/>
                    </a:lnTo>
                    <a:lnTo>
                      <a:pt x="61" y="42"/>
                    </a:lnTo>
                    <a:lnTo>
                      <a:pt x="69" y="32"/>
                    </a:lnTo>
                    <a:lnTo>
                      <a:pt x="73" y="21"/>
                    </a:lnTo>
                    <a:lnTo>
                      <a:pt x="81" y="0"/>
                    </a:lnTo>
                    <a:lnTo>
                      <a:pt x="82" y="11"/>
                    </a:lnTo>
                    <a:lnTo>
                      <a:pt x="84" y="20"/>
                    </a:lnTo>
                    <a:lnTo>
                      <a:pt x="84" y="40"/>
                    </a:lnTo>
                  </a:path>
                </a:pathLst>
              </a:custGeom>
              <a:noFill/>
              <a:ln w="12700">
                <a:solidFill>
                  <a:srgbClr val="00531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 name="Freeform 86"/>
              <p:cNvSpPr>
                <a:spLocks/>
              </p:cNvSpPr>
              <p:nvPr/>
            </p:nvSpPr>
            <p:spPr bwMode="auto">
              <a:xfrm>
                <a:off x="4427" y="1117"/>
                <a:ext cx="1" cy="73"/>
              </a:xfrm>
              <a:custGeom>
                <a:avLst/>
                <a:gdLst>
                  <a:gd name="T0" fmla="*/ 0 w 1"/>
                  <a:gd name="T1" fmla="*/ 57 h 76"/>
                  <a:gd name="T2" fmla="*/ 0 w 1"/>
                  <a:gd name="T3" fmla="*/ 0 h 76"/>
                  <a:gd name="T4" fmla="*/ 0 w 1"/>
                  <a:gd name="T5" fmla="*/ 57 h 76"/>
                  <a:gd name="T6" fmla="*/ 0 60000 65536"/>
                  <a:gd name="T7" fmla="*/ 0 60000 65536"/>
                  <a:gd name="T8" fmla="*/ 0 60000 65536"/>
                  <a:gd name="T9" fmla="*/ 0 w 1"/>
                  <a:gd name="T10" fmla="*/ 0 h 76"/>
                  <a:gd name="T11" fmla="*/ 1 w 1"/>
                  <a:gd name="T12" fmla="*/ 76 h 76"/>
                </a:gdLst>
                <a:ahLst/>
                <a:cxnLst>
                  <a:cxn ang="T6">
                    <a:pos x="T0" y="T1"/>
                  </a:cxn>
                  <a:cxn ang="T7">
                    <a:pos x="T2" y="T3"/>
                  </a:cxn>
                  <a:cxn ang="T8">
                    <a:pos x="T4" y="T5"/>
                  </a:cxn>
                </a:cxnLst>
                <a:rect l="T9" t="T10" r="T11" b="T12"/>
                <a:pathLst>
                  <a:path w="1" h="76">
                    <a:moveTo>
                      <a:pt x="0" y="76"/>
                    </a:moveTo>
                    <a:lnTo>
                      <a:pt x="0" y="0"/>
                    </a:lnTo>
                    <a:lnTo>
                      <a:pt x="0" y="76"/>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3" name="Line 87"/>
              <p:cNvSpPr>
                <a:spLocks noChangeShapeType="1"/>
              </p:cNvSpPr>
              <p:nvPr/>
            </p:nvSpPr>
            <p:spPr bwMode="auto">
              <a:xfrm flipV="1">
                <a:off x="4427" y="1117"/>
                <a:ext cx="1" cy="73"/>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 name="Freeform 88"/>
              <p:cNvSpPr>
                <a:spLocks/>
              </p:cNvSpPr>
              <p:nvPr/>
            </p:nvSpPr>
            <p:spPr bwMode="auto">
              <a:xfrm>
                <a:off x="4385" y="1098"/>
                <a:ext cx="83" cy="80"/>
              </a:xfrm>
              <a:custGeom>
                <a:avLst/>
                <a:gdLst>
                  <a:gd name="T0" fmla="*/ 49 w 83"/>
                  <a:gd name="T1" fmla="*/ 53 h 84"/>
                  <a:gd name="T2" fmla="*/ 65 w 83"/>
                  <a:gd name="T3" fmla="*/ 50 h 84"/>
                  <a:gd name="T4" fmla="*/ 79 w 83"/>
                  <a:gd name="T5" fmla="*/ 46 h 84"/>
                  <a:gd name="T6" fmla="*/ 57 w 83"/>
                  <a:gd name="T7" fmla="*/ 48 h 84"/>
                  <a:gd name="T8" fmla="*/ 26 w 83"/>
                  <a:gd name="T9" fmla="*/ 51 h 84"/>
                  <a:gd name="T10" fmla="*/ 8 w 83"/>
                  <a:gd name="T11" fmla="*/ 48 h 84"/>
                  <a:gd name="T12" fmla="*/ 2 w 83"/>
                  <a:gd name="T13" fmla="*/ 43 h 84"/>
                  <a:gd name="T14" fmla="*/ 16 w 83"/>
                  <a:gd name="T15" fmla="*/ 45 h 84"/>
                  <a:gd name="T16" fmla="*/ 30 w 83"/>
                  <a:gd name="T17" fmla="*/ 48 h 84"/>
                  <a:gd name="T18" fmla="*/ 38 w 83"/>
                  <a:gd name="T19" fmla="*/ 49 h 84"/>
                  <a:gd name="T20" fmla="*/ 57 w 83"/>
                  <a:gd name="T21" fmla="*/ 47 h 84"/>
                  <a:gd name="T22" fmla="*/ 83 w 83"/>
                  <a:gd name="T23" fmla="*/ 41 h 84"/>
                  <a:gd name="T24" fmla="*/ 73 w 83"/>
                  <a:gd name="T25" fmla="*/ 40 h 84"/>
                  <a:gd name="T26" fmla="*/ 42 w 83"/>
                  <a:gd name="T27" fmla="*/ 43 h 84"/>
                  <a:gd name="T28" fmla="*/ 20 w 83"/>
                  <a:gd name="T29" fmla="*/ 44 h 84"/>
                  <a:gd name="T30" fmla="*/ 0 w 83"/>
                  <a:gd name="T31" fmla="*/ 38 h 84"/>
                  <a:gd name="T32" fmla="*/ 18 w 83"/>
                  <a:gd name="T33" fmla="*/ 39 h 84"/>
                  <a:gd name="T34" fmla="*/ 55 w 83"/>
                  <a:gd name="T35" fmla="*/ 42 h 84"/>
                  <a:gd name="T36" fmla="*/ 75 w 83"/>
                  <a:gd name="T37" fmla="*/ 41 h 84"/>
                  <a:gd name="T38" fmla="*/ 79 w 83"/>
                  <a:gd name="T39" fmla="*/ 38 h 84"/>
                  <a:gd name="T40" fmla="*/ 65 w 83"/>
                  <a:gd name="T41" fmla="*/ 39 h 84"/>
                  <a:gd name="T42" fmla="*/ 34 w 83"/>
                  <a:gd name="T43" fmla="*/ 41 h 84"/>
                  <a:gd name="T44" fmla="*/ 24 w 83"/>
                  <a:gd name="T45" fmla="*/ 38 h 84"/>
                  <a:gd name="T46" fmla="*/ 22 w 83"/>
                  <a:gd name="T47" fmla="*/ 33 h 84"/>
                  <a:gd name="T48" fmla="*/ 22 w 83"/>
                  <a:gd name="T49" fmla="*/ 30 h 84"/>
                  <a:gd name="T50" fmla="*/ 36 w 83"/>
                  <a:gd name="T51" fmla="*/ 33 h 84"/>
                  <a:gd name="T52" fmla="*/ 51 w 83"/>
                  <a:gd name="T53" fmla="*/ 33 h 84"/>
                  <a:gd name="T54" fmla="*/ 65 w 83"/>
                  <a:gd name="T55" fmla="*/ 30 h 84"/>
                  <a:gd name="T56" fmla="*/ 77 w 83"/>
                  <a:gd name="T57" fmla="*/ 26 h 84"/>
                  <a:gd name="T58" fmla="*/ 63 w 83"/>
                  <a:gd name="T59" fmla="*/ 29 h 84"/>
                  <a:gd name="T60" fmla="*/ 44 w 83"/>
                  <a:gd name="T61" fmla="*/ 35 h 84"/>
                  <a:gd name="T62" fmla="*/ 30 w 83"/>
                  <a:gd name="T63" fmla="*/ 35 h 84"/>
                  <a:gd name="T64" fmla="*/ 24 w 83"/>
                  <a:gd name="T65" fmla="*/ 32 h 84"/>
                  <a:gd name="T66" fmla="*/ 16 w 83"/>
                  <a:gd name="T67" fmla="*/ 27 h 84"/>
                  <a:gd name="T68" fmla="*/ 24 w 83"/>
                  <a:gd name="T69" fmla="*/ 27 h 84"/>
                  <a:gd name="T70" fmla="*/ 46 w 83"/>
                  <a:gd name="T71" fmla="*/ 30 h 84"/>
                  <a:gd name="T72" fmla="*/ 53 w 83"/>
                  <a:gd name="T73" fmla="*/ 24 h 84"/>
                  <a:gd name="T74" fmla="*/ 48 w 83"/>
                  <a:gd name="T75" fmla="*/ 24 h 84"/>
                  <a:gd name="T76" fmla="*/ 36 w 83"/>
                  <a:gd name="T77" fmla="*/ 24 h 84"/>
                  <a:gd name="T78" fmla="*/ 22 w 83"/>
                  <a:gd name="T79" fmla="*/ 16 h 84"/>
                  <a:gd name="T80" fmla="*/ 14 w 83"/>
                  <a:gd name="T81" fmla="*/ 10 h 84"/>
                  <a:gd name="T82" fmla="*/ 26 w 83"/>
                  <a:gd name="T83" fmla="*/ 19 h 84"/>
                  <a:gd name="T84" fmla="*/ 38 w 83"/>
                  <a:gd name="T85" fmla="*/ 24 h 84"/>
                  <a:gd name="T86" fmla="*/ 48 w 83"/>
                  <a:gd name="T87" fmla="*/ 19 h 84"/>
                  <a:gd name="T88" fmla="*/ 53 w 83"/>
                  <a:gd name="T89" fmla="*/ 10 h 84"/>
                  <a:gd name="T90" fmla="*/ 48 w 83"/>
                  <a:gd name="T91" fmla="*/ 13 h 84"/>
                  <a:gd name="T92" fmla="*/ 40 w 83"/>
                  <a:gd name="T93" fmla="*/ 16 h 84"/>
                  <a:gd name="T94" fmla="*/ 34 w 83"/>
                  <a:gd name="T95" fmla="*/ 10 h 84"/>
                  <a:gd name="T96" fmla="*/ 30 w 83"/>
                  <a:gd name="T97" fmla="*/ 4 h 84"/>
                  <a:gd name="T98" fmla="*/ 30 w 83"/>
                  <a:gd name="T99" fmla="*/ 10 h 84"/>
                  <a:gd name="T100" fmla="*/ 34 w 83"/>
                  <a:gd name="T101" fmla="*/ 16 h 84"/>
                  <a:gd name="T102" fmla="*/ 42 w 83"/>
                  <a:gd name="T103" fmla="*/ 10 h 84"/>
                  <a:gd name="T104" fmla="*/ 46 w 83"/>
                  <a:gd name="T105" fmla="*/ 0 h 84"/>
                  <a:gd name="T106" fmla="*/ 48 w 83"/>
                  <a:gd name="T107" fmla="*/ 16 h 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3"/>
                  <a:gd name="T163" fmla="*/ 0 h 84"/>
                  <a:gd name="T164" fmla="*/ 83 w 83"/>
                  <a:gd name="T165" fmla="*/ 84 h 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3" h="84">
                    <a:moveTo>
                      <a:pt x="42" y="84"/>
                    </a:moveTo>
                    <a:lnTo>
                      <a:pt x="49" y="75"/>
                    </a:lnTo>
                    <a:lnTo>
                      <a:pt x="65" y="71"/>
                    </a:lnTo>
                    <a:lnTo>
                      <a:pt x="73" y="68"/>
                    </a:lnTo>
                    <a:lnTo>
                      <a:pt x="79" y="65"/>
                    </a:lnTo>
                    <a:lnTo>
                      <a:pt x="57" y="68"/>
                    </a:lnTo>
                    <a:lnTo>
                      <a:pt x="38" y="72"/>
                    </a:lnTo>
                    <a:lnTo>
                      <a:pt x="26" y="72"/>
                    </a:lnTo>
                    <a:lnTo>
                      <a:pt x="18" y="71"/>
                    </a:lnTo>
                    <a:lnTo>
                      <a:pt x="8" y="68"/>
                    </a:lnTo>
                    <a:lnTo>
                      <a:pt x="2" y="60"/>
                    </a:lnTo>
                    <a:lnTo>
                      <a:pt x="8" y="60"/>
                    </a:lnTo>
                    <a:lnTo>
                      <a:pt x="16" y="63"/>
                    </a:lnTo>
                    <a:lnTo>
                      <a:pt x="24" y="66"/>
                    </a:lnTo>
                    <a:lnTo>
                      <a:pt x="30" y="68"/>
                    </a:lnTo>
                    <a:lnTo>
                      <a:pt x="38" y="69"/>
                    </a:lnTo>
                    <a:lnTo>
                      <a:pt x="44" y="69"/>
                    </a:lnTo>
                    <a:lnTo>
                      <a:pt x="57" y="66"/>
                    </a:lnTo>
                    <a:lnTo>
                      <a:pt x="71" y="63"/>
                    </a:lnTo>
                    <a:lnTo>
                      <a:pt x="83" y="57"/>
                    </a:lnTo>
                    <a:lnTo>
                      <a:pt x="73" y="56"/>
                    </a:lnTo>
                    <a:lnTo>
                      <a:pt x="63" y="57"/>
                    </a:lnTo>
                    <a:lnTo>
                      <a:pt x="42" y="60"/>
                    </a:lnTo>
                    <a:lnTo>
                      <a:pt x="32" y="62"/>
                    </a:lnTo>
                    <a:lnTo>
                      <a:pt x="20" y="62"/>
                    </a:lnTo>
                    <a:lnTo>
                      <a:pt x="10" y="59"/>
                    </a:lnTo>
                    <a:lnTo>
                      <a:pt x="0" y="52"/>
                    </a:lnTo>
                    <a:lnTo>
                      <a:pt x="18" y="54"/>
                    </a:lnTo>
                    <a:lnTo>
                      <a:pt x="44" y="57"/>
                    </a:lnTo>
                    <a:lnTo>
                      <a:pt x="55" y="59"/>
                    </a:lnTo>
                    <a:lnTo>
                      <a:pt x="65" y="59"/>
                    </a:lnTo>
                    <a:lnTo>
                      <a:pt x="75" y="57"/>
                    </a:lnTo>
                    <a:lnTo>
                      <a:pt x="79" y="53"/>
                    </a:lnTo>
                    <a:lnTo>
                      <a:pt x="73" y="53"/>
                    </a:lnTo>
                    <a:lnTo>
                      <a:pt x="65" y="54"/>
                    </a:lnTo>
                    <a:lnTo>
                      <a:pt x="44" y="56"/>
                    </a:lnTo>
                    <a:lnTo>
                      <a:pt x="34" y="57"/>
                    </a:lnTo>
                    <a:lnTo>
                      <a:pt x="26" y="54"/>
                    </a:lnTo>
                    <a:lnTo>
                      <a:pt x="24" y="53"/>
                    </a:lnTo>
                    <a:lnTo>
                      <a:pt x="22" y="50"/>
                    </a:lnTo>
                    <a:lnTo>
                      <a:pt x="22" y="47"/>
                    </a:lnTo>
                    <a:lnTo>
                      <a:pt x="22" y="43"/>
                    </a:lnTo>
                    <a:lnTo>
                      <a:pt x="30" y="46"/>
                    </a:lnTo>
                    <a:lnTo>
                      <a:pt x="36" y="47"/>
                    </a:lnTo>
                    <a:lnTo>
                      <a:pt x="44" y="47"/>
                    </a:lnTo>
                    <a:lnTo>
                      <a:pt x="51" y="47"/>
                    </a:lnTo>
                    <a:lnTo>
                      <a:pt x="59" y="46"/>
                    </a:lnTo>
                    <a:lnTo>
                      <a:pt x="65" y="43"/>
                    </a:lnTo>
                    <a:lnTo>
                      <a:pt x="71" y="38"/>
                    </a:lnTo>
                    <a:lnTo>
                      <a:pt x="77" y="35"/>
                    </a:lnTo>
                    <a:lnTo>
                      <a:pt x="63" y="41"/>
                    </a:lnTo>
                    <a:lnTo>
                      <a:pt x="49" y="47"/>
                    </a:lnTo>
                    <a:lnTo>
                      <a:pt x="44" y="49"/>
                    </a:lnTo>
                    <a:lnTo>
                      <a:pt x="36" y="50"/>
                    </a:lnTo>
                    <a:lnTo>
                      <a:pt x="30" y="49"/>
                    </a:lnTo>
                    <a:lnTo>
                      <a:pt x="24" y="46"/>
                    </a:lnTo>
                    <a:lnTo>
                      <a:pt x="18" y="41"/>
                    </a:lnTo>
                    <a:lnTo>
                      <a:pt x="16" y="38"/>
                    </a:lnTo>
                    <a:lnTo>
                      <a:pt x="18" y="38"/>
                    </a:lnTo>
                    <a:lnTo>
                      <a:pt x="24" y="38"/>
                    </a:lnTo>
                    <a:lnTo>
                      <a:pt x="46" y="43"/>
                    </a:lnTo>
                    <a:lnTo>
                      <a:pt x="51" y="37"/>
                    </a:lnTo>
                    <a:lnTo>
                      <a:pt x="53" y="31"/>
                    </a:lnTo>
                    <a:lnTo>
                      <a:pt x="48" y="32"/>
                    </a:lnTo>
                    <a:lnTo>
                      <a:pt x="42" y="32"/>
                    </a:lnTo>
                    <a:lnTo>
                      <a:pt x="36" y="32"/>
                    </a:lnTo>
                    <a:lnTo>
                      <a:pt x="32" y="29"/>
                    </a:lnTo>
                    <a:lnTo>
                      <a:pt x="22" y="23"/>
                    </a:lnTo>
                    <a:lnTo>
                      <a:pt x="14" y="16"/>
                    </a:lnTo>
                    <a:lnTo>
                      <a:pt x="20" y="22"/>
                    </a:lnTo>
                    <a:lnTo>
                      <a:pt x="26" y="26"/>
                    </a:lnTo>
                    <a:lnTo>
                      <a:pt x="32" y="29"/>
                    </a:lnTo>
                    <a:lnTo>
                      <a:pt x="38" y="31"/>
                    </a:lnTo>
                    <a:lnTo>
                      <a:pt x="44" y="29"/>
                    </a:lnTo>
                    <a:lnTo>
                      <a:pt x="48" y="26"/>
                    </a:lnTo>
                    <a:lnTo>
                      <a:pt x="51" y="22"/>
                    </a:lnTo>
                    <a:lnTo>
                      <a:pt x="53" y="16"/>
                    </a:lnTo>
                    <a:lnTo>
                      <a:pt x="48" y="20"/>
                    </a:lnTo>
                    <a:lnTo>
                      <a:pt x="40" y="23"/>
                    </a:lnTo>
                    <a:lnTo>
                      <a:pt x="36" y="19"/>
                    </a:lnTo>
                    <a:lnTo>
                      <a:pt x="34" y="14"/>
                    </a:lnTo>
                    <a:lnTo>
                      <a:pt x="30" y="4"/>
                    </a:lnTo>
                    <a:lnTo>
                      <a:pt x="30" y="10"/>
                    </a:lnTo>
                    <a:lnTo>
                      <a:pt x="30" y="14"/>
                    </a:lnTo>
                    <a:lnTo>
                      <a:pt x="32" y="20"/>
                    </a:lnTo>
                    <a:lnTo>
                      <a:pt x="34" y="23"/>
                    </a:lnTo>
                    <a:lnTo>
                      <a:pt x="42" y="13"/>
                    </a:lnTo>
                    <a:lnTo>
                      <a:pt x="46" y="0"/>
                    </a:lnTo>
                    <a:lnTo>
                      <a:pt x="48" y="11"/>
                    </a:lnTo>
                    <a:lnTo>
                      <a:pt x="48" y="23"/>
                    </a:lnTo>
                    <a:lnTo>
                      <a:pt x="42" y="84"/>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5" name="Freeform 89"/>
              <p:cNvSpPr>
                <a:spLocks/>
              </p:cNvSpPr>
              <p:nvPr/>
            </p:nvSpPr>
            <p:spPr bwMode="auto">
              <a:xfrm>
                <a:off x="4385" y="1098"/>
                <a:ext cx="83" cy="80"/>
              </a:xfrm>
              <a:custGeom>
                <a:avLst/>
                <a:gdLst>
                  <a:gd name="T0" fmla="*/ 49 w 83"/>
                  <a:gd name="T1" fmla="*/ 53 h 84"/>
                  <a:gd name="T2" fmla="*/ 65 w 83"/>
                  <a:gd name="T3" fmla="*/ 50 h 84"/>
                  <a:gd name="T4" fmla="*/ 79 w 83"/>
                  <a:gd name="T5" fmla="*/ 46 h 84"/>
                  <a:gd name="T6" fmla="*/ 57 w 83"/>
                  <a:gd name="T7" fmla="*/ 48 h 84"/>
                  <a:gd name="T8" fmla="*/ 26 w 83"/>
                  <a:gd name="T9" fmla="*/ 51 h 84"/>
                  <a:gd name="T10" fmla="*/ 8 w 83"/>
                  <a:gd name="T11" fmla="*/ 48 h 84"/>
                  <a:gd name="T12" fmla="*/ 2 w 83"/>
                  <a:gd name="T13" fmla="*/ 43 h 84"/>
                  <a:gd name="T14" fmla="*/ 16 w 83"/>
                  <a:gd name="T15" fmla="*/ 45 h 84"/>
                  <a:gd name="T16" fmla="*/ 30 w 83"/>
                  <a:gd name="T17" fmla="*/ 48 h 84"/>
                  <a:gd name="T18" fmla="*/ 38 w 83"/>
                  <a:gd name="T19" fmla="*/ 49 h 84"/>
                  <a:gd name="T20" fmla="*/ 57 w 83"/>
                  <a:gd name="T21" fmla="*/ 47 h 84"/>
                  <a:gd name="T22" fmla="*/ 83 w 83"/>
                  <a:gd name="T23" fmla="*/ 41 h 84"/>
                  <a:gd name="T24" fmla="*/ 73 w 83"/>
                  <a:gd name="T25" fmla="*/ 40 h 84"/>
                  <a:gd name="T26" fmla="*/ 42 w 83"/>
                  <a:gd name="T27" fmla="*/ 43 h 84"/>
                  <a:gd name="T28" fmla="*/ 20 w 83"/>
                  <a:gd name="T29" fmla="*/ 44 h 84"/>
                  <a:gd name="T30" fmla="*/ 0 w 83"/>
                  <a:gd name="T31" fmla="*/ 38 h 84"/>
                  <a:gd name="T32" fmla="*/ 18 w 83"/>
                  <a:gd name="T33" fmla="*/ 39 h 84"/>
                  <a:gd name="T34" fmla="*/ 55 w 83"/>
                  <a:gd name="T35" fmla="*/ 42 h 84"/>
                  <a:gd name="T36" fmla="*/ 75 w 83"/>
                  <a:gd name="T37" fmla="*/ 41 h 84"/>
                  <a:gd name="T38" fmla="*/ 79 w 83"/>
                  <a:gd name="T39" fmla="*/ 38 h 84"/>
                  <a:gd name="T40" fmla="*/ 65 w 83"/>
                  <a:gd name="T41" fmla="*/ 39 h 84"/>
                  <a:gd name="T42" fmla="*/ 34 w 83"/>
                  <a:gd name="T43" fmla="*/ 41 h 84"/>
                  <a:gd name="T44" fmla="*/ 24 w 83"/>
                  <a:gd name="T45" fmla="*/ 38 h 84"/>
                  <a:gd name="T46" fmla="*/ 22 w 83"/>
                  <a:gd name="T47" fmla="*/ 33 h 84"/>
                  <a:gd name="T48" fmla="*/ 22 w 83"/>
                  <a:gd name="T49" fmla="*/ 30 h 84"/>
                  <a:gd name="T50" fmla="*/ 36 w 83"/>
                  <a:gd name="T51" fmla="*/ 33 h 84"/>
                  <a:gd name="T52" fmla="*/ 51 w 83"/>
                  <a:gd name="T53" fmla="*/ 33 h 84"/>
                  <a:gd name="T54" fmla="*/ 65 w 83"/>
                  <a:gd name="T55" fmla="*/ 30 h 84"/>
                  <a:gd name="T56" fmla="*/ 77 w 83"/>
                  <a:gd name="T57" fmla="*/ 26 h 84"/>
                  <a:gd name="T58" fmla="*/ 63 w 83"/>
                  <a:gd name="T59" fmla="*/ 29 h 84"/>
                  <a:gd name="T60" fmla="*/ 44 w 83"/>
                  <a:gd name="T61" fmla="*/ 35 h 84"/>
                  <a:gd name="T62" fmla="*/ 30 w 83"/>
                  <a:gd name="T63" fmla="*/ 35 h 84"/>
                  <a:gd name="T64" fmla="*/ 24 w 83"/>
                  <a:gd name="T65" fmla="*/ 32 h 84"/>
                  <a:gd name="T66" fmla="*/ 16 w 83"/>
                  <a:gd name="T67" fmla="*/ 27 h 84"/>
                  <a:gd name="T68" fmla="*/ 24 w 83"/>
                  <a:gd name="T69" fmla="*/ 27 h 84"/>
                  <a:gd name="T70" fmla="*/ 46 w 83"/>
                  <a:gd name="T71" fmla="*/ 30 h 84"/>
                  <a:gd name="T72" fmla="*/ 53 w 83"/>
                  <a:gd name="T73" fmla="*/ 24 h 84"/>
                  <a:gd name="T74" fmla="*/ 48 w 83"/>
                  <a:gd name="T75" fmla="*/ 24 h 84"/>
                  <a:gd name="T76" fmla="*/ 36 w 83"/>
                  <a:gd name="T77" fmla="*/ 24 h 84"/>
                  <a:gd name="T78" fmla="*/ 22 w 83"/>
                  <a:gd name="T79" fmla="*/ 16 h 84"/>
                  <a:gd name="T80" fmla="*/ 14 w 83"/>
                  <a:gd name="T81" fmla="*/ 10 h 84"/>
                  <a:gd name="T82" fmla="*/ 26 w 83"/>
                  <a:gd name="T83" fmla="*/ 19 h 84"/>
                  <a:gd name="T84" fmla="*/ 38 w 83"/>
                  <a:gd name="T85" fmla="*/ 24 h 84"/>
                  <a:gd name="T86" fmla="*/ 48 w 83"/>
                  <a:gd name="T87" fmla="*/ 19 h 84"/>
                  <a:gd name="T88" fmla="*/ 53 w 83"/>
                  <a:gd name="T89" fmla="*/ 10 h 84"/>
                  <a:gd name="T90" fmla="*/ 48 w 83"/>
                  <a:gd name="T91" fmla="*/ 13 h 84"/>
                  <a:gd name="T92" fmla="*/ 40 w 83"/>
                  <a:gd name="T93" fmla="*/ 16 h 84"/>
                  <a:gd name="T94" fmla="*/ 34 w 83"/>
                  <a:gd name="T95" fmla="*/ 10 h 84"/>
                  <a:gd name="T96" fmla="*/ 30 w 83"/>
                  <a:gd name="T97" fmla="*/ 4 h 84"/>
                  <a:gd name="T98" fmla="*/ 30 w 83"/>
                  <a:gd name="T99" fmla="*/ 10 h 84"/>
                  <a:gd name="T100" fmla="*/ 34 w 83"/>
                  <a:gd name="T101" fmla="*/ 16 h 84"/>
                  <a:gd name="T102" fmla="*/ 42 w 83"/>
                  <a:gd name="T103" fmla="*/ 10 h 84"/>
                  <a:gd name="T104" fmla="*/ 46 w 83"/>
                  <a:gd name="T105" fmla="*/ 0 h 84"/>
                  <a:gd name="T106" fmla="*/ 48 w 83"/>
                  <a:gd name="T107" fmla="*/ 16 h 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3"/>
                  <a:gd name="T163" fmla="*/ 0 h 84"/>
                  <a:gd name="T164" fmla="*/ 83 w 83"/>
                  <a:gd name="T165" fmla="*/ 84 h 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3" h="84">
                    <a:moveTo>
                      <a:pt x="42" y="84"/>
                    </a:moveTo>
                    <a:lnTo>
                      <a:pt x="49" y="75"/>
                    </a:lnTo>
                    <a:lnTo>
                      <a:pt x="65" y="71"/>
                    </a:lnTo>
                    <a:lnTo>
                      <a:pt x="73" y="68"/>
                    </a:lnTo>
                    <a:lnTo>
                      <a:pt x="79" y="65"/>
                    </a:lnTo>
                    <a:lnTo>
                      <a:pt x="57" y="68"/>
                    </a:lnTo>
                    <a:lnTo>
                      <a:pt x="38" y="72"/>
                    </a:lnTo>
                    <a:lnTo>
                      <a:pt x="26" y="72"/>
                    </a:lnTo>
                    <a:lnTo>
                      <a:pt x="18" y="71"/>
                    </a:lnTo>
                    <a:lnTo>
                      <a:pt x="8" y="68"/>
                    </a:lnTo>
                    <a:lnTo>
                      <a:pt x="2" y="60"/>
                    </a:lnTo>
                    <a:lnTo>
                      <a:pt x="8" y="60"/>
                    </a:lnTo>
                    <a:lnTo>
                      <a:pt x="16" y="63"/>
                    </a:lnTo>
                    <a:lnTo>
                      <a:pt x="24" y="66"/>
                    </a:lnTo>
                    <a:lnTo>
                      <a:pt x="30" y="68"/>
                    </a:lnTo>
                    <a:lnTo>
                      <a:pt x="38" y="69"/>
                    </a:lnTo>
                    <a:lnTo>
                      <a:pt x="44" y="69"/>
                    </a:lnTo>
                    <a:lnTo>
                      <a:pt x="57" y="66"/>
                    </a:lnTo>
                    <a:lnTo>
                      <a:pt x="71" y="63"/>
                    </a:lnTo>
                    <a:lnTo>
                      <a:pt x="83" y="57"/>
                    </a:lnTo>
                    <a:lnTo>
                      <a:pt x="73" y="56"/>
                    </a:lnTo>
                    <a:lnTo>
                      <a:pt x="63" y="57"/>
                    </a:lnTo>
                    <a:lnTo>
                      <a:pt x="42" y="60"/>
                    </a:lnTo>
                    <a:lnTo>
                      <a:pt x="32" y="62"/>
                    </a:lnTo>
                    <a:lnTo>
                      <a:pt x="20" y="62"/>
                    </a:lnTo>
                    <a:lnTo>
                      <a:pt x="10" y="59"/>
                    </a:lnTo>
                    <a:lnTo>
                      <a:pt x="0" y="52"/>
                    </a:lnTo>
                    <a:lnTo>
                      <a:pt x="18" y="54"/>
                    </a:lnTo>
                    <a:lnTo>
                      <a:pt x="44" y="57"/>
                    </a:lnTo>
                    <a:lnTo>
                      <a:pt x="55" y="59"/>
                    </a:lnTo>
                    <a:lnTo>
                      <a:pt x="65" y="59"/>
                    </a:lnTo>
                    <a:lnTo>
                      <a:pt x="75" y="57"/>
                    </a:lnTo>
                    <a:lnTo>
                      <a:pt x="79" y="53"/>
                    </a:lnTo>
                    <a:lnTo>
                      <a:pt x="73" y="53"/>
                    </a:lnTo>
                    <a:lnTo>
                      <a:pt x="65" y="54"/>
                    </a:lnTo>
                    <a:lnTo>
                      <a:pt x="44" y="56"/>
                    </a:lnTo>
                    <a:lnTo>
                      <a:pt x="34" y="57"/>
                    </a:lnTo>
                    <a:lnTo>
                      <a:pt x="26" y="54"/>
                    </a:lnTo>
                    <a:lnTo>
                      <a:pt x="24" y="53"/>
                    </a:lnTo>
                    <a:lnTo>
                      <a:pt x="22" y="50"/>
                    </a:lnTo>
                    <a:lnTo>
                      <a:pt x="22" y="47"/>
                    </a:lnTo>
                    <a:lnTo>
                      <a:pt x="22" y="43"/>
                    </a:lnTo>
                    <a:lnTo>
                      <a:pt x="30" y="46"/>
                    </a:lnTo>
                    <a:lnTo>
                      <a:pt x="36" y="47"/>
                    </a:lnTo>
                    <a:lnTo>
                      <a:pt x="44" y="47"/>
                    </a:lnTo>
                    <a:lnTo>
                      <a:pt x="51" y="47"/>
                    </a:lnTo>
                    <a:lnTo>
                      <a:pt x="59" y="46"/>
                    </a:lnTo>
                    <a:lnTo>
                      <a:pt x="65" y="43"/>
                    </a:lnTo>
                    <a:lnTo>
                      <a:pt x="71" y="38"/>
                    </a:lnTo>
                    <a:lnTo>
                      <a:pt x="77" y="35"/>
                    </a:lnTo>
                    <a:lnTo>
                      <a:pt x="63" y="41"/>
                    </a:lnTo>
                    <a:lnTo>
                      <a:pt x="49" y="47"/>
                    </a:lnTo>
                    <a:lnTo>
                      <a:pt x="44" y="49"/>
                    </a:lnTo>
                    <a:lnTo>
                      <a:pt x="36" y="50"/>
                    </a:lnTo>
                    <a:lnTo>
                      <a:pt x="30" y="49"/>
                    </a:lnTo>
                    <a:lnTo>
                      <a:pt x="24" y="46"/>
                    </a:lnTo>
                    <a:lnTo>
                      <a:pt x="18" y="41"/>
                    </a:lnTo>
                    <a:lnTo>
                      <a:pt x="16" y="38"/>
                    </a:lnTo>
                    <a:lnTo>
                      <a:pt x="18" y="38"/>
                    </a:lnTo>
                    <a:lnTo>
                      <a:pt x="24" y="38"/>
                    </a:lnTo>
                    <a:lnTo>
                      <a:pt x="46" y="43"/>
                    </a:lnTo>
                    <a:lnTo>
                      <a:pt x="51" y="37"/>
                    </a:lnTo>
                    <a:lnTo>
                      <a:pt x="53" y="31"/>
                    </a:lnTo>
                    <a:lnTo>
                      <a:pt x="48" y="32"/>
                    </a:lnTo>
                    <a:lnTo>
                      <a:pt x="42" y="32"/>
                    </a:lnTo>
                    <a:lnTo>
                      <a:pt x="36" y="32"/>
                    </a:lnTo>
                    <a:lnTo>
                      <a:pt x="32" y="29"/>
                    </a:lnTo>
                    <a:lnTo>
                      <a:pt x="22" y="23"/>
                    </a:lnTo>
                    <a:lnTo>
                      <a:pt x="14" y="16"/>
                    </a:lnTo>
                    <a:lnTo>
                      <a:pt x="20" y="22"/>
                    </a:lnTo>
                    <a:lnTo>
                      <a:pt x="26" y="26"/>
                    </a:lnTo>
                    <a:lnTo>
                      <a:pt x="32" y="29"/>
                    </a:lnTo>
                    <a:lnTo>
                      <a:pt x="38" y="31"/>
                    </a:lnTo>
                    <a:lnTo>
                      <a:pt x="44" y="29"/>
                    </a:lnTo>
                    <a:lnTo>
                      <a:pt x="48" y="26"/>
                    </a:lnTo>
                    <a:lnTo>
                      <a:pt x="51" y="22"/>
                    </a:lnTo>
                    <a:lnTo>
                      <a:pt x="53" y="16"/>
                    </a:lnTo>
                    <a:lnTo>
                      <a:pt x="48" y="20"/>
                    </a:lnTo>
                    <a:lnTo>
                      <a:pt x="40" y="23"/>
                    </a:lnTo>
                    <a:lnTo>
                      <a:pt x="36" y="19"/>
                    </a:lnTo>
                    <a:lnTo>
                      <a:pt x="34" y="14"/>
                    </a:lnTo>
                    <a:lnTo>
                      <a:pt x="30" y="4"/>
                    </a:lnTo>
                    <a:lnTo>
                      <a:pt x="30" y="10"/>
                    </a:lnTo>
                    <a:lnTo>
                      <a:pt x="30" y="14"/>
                    </a:lnTo>
                    <a:lnTo>
                      <a:pt x="32" y="20"/>
                    </a:lnTo>
                    <a:lnTo>
                      <a:pt x="34" y="23"/>
                    </a:lnTo>
                    <a:lnTo>
                      <a:pt x="42" y="13"/>
                    </a:lnTo>
                    <a:lnTo>
                      <a:pt x="46" y="0"/>
                    </a:lnTo>
                    <a:lnTo>
                      <a:pt x="48" y="11"/>
                    </a:lnTo>
                    <a:lnTo>
                      <a:pt x="48" y="23"/>
                    </a:lnTo>
                  </a:path>
                </a:pathLst>
              </a:custGeom>
              <a:noFill/>
              <a:ln w="12700">
                <a:solidFill>
                  <a:srgbClr val="00531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 name="Line 90"/>
              <p:cNvSpPr>
                <a:spLocks noChangeShapeType="1"/>
              </p:cNvSpPr>
              <p:nvPr/>
            </p:nvSpPr>
            <p:spPr bwMode="auto">
              <a:xfrm flipV="1">
                <a:off x="4570" y="1096"/>
                <a:ext cx="1" cy="94"/>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 name="Freeform 91"/>
              <p:cNvSpPr>
                <a:spLocks/>
              </p:cNvSpPr>
              <p:nvPr/>
            </p:nvSpPr>
            <p:spPr bwMode="auto">
              <a:xfrm>
                <a:off x="4516" y="1072"/>
                <a:ext cx="107" cy="103"/>
              </a:xfrm>
              <a:custGeom>
                <a:avLst/>
                <a:gdLst>
                  <a:gd name="T0" fmla="*/ 63 w 107"/>
                  <a:gd name="T1" fmla="*/ 69 h 108"/>
                  <a:gd name="T2" fmla="*/ 83 w 107"/>
                  <a:gd name="T3" fmla="*/ 65 h 108"/>
                  <a:gd name="T4" fmla="*/ 101 w 107"/>
                  <a:gd name="T5" fmla="*/ 60 h 108"/>
                  <a:gd name="T6" fmla="*/ 75 w 107"/>
                  <a:gd name="T7" fmla="*/ 63 h 108"/>
                  <a:gd name="T8" fmla="*/ 48 w 107"/>
                  <a:gd name="T9" fmla="*/ 67 h 108"/>
                  <a:gd name="T10" fmla="*/ 22 w 107"/>
                  <a:gd name="T11" fmla="*/ 66 h 108"/>
                  <a:gd name="T12" fmla="*/ 12 w 107"/>
                  <a:gd name="T13" fmla="*/ 62 h 108"/>
                  <a:gd name="T14" fmla="*/ 2 w 107"/>
                  <a:gd name="T15" fmla="*/ 55 h 108"/>
                  <a:gd name="T16" fmla="*/ 6 w 107"/>
                  <a:gd name="T17" fmla="*/ 55 h 108"/>
                  <a:gd name="T18" fmla="*/ 20 w 107"/>
                  <a:gd name="T19" fmla="*/ 57 h 108"/>
                  <a:gd name="T20" fmla="*/ 40 w 107"/>
                  <a:gd name="T21" fmla="*/ 63 h 108"/>
                  <a:gd name="T22" fmla="*/ 48 w 107"/>
                  <a:gd name="T23" fmla="*/ 64 h 108"/>
                  <a:gd name="T24" fmla="*/ 75 w 107"/>
                  <a:gd name="T25" fmla="*/ 62 h 108"/>
                  <a:gd name="T26" fmla="*/ 107 w 107"/>
                  <a:gd name="T27" fmla="*/ 53 h 108"/>
                  <a:gd name="T28" fmla="*/ 95 w 107"/>
                  <a:gd name="T29" fmla="*/ 52 h 108"/>
                  <a:gd name="T30" fmla="*/ 54 w 107"/>
                  <a:gd name="T31" fmla="*/ 57 h 108"/>
                  <a:gd name="T32" fmla="*/ 26 w 107"/>
                  <a:gd name="T33" fmla="*/ 57 h 108"/>
                  <a:gd name="T34" fmla="*/ 14 w 107"/>
                  <a:gd name="T35" fmla="*/ 53 h 108"/>
                  <a:gd name="T36" fmla="*/ 0 w 107"/>
                  <a:gd name="T37" fmla="*/ 48 h 108"/>
                  <a:gd name="T38" fmla="*/ 24 w 107"/>
                  <a:gd name="T39" fmla="*/ 50 h 108"/>
                  <a:gd name="T40" fmla="*/ 71 w 107"/>
                  <a:gd name="T41" fmla="*/ 54 h 108"/>
                  <a:gd name="T42" fmla="*/ 95 w 107"/>
                  <a:gd name="T43" fmla="*/ 52 h 108"/>
                  <a:gd name="T44" fmla="*/ 101 w 107"/>
                  <a:gd name="T45" fmla="*/ 49 h 108"/>
                  <a:gd name="T46" fmla="*/ 93 w 107"/>
                  <a:gd name="T47" fmla="*/ 49 h 108"/>
                  <a:gd name="T48" fmla="*/ 56 w 107"/>
                  <a:gd name="T49" fmla="*/ 52 h 108"/>
                  <a:gd name="T50" fmla="*/ 38 w 107"/>
                  <a:gd name="T51" fmla="*/ 52 h 108"/>
                  <a:gd name="T52" fmla="*/ 30 w 107"/>
                  <a:gd name="T53" fmla="*/ 49 h 108"/>
                  <a:gd name="T54" fmla="*/ 28 w 107"/>
                  <a:gd name="T55" fmla="*/ 44 h 108"/>
                  <a:gd name="T56" fmla="*/ 30 w 107"/>
                  <a:gd name="T57" fmla="*/ 39 h 108"/>
                  <a:gd name="T58" fmla="*/ 46 w 107"/>
                  <a:gd name="T59" fmla="*/ 44 h 108"/>
                  <a:gd name="T60" fmla="*/ 65 w 107"/>
                  <a:gd name="T61" fmla="*/ 43 h 108"/>
                  <a:gd name="T62" fmla="*/ 83 w 107"/>
                  <a:gd name="T63" fmla="*/ 40 h 108"/>
                  <a:gd name="T64" fmla="*/ 99 w 107"/>
                  <a:gd name="T65" fmla="*/ 31 h 108"/>
                  <a:gd name="T66" fmla="*/ 81 w 107"/>
                  <a:gd name="T67" fmla="*/ 38 h 108"/>
                  <a:gd name="T68" fmla="*/ 56 w 107"/>
                  <a:gd name="T69" fmla="*/ 46 h 108"/>
                  <a:gd name="T70" fmla="*/ 38 w 107"/>
                  <a:gd name="T71" fmla="*/ 46 h 108"/>
                  <a:gd name="T72" fmla="*/ 30 w 107"/>
                  <a:gd name="T73" fmla="*/ 43 h 108"/>
                  <a:gd name="T74" fmla="*/ 20 w 107"/>
                  <a:gd name="T75" fmla="*/ 36 h 108"/>
                  <a:gd name="T76" fmla="*/ 30 w 107"/>
                  <a:gd name="T77" fmla="*/ 35 h 108"/>
                  <a:gd name="T78" fmla="*/ 60 w 107"/>
                  <a:gd name="T79" fmla="*/ 40 h 108"/>
                  <a:gd name="T80" fmla="*/ 69 w 107"/>
                  <a:gd name="T81" fmla="*/ 29 h 108"/>
                  <a:gd name="T82" fmla="*/ 62 w 107"/>
                  <a:gd name="T83" fmla="*/ 29 h 108"/>
                  <a:gd name="T84" fmla="*/ 46 w 107"/>
                  <a:gd name="T85" fmla="*/ 29 h 108"/>
                  <a:gd name="T86" fmla="*/ 28 w 107"/>
                  <a:gd name="T87" fmla="*/ 23 h 108"/>
                  <a:gd name="T88" fmla="*/ 18 w 107"/>
                  <a:gd name="T89" fmla="*/ 14 h 108"/>
                  <a:gd name="T90" fmla="*/ 32 w 107"/>
                  <a:gd name="T91" fmla="*/ 26 h 108"/>
                  <a:gd name="T92" fmla="*/ 48 w 107"/>
                  <a:gd name="T93" fmla="*/ 28 h 108"/>
                  <a:gd name="T94" fmla="*/ 62 w 107"/>
                  <a:gd name="T95" fmla="*/ 26 h 108"/>
                  <a:gd name="T96" fmla="*/ 69 w 107"/>
                  <a:gd name="T97" fmla="*/ 12 h 108"/>
                  <a:gd name="T98" fmla="*/ 65 w 107"/>
                  <a:gd name="T99" fmla="*/ 15 h 108"/>
                  <a:gd name="T100" fmla="*/ 52 w 107"/>
                  <a:gd name="T101" fmla="*/ 24 h 108"/>
                  <a:gd name="T102" fmla="*/ 46 w 107"/>
                  <a:gd name="T103" fmla="*/ 18 h 108"/>
                  <a:gd name="T104" fmla="*/ 40 w 107"/>
                  <a:gd name="T105" fmla="*/ 6 h 108"/>
                  <a:gd name="T106" fmla="*/ 38 w 107"/>
                  <a:gd name="T107" fmla="*/ 10 h 108"/>
                  <a:gd name="T108" fmla="*/ 40 w 107"/>
                  <a:gd name="T109" fmla="*/ 18 h 108"/>
                  <a:gd name="T110" fmla="*/ 44 w 107"/>
                  <a:gd name="T111" fmla="*/ 24 h 108"/>
                  <a:gd name="T112" fmla="*/ 58 w 107"/>
                  <a:gd name="T113" fmla="*/ 0 h 108"/>
                  <a:gd name="T114" fmla="*/ 62 w 107"/>
                  <a:gd name="T115" fmla="*/ 10 h 108"/>
                  <a:gd name="T116" fmla="*/ 54 w 107"/>
                  <a:gd name="T117" fmla="*/ 77 h 1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7"/>
                  <a:gd name="T178" fmla="*/ 0 h 108"/>
                  <a:gd name="T179" fmla="*/ 107 w 107"/>
                  <a:gd name="T180" fmla="*/ 108 h 1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7" h="108">
                    <a:moveTo>
                      <a:pt x="54" y="108"/>
                    </a:moveTo>
                    <a:lnTo>
                      <a:pt x="63" y="95"/>
                    </a:lnTo>
                    <a:lnTo>
                      <a:pt x="83" y="90"/>
                    </a:lnTo>
                    <a:lnTo>
                      <a:pt x="93" y="87"/>
                    </a:lnTo>
                    <a:lnTo>
                      <a:pt x="101" y="83"/>
                    </a:lnTo>
                    <a:lnTo>
                      <a:pt x="75" y="87"/>
                    </a:lnTo>
                    <a:lnTo>
                      <a:pt x="62" y="90"/>
                    </a:lnTo>
                    <a:lnTo>
                      <a:pt x="48" y="93"/>
                    </a:lnTo>
                    <a:lnTo>
                      <a:pt x="34" y="93"/>
                    </a:lnTo>
                    <a:lnTo>
                      <a:pt x="22" y="92"/>
                    </a:lnTo>
                    <a:lnTo>
                      <a:pt x="16" y="89"/>
                    </a:lnTo>
                    <a:lnTo>
                      <a:pt x="12" y="86"/>
                    </a:lnTo>
                    <a:lnTo>
                      <a:pt x="6" y="81"/>
                    </a:lnTo>
                    <a:lnTo>
                      <a:pt x="2" y="77"/>
                    </a:lnTo>
                    <a:lnTo>
                      <a:pt x="6" y="77"/>
                    </a:lnTo>
                    <a:lnTo>
                      <a:pt x="12" y="77"/>
                    </a:lnTo>
                    <a:lnTo>
                      <a:pt x="20" y="80"/>
                    </a:lnTo>
                    <a:lnTo>
                      <a:pt x="30" y="84"/>
                    </a:lnTo>
                    <a:lnTo>
                      <a:pt x="40" y="87"/>
                    </a:lnTo>
                    <a:lnTo>
                      <a:pt x="48" y="89"/>
                    </a:lnTo>
                    <a:lnTo>
                      <a:pt x="58" y="89"/>
                    </a:lnTo>
                    <a:lnTo>
                      <a:pt x="75" y="86"/>
                    </a:lnTo>
                    <a:lnTo>
                      <a:pt x="91" y="80"/>
                    </a:lnTo>
                    <a:lnTo>
                      <a:pt x="107" y="74"/>
                    </a:lnTo>
                    <a:lnTo>
                      <a:pt x="95" y="73"/>
                    </a:lnTo>
                    <a:lnTo>
                      <a:pt x="81" y="74"/>
                    </a:lnTo>
                    <a:lnTo>
                      <a:pt x="54" y="79"/>
                    </a:lnTo>
                    <a:lnTo>
                      <a:pt x="40" y="79"/>
                    </a:lnTo>
                    <a:lnTo>
                      <a:pt x="26" y="79"/>
                    </a:lnTo>
                    <a:lnTo>
                      <a:pt x="20" y="77"/>
                    </a:lnTo>
                    <a:lnTo>
                      <a:pt x="14" y="74"/>
                    </a:lnTo>
                    <a:lnTo>
                      <a:pt x="6" y="71"/>
                    </a:lnTo>
                    <a:lnTo>
                      <a:pt x="0" y="67"/>
                    </a:lnTo>
                    <a:lnTo>
                      <a:pt x="24" y="70"/>
                    </a:lnTo>
                    <a:lnTo>
                      <a:pt x="56" y="74"/>
                    </a:lnTo>
                    <a:lnTo>
                      <a:pt x="71" y="76"/>
                    </a:lnTo>
                    <a:lnTo>
                      <a:pt x="85" y="76"/>
                    </a:lnTo>
                    <a:lnTo>
                      <a:pt x="95" y="73"/>
                    </a:lnTo>
                    <a:lnTo>
                      <a:pt x="99" y="71"/>
                    </a:lnTo>
                    <a:lnTo>
                      <a:pt x="101" y="68"/>
                    </a:lnTo>
                    <a:lnTo>
                      <a:pt x="93" y="68"/>
                    </a:lnTo>
                    <a:lnTo>
                      <a:pt x="83" y="68"/>
                    </a:lnTo>
                    <a:lnTo>
                      <a:pt x="56" y="73"/>
                    </a:lnTo>
                    <a:lnTo>
                      <a:pt x="44" y="73"/>
                    </a:lnTo>
                    <a:lnTo>
                      <a:pt x="38" y="73"/>
                    </a:lnTo>
                    <a:lnTo>
                      <a:pt x="34" y="71"/>
                    </a:lnTo>
                    <a:lnTo>
                      <a:pt x="30" y="68"/>
                    </a:lnTo>
                    <a:lnTo>
                      <a:pt x="28" y="65"/>
                    </a:lnTo>
                    <a:lnTo>
                      <a:pt x="28" y="61"/>
                    </a:lnTo>
                    <a:lnTo>
                      <a:pt x="30" y="53"/>
                    </a:lnTo>
                    <a:lnTo>
                      <a:pt x="38" y="58"/>
                    </a:lnTo>
                    <a:lnTo>
                      <a:pt x="46" y="61"/>
                    </a:lnTo>
                    <a:lnTo>
                      <a:pt x="56" y="61"/>
                    </a:lnTo>
                    <a:lnTo>
                      <a:pt x="65" y="59"/>
                    </a:lnTo>
                    <a:lnTo>
                      <a:pt x="75" y="58"/>
                    </a:lnTo>
                    <a:lnTo>
                      <a:pt x="83" y="55"/>
                    </a:lnTo>
                    <a:lnTo>
                      <a:pt x="91" y="50"/>
                    </a:lnTo>
                    <a:lnTo>
                      <a:pt x="99" y="44"/>
                    </a:lnTo>
                    <a:lnTo>
                      <a:pt x="81" y="52"/>
                    </a:lnTo>
                    <a:lnTo>
                      <a:pt x="65" y="61"/>
                    </a:lnTo>
                    <a:lnTo>
                      <a:pt x="56" y="64"/>
                    </a:lnTo>
                    <a:lnTo>
                      <a:pt x="48" y="64"/>
                    </a:lnTo>
                    <a:lnTo>
                      <a:pt x="38" y="64"/>
                    </a:lnTo>
                    <a:lnTo>
                      <a:pt x="30" y="59"/>
                    </a:lnTo>
                    <a:lnTo>
                      <a:pt x="22" y="53"/>
                    </a:lnTo>
                    <a:lnTo>
                      <a:pt x="20" y="50"/>
                    </a:lnTo>
                    <a:lnTo>
                      <a:pt x="24" y="49"/>
                    </a:lnTo>
                    <a:lnTo>
                      <a:pt x="30" y="49"/>
                    </a:lnTo>
                    <a:lnTo>
                      <a:pt x="60" y="55"/>
                    </a:lnTo>
                    <a:lnTo>
                      <a:pt x="65" y="47"/>
                    </a:lnTo>
                    <a:lnTo>
                      <a:pt x="69" y="40"/>
                    </a:lnTo>
                    <a:lnTo>
                      <a:pt x="62" y="41"/>
                    </a:lnTo>
                    <a:lnTo>
                      <a:pt x="54" y="41"/>
                    </a:lnTo>
                    <a:lnTo>
                      <a:pt x="46" y="40"/>
                    </a:lnTo>
                    <a:lnTo>
                      <a:pt x="40" y="38"/>
                    </a:lnTo>
                    <a:lnTo>
                      <a:pt x="28" y="30"/>
                    </a:lnTo>
                    <a:lnTo>
                      <a:pt x="18" y="21"/>
                    </a:lnTo>
                    <a:lnTo>
                      <a:pt x="24" y="28"/>
                    </a:lnTo>
                    <a:lnTo>
                      <a:pt x="32" y="34"/>
                    </a:lnTo>
                    <a:lnTo>
                      <a:pt x="40" y="38"/>
                    </a:lnTo>
                    <a:lnTo>
                      <a:pt x="48" y="38"/>
                    </a:lnTo>
                    <a:lnTo>
                      <a:pt x="56" y="38"/>
                    </a:lnTo>
                    <a:lnTo>
                      <a:pt x="62" y="34"/>
                    </a:lnTo>
                    <a:lnTo>
                      <a:pt x="65" y="28"/>
                    </a:lnTo>
                    <a:lnTo>
                      <a:pt x="69" y="19"/>
                    </a:lnTo>
                    <a:lnTo>
                      <a:pt x="65" y="22"/>
                    </a:lnTo>
                    <a:lnTo>
                      <a:pt x="62" y="25"/>
                    </a:lnTo>
                    <a:lnTo>
                      <a:pt x="52" y="31"/>
                    </a:lnTo>
                    <a:lnTo>
                      <a:pt x="46" y="25"/>
                    </a:lnTo>
                    <a:lnTo>
                      <a:pt x="44" y="19"/>
                    </a:lnTo>
                    <a:lnTo>
                      <a:pt x="40" y="6"/>
                    </a:lnTo>
                    <a:lnTo>
                      <a:pt x="38" y="12"/>
                    </a:lnTo>
                    <a:lnTo>
                      <a:pt x="38" y="19"/>
                    </a:lnTo>
                    <a:lnTo>
                      <a:pt x="40" y="25"/>
                    </a:lnTo>
                    <a:lnTo>
                      <a:pt x="44" y="31"/>
                    </a:lnTo>
                    <a:lnTo>
                      <a:pt x="52" y="16"/>
                    </a:lnTo>
                    <a:lnTo>
                      <a:pt x="58" y="0"/>
                    </a:lnTo>
                    <a:lnTo>
                      <a:pt x="62" y="15"/>
                    </a:lnTo>
                    <a:lnTo>
                      <a:pt x="62" y="30"/>
                    </a:lnTo>
                    <a:lnTo>
                      <a:pt x="54"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8" name="Freeform 92"/>
              <p:cNvSpPr>
                <a:spLocks/>
              </p:cNvSpPr>
              <p:nvPr/>
            </p:nvSpPr>
            <p:spPr bwMode="auto">
              <a:xfrm>
                <a:off x="4516" y="1072"/>
                <a:ext cx="107" cy="103"/>
              </a:xfrm>
              <a:custGeom>
                <a:avLst/>
                <a:gdLst>
                  <a:gd name="T0" fmla="*/ 63 w 107"/>
                  <a:gd name="T1" fmla="*/ 69 h 108"/>
                  <a:gd name="T2" fmla="*/ 83 w 107"/>
                  <a:gd name="T3" fmla="*/ 65 h 108"/>
                  <a:gd name="T4" fmla="*/ 101 w 107"/>
                  <a:gd name="T5" fmla="*/ 60 h 108"/>
                  <a:gd name="T6" fmla="*/ 75 w 107"/>
                  <a:gd name="T7" fmla="*/ 63 h 108"/>
                  <a:gd name="T8" fmla="*/ 48 w 107"/>
                  <a:gd name="T9" fmla="*/ 67 h 108"/>
                  <a:gd name="T10" fmla="*/ 22 w 107"/>
                  <a:gd name="T11" fmla="*/ 66 h 108"/>
                  <a:gd name="T12" fmla="*/ 12 w 107"/>
                  <a:gd name="T13" fmla="*/ 62 h 108"/>
                  <a:gd name="T14" fmla="*/ 2 w 107"/>
                  <a:gd name="T15" fmla="*/ 55 h 108"/>
                  <a:gd name="T16" fmla="*/ 6 w 107"/>
                  <a:gd name="T17" fmla="*/ 55 h 108"/>
                  <a:gd name="T18" fmla="*/ 20 w 107"/>
                  <a:gd name="T19" fmla="*/ 57 h 108"/>
                  <a:gd name="T20" fmla="*/ 40 w 107"/>
                  <a:gd name="T21" fmla="*/ 63 h 108"/>
                  <a:gd name="T22" fmla="*/ 48 w 107"/>
                  <a:gd name="T23" fmla="*/ 64 h 108"/>
                  <a:gd name="T24" fmla="*/ 75 w 107"/>
                  <a:gd name="T25" fmla="*/ 62 h 108"/>
                  <a:gd name="T26" fmla="*/ 107 w 107"/>
                  <a:gd name="T27" fmla="*/ 53 h 108"/>
                  <a:gd name="T28" fmla="*/ 95 w 107"/>
                  <a:gd name="T29" fmla="*/ 52 h 108"/>
                  <a:gd name="T30" fmla="*/ 54 w 107"/>
                  <a:gd name="T31" fmla="*/ 57 h 108"/>
                  <a:gd name="T32" fmla="*/ 26 w 107"/>
                  <a:gd name="T33" fmla="*/ 57 h 108"/>
                  <a:gd name="T34" fmla="*/ 14 w 107"/>
                  <a:gd name="T35" fmla="*/ 53 h 108"/>
                  <a:gd name="T36" fmla="*/ 0 w 107"/>
                  <a:gd name="T37" fmla="*/ 48 h 108"/>
                  <a:gd name="T38" fmla="*/ 24 w 107"/>
                  <a:gd name="T39" fmla="*/ 50 h 108"/>
                  <a:gd name="T40" fmla="*/ 71 w 107"/>
                  <a:gd name="T41" fmla="*/ 54 h 108"/>
                  <a:gd name="T42" fmla="*/ 95 w 107"/>
                  <a:gd name="T43" fmla="*/ 52 h 108"/>
                  <a:gd name="T44" fmla="*/ 101 w 107"/>
                  <a:gd name="T45" fmla="*/ 49 h 108"/>
                  <a:gd name="T46" fmla="*/ 93 w 107"/>
                  <a:gd name="T47" fmla="*/ 49 h 108"/>
                  <a:gd name="T48" fmla="*/ 56 w 107"/>
                  <a:gd name="T49" fmla="*/ 52 h 108"/>
                  <a:gd name="T50" fmla="*/ 38 w 107"/>
                  <a:gd name="T51" fmla="*/ 52 h 108"/>
                  <a:gd name="T52" fmla="*/ 30 w 107"/>
                  <a:gd name="T53" fmla="*/ 49 h 108"/>
                  <a:gd name="T54" fmla="*/ 28 w 107"/>
                  <a:gd name="T55" fmla="*/ 44 h 108"/>
                  <a:gd name="T56" fmla="*/ 30 w 107"/>
                  <a:gd name="T57" fmla="*/ 39 h 108"/>
                  <a:gd name="T58" fmla="*/ 46 w 107"/>
                  <a:gd name="T59" fmla="*/ 44 h 108"/>
                  <a:gd name="T60" fmla="*/ 65 w 107"/>
                  <a:gd name="T61" fmla="*/ 43 h 108"/>
                  <a:gd name="T62" fmla="*/ 83 w 107"/>
                  <a:gd name="T63" fmla="*/ 40 h 108"/>
                  <a:gd name="T64" fmla="*/ 99 w 107"/>
                  <a:gd name="T65" fmla="*/ 31 h 108"/>
                  <a:gd name="T66" fmla="*/ 81 w 107"/>
                  <a:gd name="T67" fmla="*/ 38 h 108"/>
                  <a:gd name="T68" fmla="*/ 56 w 107"/>
                  <a:gd name="T69" fmla="*/ 46 h 108"/>
                  <a:gd name="T70" fmla="*/ 38 w 107"/>
                  <a:gd name="T71" fmla="*/ 46 h 108"/>
                  <a:gd name="T72" fmla="*/ 30 w 107"/>
                  <a:gd name="T73" fmla="*/ 43 h 108"/>
                  <a:gd name="T74" fmla="*/ 20 w 107"/>
                  <a:gd name="T75" fmla="*/ 36 h 108"/>
                  <a:gd name="T76" fmla="*/ 30 w 107"/>
                  <a:gd name="T77" fmla="*/ 35 h 108"/>
                  <a:gd name="T78" fmla="*/ 60 w 107"/>
                  <a:gd name="T79" fmla="*/ 40 h 108"/>
                  <a:gd name="T80" fmla="*/ 69 w 107"/>
                  <a:gd name="T81" fmla="*/ 29 h 108"/>
                  <a:gd name="T82" fmla="*/ 62 w 107"/>
                  <a:gd name="T83" fmla="*/ 29 h 108"/>
                  <a:gd name="T84" fmla="*/ 46 w 107"/>
                  <a:gd name="T85" fmla="*/ 29 h 108"/>
                  <a:gd name="T86" fmla="*/ 28 w 107"/>
                  <a:gd name="T87" fmla="*/ 23 h 108"/>
                  <a:gd name="T88" fmla="*/ 18 w 107"/>
                  <a:gd name="T89" fmla="*/ 14 h 108"/>
                  <a:gd name="T90" fmla="*/ 32 w 107"/>
                  <a:gd name="T91" fmla="*/ 26 h 108"/>
                  <a:gd name="T92" fmla="*/ 48 w 107"/>
                  <a:gd name="T93" fmla="*/ 28 h 108"/>
                  <a:gd name="T94" fmla="*/ 62 w 107"/>
                  <a:gd name="T95" fmla="*/ 26 h 108"/>
                  <a:gd name="T96" fmla="*/ 69 w 107"/>
                  <a:gd name="T97" fmla="*/ 12 h 108"/>
                  <a:gd name="T98" fmla="*/ 65 w 107"/>
                  <a:gd name="T99" fmla="*/ 15 h 108"/>
                  <a:gd name="T100" fmla="*/ 52 w 107"/>
                  <a:gd name="T101" fmla="*/ 24 h 108"/>
                  <a:gd name="T102" fmla="*/ 46 w 107"/>
                  <a:gd name="T103" fmla="*/ 18 h 108"/>
                  <a:gd name="T104" fmla="*/ 40 w 107"/>
                  <a:gd name="T105" fmla="*/ 6 h 108"/>
                  <a:gd name="T106" fmla="*/ 38 w 107"/>
                  <a:gd name="T107" fmla="*/ 10 h 108"/>
                  <a:gd name="T108" fmla="*/ 40 w 107"/>
                  <a:gd name="T109" fmla="*/ 18 h 108"/>
                  <a:gd name="T110" fmla="*/ 44 w 107"/>
                  <a:gd name="T111" fmla="*/ 24 h 108"/>
                  <a:gd name="T112" fmla="*/ 58 w 107"/>
                  <a:gd name="T113" fmla="*/ 0 h 108"/>
                  <a:gd name="T114" fmla="*/ 62 w 107"/>
                  <a:gd name="T115" fmla="*/ 10 h 1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7"/>
                  <a:gd name="T175" fmla="*/ 0 h 108"/>
                  <a:gd name="T176" fmla="*/ 107 w 107"/>
                  <a:gd name="T177" fmla="*/ 108 h 10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7" h="108">
                    <a:moveTo>
                      <a:pt x="54" y="108"/>
                    </a:moveTo>
                    <a:lnTo>
                      <a:pt x="63" y="95"/>
                    </a:lnTo>
                    <a:lnTo>
                      <a:pt x="83" y="90"/>
                    </a:lnTo>
                    <a:lnTo>
                      <a:pt x="93" y="87"/>
                    </a:lnTo>
                    <a:lnTo>
                      <a:pt x="101" y="83"/>
                    </a:lnTo>
                    <a:lnTo>
                      <a:pt x="75" y="87"/>
                    </a:lnTo>
                    <a:lnTo>
                      <a:pt x="62" y="90"/>
                    </a:lnTo>
                    <a:lnTo>
                      <a:pt x="48" y="93"/>
                    </a:lnTo>
                    <a:lnTo>
                      <a:pt x="34" y="93"/>
                    </a:lnTo>
                    <a:lnTo>
                      <a:pt x="22" y="92"/>
                    </a:lnTo>
                    <a:lnTo>
                      <a:pt x="16" y="89"/>
                    </a:lnTo>
                    <a:lnTo>
                      <a:pt x="12" y="86"/>
                    </a:lnTo>
                    <a:lnTo>
                      <a:pt x="6" y="81"/>
                    </a:lnTo>
                    <a:lnTo>
                      <a:pt x="2" y="77"/>
                    </a:lnTo>
                    <a:lnTo>
                      <a:pt x="6" y="77"/>
                    </a:lnTo>
                    <a:lnTo>
                      <a:pt x="12" y="77"/>
                    </a:lnTo>
                    <a:lnTo>
                      <a:pt x="20" y="80"/>
                    </a:lnTo>
                    <a:lnTo>
                      <a:pt x="30" y="84"/>
                    </a:lnTo>
                    <a:lnTo>
                      <a:pt x="40" y="87"/>
                    </a:lnTo>
                    <a:lnTo>
                      <a:pt x="48" y="89"/>
                    </a:lnTo>
                    <a:lnTo>
                      <a:pt x="58" y="89"/>
                    </a:lnTo>
                    <a:lnTo>
                      <a:pt x="75" y="86"/>
                    </a:lnTo>
                    <a:lnTo>
                      <a:pt x="91" y="80"/>
                    </a:lnTo>
                    <a:lnTo>
                      <a:pt x="107" y="74"/>
                    </a:lnTo>
                    <a:lnTo>
                      <a:pt x="95" y="73"/>
                    </a:lnTo>
                    <a:lnTo>
                      <a:pt x="81" y="74"/>
                    </a:lnTo>
                    <a:lnTo>
                      <a:pt x="54" y="79"/>
                    </a:lnTo>
                    <a:lnTo>
                      <a:pt x="40" y="79"/>
                    </a:lnTo>
                    <a:lnTo>
                      <a:pt x="26" y="79"/>
                    </a:lnTo>
                    <a:lnTo>
                      <a:pt x="20" y="77"/>
                    </a:lnTo>
                    <a:lnTo>
                      <a:pt x="14" y="74"/>
                    </a:lnTo>
                    <a:lnTo>
                      <a:pt x="6" y="71"/>
                    </a:lnTo>
                    <a:lnTo>
                      <a:pt x="0" y="67"/>
                    </a:lnTo>
                    <a:lnTo>
                      <a:pt x="24" y="70"/>
                    </a:lnTo>
                    <a:lnTo>
                      <a:pt x="56" y="74"/>
                    </a:lnTo>
                    <a:lnTo>
                      <a:pt x="71" y="76"/>
                    </a:lnTo>
                    <a:lnTo>
                      <a:pt x="85" y="76"/>
                    </a:lnTo>
                    <a:lnTo>
                      <a:pt x="95" y="73"/>
                    </a:lnTo>
                    <a:lnTo>
                      <a:pt x="99" y="71"/>
                    </a:lnTo>
                    <a:lnTo>
                      <a:pt x="101" y="68"/>
                    </a:lnTo>
                    <a:lnTo>
                      <a:pt x="93" y="68"/>
                    </a:lnTo>
                    <a:lnTo>
                      <a:pt x="83" y="68"/>
                    </a:lnTo>
                    <a:lnTo>
                      <a:pt x="56" y="73"/>
                    </a:lnTo>
                    <a:lnTo>
                      <a:pt x="44" y="73"/>
                    </a:lnTo>
                    <a:lnTo>
                      <a:pt x="38" y="73"/>
                    </a:lnTo>
                    <a:lnTo>
                      <a:pt x="34" y="71"/>
                    </a:lnTo>
                    <a:lnTo>
                      <a:pt x="30" y="68"/>
                    </a:lnTo>
                    <a:lnTo>
                      <a:pt x="28" y="65"/>
                    </a:lnTo>
                    <a:lnTo>
                      <a:pt x="28" y="61"/>
                    </a:lnTo>
                    <a:lnTo>
                      <a:pt x="30" y="53"/>
                    </a:lnTo>
                    <a:lnTo>
                      <a:pt x="38" y="58"/>
                    </a:lnTo>
                    <a:lnTo>
                      <a:pt x="46" y="61"/>
                    </a:lnTo>
                    <a:lnTo>
                      <a:pt x="56" y="61"/>
                    </a:lnTo>
                    <a:lnTo>
                      <a:pt x="65" y="59"/>
                    </a:lnTo>
                    <a:lnTo>
                      <a:pt x="75" y="58"/>
                    </a:lnTo>
                    <a:lnTo>
                      <a:pt x="83" y="55"/>
                    </a:lnTo>
                    <a:lnTo>
                      <a:pt x="91" y="50"/>
                    </a:lnTo>
                    <a:lnTo>
                      <a:pt x="99" y="44"/>
                    </a:lnTo>
                    <a:lnTo>
                      <a:pt x="81" y="52"/>
                    </a:lnTo>
                    <a:lnTo>
                      <a:pt x="65" y="61"/>
                    </a:lnTo>
                    <a:lnTo>
                      <a:pt x="56" y="64"/>
                    </a:lnTo>
                    <a:lnTo>
                      <a:pt x="48" y="64"/>
                    </a:lnTo>
                    <a:lnTo>
                      <a:pt x="38" y="64"/>
                    </a:lnTo>
                    <a:lnTo>
                      <a:pt x="30" y="59"/>
                    </a:lnTo>
                    <a:lnTo>
                      <a:pt x="22" y="53"/>
                    </a:lnTo>
                    <a:lnTo>
                      <a:pt x="20" y="50"/>
                    </a:lnTo>
                    <a:lnTo>
                      <a:pt x="24" y="49"/>
                    </a:lnTo>
                    <a:lnTo>
                      <a:pt x="30" y="49"/>
                    </a:lnTo>
                    <a:lnTo>
                      <a:pt x="60" y="55"/>
                    </a:lnTo>
                    <a:lnTo>
                      <a:pt x="65" y="47"/>
                    </a:lnTo>
                    <a:lnTo>
                      <a:pt x="69" y="40"/>
                    </a:lnTo>
                    <a:lnTo>
                      <a:pt x="62" y="41"/>
                    </a:lnTo>
                    <a:lnTo>
                      <a:pt x="54" y="41"/>
                    </a:lnTo>
                    <a:lnTo>
                      <a:pt x="46" y="40"/>
                    </a:lnTo>
                    <a:lnTo>
                      <a:pt x="40" y="38"/>
                    </a:lnTo>
                    <a:lnTo>
                      <a:pt x="28" y="30"/>
                    </a:lnTo>
                    <a:lnTo>
                      <a:pt x="18" y="21"/>
                    </a:lnTo>
                    <a:lnTo>
                      <a:pt x="24" y="28"/>
                    </a:lnTo>
                    <a:lnTo>
                      <a:pt x="32" y="34"/>
                    </a:lnTo>
                    <a:lnTo>
                      <a:pt x="40" y="38"/>
                    </a:lnTo>
                    <a:lnTo>
                      <a:pt x="48" y="38"/>
                    </a:lnTo>
                    <a:lnTo>
                      <a:pt x="56" y="38"/>
                    </a:lnTo>
                    <a:lnTo>
                      <a:pt x="62" y="34"/>
                    </a:lnTo>
                    <a:lnTo>
                      <a:pt x="65" y="28"/>
                    </a:lnTo>
                    <a:lnTo>
                      <a:pt x="69" y="19"/>
                    </a:lnTo>
                    <a:lnTo>
                      <a:pt x="65" y="22"/>
                    </a:lnTo>
                    <a:lnTo>
                      <a:pt x="62" y="25"/>
                    </a:lnTo>
                    <a:lnTo>
                      <a:pt x="52" y="31"/>
                    </a:lnTo>
                    <a:lnTo>
                      <a:pt x="46" y="25"/>
                    </a:lnTo>
                    <a:lnTo>
                      <a:pt x="44" y="19"/>
                    </a:lnTo>
                    <a:lnTo>
                      <a:pt x="40" y="6"/>
                    </a:lnTo>
                    <a:lnTo>
                      <a:pt x="38" y="12"/>
                    </a:lnTo>
                    <a:lnTo>
                      <a:pt x="38" y="19"/>
                    </a:lnTo>
                    <a:lnTo>
                      <a:pt x="40" y="25"/>
                    </a:lnTo>
                    <a:lnTo>
                      <a:pt x="44" y="31"/>
                    </a:lnTo>
                    <a:lnTo>
                      <a:pt x="52" y="16"/>
                    </a:lnTo>
                    <a:lnTo>
                      <a:pt x="58" y="0"/>
                    </a:lnTo>
                    <a:lnTo>
                      <a:pt x="62" y="15"/>
                    </a:lnTo>
                    <a:lnTo>
                      <a:pt x="62" y="30"/>
                    </a:lnTo>
                  </a:path>
                </a:pathLst>
              </a:custGeom>
              <a:noFill/>
              <a:ln w="12700">
                <a:solidFill>
                  <a:srgbClr val="00531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 name="Line 93"/>
              <p:cNvSpPr>
                <a:spLocks noChangeShapeType="1"/>
              </p:cNvSpPr>
              <p:nvPr/>
            </p:nvSpPr>
            <p:spPr bwMode="auto">
              <a:xfrm flipV="1">
                <a:off x="4713" y="1044"/>
                <a:ext cx="1" cy="146"/>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 name="Freeform 94"/>
              <p:cNvSpPr>
                <a:spLocks/>
              </p:cNvSpPr>
              <p:nvPr/>
            </p:nvSpPr>
            <p:spPr bwMode="auto">
              <a:xfrm>
                <a:off x="4643" y="1005"/>
                <a:ext cx="139" cy="161"/>
              </a:xfrm>
              <a:custGeom>
                <a:avLst/>
                <a:gdLst>
                  <a:gd name="T0" fmla="*/ 87 w 138"/>
                  <a:gd name="T1" fmla="*/ 107 h 169"/>
                  <a:gd name="T2" fmla="*/ 133 w 138"/>
                  <a:gd name="T3" fmla="*/ 96 h 169"/>
                  <a:gd name="T4" fmla="*/ 119 w 138"/>
                  <a:gd name="T5" fmla="*/ 94 h 169"/>
                  <a:gd name="T6" fmla="*/ 61 w 138"/>
                  <a:gd name="T7" fmla="*/ 104 h 169"/>
                  <a:gd name="T8" fmla="*/ 27 w 138"/>
                  <a:gd name="T9" fmla="*/ 102 h 169"/>
                  <a:gd name="T10" fmla="*/ 8 w 138"/>
                  <a:gd name="T11" fmla="*/ 91 h 169"/>
                  <a:gd name="T12" fmla="*/ 8 w 138"/>
                  <a:gd name="T13" fmla="*/ 86 h 169"/>
                  <a:gd name="T14" fmla="*/ 37 w 138"/>
                  <a:gd name="T15" fmla="*/ 94 h 169"/>
                  <a:gd name="T16" fmla="*/ 61 w 138"/>
                  <a:gd name="T17" fmla="*/ 98 h 169"/>
                  <a:gd name="T18" fmla="*/ 103 w 138"/>
                  <a:gd name="T19" fmla="*/ 96 h 169"/>
                  <a:gd name="T20" fmla="*/ 145 w 138"/>
                  <a:gd name="T21" fmla="*/ 83 h 169"/>
                  <a:gd name="T22" fmla="*/ 111 w 138"/>
                  <a:gd name="T23" fmla="*/ 82 h 169"/>
                  <a:gd name="T24" fmla="*/ 43 w 138"/>
                  <a:gd name="T25" fmla="*/ 87 h 169"/>
                  <a:gd name="T26" fmla="*/ 15 w 138"/>
                  <a:gd name="T27" fmla="*/ 83 h 169"/>
                  <a:gd name="T28" fmla="*/ 0 w 138"/>
                  <a:gd name="T29" fmla="*/ 74 h 169"/>
                  <a:gd name="T30" fmla="*/ 97 w 138"/>
                  <a:gd name="T31" fmla="*/ 83 h 169"/>
                  <a:gd name="T32" fmla="*/ 129 w 138"/>
                  <a:gd name="T33" fmla="*/ 82 h 169"/>
                  <a:gd name="T34" fmla="*/ 137 w 138"/>
                  <a:gd name="T35" fmla="*/ 76 h 169"/>
                  <a:gd name="T36" fmla="*/ 113 w 138"/>
                  <a:gd name="T37" fmla="*/ 77 h 169"/>
                  <a:gd name="T38" fmla="*/ 55 w 138"/>
                  <a:gd name="T39" fmla="*/ 82 h 169"/>
                  <a:gd name="T40" fmla="*/ 39 w 138"/>
                  <a:gd name="T41" fmla="*/ 76 h 169"/>
                  <a:gd name="T42" fmla="*/ 37 w 138"/>
                  <a:gd name="T43" fmla="*/ 61 h 169"/>
                  <a:gd name="T44" fmla="*/ 59 w 138"/>
                  <a:gd name="T45" fmla="*/ 67 h 169"/>
                  <a:gd name="T46" fmla="*/ 103 w 138"/>
                  <a:gd name="T47" fmla="*/ 65 h 169"/>
                  <a:gd name="T48" fmla="*/ 133 w 138"/>
                  <a:gd name="T49" fmla="*/ 50 h 169"/>
                  <a:gd name="T50" fmla="*/ 111 w 138"/>
                  <a:gd name="T51" fmla="*/ 58 h 169"/>
                  <a:gd name="T52" fmla="*/ 61 w 138"/>
                  <a:gd name="T53" fmla="*/ 71 h 169"/>
                  <a:gd name="T54" fmla="*/ 43 w 138"/>
                  <a:gd name="T55" fmla="*/ 69 h 169"/>
                  <a:gd name="T56" fmla="*/ 27 w 138"/>
                  <a:gd name="T57" fmla="*/ 59 h 169"/>
                  <a:gd name="T58" fmla="*/ 27 w 138"/>
                  <a:gd name="T59" fmla="*/ 55 h 169"/>
                  <a:gd name="T60" fmla="*/ 59 w 138"/>
                  <a:gd name="T61" fmla="*/ 58 h 169"/>
                  <a:gd name="T62" fmla="*/ 91 w 138"/>
                  <a:gd name="T63" fmla="*/ 52 h 169"/>
                  <a:gd name="T64" fmla="*/ 95 w 138"/>
                  <a:gd name="T65" fmla="*/ 44 h 169"/>
                  <a:gd name="T66" fmla="*/ 59 w 138"/>
                  <a:gd name="T67" fmla="*/ 46 h 169"/>
                  <a:gd name="T68" fmla="*/ 35 w 138"/>
                  <a:gd name="T69" fmla="*/ 34 h 169"/>
                  <a:gd name="T70" fmla="*/ 31 w 138"/>
                  <a:gd name="T71" fmla="*/ 31 h 169"/>
                  <a:gd name="T72" fmla="*/ 61 w 138"/>
                  <a:gd name="T73" fmla="*/ 44 h 169"/>
                  <a:gd name="T74" fmla="*/ 82 w 138"/>
                  <a:gd name="T75" fmla="*/ 40 h 169"/>
                  <a:gd name="T76" fmla="*/ 95 w 138"/>
                  <a:gd name="T77" fmla="*/ 23 h 169"/>
                  <a:gd name="T78" fmla="*/ 86 w 138"/>
                  <a:gd name="T79" fmla="*/ 28 h 169"/>
                  <a:gd name="T80" fmla="*/ 59 w 138"/>
                  <a:gd name="T81" fmla="*/ 28 h 169"/>
                  <a:gd name="T82" fmla="*/ 51 w 138"/>
                  <a:gd name="T83" fmla="*/ 9 h 169"/>
                  <a:gd name="T84" fmla="*/ 51 w 138"/>
                  <a:gd name="T85" fmla="*/ 28 h 169"/>
                  <a:gd name="T86" fmla="*/ 63 w 138"/>
                  <a:gd name="T87" fmla="*/ 27 h 169"/>
                  <a:gd name="T88" fmla="*/ 82 w 138"/>
                  <a:gd name="T89" fmla="*/ 0 h 169"/>
                  <a:gd name="T90" fmla="*/ 76 w 138"/>
                  <a:gd name="T91" fmla="*/ 120 h 16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8"/>
                  <a:gd name="T139" fmla="*/ 0 h 169"/>
                  <a:gd name="T140" fmla="*/ 138 w 138"/>
                  <a:gd name="T141" fmla="*/ 169 h 16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8" h="169">
                    <a:moveTo>
                      <a:pt x="69" y="169"/>
                    </a:moveTo>
                    <a:lnTo>
                      <a:pt x="80" y="150"/>
                    </a:lnTo>
                    <a:lnTo>
                      <a:pt x="108" y="143"/>
                    </a:lnTo>
                    <a:lnTo>
                      <a:pt x="120" y="137"/>
                    </a:lnTo>
                    <a:lnTo>
                      <a:pt x="126" y="134"/>
                    </a:lnTo>
                    <a:lnTo>
                      <a:pt x="130" y="129"/>
                    </a:lnTo>
                    <a:lnTo>
                      <a:pt x="112" y="132"/>
                    </a:lnTo>
                    <a:lnTo>
                      <a:pt x="96" y="137"/>
                    </a:lnTo>
                    <a:lnTo>
                      <a:pt x="79" y="143"/>
                    </a:lnTo>
                    <a:lnTo>
                      <a:pt x="61" y="146"/>
                    </a:lnTo>
                    <a:lnTo>
                      <a:pt x="43" y="146"/>
                    </a:lnTo>
                    <a:lnTo>
                      <a:pt x="35" y="146"/>
                    </a:lnTo>
                    <a:lnTo>
                      <a:pt x="27" y="143"/>
                    </a:lnTo>
                    <a:lnTo>
                      <a:pt x="19" y="140"/>
                    </a:lnTo>
                    <a:lnTo>
                      <a:pt x="13" y="135"/>
                    </a:lnTo>
                    <a:lnTo>
                      <a:pt x="8" y="128"/>
                    </a:lnTo>
                    <a:lnTo>
                      <a:pt x="2" y="120"/>
                    </a:lnTo>
                    <a:lnTo>
                      <a:pt x="8" y="120"/>
                    </a:lnTo>
                    <a:lnTo>
                      <a:pt x="13" y="120"/>
                    </a:lnTo>
                    <a:lnTo>
                      <a:pt x="25" y="126"/>
                    </a:lnTo>
                    <a:lnTo>
                      <a:pt x="37" y="132"/>
                    </a:lnTo>
                    <a:lnTo>
                      <a:pt x="49" y="137"/>
                    </a:lnTo>
                    <a:lnTo>
                      <a:pt x="61" y="138"/>
                    </a:lnTo>
                    <a:lnTo>
                      <a:pt x="73" y="138"/>
                    </a:lnTo>
                    <a:lnTo>
                      <a:pt x="84" y="137"/>
                    </a:lnTo>
                    <a:lnTo>
                      <a:pt x="96" y="134"/>
                    </a:lnTo>
                    <a:lnTo>
                      <a:pt x="118" y="126"/>
                    </a:lnTo>
                    <a:lnTo>
                      <a:pt x="138" y="116"/>
                    </a:lnTo>
                    <a:lnTo>
                      <a:pt x="130" y="114"/>
                    </a:lnTo>
                    <a:lnTo>
                      <a:pt x="122" y="113"/>
                    </a:lnTo>
                    <a:lnTo>
                      <a:pt x="104" y="114"/>
                    </a:lnTo>
                    <a:lnTo>
                      <a:pt x="69" y="122"/>
                    </a:lnTo>
                    <a:lnTo>
                      <a:pt x="51" y="123"/>
                    </a:lnTo>
                    <a:lnTo>
                      <a:pt x="43" y="123"/>
                    </a:lnTo>
                    <a:lnTo>
                      <a:pt x="33" y="123"/>
                    </a:lnTo>
                    <a:lnTo>
                      <a:pt x="25" y="120"/>
                    </a:lnTo>
                    <a:lnTo>
                      <a:pt x="15" y="117"/>
                    </a:lnTo>
                    <a:lnTo>
                      <a:pt x="8" y="111"/>
                    </a:lnTo>
                    <a:lnTo>
                      <a:pt x="0" y="104"/>
                    </a:lnTo>
                    <a:lnTo>
                      <a:pt x="29" y="110"/>
                    </a:lnTo>
                    <a:lnTo>
                      <a:pt x="71" y="116"/>
                    </a:lnTo>
                    <a:lnTo>
                      <a:pt x="90" y="117"/>
                    </a:lnTo>
                    <a:lnTo>
                      <a:pt x="108" y="117"/>
                    </a:lnTo>
                    <a:lnTo>
                      <a:pt x="116" y="116"/>
                    </a:lnTo>
                    <a:lnTo>
                      <a:pt x="122" y="114"/>
                    </a:lnTo>
                    <a:lnTo>
                      <a:pt x="128" y="111"/>
                    </a:lnTo>
                    <a:lnTo>
                      <a:pt x="130" y="107"/>
                    </a:lnTo>
                    <a:lnTo>
                      <a:pt x="126" y="107"/>
                    </a:lnTo>
                    <a:lnTo>
                      <a:pt x="120" y="105"/>
                    </a:lnTo>
                    <a:lnTo>
                      <a:pt x="106" y="108"/>
                    </a:lnTo>
                    <a:lnTo>
                      <a:pt x="90" y="111"/>
                    </a:lnTo>
                    <a:lnTo>
                      <a:pt x="73" y="113"/>
                    </a:lnTo>
                    <a:lnTo>
                      <a:pt x="55" y="114"/>
                    </a:lnTo>
                    <a:lnTo>
                      <a:pt x="49" y="113"/>
                    </a:lnTo>
                    <a:lnTo>
                      <a:pt x="43" y="110"/>
                    </a:lnTo>
                    <a:lnTo>
                      <a:pt x="39" y="107"/>
                    </a:lnTo>
                    <a:lnTo>
                      <a:pt x="35" y="101"/>
                    </a:lnTo>
                    <a:lnTo>
                      <a:pt x="35" y="94"/>
                    </a:lnTo>
                    <a:lnTo>
                      <a:pt x="37" y="85"/>
                    </a:lnTo>
                    <a:lnTo>
                      <a:pt x="47" y="91"/>
                    </a:lnTo>
                    <a:lnTo>
                      <a:pt x="59" y="94"/>
                    </a:lnTo>
                    <a:lnTo>
                      <a:pt x="71" y="95"/>
                    </a:lnTo>
                    <a:lnTo>
                      <a:pt x="84" y="94"/>
                    </a:lnTo>
                    <a:lnTo>
                      <a:pt x="96" y="91"/>
                    </a:lnTo>
                    <a:lnTo>
                      <a:pt x="108" y="85"/>
                    </a:lnTo>
                    <a:lnTo>
                      <a:pt x="118" y="79"/>
                    </a:lnTo>
                    <a:lnTo>
                      <a:pt x="126" y="70"/>
                    </a:lnTo>
                    <a:lnTo>
                      <a:pt x="116" y="74"/>
                    </a:lnTo>
                    <a:lnTo>
                      <a:pt x="104" y="82"/>
                    </a:lnTo>
                    <a:lnTo>
                      <a:pt x="82" y="94"/>
                    </a:lnTo>
                    <a:lnTo>
                      <a:pt x="71" y="98"/>
                    </a:lnTo>
                    <a:lnTo>
                      <a:pt x="61" y="101"/>
                    </a:lnTo>
                    <a:lnTo>
                      <a:pt x="55" y="100"/>
                    </a:lnTo>
                    <a:lnTo>
                      <a:pt x="49" y="98"/>
                    </a:lnTo>
                    <a:lnTo>
                      <a:pt x="43" y="97"/>
                    </a:lnTo>
                    <a:lnTo>
                      <a:pt x="37" y="92"/>
                    </a:lnTo>
                    <a:lnTo>
                      <a:pt x="27" y="83"/>
                    </a:lnTo>
                    <a:lnTo>
                      <a:pt x="25" y="80"/>
                    </a:lnTo>
                    <a:lnTo>
                      <a:pt x="25" y="77"/>
                    </a:lnTo>
                    <a:lnTo>
                      <a:pt x="27" y="77"/>
                    </a:lnTo>
                    <a:lnTo>
                      <a:pt x="29" y="76"/>
                    </a:lnTo>
                    <a:lnTo>
                      <a:pt x="37" y="77"/>
                    </a:lnTo>
                    <a:lnTo>
                      <a:pt x="59" y="82"/>
                    </a:lnTo>
                    <a:lnTo>
                      <a:pt x="75" y="86"/>
                    </a:lnTo>
                    <a:lnTo>
                      <a:pt x="84" y="74"/>
                    </a:lnTo>
                    <a:lnTo>
                      <a:pt x="86" y="68"/>
                    </a:lnTo>
                    <a:lnTo>
                      <a:pt x="88" y="62"/>
                    </a:lnTo>
                    <a:lnTo>
                      <a:pt x="79" y="65"/>
                    </a:lnTo>
                    <a:lnTo>
                      <a:pt x="69" y="65"/>
                    </a:lnTo>
                    <a:lnTo>
                      <a:pt x="59" y="64"/>
                    </a:lnTo>
                    <a:lnTo>
                      <a:pt x="51" y="59"/>
                    </a:lnTo>
                    <a:lnTo>
                      <a:pt x="43" y="54"/>
                    </a:lnTo>
                    <a:lnTo>
                      <a:pt x="35" y="48"/>
                    </a:lnTo>
                    <a:lnTo>
                      <a:pt x="23" y="31"/>
                    </a:lnTo>
                    <a:lnTo>
                      <a:pt x="31" y="45"/>
                    </a:lnTo>
                    <a:lnTo>
                      <a:pt x="41" y="54"/>
                    </a:lnTo>
                    <a:lnTo>
                      <a:pt x="51" y="59"/>
                    </a:lnTo>
                    <a:lnTo>
                      <a:pt x="61" y="61"/>
                    </a:lnTo>
                    <a:lnTo>
                      <a:pt x="67" y="61"/>
                    </a:lnTo>
                    <a:lnTo>
                      <a:pt x="71" y="59"/>
                    </a:lnTo>
                    <a:lnTo>
                      <a:pt x="75" y="56"/>
                    </a:lnTo>
                    <a:lnTo>
                      <a:pt x="79" y="54"/>
                    </a:lnTo>
                    <a:lnTo>
                      <a:pt x="84" y="45"/>
                    </a:lnTo>
                    <a:lnTo>
                      <a:pt x="88" y="30"/>
                    </a:lnTo>
                    <a:lnTo>
                      <a:pt x="84" y="36"/>
                    </a:lnTo>
                    <a:lnTo>
                      <a:pt x="79" y="40"/>
                    </a:lnTo>
                    <a:lnTo>
                      <a:pt x="65" y="48"/>
                    </a:lnTo>
                    <a:lnTo>
                      <a:pt x="59" y="39"/>
                    </a:lnTo>
                    <a:lnTo>
                      <a:pt x="55" y="28"/>
                    </a:lnTo>
                    <a:lnTo>
                      <a:pt x="51" y="9"/>
                    </a:lnTo>
                    <a:lnTo>
                      <a:pt x="47" y="19"/>
                    </a:lnTo>
                    <a:lnTo>
                      <a:pt x="47" y="30"/>
                    </a:lnTo>
                    <a:lnTo>
                      <a:pt x="51" y="40"/>
                    </a:lnTo>
                    <a:lnTo>
                      <a:pt x="57" y="48"/>
                    </a:lnTo>
                    <a:lnTo>
                      <a:pt x="63" y="37"/>
                    </a:lnTo>
                    <a:lnTo>
                      <a:pt x="67" y="25"/>
                    </a:lnTo>
                    <a:lnTo>
                      <a:pt x="75" y="0"/>
                    </a:lnTo>
                    <a:lnTo>
                      <a:pt x="79" y="22"/>
                    </a:lnTo>
                    <a:lnTo>
                      <a:pt x="79" y="46"/>
                    </a:lnTo>
                    <a:lnTo>
                      <a:pt x="69" y="169"/>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1" name="Freeform 95"/>
              <p:cNvSpPr>
                <a:spLocks/>
              </p:cNvSpPr>
              <p:nvPr/>
            </p:nvSpPr>
            <p:spPr bwMode="auto">
              <a:xfrm>
                <a:off x="4643" y="1005"/>
                <a:ext cx="139" cy="161"/>
              </a:xfrm>
              <a:custGeom>
                <a:avLst/>
                <a:gdLst>
                  <a:gd name="T0" fmla="*/ 87 w 138"/>
                  <a:gd name="T1" fmla="*/ 107 h 169"/>
                  <a:gd name="T2" fmla="*/ 133 w 138"/>
                  <a:gd name="T3" fmla="*/ 96 h 169"/>
                  <a:gd name="T4" fmla="*/ 119 w 138"/>
                  <a:gd name="T5" fmla="*/ 94 h 169"/>
                  <a:gd name="T6" fmla="*/ 61 w 138"/>
                  <a:gd name="T7" fmla="*/ 104 h 169"/>
                  <a:gd name="T8" fmla="*/ 27 w 138"/>
                  <a:gd name="T9" fmla="*/ 102 h 169"/>
                  <a:gd name="T10" fmla="*/ 8 w 138"/>
                  <a:gd name="T11" fmla="*/ 91 h 169"/>
                  <a:gd name="T12" fmla="*/ 8 w 138"/>
                  <a:gd name="T13" fmla="*/ 86 h 169"/>
                  <a:gd name="T14" fmla="*/ 37 w 138"/>
                  <a:gd name="T15" fmla="*/ 94 h 169"/>
                  <a:gd name="T16" fmla="*/ 61 w 138"/>
                  <a:gd name="T17" fmla="*/ 98 h 169"/>
                  <a:gd name="T18" fmla="*/ 103 w 138"/>
                  <a:gd name="T19" fmla="*/ 96 h 169"/>
                  <a:gd name="T20" fmla="*/ 145 w 138"/>
                  <a:gd name="T21" fmla="*/ 83 h 169"/>
                  <a:gd name="T22" fmla="*/ 111 w 138"/>
                  <a:gd name="T23" fmla="*/ 82 h 169"/>
                  <a:gd name="T24" fmla="*/ 43 w 138"/>
                  <a:gd name="T25" fmla="*/ 87 h 169"/>
                  <a:gd name="T26" fmla="*/ 15 w 138"/>
                  <a:gd name="T27" fmla="*/ 83 h 169"/>
                  <a:gd name="T28" fmla="*/ 0 w 138"/>
                  <a:gd name="T29" fmla="*/ 74 h 169"/>
                  <a:gd name="T30" fmla="*/ 97 w 138"/>
                  <a:gd name="T31" fmla="*/ 83 h 169"/>
                  <a:gd name="T32" fmla="*/ 129 w 138"/>
                  <a:gd name="T33" fmla="*/ 82 h 169"/>
                  <a:gd name="T34" fmla="*/ 137 w 138"/>
                  <a:gd name="T35" fmla="*/ 76 h 169"/>
                  <a:gd name="T36" fmla="*/ 113 w 138"/>
                  <a:gd name="T37" fmla="*/ 77 h 169"/>
                  <a:gd name="T38" fmla="*/ 55 w 138"/>
                  <a:gd name="T39" fmla="*/ 82 h 169"/>
                  <a:gd name="T40" fmla="*/ 39 w 138"/>
                  <a:gd name="T41" fmla="*/ 76 h 169"/>
                  <a:gd name="T42" fmla="*/ 37 w 138"/>
                  <a:gd name="T43" fmla="*/ 61 h 169"/>
                  <a:gd name="T44" fmla="*/ 59 w 138"/>
                  <a:gd name="T45" fmla="*/ 67 h 169"/>
                  <a:gd name="T46" fmla="*/ 103 w 138"/>
                  <a:gd name="T47" fmla="*/ 65 h 169"/>
                  <a:gd name="T48" fmla="*/ 133 w 138"/>
                  <a:gd name="T49" fmla="*/ 50 h 169"/>
                  <a:gd name="T50" fmla="*/ 111 w 138"/>
                  <a:gd name="T51" fmla="*/ 58 h 169"/>
                  <a:gd name="T52" fmla="*/ 61 w 138"/>
                  <a:gd name="T53" fmla="*/ 71 h 169"/>
                  <a:gd name="T54" fmla="*/ 43 w 138"/>
                  <a:gd name="T55" fmla="*/ 69 h 169"/>
                  <a:gd name="T56" fmla="*/ 27 w 138"/>
                  <a:gd name="T57" fmla="*/ 59 h 169"/>
                  <a:gd name="T58" fmla="*/ 27 w 138"/>
                  <a:gd name="T59" fmla="*/ 55 h 169"/>
                  <a:gd name="T60" fmla="*/ 59 w 138"/>
                  <a:gd name="T61" fmla="*/ 58 h 169"/>
                  <a:gd name="T62" fmla="*/ 91 w 138"/>
                  <a:gd name="T63" fmla="*/ 52 h 169"/>
                  <a:gd name="T64" fmla="*/ 95 w 138"/>
                  <a:gd name="T65" fmla="*/ 44 h 169"/>
                  <a:gd name="T66" fmla="*/ 59 w 138"/>
                  <a:gd name="T67" fmla="*/ 46 h 169"/>
                  <a:gd name="T68" fmla="*/ 35 w 138"/>
                  <a:gd name="T69" fmla="*/ 34 h 169"/>
                  <a:gd name="T70" fmla="*/ 31 w 138"/>
                  <a:gd name="T71" fmla="*/ 31 h 169"/>
                  <a:gd name="T72" fmla="*/ 61 w 138"/>
                  <a:gd name="T73" fmla="*/ 44 h 169"/>
                  <a:gd name="T74" fmla="*/ 82 w 138"/>
                  <a:gd name="T75" fmla="*/ 40 h 169"/>
                  <a:gd name="T76" fmla="*/ 95 w 138"/>
                  <a:gd name="T77" fmla="*/ 23 h 169"/>
                  <a:gd name="T78" fmla="*/ 86 w 138"/>
                  <a:gd name="T79" fmla="*/ 28 h 169"/>
                  <a:gd name="T80" fmla="*/ 59 w 138"/>
                  <a:gd name="T81" fmla="*/ 28 h 169"/>
                  <a:gd name="T82" fmla="*/ 51 w 138"/>
                  <a:gd name="T83" fmla="*/ 9 h 169"/>
                  <a:gd name="T84" fmla="*/ 51 w 138"/>
                  <a:gd name="T85" fmla="*/ 28 h 169"/>
                  <a:gd name="T86" fmla="*/ 63 w 138"/>
                  <a:gd name="T87" fmla="*/ 27 h 169"/>
                  <a:gd name="T88" fmla="*/ 82 w 138"/>
                  <a:gd name="T89" fmla="*/ 0 h 16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8"/>
                  <a:gd name="T136" fmla="*/ 0 h 169"/>
                  <a:gd name="T137" fmla="*/ 138 w 138"/>
                  <a:gd name="T138" fmla="*/ 169 h 16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8" h="169">
                    <a:moveTo>
                      <a:pt x="69" y="169"/>
                    </a:moveTo>
                    <a:lnTo>
                      <a:pt x="80" y="150"/>
                    </a:lnTo>
                    <a:lnTo>
                      <a:pt x="108" y="143"/>
                    </a:lnTo>
                    <a:lnTo>
                      <a:pt x="120" y="137"/>
                    </a:lnTo>
                    <a:lnTo>
                      <a:pt x="126" y="134"/>
                    </a:lnTo>
                    <a:lnTo>
                      <a:pt x="130" y="129"/>
                    </a:lnTo>
                    <a:lnTo>
                      <a:pt x="112" y="132"/>
                    </a:lnTo>
                    <a:lnTo>
                      <a:pt x="96" y="137"/>
                    </a:lnTo>
                    <a:lnTo>
                      <a:pt x="79" y="143"/>
                    </a:lnTo>
                    <a:lnTo>
                      <a:pt x="61" y="146"/>
                    </a:lnTo>
                    <a:lnTo>
                      <a:pt x="43" y="146"/>
                    </a:lnTo>
                    <a:lnTo>
                      <a:pt x="35" y="146"/>
                    </a:lnTo>
                    <a:lnTo>
                      <a:pt x="27" y="143"/>
                    </a:lnTo>
                    <a:lnTo>
                      <a:pt x="19" y="140"/>
                    </a:lnTo>
                    <a:lnTo>
                      <a:pt x="13" y="135"/>
                    </a:lnTo>
                    <a:lnTo>
                      <a:pt x="8" y="128"/>
                    </a:lnTo>
                    <a:lnTo>
                      <a:pt x="2" y="120"/>
                    </a:lnTo>
                    <a:lnTo>
                      <a:pt x="8" y="120"/>
                    </a:lnTo>
                    <a:lnTo>
                      <a:pt x="13" y="120"/>
                    </a:lnTo>
                    <a:lnTo>
                      <a:pt x="25" y="126"/>
                    </a:lnTo>
                    <a:lnTo>
                      <a:pt x="37" y="132"/>
                    </a:lnTo>
                    <a:lnTo>
                      <a:pt x="49" y="137"/>
                    </a:lnTo>
                    <a:lnTo>
                      <a:pt x="61" y="138"/>
                    </a:lnTo>
                    <a:lnTo>
                      <a:pt x="73" y="138"/>
                    </a:lnTo>
                    <a:lnTo>
                      <a:pt x="84" y="137"/>
                    </a:lnTo>
                    <a:lnTo>
                      <a:pt x="96" y="134"/>
                    </a:lnTo>
                    <a:lnTo>
                      <a:pt x="118" y="126"/>
                    </a:lnTo>
                    <a:lnTo>
                      <a:pt x="138" y="116"/>
                    </a:lnTo>
                    <a:lnTo>
                      <a:pt x="130" y="114"/>
                    </a:lnTo>
                    <a:lnTo>
                      <a:pt x="122" y="113"/>
                    </a:lnTo>
                    <a:lnTo>
                      <a:pt x="104" y="114"/>
                    </a:lnTo>
                    <a:lnTo>
                      <a:pt x="69" y="122"/>
                    </a:lnTo>
                    <a:lnTo>
                      <a:pt x="51" y="123"/>
                    </a:lnTo>
                    <a:lnTo>
                      <a:pt x="43" y="123"/>
                    </a:lnTo>
                    <a:lnTo>
                      <a:pt x="33" y="123"/>
                    </a:lnTo>
                    <a:lnTo>
                      <a:pt x="25" y="120"/>
                    </a:lnTo>
                    <a:lnTo>
                      <a:pt x="15" y="117"/>
                    </a:lnTo>
                    <a:lnTo>
                      <a:pt x="8" y="111"/>
                    </a:lnTo>
                    <a:lnTo>
                      <a:pt x="0" y="104"/>
                    </a:lnTo>
                    <a:lnTo>
                      <a:pt x="29" y="110"/>
                    </a:lnTo>
                    <a:lnTo>
                      <a:pt x="71" y="116"/>
                    </a:lnTo>
                    <a:lnTo>
                      <a:pt x="90" y="117"/>
                    </a:lnTo>
                    <a:lnTo>
                      <a:pt x="108" y="117"/>
                    </a:lnTo>
                    <a:lnTo>
                      <a:pt x="116" y="116"/>
                    </a:lnTo>
                    <a:lnTo>
                      <a:pt x="122" y="114"/>
                    </a:lnTo>
                    <a:lnTo>
                      <a:pt x="128" y="111"/>
                    </a:lnTo>
                    <a:lnTo>
                      <a:pt x="130" y="107"/>
                    </a:lnTo>
                    <a:lnTo>
                      <a:pt x="126" y="107"/>
                    </a:lnTo>
                    <a:lnTo>
                      <a:pt x="120" y="105"/>
                    </a:lnTo>
                    <a:lnTo>
                      <a:pt x="106" y="108"/>
                    </a:lnTo>
                    <a:lnTo>
                      <a:pt x="90" y="111"/>
                    </a:lnTo>
                    <a:lnTo>
                      <a:pt x="73" y="113"/>
                    </a:lnTo>
                    <a:lnTo>
                      <a:pt x="55" y="114"/>
                    </a:lnTo>
                    <a:lnTo>
                      <a:pt x="49" y="113"/>
                    </a:lnTo>
                    <a:lnTo>
                      <a:pt x="43" y="110"/>
                    </a:lnTo>
                    <a:lnTo>
                      <a:pt x="39" y="107"/>
                    </a:lnTo>
                    <a:lnTo>
                      <a:pt x="35" y="101"/>
                    </a:lnTo>
                    <a:lnTo>
                      <a:pt x="35" y="94"/>
                    </a:lnTo>
                    <a:lnTo>
                      <a:pt x="37" y="85"/>
                    </a:lnTo>
                    <a:lnTo>
                      <a:pt x="47" y="91"/>
                    </a:lnTo>
                    <a:lnTo>
                      <a:pt x="59" y="94"/>
                    </a:lnTo>
                    <a:lnTo>
                      <a:pt x="71" y="95"/>
                    </a:lnTo>
                    <a:lnTo>
                      <a:pt x="84" y="94"/>
                    </a:lnTo>
                    <a:lnTo>
                      <a:pt x="96" y="91"/>
                    </a:lnTo>
                    <a:lnTo>
                      <a:pt x="108" y="85"/>
                    </a:lnTo>
                    <a:lnTo>
                      <a:pt x="118" y="79"/>
                    </a:lnTo>
                    <a:lnTo>
                      <a:pt x="126" y="70"/>
                    </a:lnTo>
                    <a:lnTo>
                      <a:pt x="116" y="74"/>
                    </a:lnTo>
                    <a:lnTo>
                      <a:pt x="104" y="82"/>
                    </a:lnTo>
                    <a:lnTo>
                      <a:pt x="82" y="94"/>
                    </a:lnTo>
                    <a:lnTo>
                      <a:pt x="71" y="98"/>
                    </a:lnTo>
                    <a:lnTo>
                      <a:pt x="61" y="101"/>
                    </a:lnTo>
                    <a:lnTo>
                      <a:pt x="55" y="100"/>
                    </a:lnTo>
                    <a:lnTo>
                      <a:pt x="49" y="98"/>
                    </a:lnTo>
                    <a:lnTo>
                      <a:pt x="43" y="97"/>
                    </a:lnTo>
                    <a:lnTo>
                      <a:pt x="37" y="92"/>
                    </a:lnTo>
                    <a:lnTo>
                      <a:pt x="27" y="83"/>
                    </a:lnTo>
                    <a:lnTo>
                      <a:pt x="25" y="80"/>
                    </a:lnTo>
                    <a:lnTo>
                      <a:pt x="25" y="77"/>
                    </a:lnTo>
                    <a:lnTo>
                      <a:pt x="27" y="77"/>
                    </a:lnTo>
                    <a:lnTo>
                      <a:pt x="29" y="76"/>
                    </a:lnTo>
                    <a:lnTo>
                      <a:pt x="37" y="77"/>
                    </a:lnTo>
                    <a:lnTo>
                      <a:pt x="59" y="82"/>
                    </a:lnTo>
                    <a:lnTo>
                      <a:pt x="75" y="86"/>
                    </a:lnTo>
                    <a:lnTo>
                      <a:pt x="84" y="74"/>
                    </a:lnTo>
                    <a:lnTo>
                      <a:pt x="86" y="68"/>
                    </a:lnTo>
                    <a:lnTo>
                      <a:pt x="88" y="62"/>
                    </a:lnTo>
                    <a:lnTo>
                      <a:pt x="79" y="65"/>
                    </a:lnTo>
                    <a:lnTo>
                      <a:pt x="69" y="65"/>
                    </a:lnTo>
                    <a:lnTo>
                      <a:pt x="59" y="64"/>
                    </a:lnTo>
                    <a:lnTo>
                      <a:pt x="51" y="59"/>
                    </a:lnTo>
                    <a:lnTo>
                      <a:pt x="43" y="54"/>
                    </a:lnTo>
                    <a:lnTo>
                      <a:pt x="35" y="48"/>
                    </a:lnTo>
                    <a:lnTo>
                      <a:pt x="23" y="31"/>
                    </a:lnTo>
                    <a:lnTo>
                      <a:pt x="31" y="45"/>
                    </a:lnTo>
                    <a:lnTo>
                      <a:pt x="41" y="54"/>
                    </a:lnTo>
                    <a:lnTo>
                      <a:pt x="51" y="59"/>
                    </a:lnTo>
                    <a:lnTo>
                      <a:pt x="61" y="61"/>
                    </a:lnTo>
                    <a:lnTo>
                      <a:pt x="67" y="61"/>
                    </a:lnTo>
                    <a:lnTo>
                      <a:pt x="71" y="59"/>
                    </a:lnTo>
                    <a:lnTo>
                      <a:pt x="75" y="56"/>
                    </a:lnTo>
                    <a:lnTo>
                      <a:pt x="79" y="54"/>
                    </a:lnTo>
                    <a:lnTo>
                      <a:pt x="84" y="45"/>
                    </a:lnTo>
                    <a:lnTo>
                      <a:pt x="88" y="30"/>
                    </a:lnTo>
                    <a:lnTo>
                      <a:pt x="84" y="36"/>
                    </a:lnTo>
                    <a:lnTo>
                      <a:pt x="79" y="40"/>
                    </a:lnTo>
                    <a:lnTo>
                      <a:pt x="65" y="48"/>
                    </a:lnTo>
                    <a:lnTo>
                      <a:pt x="59" y="39"/>
                    </a:lnTo>
                    <a:lnTo>
                      <a:pt x="55" y="28"/>
                    </a:lnTo>
                    <a:lnTo>
                      <a:pt x="51" y="9"/>
                    </a:lnTo>
                    <a:lnTo>
                      <a:pt x="47" y="19"/>
                    </a:lnTo>
                    <a:lnTo>
                      <a:pt x="47" y="30"/>
                    </a:lnTo>
                    <a:lnTo>
                      <a:pt x="51" y="40"/>
                    </a:lnTo>
                    <a:lnTo>
                      <a:pt x="57" y="48"/>
                    </a:lnTo>
                    <a:lnTo>
                      <a:pt x="63" y="37"/>
                    </a:lnTo>
                    <a:lnTo>
                      <a:pt x="67" y="25"/>
                    </a:lnTo>
                    <a:lnTo>
                      <a:pt x="75" y="0"/>
                    </a:lnTo>
                    <a:lnTo>
                      <a:pt x="79" y="22"/>
                    </a:lnTo>
                    <a:lnTo>
                      <a:pt x="79" y="46"/>
                    </a:lnTo>
                  </a:path>
                </a:pathLst>
              </a:custGeom>
              <a:noFill/>
              <a:ln w="12700">
                <a:solidFill>
                  <a:srgbClr val="00531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 name="Line 96"/>
              <p:cNvSpPr>
                <a:spLocks noChangeShapeType="1"/>
              </p:cNvSpPr>
              <p:nvPr/>
            </p:nvSpPr>
            <p:spPr bwMode="auto">
              <a:xfrm flipV="1">
                <a:off x="4784" y="1110"/>
                <a:ext cx="1" cy="80"/>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 name="Freeform 97"/>
              <p:cNvSpPr>
                <a:spLocks/>
              </p:cNvSpPr>
              <p:nvPr/>
            </p:nvSpPr>
            <p:spPr bwMode="auto">
              <a:xfrm>
                <a:off x="4754" y="1090"/>
                <a:ext cx="61" cy="88"/>
              </a:xfrm>
              <a:custGeom>
                <a:avLst/>
                <a:gdLst>
                  <a:gd name="T0" fmla="*/ 36 w 61"/>
                  <a:gd name="T1" fmla="*/ 59 h 92"/>
                  <a:gd name="T2" fmla="*/ 47 w 61"/>
                  <a:gd name="T3" fmla="*/ 56 h 92"/>
                  <a:gd name="T4" fmla="*/ 57 w 61"/>
                  <a:gd name="T5" fmla="*/ 51 h 92"/>
                  <a:gd name="T6" fmla="*/ 42 w 61"/>
                  <a:gd name="T7" fmla="*/ 54 h 92"/>
                  <a:gd name="T8" fmla="*/ 20 w 61"/>
                  <a:gd name="T9" fmla="*/ 58 h 92"/>
                  <a:gd name="T10" fmla="*/ 6 w 61"/>
                  <a:gd name="T11" fmla="*/ 53 h 92"/>
                  <a:gd name="T12" fmla="*/ 0 w 61"/>
                  <a:gd name="T13" fmla="*/ 47 h 92"/>
                  <a:gd name="T14" fmla="*/ 12 w 61"/>
                  <a:gd name="T15" fmla="*/ 50 h 92"/>
                  <a:gd name="T16" fmla="*/ 22 w 61"/>
                  <a:gd name="T17" fmla="*/ 54 h 92"/>
                  <a:gd name="T18" fmla="*/ 28 w 61"/>
                  <a:gd name="T19" fmla="*/ 54 h 92"/>
                  <a:gd name="T20" fmla="*/ 42 w 61"/>
                  <a:gd name="T21" fmla="*/ 53 h 92"/>
                  <a:gd name="T22" fmla="*/ 61 w 61"/>
                  <a:gd name="T23" fmla="*/ 46 h 92"/>
                  <a:gd name="T24" fmla="*/ 53 w 61"/>
                  <a:gd name="T25" fmla="*/ 45 h 92"/>
                  <a:gd name="T26" fmla="*/ 30 w 61"/>
                  <a:gd name="T27" fmla="*/ 48 h 92"/>
                  <a:gd name="T28" fmla="*/ 14 w 61"/>
                  <a:gd name="T29" fmla="*/ 48 h 92"/>
                  <a:gd name="T30" fmla="*/ 0 w 61"/>
                  <a:gd name="T31" fmla="*/ 43 h 92"/>
                  <a:gd name="T32" fmla="*/ 12 w 61"/>
                  <a:gd name="T33" fmla="*/ 45 h 92"/>
                  <a:gd name="T34" fmla="*/ 40 w 61"/>
                  <a:gd name="T35" fmla="*/ 47 h 92"/>
                  <a:gd name="T36" fmla="*/ 53 w 61"/>
                  <a:gd name="T37" fmla="*/ 45 h 92"/>
                  <a:gd name="T38" fmla="*/ 57 w 61"/>
                  <a:gd name="T39" fmla="*/ 43 h 92"/>
                  <a:gd name="T40" fmla="*/ 47 w 61"/>
                  <a:gd name="T41" fmla="*/ 43 h 92"/>
                  <a:gd name="T42" fmla="*/ 24 w 61"/>
                  <a:gd name="T43" fmla="*/ 45 h 92"/>
                  <a:gd name="T44" fmla="*/ 16 w 61"/>
                  <a:gd name="T45" fmla="*/ 43 h 92"/>
                  <a:gd name="T46" fmla="*/ 16 w 61"/>
                  <a:gd name="T47" fmla="*/ 32 h 92"/>
                  <a:gd name="T48" fmla="*/ 20 w 61"/>
                  <a:gd name="T49" fmla="*/ 35 h 92"/>
                  <a:gd name="T50" fmla="*/ 32 w 61"/>
                  <a:gd name="T51" fmla="*/ 37 h 92"/>
                  <a:gd name="T52" fmla="*/ 42 w 61"/>
                  <a:gd name="T53" fmla="*/ 35 h 92"/>
                  <a:gd name="T54" fmla="*/ 55 w 61"/>
                  <a:gd name="T55" fmla="*/ 28 h 92"/>
                  <a:gd name="T56" fmla="*/ 45 w 61"/>
                  <a:gd name="T57" fmla="*/ 31 h 92"/>
                  <a:gd name="T58" fmla="*/ 32 w 61"/>
                  <a:gd name="T59" fmla="*/ 40 h 92"/>
                  <a:gd name="T60" fmla="*/ 22 w 61"/>
                  <a:gd name="T61" fmla="*/ 40 h 92"/>
                  <a:gd name="T62" fmla="*/ 16 w 61"/>
                  <a:gd name="T63" fmla="*/ 35 h 92"/>
                  <a:gd name="T64" fmla="*/ 12 w 61"/>
                  <a:gd name="T65" fmla="*/ 31 h 92"/>
                  <a:gd name="T66" fmla="*/ 16 w 61"/>
                  <a:gd name="T67" fmla="*/ 31 h 92"/>
                  <a:gd name="T68" fmla="*/ 34 w 61"/>
                  <a:gd name="T69" fmla="*/ 33 h 92"/>
                  <a:gd name="T70" fmla="*/ 40 w 61"/>
                  <a:gd name="T71" fmla="*/ 26 h 92"/>
                  <a:gd name="T72" fmla="*/ 34 w 61"/>
                  <a:gd name="T73" fmla="*/ 27 h 92"/>
                  <a:gd name="T74" fmla="*/ 26 w 61"/>
                  <a:gd name="T75" fmla="*/ 27 h 92"/>
                  <a:gd name="T76" fmla="*/ 16 w 61"/>
                  <a:gd name="T77" fmla="*/ 18 h 92"/>
                  <a:gd name="T78" fmla="*/ 10 w 61"/>
                  <a:gd name="T79" fmla="*/ 11 h 92"/>
                  <a:gd name="T80" fmla="*/ 18 w 61"/>
                  <a:gd name="T81" fmla="*/ 21 h 92"/>
                  <a:gd name="T82" fmla="*/ 26 w 61"/>
                  <a:gd name="T83" fmla="*/ 26 h 92"/>
                  <a:gd name="T84" fmla="*/ 34 w 61"/>
                  <a:gd name="T85" fmla="*/ 21 h 92"/>
                  <a:gd name="T86" fmla="*/ 40 w 61"/>
                  <a:gd name="T87" fmla="*/ 11 h 92"/>
                  <a:gd name="T88" fmla="*/ 34 w 61"/>
                  <a:gd name="T89" fmla="*/ 14 h 92"/>
                  <a:gd name="T90" fmla="*/ 28 w 61"/>
                  <a:gd name="T91" fmla="*/ 18 h 92"/>
                  <a:gd name="T92" fmla="*/ 24 w 61"/>
                  <a:gd name="T93" fmla="*/ 11 h 92"/>
                  <a:gd name="T94" fmla="*/ 22 w 61"/>
                  <a:gd name="T95" fmla="*/ 5 h 92"/>
                  <a:gd name="T96" fmla="*/ 20 w 61"/>
                  <a:gd name="T97" fmla="*/ 11 h 92"/>
                  <a:gd name="T98" fmla="*/ 24 w 61"/>
                  <a:gd name="T99" fmla="*/ 18 h 92"/>
                  <a:gd name="T100" fmla="*/ 30 w 61"/>
                  <a:gd name="T101" fmla="*/ 11 h 92"/>
                  <a:gd name="T102" fmla="*/ 32 w 61"/>
                  <a:gd name="T103" fmla="*/ 0 h 92"/>
                  <a:gd name="T104" fmla="*/ 34 w 61"/>
                  <a:gd name="T105" fmla="*/ 17 h 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1"/>
                  <a:gd name="T160" fmla="*/ 0 h 92"/>
                  <a:gd name="T161" fmla="*/ 61 w 61"/>
                  <a:gd name="T162" fmla="*/ 92 h 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1" h="92">
                    <a:moveTo>
                      <a:pt x="30" y="92"/>
                    </a:moveTo>
                    <a:lnTo>
                      <a:pt x="36" y="80"/>
                    </a:lnTo>
                    <a:lnTo>
                      <a:pt x="47" y="77"/>
                    </a:lnTo>
                    <a:lnTo>
                      <a:pt x="53" y="74"/>
                    </a:lnTo>
                    <a:lnTo>
                      <a:pt x="57" y="70"/>
                    </a:lnTo>
                    <a:lnTo>
                      <a:pt x="42" y="74"/>
                    </a:lnTo>
                    <a:lnTo>
                      <a:pt x="26" y="79"/>
                    </a:lnTo>
                    <a:lnTo>
                      <a:pt x="20" y="79"/>
                    </a:lnTo>
                    <a:lnTo>
                      <a:pt x="12" y="77"/>
                    </a:lnTo>
                    <a:lnTo>
                      <a:pt x="6" y="73"/>
                    </a:lnTo>
                    <a:lnTo>
                      <a:pt x="0" y="64"/>
                    </a:lnTo>
                    <a:lnTo>
                      <a:pt x="6" y="65"/>
                    </a:lnTo>
                    <a:lnTo>
                      <a:pt x="12" y="68"/>
                    </a:lnTo>
                    <a:lnTo>
                      <a:pt x="16" y="71"/>
                    </a:lnTo>
                    <a:lnTo>
                      <a:pt x="22" y="74"/>
                    </a:lnTo>
                    <a:lnTo>
                      <a:pt x="28" y="74"/>
                    </a:lnTo>
                    <a:lnTo>
                      <a:pt x="32" y="74"/>
                    </a:lnTo>
                    <a:lnTo>
                      <a:pt x="42" y="73"/>
                    </a:lnTo>
                    <a:lnTo>
                      <a:pt x="51" y="68"/>
                    </a:lnTo>
                    <a:lnTo>
                      <a:pt x="61" y="62"/>
                    </a:lnTo>
                    <a:lnTo>
                      <a:pt x="53" y="61"/>
                    </a:lnTo>
                    <a:lnTo>
                      <a:pt x="45" y="62"/>
                    </a:lnTo>
                    <a:lnTo>
                      <a:pt x="30" y="65"/>
                    </a:lnTo>
                    <a:lnTo>
                      <a:pt x="22" y="67"/>
                    </a:lnTo>
                    <a:lnTo>
                      <a:pt x="14" y="65"/>
                    </a:lnTo>
                    <a:lnTo>
                      <a:pt x="8" y="62"/>
                    </a:lnTo>
                    <a:lnTo>
                      <a:pt x="0" y="57"/>
                    </a:lnTo>
                    <a:lnTo>
                      <a:pt x="12" y="60"/>
                    </a:lnTo>
                    <a:lnTo>
                      <a:pt x="32" y="62"/>
                    </a:lnTo>
                    <a:lnTo>
                      <a:pt x="40" y="64"/>
                    </a:lnTo>
                    <a:lnTo>
                      <a:pt x="47" y="62"/>
                    </a:lnTo>
                    <a:lnTo>
                      <a:pt x="53" y="61"/>
                    </a:lnTo>
                    <a:lnTo>
                      <a:pt x="57" y="58"/>
                    </a:lnTo>
                    <a:lnTo>
                      <a:pt x="53" y="57"/>
                    </a:lnTo>
                    <a:lnTo>
                      <a:pt x="47" y="58"/>
                    </a:lnTo>
                    <a:lnTo>
                      <a:pt x="32" y="61"/>
                    </a:lnTo>
                    <a:lnTo>
                      <a:pt x="24" y="61"/>
                    </a:lnTo>
                    <a:lnTo>
                      <a:pt x="18" y="60"/>
                    </a:lnTo>
                    <a:lnTo>
                      <a:pt x="16" y="58"/>
                    </a:lnTo>
                    <a:lnTo>
                      <a:pt x="16" y="55"/>
                    </a:lnTo>
                    <a:lnTo>
                      <a:pt x="16" y="45"/>
                    </a:lnTo>
                    <a:lnTo>
                      <a:pt x="20" y="49"/>
                    </a:lnTo>
                    <a:lnTo>
                      <a:pt x="26" y="51"/>
                    </a:lnTo>
                    <a:lnTo>
                      <a:pt x="32" y="51"/>
                    </a:lnTo>
                    <a:lnTo>
                      <a:pt x="38" y="51"/>
                    </a:lnTo>
                    <a:lnTo>
                      <a:pt x="42" y="49"/>
                    </a:lnTo>
                    <a:lnTo>
                      <a:pt x="47" y="46"/>
                    </a:lnTo>
                    <a:lnTo>
                      <a:pt x="55" y="37"/>
                    </a:lnTo>
                    <a:lnTo>
                      <a:pt x="45" y="43"/>
                    </a:lnTo>
                    <a:lnTo>
                      <a:pt x="36" y="51"/>
                    </a:lnTo>
                    <a:lnTo>
                      <a:pt x="32" y="54"/>
                    </a:lnTo>
                    <a:lnTo>
                      <a:pt x="26" y="54"/>
                    </a:lnTo>
                    <a:lnTo>
                      <a:pt x="22" y="54"/>
                    </a:lnTo>
                    <a:lnTo>
                      <a:pt x="16" y="49"/>
                    </a:lnTo>
                    <a:lnTo>
                      <a:pt x="12" y="45"/>
                    </a:lnTo>
                    <a:lnTo>
                      <a:pt x="12" y="42"/>
                    </a:lnTo>
                    <a:lnTo>
                      <a:pt x="14" y="40"/>
                    </a:lnTo>
                    <a:lnTo>
                      <a:pt x="16" y="42"/>
                    </a:lnTo>
                    <a:lnTo>
                      <a:pt x="34" y="46"/>
                    </a:lnTo>
                    <a:lnTo>
                      <a:pt x="38" y="40"/>
                    </a:lnTo>
                    <a:lnTo>
                      <a:pt x="40" y="33"/>
                    </a:lnTo>
                    <a:lnTo>
                      <a:pt x="34" y="34"/>
                    </a:lnTo>
                    <a:lnTo>
                      <a:pt x="30" y="34"/>
                    </a:lnTo>
                    <a:lnTo>
                      <a:pt x="26" y="34"/>
                    </a:lnTo>
                    <a:lnTo>
                      <a:pt x="22" y="31"/>
                    </a:lnTo>
                    <a:lnTo>
                      <a:pt x="16" y="25"/>
                    </a:lnTo>
                    <a:lnTo>
                      <a:pt x="10" y="16"/>
                    </a:lnTo>
                    <a:lnTo>
                      <a:pt x="14" y="24"/>
                    </a:lnTo>
                    <a:lnTo>
                      <a:pt x="18" y="28"/>
                    </a:lnTo>
                    <a:lnTo>
                      <a:pt x="22" y="31"/>
                    </a:lnTo>
                    <a:lnTo>
                      <a:pt x="26" y="33"/>
                    </a:lnTo>
                    <a:lnTo>
                      <a:pt x="32" y="31"/>
                    </a:lnTo>
                    <a:lnTo>
                      <a:pt x="34" y="28"/>
                    </a:lnTo>
                    <a:lnTo>
                      <a:pt x="38" y="24"/>
                    </a:lnTo>
                    <a:lnTo>
                      <a:pt x="40" y="16"/>
                    </a:lnTo>
                    <a:lnTo>
                      <a:pt x="34" y="21"/>
                    </a:lnTo>
                    <a:lnTo>
                      <a:pt x="28" y="25"/>
                    </a:lnTo>
                    <a:lnTo>
                      <a:pt x="26" y="21"/>
                    </a:lnTo>
                    <a:lnTo>
                      <a:pt x="24" y="15"/>
                    </a:lnTo>
                    <a:lnTo>
                      <a:pt x="22" y="5"/>
                    </a:lnTo>
                    <a:lnTo>
                      <a:pt x="20" y="11"/>
                    </a:lnTo>
                    <a:lnTo>
                      <a:pt x="20" y="16"/>
                    </a:lnTo>
                    <a:lnTo>
                      <a:pt x="22" y="21"/>
                    </a:lnTo>
                    <a:lnTo>
                      <a:pt x="24" y="25"/>
                    </a:lnTo>
                    <a:lnTo>
                      <a:pt x="30" y="14"/>
                    </a:lnTo>
                    <a:lnTo>
                      <a:pt x="32" y="0"/>
                    </a:lnTo>
                    <a:lnTo>
                      <a:pt x="34" y="12"/>
                    </a:lnTo>
                    <a:lnTo>
                      <a:pt x="34" y="24"/>
                    </a:lnTo>
                    <a:lnTo>
                      <a:pt x="30" y="92"/>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4" name="Freeform 98"/>
              <p:cNvSpPr>
                <a:spLocks/>
              </p:cNvSpPr>
              <p:nvPr/>
            </p:nvSpPr>
            <p:spPr bwMode="auto">
              <a:xfrm>
                <a:off x="4754" y="1090"/>
                <a:ext cx="61" cy="88"/>
              </a:xfrm>
              <a:custGeom>
                <a:avLst/>
                <a:gdLst>
                  <a:gd name="T0" fmla="*/ 36 w 61"/>
                  <a:gd name="T1" fmla="*/ 59 h 92"/>
                  <a:gd name="T2" fmla="*/ 47 w 61"/>
                  <a:gd name="T3" fmla="*/ 56 h 92"/>
                  <a:gd name="T4" fmla="*/ 57 w 61"/>
                  <a:gd name="T5" fmla="*/ 51 h 92"/>
                  <a:gd name="T6" fmla="*/ 42 w 61"/>
                  <a:gd name="T7" fmla="*/ 54 h 92"/>
                  <a:gd name="T8" fmla="*/ 20 w 61"/>
                  <a:gd name="T9" fmla="*/ 58 h 92"/>
                  <a:gd name="T10" fmla="*/ 6 w 61"/>
                  <a:gd name="T11" fmla="*/ 53 h 92"/>
                  <a:gd name="T12" fmla="*/ 0 w 61"/>
                  <a:gd name="T13" fmla="*/ 47 h 92"/>
                  <a:gd name="T14" fmla="*/ 12 w 61"/>
                  <a:gd name="T15" fmla="*/ 50 h 92"/>
                  <a:gd name="T16" fmla="*/ 22 w 61"/>
                  <a:gd name="T17" fmla="*/ 54 h 92"/>
                  <a:gd name="T18" fmla="*/ 28 w 61"/>
                  <a:gd name="T19" fmla="*/ 54 h 92"/>
                  <a:gd name="T20" fmla="*/ 42 w 61"/>
                  <a:gd name="T21" fmla="*/ 53 h 92"/>
                  <a:gd name="T22" fmla="*/ 61 w 61"/>
                  <a:gd name="T23" fmla="*/ 46 h 92"/>
                  <a:gd name="T24" fmla="*/ 53 w 61"/>
                  <a:gd name="T25" fmla="*/ 45 h 92"/>
                  <a:gd name="T26" fmla="*/ 30 w 61"/>
                  <a:gd name="T27" fmla="*/ 48 h 92"/>
                  <a:gd name="T28" fmla="*/ 14 w 61"/>
                  <a:gd name="T29" fmla="*/ 48 h 92"/>
                  <a:gd name="T30" fmla="*/ 0 w 61"/>
                  <a:gd name="T31" fmla="*/ 43 h 92"/>
                  <a:gd name="T32" fmla="*/ 12 w 61"/>
                  <a:gd name="T33" fmla="*/ 45 h 92"/>
                  <a:gd name="T34" fmla="*/ 40 w 61"/>
                  <a:gd name="T35" fmla="*/ 47 h 92"/>
                  <a:gd name="T36" fmla="*/ 53 w 61"/>
                  <a:gd name="T37" fmla="*/ 45 h 92"/>
                  <a:gd name="T38" fmla="*/ 57 w 61"/>
                  <a:gd name="T39" fmla="*/ 43 h 92"/>
                  <a:gd name="T40" fmla="*/ 47 w 61"/>
                  <a:gd name="T41" fmla="*/ 43 h 92"/>
                  <a:gd name="T42" fmla="*/ 24 w 61"/>
                  <a:gd name="T43" fmla="*/ 45 h 92"/>
                  <a:gd name="T44" fmla="*/ 16 w 61"/>
                  <a:gd name="T45" fmla="*/ 43 h 92"/>
                  <a:gd name="T46" fmla="*/ 16 w 61"/>
                  <a:gd name="T47" fmla="*/ 32 h 92"/>
                  <a:gd name="T48" fmla="*/ 20 w 61"/>
                  <a:gd name="T49" fmla="*/ 35 h 92"/>
                  <a:gd name="T50" fmla="*/ 32 w 61"/>
                  <a:gd name="T51" fmla="*/ 37 h 92"/>
                  <a:gd name="T52" fmla="*/ 42 w 61"/>
                  <a:gd name="T53" fmla="*/ 35 h 92"/>
                  <a:gd name="T54" fmla="*/ 55 w 61"/>
                  <a:gd name="T55" fmla="*/ 28 h 92"/>
                  <a:gd name="T56" fmla="*/ 45 w 61"/>
                  <a:gd name="T57" fmla="*/ 31 h 92"/>
                  <a:gd name="T58" fmla="*/ 32 w 61"/>
                  <a:gd name="T59" fmla="*/ 40 h 92"/>
                  <a:gd name="T60" fmla="*/ 22 w 61"/>
                  <a:gd name="T61" fmla="*/ 40 h 92"/>
                  <a:gd name="T62" fmla="*/ 16 w 61"/>
                  <a:gd name="T63" fmla="*/ 35 h 92"/>
                  <a:gd name="T64" fmla="*/ 12 w 61"/>
                  <a:gd name="T65" fmla="*/ 31 h 92"/>
                  <a:gd name="T66" fmla="*/ 16 w 61"/>
                  <a:gd name="T67" fmla="*/ 31 h 92"/>
                  <a:gd name="T68" fmla="*/ 34 w 61"/>
                  <a:gd name="T69" fmla="*/ 33 h 92"/>
                  <a:gd name="T70" fmla="*/ 40 w 61"/>
                  <a:gd name="T71" fmla="*/ 26 h 92"/>
                  <a:gd name="T72" fmla="*/ 34 w 61"/>
                  <a:gd name="T73" fmla="*/ 27 h 92"/>
                  <a:gd name="T74" fmla="*/ 26 w 61"/>
                  <a:gd name="T75" fmla="*/ 27 h 92"/>
                  <a:gd name="T76" fmla="*/ 16 w 61"/>
                  <a:gd name="T77" fmla="*/ 18 h 92"/>
                  <a:gd name="T78" fmla="*/ 10 w 61"/>
                  <a:gd name="T79" fmla="*/ 11 h 92"/>
                  <a:gd name="T80" fmla="*/ 18 w 61"/>
                  <a:gd name="T81" fmla="*/ 21 h 92"/>
                  <a:gd name="T82" fmla="*/ 26 w 61"/>
                  <a:gd name="T83" fmla="*/ 26 h 92"/>
                  <a:gd name="T84" fmla="*/ 34 w 61"/>
                  <a:gd name="T85" fmla="*/ 21 h 92"/>
                  <a:gd name="T86" fmla="*/ 40 w 61"/>
                  <a:gd name="T87" fmla="*/ 11 h 92"/>
                  <a:gd name="T88" fmla="*/ 34 w 61"/>
                  <a:gd name="T89" fmla="*/ 14 h 92"/>
                  <a:gd name="T90" fmla="*/ 28 w 61"/>
                  <a:gd name="T91" fmla="*/ 18 h 92"/>
                  <a:gd name="T92" fmla="*/ 24 w 61"/>
                  <a:gd name="T93" fmla="*/ 11 h 92"/>
                  <a:gd name="T94" fmla="*/ 22 w 61"/>
                  <a:gd name="T95" fmla="*/ 5 h 92"/>
                  <a:gd name="T96" fmla="*/ 20 w 61"/>
                  <a:gd name="T97" fmla="*/ 11 h 92"/>
                  <a:gd name="T98" fmla="*/ 24 w 61"/>
                  <a:gd name="T99" fmla="*/ 18 h 92"/>
                  <a:gd name="T100" fmla="*/ 30 w 61"/>
                  <a:gd name="T101" fmla="*/ 11 h 92"/>
                  <a:gd name="T102" fmla="*/ 32 w 61"/>
                  <a:gd name="T103" fmla="*/ 0 h 92"/>
                  <a:gd name="T104" fmla="*/ 34 w 61"/>
                  <a:gd name="T105" fmla="*/ 17 h 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1"/>
                  <a:gd name="T160" fmla="*/ 0 h 92"/>
                  <a:gd name="T161" fmla="*/ 61 w 61"/>
                  <a:gd name="T162" fmla="*/ 92 h 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1" h="92">
                    <a:moveTo>
                      <a:pt x="30" y="92"/>
                    </a:moveTo>
                    <a:lnTo>
                      <a:pt x="36" y="80"/>
                    </a:lnTo>
                    <a:lnTo>
                      <a:pt x="47" y="77"/>
                    </a:lnTo>
                    <a:lnTo>
                      <a:pt x="53" y="74"/>
                    </a:lnTo>
                    <a:lnTo>
                      <a:pt x="57" y="70"/>
                    </a:lnTo>
                    <a:lnTo>
                      <a:pt x="42" y="74"/>
                    </a:lnTo>
                    <a:lnTo>
                      <a:pt x="26" y="79"/>
                    </a:lnTo>
                    <a:lnTo>
                      <a:pt x="20" y="79"/>
                    </a:lnTo>
                    <a:lnTo>
                      <a:pt x="12" y="77"/>
                    </a:lnTo>
                    <a:lnTo>
                      <a:pt x="6" y="73"/>
                    </a:lnTo>
                    <a:lnTo>
                      <a:pt x="0" y="64"/>
                    </a:lnTo>
                    <a:lnTo>
                      <a:pt x="6" y="65"/>
                    </a:lnTo>
                    <a:lnTo>
                      <a:pt x="12" y="68"/>
                    </a:lnTo>
                    <a:lnTo>
                      <a:pt x="16" y="71"/>
                    </a:lnTo>
                    <a:lnTo>
                      <a:pt x="22" y="74"/>
                    </a:lnTo>
                    <a:lnTo>
                      <a:pt x="28" y="74"/>
                    </a:lnTo>
                    <a:lnTo>
                      <a:pt x="32" y="74"/>
                    </a:lnTo>
                    <a:lnTo>
                      <a:pt x="42" y="73"/>
                    </a:lnTo>
                    <a:lnTo>
                      <a:pt x="51" y="68"/>
                    </a:lnTo>
                    <a:lnTo>
                      <a:pt x="61" y="62"/>
                    </a:lnTo>
                    <a:lnTo>
                      <a:pt x="53" y="61"/>
                    </a:lnTo>
                    <a:lnTo>
                      <a:pt x="45" y="62"/>
                    </a:lnTo>
                    <a:lnTo>
                      <a:pt x="30" y="65"/>
                    </a:lnTo>
                    <a:lnTo>
                      <a:pt x="22" y="67"/>
                    </a:lnTo>
                    <a:lnTo>
                      <a:pt x="14" y="65"/>
                    </a:lnTo>
                    <a:lnTo>
                      <a:pt x="8" y="62"/>
                    </a:lnTo>
                    <a:lnTo>
                      <a:pt x="0" y="57"/>
                    </a:lnTo>
                    <a:lnTo>
                      <a:pt x="12" y="60"/>
                    </a:lnTo>
                    <a:lnTo>
                      <a:pt x="32" y="62"/>
                    </a:lnTo>
                    <a:lnTo>
                      <a:pt x="40" y="64"/>
                    </a:lnTo>
                    <a:lnTo>
                      <a:pt x="47" y="62"/>
                    </a:lnTo>
                    <a:lnTo>
                      <a:pt x="53" y="61"/>
                    </a:lnTo>
                    <a:lnTo>
                      <a:pt x="57" y="58"/>
                    </a:lnTo>
                    <a:lnTo>
                      <a:pt x="53" y="57"/>
                    </a:lnTo>
                    <a:lnTo>
                      <a:pt x="47" y="58"/>
                    </a:lnTo>
                    <a:lnTo>
                      <a:pt x="32" y="61"/>
                    </a:lnTo>
                    <a:lnTo>
                      <a:pt x="24" y="61"/>
                    </a:lnTo>
                    <a:lnTo>
                      <a:pt x="18" y="60"/>
                    </a:lnTo>
                    <a:lnTo>
                      <a:pt x="16" y="58"/>
                    </a:lnTo>
                    <a:lnTo>
                      <a:pt x="16" y="55"/>
                    </a:lnTo>
                    <a:lnTo>
                      <a:pt x="16" y="45"/>
                    </a:lnTo>
                    <a:lnTo>
                      <a:pt x="20" y="49"/>
                    </a:lnTo>
                    <a:lnTo>
                      <a:pt x="26" y="51"/>
                    </a:lnTo>
                    <a:lnTo>
                      <a:pt x="32" y="51"/>
                    </a:lnTo>
                    <a:lnTo>
                      <a:pt x="38" y="51"/>
                    </a:lnTo>
                    <a:lnTo>
                      <a:pt x="42" y="49"/>
                    </a:lnTo>
                    <a:lnTo>
                      <a:pt x="47" y="46"/>
                    </a:lnTo>
                    <a:lnTo>
                      <a:pt x="55" y="37"/>
                    </a:lnTo>
                    <a:lnTo>
                      <a:pt x="45" y="43"/>
                    </a:lnTo>
                    <a:lnTo>
                      <a:pt x="36" y="51"/>
                    </a:lnTo>
                    <a:lnTo>
                      <a:pt x="32" y="54"/>
                    </a:lnTo>
                    <a:lnTo>
                      <a:pt x="26" y="54"/>
                    </a:lnTo>
                    <a:lnTo>
                      <a:pt x="22" y="54"/>
                    </a:lnTo>
                    <a:lnTo>
                      <a:pt x="16" y="49"/>
                    </a:lnTo>
                    <a:lnTo>
                      <a:pt x="12" y="45"/>
                    </a:lnTo>
                    <a:lnTo>
                      <a:pt x="12" y="42"/>
                    </a:lnTo>
                    <a:lnTo>
                      <a:pt x="14" y="40"/>
                    </a:lnTo>
                    <a:lnTo>
                      <a:pt x="16" y="42"/>
                    </a:lnTo>
                    <a:lnTo>
                      <a:pt x="34" y="46"/>
                    </a:lnTo>
                    <a:lnTo>
                      <a:pt x="38" y="40"/>
                    </a:lnTo>
                    <a:lnTo>
                      <a:pt x="40" y="33"/>
                    </a:lnTo>
                    <a:lnTo>
                      <a:pt x="34" y="34"/>
                    </a:lnTo>
                    <a:lnTo>
                      <a:pt x="30" y="34"/>
                    </a:lnTo>
                    <a:lnTo>
                      <a:pt x="26" y="34"/>
                    </a:lnTo>
                    <a:lnTo>
                      <a:pt x="22" y="31"/>
                    </a:lnTo>
                    <a:lnTo>
                      <a:pt x="16" y="25"/>
                    </a:lnTo>
                    <a:lnTo>
                      <a:pt x="10" y="16"/>
                    </a:lnTo>
                    <a:lnTo>
                      <a:pt x="14" y="24"/>
                    </a:lnTo>
                    <a:lnTo>
                      <a:pt x="18" y="28"/>
                    </a:lnTo>
                    <a:lnTo>
                      <a:pt x="22" y="31"/>
                    </a:lnTo>
                    <a:lnTo>
                      <a:pt x="26" y="33"/>
                    </a:lnTo>
                    <a:lnTo>
                      <a:pt x="32" y="31"/>
                    </a:lnTo>
                    <a:lnTo>
                      <a:pt x="34" y="28"/>
                    </a:lnTo>
                    <a:lnTo>
                      <a:pt x="38" y="24"/>
                    </a:lnTo>
                    <a:lnTo>
                      <a:pt x="40" y="16"/>
                    </a:lnTo>
                    <a:lnTo>
                      <a:pt x="34" y="21"/>
                    </a:lnTo>
                    <a:lnTo>
                      <a:pt x="28" y="25"/>
                    </a:lnTo>
                    <a:lnTo>
                      <a:pt x="26" y="21"/>
                    </a:lnTo>
                    <a:lnTo>
                      <a:pt x="24" y="15"/>
                    </a:lnTo>
                    <a:lnTo>
                      <a:pt x="22" y="5"/>
                    </a:lnTo>
                    <a:lnTo>
                      <a:pt x="20" y="11"/>
                    </a:lnTo>
                    <a:lnTo>
                      <a:pt x="20" y="16"/>
                    </a:lnTo>
                    <a:lnTo>
                      <a:pt x="22" y="21"/>
                    </a:lnTo>
                    <a:lnTo>
                      <a:pt x="24" y="25"/>
                    </a:lnTo>
                    <a:lnTo>
                      <a:pt x="30" y="14"/>
                    </a:lnTo>
                    <a:lnTo>
                      <a:pt x="32" y="0"/>
                    </a:lnTo>
                    <a:lnTo>
                      <a:pt x="34" y="12"/>
                    </a:lnTo>
                    <a:lnTo>
                      <a:pt x="34" y="24"/>
                    </a:lnTo>
                  </a:path>
                </a:pathLst>
              </a:custGeom>
              <a:noFill/>
              <a:ln w="12700">
                <a:solidFill>
                  <a:srgbClr val="00531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 name="Line 99"/>
              <p:cNvSpPr>
                <a:spLocks noChangeShapeType="1"/>
              </p:cNvSpPr>
              <p:nvPr/>
            </p:nvSpPr>
            <p:spPr bwMode="auto">
              <a:xfrm flipV="1">
                <a:off x="4856" y="1096"/>
                <a:ext cx="1" cy="94"/>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 name="Freeform 100"/>
              <p:cNvSpPr>
                <a:spLocks/>
              </p:cNvSpPr>
              <p:nvPr/>
            </p:nvSpPr>
            <p:spPr bwMode="auto">
              <a:xfrm>
                <a:off x="4801" y="1072"/>
                <a:ext cx="108" cy="103"/>
              </a:xfrm>
              <a:custGeom>
                <a:avLst/>
                <a:gdLst>
                  <a:gd name="T0" fmla="*/ 71 w 107"/>
                  <a:gd name="T1" fmla="*/ 69 h 108"/>
                  <a:gd name="T2" fmla="*/ 90 w 107"/>
                  <a:gd name="T3" fmla="*/ 65 h 108"/>
                  <a:gd name="T4" fmla="*/ 108 w 107"/>
                  <a:gd name="T5" fmla="*/ 60 h 108"/>
                  <a:gd name="T6" fmla="*/ 82 w 107"/>
                  <a:gd name="T7" fmla="*/ 63 h 108"/>
                  <a:gd name="T8" fmla="*/ 48 w 107"/>
                  <a:gd name="T9" fmla="*/ 67 h 108"/>
                  <a:gd name="T10" fmla="*/ 22 w 107"/>
                  <a:gd name="T11" fmla="*/ 66 h 108"/>
                  <a:gd name="T12" fmla="*/ 12 w 107"/>
                  <a:gd name="T13" fmla="*/ 62 h 108"/>
                  <a:gd name="T14" fmla="*/ 2 w 107"/>
                  <a:gd name="T15" fmla="*/ 55 h 108"/>
                  <a:gd name="T16" fmla="*/ 6 w 107"/>
                  <a:gd name="T17" fmla="*/ 55 h 108"/>
                  <a:gd name="T18" fmla="*/ 20 w 107"/>
                  <a:gd name="T19" fmla="*/ 57 h 108"/>
                  <a:gd name="T20" fmla="*/ 40 w 107"/>
                  <a:gd name="T21" fmla="*/ 63 h 108"/>
                  <a:gd name="T22" fmla="*/ 48 w 107"/>
                  <a:gd name="T23" fmla="*/ 64 h 108"/>
                  <a:gd name="T24" fmla="*/ 82 w 107"/>
                  <a:gd name="T25" fmla="*/ 62 h 108"/>
                  <a:gd name="T26" fmla="*/ 114 w 107"/>
                  <a:gd name="T27" fmla="*/ 53 h 108"/>
                  <a:gd name="T28" fmla="*/ 102 w 107"/>
                  <a:gd name="T29" fmla="*/ 52 h 108"/>
                  <a:gd name="T30" fmla="*/ 61 w 107"/>
                  <a:gd name="T31" fmla="*/ 57 h 108"/>
                  <a:gd name="T32" fmla="*/ 26 w 107"/>
                  <a:gd name="T33" fmla="*/ 57 h 108"/>
                  <a:gd name="T34" fmla="*/ 14 w 107"/>
                  <a:gd name="T35" fmla="*/ 53 h 108"/>
                  <a:gd name="T36" fmla="*/ 0 w 107"/>
                  <a:gd name="T37" fmla="*/ 48 h 108"/>
                  <a:gd name="T38" fmla="*/ 24 w 107"/>
                  <a:gd name="T39" fmla="*/ 50 h 108"/>
                  <a:gd name="T40" fmla="*/ 78 w 107"/>
                  <a:gd name="T41" fmla="*/ 54 h 108"/>
                  <a:gd name="T42" fmla="*/ 102 w 107"/>
                  <a:gd name="T43" fmla="*/ 52 h 108"/>
                  <a:gd name="T44" fmla="*/ 108 w 107"/>
                  <a:gd name="T45" fmla="*/ 49 h 108"/>
                  <a:gd name="T46" fmla="*/ 100 w 107"/>
                  <a:gd name="T47" fmla="*/ 49 h 108"/>
                  <a:gd name="T48" fmla="*/ 63 w 107"/>
                  <a:gd name="T49" fmla="*/ 52 h 108"/>
                  <a:gd name="T50" fmla="*/ 38 w 107"/>
                  <a:gd name="T51" fmla="*/ 52 h 108"/>
                  <a:gd name="T52" fmla="*/ 30 w 107"/>
                  <a:gd name="T53" fmla="*/ 49 h 108"/>
                  <a:gd name="T54" fmla="*/ 28 w 107"/>
                  <a:gd name="T55" fmla="*/ 44 h 108"/>
                  <a:gd name="T56" fmla="*/ 30 w 107"/>
                  <a:gd name="T57" fmla="*/ 39 h 108"/>
                  <a:gd name="T58" fmla="*/ 46 w 107"/>
                  <a:gd name="T59" fmla="*/ 44 h 108"/>
                  <a:gd name="T60" fmla="*/ 73 w 107"/>
                  <a:gd name="T61" fmla="*/ 43 h 108"/>
                  <a:gd name="T62" fmla="*/ 90 w 107"/>
                  <a:gd name="T63" fmla="*/ 40 h 108"/>
                  <a:gd name="T64" fmla="*/ 106 w 107"/>
                  <a:gd name="T65" fmla="*/ 31 h 108"/>
                  <a:gd name="T66" fmla="*/ 88 w 107"/>
                  <a:gd name="T67" fmla="*/ 38 h 108"/>
                  <a:gd name="T68" fmla="*/ 63 w 107"/>
                  <a:gd name="T69" fmla="*/ 46 h 108"/>
                  <a:gd name="T70" fmla="*/ 38 w 107"/>
                  <a:gd name="T71" fmla="*/ 46 h 108"/>
                  <a:gd name="T72" fmla="*/ 30 w 107"/>
                  <a:gd name="T73" fmla="*/ 43 h 108"/>
                  <a:gd name="T74" fmla="*/ 20 w 107"/>
                  <a:gd name="T75" fmla="*/ 36 h 108"/>
                  <a:gd name="T76" fmla="*/ 30 w 107"/>
                  <a:gd name="T77" fmla="*/ 35 h 108"/>
                  <a:gd name="T78" fmla="*/ 67 w 107"/>
                  <a:gd name="T79" fmla="*/ 40 h 108"/>
                  <a:gd name="T80" fmla="*/ 76 w 107"/>
                  <a:gd name="T81" fmla="*/ 29 h 108"/>
                  <a:gd name="T82" fmla="*/ 69 w 107"/>
                  <a:gd name="T83" fmla="*/ 29 h 108"/>
                  <a:gd name="T84" fmla="*/ 46 w 107"/>
                  <a:gd name="T85" fmla="*/ 29 h 108"/>
                  <a:gd name="T86" fmla="*/ 28 w 107"/>
                  <a:gd name="T87" fmla="*/ 23 h 108"/>
                  <a:gd name="T88" fmla="*/ 18 w 107"/>
                  <a:gd name="T89" fmla="*/ 14 h 108"/>
                  <a:gd name="T90" fmla="*/ 32 w 107"/>
                  <a:gd name="T91" fmla="*/ 26 h 108"/>
                  <a:gd name="T92" fmla="*/ 48 w 107"/>
                  <a:gd name="T93" fmla="*/ 28 h 108"/>
                  <a:gd name="T94" fmla="*/ 69 w 107"/>
                  <a:gd name="T95" fmla="*/ 26 h 108"/>
                  <a:gd name="T96" fmla="*/ 76 w 107"/>
                  <a:gd name="T97" fmla="*/ 12 h 108"/>
                  <a:gd name="T98" fmla="*/ 73 w 107"/>
                  <a:gd name="T99" fmla="*/ 15 h 108"/>
                  <a:gd name="T100" fmla="*/ 52 w 107"/>
                  <a:gd name="T101" fmla="*/ 24 h 108"/>
                  <a:gd name="T102" fmla="*/ 46 w 107"/>
                  <a:gd name="T103" fmla="*/ 18 h 108"/>
                  <a:gd name="T104" fmla="*/ 40 w 107"/>
                  <a:gd name="T105" fmla="*/ 6 h 108"/>
                  <a:gd name="T106" fmla="*/ 38 w 107"/>
                  <a:gd name="T107" fmla="*/ 10 h 108"/>
                  <a:gd name="T108" fmla="*/ 40 w 107"/>
                  <a:gd name="T109" fmla="*/ 18 h 108"/>
                  <a:gd name="T110" fmla="*/ 44 w 107"/>
                  <a:gd name="T111" fmla="*/ 24 h 108"/>
                  <a:gd name="T112" fmla="*/ 65 w 107"/>
                  <a:gd name="T113" fmla="*/ 0 h 108"/>
                  <a:gd name="T114" fmla="*/ 69 w 107"/>
                  <a:gd name="T115" fmla="*/ 10 h 108"/>
                  <a:gd name="T116" fmla="*/ 61 w 107"/>
                  <a:gd name="T117" fmla="*/ 77 h 1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7"/>
                  <a:gd name="T178" fmla="*/ 0 h 108"/>
                  <a:gd name="T179" fmla="*/ 107 w 107"/>
                  <a:gd name="T180" fmla="*/ 108 h 1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7" h="108">
                    <a:moveTo>
                      <a:pt x="54" y="108"/>
                    </a:moveTo>
                    <a:lnTo>
                      <a:pt x="64" y="95"/>
                    </a:lnTo>
                    <a:lnTo>
                      <a:pt x="83" y="90"/>
                    </a:lnTo>
                    <a:lnTo>
                      <a:pt x="93" y="87"/>
                    </a:lnTo>
                    <a:lnTo>
                      <a:pt x="101" y="83"/>
                    </a:lnTo>
                    <a:lnTo>
                      <a:pt x="75" y="87"/>
                    </a:lnTo>
                    <a:lnTo>
                      <a:pt x="62" y="90"/>
                    </a:lnTo>
                    <a:lnTo>
                      <a:pt x="48" y="93"/>
                    </a:lnTo>
                    <a:lnTo>
                      <a:pt x="34" y="93"/>
                    </a:lnTo>
                    <a:lnTo>
                      <a:pt x="22" y="92"/>
                    </a:lnTo>
                    <a:lnTo>
                      <a:pt x="16" y="89"/>
                    </a:lnTo>
                    <a:lnTo>
                      <a:pt x="12" y="86"/>
                    </a:lnTo>
                    <a:lnTo>
                      <a:pt x="6" y="81"/>
                    </a:lnTo>
                    <a:lnTo>
                      <a:pt x="2" y="77"/>
                    </a:lnTo>
                    <a:lnTo>
                      <a:pt x="6" y="77"/>
                    </a:lnTo>
                    <a:lnTo>
                      <a:pt x="12" y="77"/>
                    </a:lnTo>
                    <a:lnTo>
                      <a:pt x="20" y="80"/>
                    </a:lnTo>
                    <a:lnTo>
                      <a:pt x="30" y="84"/>
                    </a:lnTo>
                    <a:lnTo>
                      <a:pt x="40" y="87"/>
                    </a:lnTo>
                    <a:lnTo>
                      <a:pt x="48" y="89"/>
                    </a:lnTo>
                    <a:lnTo>
                      <a:pt x="58" y="89"/>
                    </a:lnTo>
                    <a:lnTo>
                      <a:pt x="75" y="86"/>
                    </a:lnTo>
                    <a:lnTo>
                      <a:pt x="91" y="80"/>
                    </a:lnTo>
                    <a:lnTo>
                      <a:pt x="107" y="74"/>
                    </a:lnTo>
                    <a:lnTo>
                      <a:pt x="95" y="73"/>
                    </a:lnTo>
                    <a:lnTo>
                      <a:pt x="81" y="74"/>
                    </a:lnTo>
                    <a:lnTo>
                      <a:pt x="54" y="79"/>
                    </a:lnTo>
                    <a:lnTo>
                      <a:pt x="40" y="79"/>
                    </a:lnTo>
                    <a:lnTo>
                      <a:pt x="26" y="79"/>
                    </a:lnTo>
                    <a:lnTo>
                      <a:pt x="20" y="77"/>
                    </a:lnTo>
                    <a:lnTo>
                      <a:pt x="14" y="74"/>
                    </a:lnTo>
                    <a:lnTo>
                      <a:pt x="6" y="71"/>
                    </a:lnTo>
                    <a:lnTo>
                      <a:pt x="0" y="67"/>
                    </a:lnTo>
                    <a:lnTo>
                      <a:pt x="24" y="70"/>
                    </a:lnTo>
                    <a:lnTo>
                      <a:pt x="56" y="74"/>
                    </a:lnTo>
                    <a:lnTo>
                      <a:pt x="71" y="76"/>
                    </a:lnTo>
                    <a:lnTo>
                      <a:pt x="85" y="76"/>
                    </a:lnTo>
                    <a:lnTo>
                      <a:pt x="95" y="73"/>
                    </a:lnTo>
                    <a:lnTo>
                      <a:pt x="99" y="71"/>
                    </a:lnTo>
                    <a:lnTo>
                      <a:pt x="101" y="68"/>
                    </a:lnTo>
                    <a:lnTo>
                      <a:pt x="93" y="68"/>
                    </a:lnTo>
                    <a:lnTo>
                      <a:pt x="83" y="68"/>
                    </a:lnTo>
                    <a:lnTo>
                      <a:pt x="56" y="73"/>
                    </a:lnTo>
                    <a:lnTo>
                      <a:pt x="44" y="73"/>
                    </a:lnTo>
                    <a:lnTo>
                      <a:pt x="38" y="73"/>
                    </a:lnTo>
                    <a:lnTo>
                      <a:pt x="34" y="71"/>
                    </a:lnTo>
                    <a:lnTo>
                      <a:pt x="30" y="68"/>
                    </a:lnTo>
                    <a:lnTo>
                      <a:pt x="28" y="65"/>
                    </a:lnTo>
                    <a:lnTo>
                      <a:pt x="28" y="61"/>
                    </a:lnTo>
                    <a:lnTo>
                      <a:pt x="30" y="53"/>
                    </a:lnTo>
                    <a:lnTo>
                      <a:pt x="38" y="58"/>
                    </a:lnTo>
                    <a:lnTo>
                      <a:pt x="46" y="61"/>
                    </a:lnTo>
                    <a:lnTo>
                      <a:pt x="56" y="61"/>
                    </a:lnTo>
                    <a:lnTo>
                      <a:pt x="66" y="59"/>
                    </a:lnTo>
                    <a:lnTo>
                      <a:pt x="75" y="58"/>
                    </a:lnTo>
                    <a:lnTo>
                      <a:pt x="83" y="55"/>
                    </a:lnTo>
                    <a:lnTo>
                      <a:pt x="91" y="50"/>
                    </a:lnTo>
                    <a:lnTo>
                      <a:pt x="99" y="44"/>
                    </a:lnTo>
                    <a:lnTo>
                      <a:pt x="81" y="52"/>
                    </a:lnTo>
                    <a:lnTo>
                      <a:pt x="66" y="61"/>
                    </a:lnTo>
                    <a:lnTo>
                      <a:pt x="56" y="64"/>
                    </a:lnTo>
                    <a:lnTo>
                      <a:pt x="48" y="64"/>
                    </a:lnTo>
                    <a:lnTo>
                      <a:pt x="38" y="64"/>
                    </a:lnTo>
                    <a:lnTo>
                      <a:pt x="30" y="59"/>
                    </a:lnTo>
                    <a:lnTo>
                      <a:pt x="22" y="53"/>
                    </a:lnTo>
                    <a:lnTo>
                      <a:pt x="20" y="50"/>
                    </a:lnTo>
                    <a:lnTo>
                      <a:pt x="24" y="49"/>
                    </a:lnTo>
                    <a:lnTo>
                      <a:pt x="30" y="49"/>
                    </a:lnTo>
                    <a:lnTo>
                      <a:pt x="60" y="55"/>
                    </a:lnTo>
                    <a:lnTo>
                      <a:pt x="66" y="47"/>
                    </a:lnTo>
                    <a:lnTo>
                      <a:pt x="69" y="40"/>
                    </a:lnTo>
                    <a:lnTo>
                      <a:pt x="62" y="41"/>
                    </a:lnTo>
                    <a:lnTo>
                      <a:pt x="54" y="41"/>
                    </a:lnTo>
                    <a:lnTo>
                      <a:pt x="46" y="40"/>
                    </a:lnTo>
                    <a:lnTo>
                      <a:pt x="40" y="38"/>
                    </a:lnTo>
                    <a:lnTo>
                      <a:pt x="28" y="30"/>
                    </a:lnTo>
                    <a:lnTo>
                      <a:pt x="18" y="21"/>
                    </a:lnTo>
                    <a:lnTo>
                      <a:pt x="24" y="28"/>
                    </a:lnTo>
                    <a:lnTo>
                      <a:pt x="32" y="34"/>
                    </a:lnTo>
                    <a:lnTo>
                      <a:pt x="40" y="38"/>
                    </a:lnTo>
                    <a:lnTo>
                      <a:pt x="48" y="38"/>
                    </a:lnTo>
                    <a:lnTo>
                      <a:pt x="56" y="38"/>
                    </a:lnTo>
                    <a:lnTo>
                      <a:pt x="62" y="34"/>
                    </a:lnTo>
                    <a:lnTo>
                      <a:pt x="66" y="28"/>
                    </a:lnTo>
                    <a:lnTo>
                      <a:pt x="69" y="19"/>
                    </a:lnTo>
                    <a:lnTo>
                      <a:pt x="66" y="22"/>
                    </a:lnTo>
                    <a:lnTo>
                      <a:pt x="62" y="25"/>
                    </a:lnTo>
                    <a:lnTo>
                      <a:pt x="52" y="31"/>
                    </a:lnTo>
                    <a:lnTo>
                      <a:pt x="46" y="25"/>
                    </a:lnTo>
                    <a:lnTo>
                      <a:pt x="44" y="19"/>
                    </a:lnTo>
                    <a:lnTo>
                      <a:pt x="40" y="6"/>
                    </a:lnTo>
                    <a:lnTo>
                      <a:pt x="38" y="12"/>
                    </a:lnTo>
                    <a:lnTo>
                      <a:pt x="38" y="19"/>
                    </a:lnTo>
                    <a:lnTo>
                      <a:pt x="40" y="25"/>
                    </a:lnTo>
                    <a:lnTo>
                      <a:pt x="44" y="31"/>
                    </a:lnTo>
                    <a:lnTo>
                      <a:pt x="52" y="16"/>
                    </a:lnTo>
                    <a:lnTo>
                      <a:pt x="58" y="0"/>
                    </a:lnTo>
                    <a:lnTo>
                      <a:pt x="62" y="15"/>
                    </a:lnTo>
                    <a:lnTo>
                      <a:pt x="62" y="30"/>
                    </a:lnTo>
                    <a:lnTo>
                      <a:pt x="54"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7" name="Freeform 101"/>
              <p:cNvSpPr>
                <a:spLocks/>
              </p:cNvSpPr>
              <p:nvPr/>
            </p:nvSpPr>
            <p:spPr bwMode="auto">
              <a:xfrm>
                <a:off x="4801" y="1072"/>
                <a:ext cx="108" cy="103"/>
              </a:xfrm>
              <a:custGeom>
                <a:avLst/>
                <a:gdLst>
                  <a:gd name="T0" fmla="*/ 71 w 107"/>
                  <a:gd name="T1" fmla="*/ 69 h 108"/>
                  <a:gd name="T2" fmla="*/ 90 w 107"/>
                  <a:gd name="T3" fmla="*/ 65 h 108"/>
                  <a:gd name="T4" fmla="*/ 108 w 107"/>
                  <a:gd name="T5" fmla="*/ 60 h 108"/>
                  <a:gd name="T6" fmla="*/ 82 w 107"/>
                  <a:gd name="T7" fmla="*/ 63 h 108"/>
                  <a:gd name="T8" fmla="*/ 48 w 107"/>
                  <a:gd name="T9" fmla="*/ 67 h 108"/>
                  <a:gd name="T10" fmla="*/ 22 w 107"/>
                  <a:gd name="T11" fmla="*/ 66 h 108"/>
                  <a:gd name="T12" fmla="*/ 12 w 107"/>
                  <a:gd name="T13" fmla="*/ 62 h 108"/>
                  <a:gd name="T14" fmla="*/ 2 w 107"/>
                  <a:gd name="T15" fmla="*/ 55 h 108"/>
                  <a:gd name="T16" fmla="*/ 6 w 107"/>
                  <a:gd name="T17" fmla="*/ 55 h 108"/>
                  <a:gd name="T18" fmla="*/ 20 w 107"/>
                  <a:gd name="T19" fmla="*/ 57 h 108"/>
                  <a:gd name="T20" fmla="*/ 40 w 107"/>
                  <a:gd name="T21" fmla="*/ 63 h 108"/>
                  <a:gd name="T22" fmla="*/ 48 w 107"/>
                  <a:gd name="T23" fmla="*/ 64 h 108"/>
                  <a:gd name="T24" fmla="*/ 82 w 107"/>
                  <a:gd name="T25" fmla="*/ 62 h 108"/>
                  <a:gd name="T26" fmla="*/ 114 w 107"/>
                  <a:gd name="T27" fmla="*/ 53 h 108"/>
                  <a:gd name="T28" fmla="*/ 102 w 107"/>
                  <a:gd name="T29" fmla="*/ 52 h 108"/>
                  <a:gd name="T30" fmla="*/ 61 w 107"/>
                  <a:gd name="T31" fmla="*/ 57 h 108"/>
                  <a:gd name="T32" fmla="*/ 26 w 107"/>
                  <a:gd name="T33" fmla="*/ 57 h 108"/>
                  <a:gd name="T34" fmla="*/ 14 w 107"/>
                  <a:gd name="T35" fmla="*/ 53 h 108"/>
                  <a:gd name="T36" fmla="*/ 0 w 107"/>
                  <a:gd name="T37" fmla="*/ 48 h 108"/>
                  <a:gd name="T38" fmla="*/ 24 w 107"/>
                  <a:gd name="T39" fmla="*/ 50 h 108"/>
                  <a:gd name="T40" fmla="*/ 78 w 107"/>
                  <a:gd name="T41" fmla="*/ 54 h 108"/>
                  <a:gd name="T42" fmla="*/ 102 w 107"/>
                  <a:gd name="T43" fmla="*/ 52 h 108"/>
                  <a:gd name="T44" fmla="*/ 108 w 107"/>
                  <a:gd name="T45" fmla="*/ 49 h 108"/>
                  <a:gd name="T46" fmla="*/ 100 w 107"/>
                  <a:gd name="T47" fmla="*/ 49 h 108"/>
                  <a:gd name="T48" fmla="*/ 63 w 107"/>
                  <a:gd name="T49" fmla="*/ 52 h 108"/>
                  <a:gd name="T50" fmla="*/ 38 w 107"/>
                  <a:gd name="T51" fmla="*/ 52 h 108"/>
                  <a:gd name="T52" fmla="*/ 30 w 107"/>
                  <a:gd name="T53" fmla="*/ 49 h 108"/>
                  <a:gd name="T54" fmla="*/ 28 w 107"/>
                  <a:gd name="T55" fmla="*/ 44 h 108"/>
                  <a:gd name="T56" fmla="*/ 30 w 107"/>
                  <a:gd name="T57" fmla="*/ 39 h 108"/>
                  <a:gd name="T58" fmla="*/ 46 w 107"/>
                  <a:gd name="T59" fmla="*/ 44 h 108"/>
                  <a:gd name="T60" fmla="*/ 73 w 107"/>
                  <a:gd name="T61" fmla="*/ 43 h 108"/>
                  <a:gd name="T62" fmla="*/ 90 w 107"/>
                  <a:gd name="T63" fmla="*/ 40 h 108"/>
                  <a:gd name="T64" fmla="*/ 106 w 107"/>
                  <a:gd name="T65" fmla="*/ 31 h 108"/>
                  <a:gd name="T66" fmla="*/ 88 w 107"/>
                  <a:gd name="T67" fmla="*/ 38 h 108"/>
                  <a:gd name="T68" fmla="*/ 63 w 107"/>
                  <a:gd name="T69" fmla="*/ 46 h 108"/>
                  <a:gd name="T70" fmla="*/ 38 w 107"/>
                  <a:gd name="T71" fmla="*/ 46 h 108"/>
                  <a:gd name="T72" fmla="*/ 30 w 107"/>
                  <a:gd name="T73" fmla="*/ 43 h 108"/>
                  <a:gd name="T74" fmla="*/ 20 w 107"/>
                  <a:gd name="T75" fmla="*/ 36 h 108"/>
                  <a:gd name="T76" fmla="*/ 30 w 107"/>
                  <a:gd name="T77" fmla="*/ 35 h 108"/>
                  <a:gd name="T78" fmla="*/ 67 w 107"/>
                  <a:gd name="T79" fmla="*/ 40 h 108"/>
                  <a:gd name="T80" fmla="*/ 76 w 107"/>
                  <a:gd name="T81" fmla="*/ 29 h 108"/>
                  <a:gd name="T82" fmla="*/ 69 w 107"/>
                  <a:gd name="T83" fmla="*/ 29 h 108"/>
                  <a:gd name="T84" fmla="*/ 46 w 107"/>
                  <a:gd name="T85" fmla="*/ 29 h 108"/>
                  <a:gd name="T86" fmla="*/ 28 w 107"/>
                  <a:gd name="T87" fmla="*/ 23 h 108"/>
                  <a:gd name="T88" fmla="*/ 18 w 107"/>
                  <a:gd name="T89" fmla="*/ 14 h 108"/>
                  <a:gd name="T90" fmla="*/ 32 w 107"/>
                  <a:gd name="T91" fmla="*/ 26 h 108"/>
                  <a:gd name="T92" fmla="*/ 48 w 107"/>
                  <a:gd name="T93" fmla="*/ 28 h 108"/>
                  <a:gd name="T94" fmla="*/ 69 w 107"/>
                  <a:gd name="T95" fmla="*/ 26 h 108"/>
                  <a:gd name="T96" fmla="*/ 76 w 107"/>
                  <a:gd name="T97" fmla="*/ 12 h 108"/>
                  <a:gd name="T98" fmla="*/ 73 w 107"/>
                  <a:gd name="T99" fmla="*/ 15 h 108"/>
                  <a:gd name="T100" fmla="*/ 52 w 107"/>
                  <a:gd name="T101" fmla="*/ 24 h 108"/>
                  <a:gd name="T102" fmla="*/ 46 w 107"/>
                  <a:gd name="T103" fmla="*/ 18 h 108"/>
                  <a:gd name="T104" fmla="*/ 40 w 107"/>
                  <a:gd name="T105" fmla="*/ 6 h 108"/>
                  <a:gd name="T106" fmla="*/ 38 w 107"/>
                  <a:gd name="T107" fmla="*/ 10 h 108"/>
                  <a:gd name="T108" fmla="*/ 40 w 107"/>
                  <a:gd name="T109" fmla="*/ 18 h 108"/>
                  <a:gd name="T110" fmla="*/ 44 w 107"/>
                  <a:gd name="T111" fmla="*/ 24 h 108"/>
                  <a:gd name="T112" fmla="*/ 65 w 107"/>
                  <a:gd name="T113" fmla="*/ 0 h 108"/>
                  <a:gd name="T114" fmla="*/ 69 w 107"/>
                  <a:gd name="T115" fmla="*/ 10 h 1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7"/>
                  <a:gd name="T175" fmla="*/ 0 h 108"/>
                  <a:gd name="T176" fmla="*/ 107 w 107"/>
                  <a:gd name="T177" fmla="*/ 108 h 10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7" h="108">
                    <a:moveTo>
                      <a:pt x="54" y="108"/>
                    </a:moveTo>
                    <a:lnTo>
                      <a:pt x="64" y="95"/>
                    </a:lnTo>
                    <a:lnTo>
                      <a:pt x="83" y="90"/>
                    </a:lnTo>
                    <a:lnTo>
                      <a:pt x="93" y="87"/>
                    </a:lnTo>
                    <a:lnTo>
                      <a:pt x="101" y="83"/>
                    </a:lnTo>
                    <a:lnTo>
                      <a:pt x="75" y="87"/>
                    </a:lnTo>
                    <a:lnTo>
                      <a:pt x="62" y="90"/>
                    </a:lnTo>
                    <a:lnTo>
                      <a:pt x="48" y="93"/>
                    </a:lnTo>
                    <a:lnTo>
                      <a:pt x="34" y="93"/>
                    </a:lnTo>
                    <a:lnTo>
                      <a:pt x="22" y="92"/>
                    </a:lnTo>
                    <a:lnTo>
                      <a:pt x="16" y="89"/>
                    </a:lnTo>
                    <a:lnTo>
                      <a:pt x="12" y="86"/>
                    </a:lnTo>
                    <a:lnTo>
                      <a:pt x="6" y="81"/>
                    </a:lnTo>
                    <a:lnTo>
                      <a:pt x="2" y="77"/>
                    </a:lnTo>
                    <a:lnTo>
                      <a:pt x="6" y="77"/>
                    </a:lnTo>
                    <a:lnTo>
                      <a:pt x="12" y="77"/>
                    </a:lnTo>
                    <a:lnTo>
                      <a:pt x="20" y="80"/>
                    </a:lnTo>
                    <a:lnTo>
                      <a:pt x="30" y="84"/>
                    </a:lnTo>
                    <a:lnTo>
                      <a:pt x="40" y="87"/>
                    </a:lnTo>
                    <a:lnTo>
                      <a:pt x="48" y="89"/>
                    </a:lnTo>
                    <a:lnTo>
                      <a:pt x="58" y="89"/>
                    </a:lnTo>
                    <a:lnTo>
                      <a:pt x="75" y="86"/>
                    </a:lnTo>
                    <a:lnTo>
                      <a:pt x="91" y="80"/>
                    </a:lnTo>
                    <a:lnTo>
                      <a:pt x="107" y="74"/>
                    </a:lnTo>
                    <a:lnTo>
                      <a:pt x="95" y="73"/>
                    </a:lnTo>
                    <a:lnTo>
                      <a:pt x="81" y="74"/>
                    </a:lnTo>
                    <a:lnTo>
                      <a:pt x="54" y="79"/>
                    </a:lnTo>
                    <a:lnTo>
                      <a:pt x="40" y="79"/>
                    </a:lnTo>
                    <a:lnTo>
                      <a:pt x="26" y="79"/>
                    </a:lnTo>
                    <a:lnTo>
                      <a:pt x="20" y="77"/>
                    </a:lnTo>
                    <a:lnTo>
                      <a:pt x="14" y="74"/>
                    </a:lnTo>
                    <a:lnTo>
                      <a:pt x="6" y="71"/>
                    </a:lnTo>
                    <a:lnTo>
                      <a:pt x="0" y="67"/>
                    </a:lnTo>
                    <a:lnTo>
                      <a:pt x="24" y="70"/>
                    </a:lnTo>
                    <a:lnTo>
                      <a:pt x="56" y="74"/>
                    </a:lnTo>
                    <a:lnTo>
                      <a:pt x="71" y="76"/>
                    </a:lnTo>
                    <a:lnTo>
                      <a:pt x="85" y="76"/>
                    </a:lnTo>
                    <a:lnTo>
                      <a:pt x="95" y="73"/>
                    </a:lnTo>
                    <a:lnTo>
                      <a:pt x="99" y="71"/>
                    </a:lnTo>
                    <a:lnTo>
                      <a:pt x="101" y="68"/>
                    </a:lnTo>
                    <a:lnTo>
                      <a:pt x="93" y="68"/>
                    </a:lnTo>
                    <a:lnTo>
                      <a:pt x="83" y="68"/>
                    </a:lnTo>
                    <a:lnTo>
                      <a:pt x="56" y="73"/>
                    </a:lnTo>
                    <a:lnTo>
                      <a:pt x="44" y="73"/>
                    </a:lnTo>
                    <a:lnTo>
                      <a:pt x="38" y="73"/>
                    </a:lnTo>
                    <a:lnTo>
                      <a:pt x="34" y="71"/>
                    </a:lnTo>
                    <a:lnTo>
                      <a:pt x="30" y="68"/>
                    </a:lnTo>
                    <a:lnTo>
                      <a:pt x="28" y="65"/>
                    </a:lnTo>
                    <a:lnTo>
                      <a:pt x="28" y="61"/>
                    </a:lnTo>
                    <a:lnTo>
                      <a:pt x="30" y="53"/>
                    </a:lnTo>
                    <a:lnTo>
                      <a:pt x="38" y="58"/>
                    </a:lnTo>
                    <a:lnTo>
                      <a:pt x="46" y="61"/>
                    </a:lnTo>
                    <a:lnTo>
                      <a:pt x="56" y="61"/>
                    </a:lnTo>
                    <a:lnTo>
                      <a:pt x="66" y="59"/>
                    </a:lnTo>
                    <a:lnTo>
                      <a:pt x="75" y="58"/>
                    </a:lnTo>
                    <a:lnTo>
                      <a:pt x="83" y="55"/>
                    </a:lnTo>
                    <a:lnTo>
                      <a:pt x="91" y="50"/>
                    </a:lnTo>
                    <a:lnTo>
                      <a:pt x="99" y="44"/>
                    </a:lnTo>
                    <a:lnTo>
                      <a:pt x="81" y="52"/>
                    </a:lnTo>
                    <a:lnTo>
                      <a:pt x="66" y="61"/>
                    </a:lnTo>
                    <a:lnTo>
                      <a:pt x="56" y="64"/>
                    </a:lnTo>
                    <a:lnTo>
                      <a:pt x="48" y="64"/>
                    </a:lnTo>
                    <a:lnTo>
                      <a:pt x="38" y="64"/>
                    </a:lnTo>
                    <a:lnTo>
                      <a:pt x="30" y="59"/>
                    </a:lnTo>
                    <a:lnTo>
                      <a:pt x="22" y="53"/>
                    </a:lnTo>
                    <a:lnTo>
                      <a:pt x="20" y="50"/>
                    </a:lnTo>
                    <a:lnTo>
                      <a:pt x="24" y="49"/>
                    </a:lnTo>
                    <a:lnTo>
                      <a:pt x="30" y="49"/>
                    </a:lnTo>
                    <a:lnTo>
                      <a:pt x="60" y="55"/>
                    </a:lnTo>
                    <a:lnTo>
                      <a:pt x="66" y="47"/>
                    </a:lnTo>
                    <a:lnTo>
                      <a:pt x="69" y="40"/>
                    </a:lnTo>
                    <a:lnTo>
                      <a:pt x="62" y="41"/>
                    </a:lnTo>
                    <a:lnTo>
                      <a:pt x="54" y="41"/>
                    </a:lnTo>
                    <a:lnTo>
                      <a:pt x="46" y="40"/>
                    </a:lnTo>
                    <a:lnTo>
                      <a:pt x="40" y="38"/>
                    </a:lnTo>
                    <a:lnTo>
                      <a:pt x="28" y="30"/>
                    </a:lnTo>
                    <a:lnTo>
                      <a:pt x="18" y="21"/>
                    </a:lnTo>
                    <a:lnTo>
                      <a:pt x="24" y="28"/>
                    </a:lnTo>
                    <a:lnTo>
                      <a:pt x="32" y="34"/>
                    </a:lnTo>
                    <a:lnTo>
                      <a:pt x="40" y="38"/>
                    </a:lnTo>
                    <a:lnTo>
                      <a:pt x="48" y="38"/>
                    </a:lnTo>
                    <a:lnTo>
                      <a:pt x="56" y="38"/>
                    </a:lnTo>
                    <a:lnTo>
                      <a:pt x="62" y="34"/>
                    </a:lnTo>
                    <a:lnTo>
                      <a:pt x="66" y="28"/>
                    </a:lnTo>
                    <a:lnTo>
                      <a:pt x="69" y="19"/>
                    </a:lnTo>
                    <a:lnTo>
                      <a:pt x="66" y="22"/>
                    </a:lnTo>
                    <a:lnTo>
                      <a:pt x="62" y="25"/>
                    </a:lnTo>
                    <a:lnTo>
                      <a:pt x="52" y="31"/>
                    </a:lnTo>
                    <a:lnTo>
                      <a:pt x="46" y="25"/>
                    </a:lnTo>
                    <a:lnTo>
                      <a:pt x="44" y="19"/>
                    </a:lnTo>
                    <a:lnTo>
                      <a:pt x="40" y="6"/>
                    </a:lnTo>
                    <a:lnTo>
                      <a:pt x="38" y="12"/>
                    </a:lnTo>
                    <a:lnTo>
                      <a:pt x="38" y="19"/>
                    </a:lnTo>
                    <a:lnTo>
                      <a:pt x="40" y="25"/>
                    </a:lnTo>
                    <a:lnTo>
                      <a:pt x="44" y="31"/>
                    </a:lnTo>
                    <a:lnTo>
                      <a:pt x="52" y="16"/>
                    </a:lnTo>
                    <a:lnTo>
                      <a:pt x="58" y="0"/>
                    </a:lnTo>
                    <a:lnTo>
                      <a:pt x="62" y="15"/>
                    </a:lnTo>
                    <a:lnTo>
                      <a:pt x="62" y="30"/>
                    </a:lnTo>
                  </a:path>
                </a:pathLst>
              </a:custGeom>
              <a:noFill/>
              <a:ln w="12700">
                <a:solidFill>
                  <a:srgbClr val="00531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 name="Line 102"/>
              <p:cNvSpPr>
                <a:spLocks noChangeShapeType="1"/>
              </p:cNvSpPr>
              <p:nvPr/>
            </p:nvSpPr>
            <p:spPr bwMode="auto">
              <a:xfrm flipV="1">
                <a:off x="4998" y="1081"/>
                <a:ext cx="1" cy="109"/>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 name="Freeform 103"/>
              <p:cNvSpPr>
                <a:spLocks/>
              </p:cNvSpPr>
              <p:nvPr/>
            </p:nvSpPr>
            <p:spPr bwMode="auto">
              <a:xfrm>
                <a:off x="4927" y="1051"/>
                <a:ext cx="143" cy="121"/>
              </a:xfrm>
              <a:custGeom>
                <a:avLst/>
                <a:gdLst>
                  <a:gd name="T0" fmla="*/ 90 w 142"/>
                  <a:gd name="T1" fmla="*/ 84 h 126"/>
                  <a:gd name="T2" fmla="*/ 139 w 142"/>
                  <a:gd name="T3" fmla="*/ 73 h 126"/>
                  <a:gd name="T4" fmla="*/ 105 w 142"/>
                  <a:gd name="T5" fmla="*/ 77 h 126"/>
                  <a:gd name="T6" fmla="*/ 45 w 142"/>
                  <a:gd name="T7" fmla="*/ 82 h 126"/>
                  <a:gd name="T8" fmla="*/ 21 w 142"/>
                  <a:gd name="T9" fmla="*/ 79 h 126"/>
                  <a:gd name="T10" fmla="*/ 2 w 142"/>
                  <a:gd name="T11" fmla="*/ 67 h 126"/>
                  <a:gd name="T12" fmla="*/ 15 w 142"/>
                  <a:gd name="T13" fmla="*/ 69 h 126"/>
                  <a:gd name="T14" fmla="*/ 51 w 142"/>
                  <a:gd name="T15" fmla="*/ 77 h 126"/>
                  <a:gd name="T16" fmla="*/ 82 w 142"/>
                  <a:gd name="T17" fmla="*/ 77 h 126"/>
                  <a:gd name="T18" fmla="*/ 127 w 142"/>
                  <a:gd name="T19" fmla="*/ 71 h 126"/>
                  <a:gd name="T20" fmla="*/ 141 w 142"/>
                  <a:gd name="T21" fmla="*/ 64 h 126"/>
                  <a:gd name="T22" fmla="*/ 78 w 142"/>
                  <a:gd name="T23" fmla="*/ 69 h 126"/>
                  <a:gd name="T24" fmla="*/ 25 w 142"/>
                  <a:gd name="T25" fmla="*/ 67 h 126"/>
                  <a:gd name="T26" fmla="*/ 0 w 142"/>
                  <a:gd name="T27" fmla="*/ 58 h 126"/>
                  <a:gd name="T28" fmla="*/ 80 w 142"/>
                  <a:gd name="T29" fmla="*/ 65 h 126"/>
                  <a:gd name="T30" fmla="*/ 133 w 142"/>
                  <a:gd name="T31" fmla="*/ 64 h 126"/>
                  <a:gd name="T32" fmla="*/ 141 w 142"/>
                  <a:gd name="T33" fmla="*/ 60 h 126"/>
                  <a:gd name="T34" fmla="*/ 115 w 142"/>
                  <a:gd name="T35" fmla="*/ 60 h 126"/>
                  <a:gd name="T36" fmla="*/ 51 w 142"/>
                  <a:gd name="T37" fmla="*/ 64 h 126"/>
                  <a:gd name="T38" fmla="*/ 37 w 142"/>
                  <a:gd name="T39" fmla="*/ 57 h 126"/>
                  <a:gd name="T40" fmla="*/ 37 w 142"/>
                  <a:gd name="T41" fmla="*/ 48 h 126"/>
                  <a:gd name="T42" fmla="*/ 80 w 142"/>
                  <a:gd name="T43" fmla="*/ 54 h 126"/>
                  <a:gd name="T44" fmla="*/ 117 w 142"/>
                  <a:gd name="T45" fmla="*/ 48 h 126"/>
                  <a:gd name="T46" fmla="*/ 137 w 142"/>
                  <a:gd name="T47" fmla="*/ 38 h 126"/>
                  <a:gd name="T48" fmla="*/ 92 w 142"/>
                  <a:gd name="T49" fmla="*/ 53 h 126"/>
                  <a:gd name="T50" fmla="*/ 51 w 142"/>
                  <a:gd name="T51" fmla="*/ 55 h 126"/>
                  <a:gd name="T52" fmla="*/ 39 w 142"/>
                  <a:gd name="T53" fmla="*/ 52 h 126"/>
                  <a:gd name="T54" fmla="*/ 27 w 142"/>
                  <a:gd name="T55" fmla="*/ 44 h 126"/>
                  <a:gd name="T56" fmla="*/ 39 w 142"/>
                  <a:gd name="T57" fmla="*/ 42 h 126"/>
                  <a:gd name="T58" fmla="*/ 84 w 142"/>
                  <a:gd name="T59" fmla="*/ 49 h 126"/>
                  <a:gd name="T60" fmla="*/ 97 w 142"/>
                  <a:gd name="T61" fmla="*/ 34 h 126"/>
                  <a:gd name="T62" fmla="*/ 78 w 142"/>
                  <a:gd name="T63" fmla="*/ 36 h 126"/>
                  <a:gd name="T64" fmla="*/ 45 w 142"/>
                  <a:gd name="T65" fmla="*/ 31 h 126"/>
                  <a:gd name="T66" fmla="*/ 23 w 142"/>
                  <a:gd name="T67" fmla="*/ 17 h 126"/>
                  <a:gd name="T68" fmla="*/ 53 w 142"/>
                  <a:gd name="T69" fmla="*/ 33 h 126"/>
                  <a:gd name="T70" fmla="*/ 88 w 142"/>
                  <a:gd name="T71" fmla="*/ 31 h 126"/>
                  <a:gd name="T72" fmla="*/ 99 w 142"/>
                  <a:gd name="T73" fmla="*/ 15 h 126"/>
                  <a:gd name="T74" fmla="*/ 67 w 142"/>
                  <a:gd name="T75" fmla="*/ 29 h 126"/>
                  <a:gd name="T76" fmla="*/ 57 w 142"/>
                  <a:gd name="T77" fmla="*/ 14 h 126"/>
                  <a:gd name="T78" fmla="*/ 49 w 142"/>
                  <a:gd name="T79" fmla="*/ 12 h 126"/>
                  <a:gd name="T80" fmla="*/ 59 w 142"/>
                  <a:gd name="T81" fmla="*/ 29 h 126"/>
                  <a:gd name="T82" fmla="*/ 69 w 142"/>
                  <a:gd name="T83" fmla="*/ 12 h 126"/>
                  <a:gd name="T84" fmla="*/ 88 w 142"/>
                  <a:gd name="T85" fmla="*/ 12 h 1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2"/>
                  <a:gd name="T130" fmla="*/ 0 h 126"/>
                  <a:gd name="T131" fmla="*/ 142 w 142"/>
                  <a:gd name="T132" fmla="*/ 126 h 1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2" h="126">
                    <a:moveTo>
                      <a:pt x="71" y="126"/>
                    </a:moveTo>
                    <a:lnTo>
                      <a:pt x="83" y="111"/>
                    </a:lnTo>
                    <a:lnTo>
                      <a:pt x="110" y="105"/>
                    </a:lnTo>
                    <a:lnTo>
                      <a:pt x="122" y="102"/>
                    </a:lnTo>
                    <a:lnTo>
                      <a:pt x="132" y="97"/>
                    </a:lnTo>
                    <a:lnTo>
                      <a:pt x="116" y="98"/>
                    </a:lnTo>
                    <a:lnTo>
                      <a:pt x="98" y="102"/>
                    </a:lnTo>
                    <a:lnTo>
                      <a:pt x="81" y="105"/>
                    </a:lnTo>
                    <a:lnTo>
                      <a:pt x="63" y="108"/>
                    </a:lnTo>
                    <a:lnTo>
                      <a:pt x="45" y="108"/>
                    </a:lnTo>
                    <a:lnTo>
                      <a:pt x="37" y="108"/>
                    </a:lnTo>
                    <a:lnTo>
                      <a:pt x="29" y="107"/>
                    </a:lnTo>
                    <a:lnTo>
                      <a:pt x="21" y="104"/>
                    </a:lnTo>
                    <a:lnTo>
                      <a:pt x="15" y="101"/>
                    </a:lnTo>
                    <a:lnTo>
                      <a:pt x="8" y="95"/>
                    </a:lnTo>
                    <a:lnTo>
                      <a:pt x="2" y="89"/>
                    </a:lnTo>
                    <a:lnTo>
                      <a:pt x="10" y="89"/>
                    </a:lnTo>
                    <a:lnTo>
                      <a:pt x="15" y="91"/>
                    </a:lnTo>
                    <a:lnTo>
                      <a:pt x="27" y="94"/>
                    </a:lnTo>
                    <a:lnTo>
                      <a:pt x="39" y="98"/>
                    </a:lnTo>
                    <a:lnTo>
                      <a:pt x="51" y="102"/>
                    </a:lnTo>
                    <a:lnTo>
                      <a:pt x="63" y="102"/>
                    </a:lnTo>
                    <a:lnTo>
                      <a:pt x="75" y="102"/>
                    </a:lnTo>
                    <a:lnTo>
                      <a:pt x="86" y="102"/>
                    </a:lnTo>
                    <a:lnTo>
                      <a:pt x="98" y="100"/>
                    </a:lnTo>
                    <a:lnTo>
                      <a:pt x="120" y="94"/>
                    </a:lnTo>
                    <a:lnTo>
                      <a:pt x="142" y="86"/>
                    </a:lnTo>
                    <a:lnTo>
                      <a:pt x="134" y="85"/>
                    </a:lnTo>
                    <a:lnTo>
                      <a:pt x="124" y="85"/>
                    </a:lnTo>
                    <a:lnTo>
                      <a:pt x="106" y="86"/>
                    </a:lnTo>
                    <a:lnTo>
                      <a:pt x="71" y="91"/>
                    </a:lnTo>
                    <a:lnTo>
                      <a:pt x="53" y="92"/>
                    </a:lnTo>
                    <a:lnTo>
                      <a:pt x="35" y="92"/>
                    </a:lnTo>
                    <a:lnTo>
                      <a:pt x="25" y="89"/>
                    </a:lnTo>
                    <a:lnTo>
                      <a:pt x="17" y="88"/>
                    </a:lnTo>
                    <a:lnTo>
                      <a:pt x="10" y="83"/>
                    </a:lnTo>
                    <a:lnTo>
                      <a:pt x="0" y="77"/>
                    </a:lnTo>
                    <a:lnTo>
                      <a:pt x="31" y="82"/>
                    </a:lnTo>
                    <a:lnTo>
                      <a:pt x="73" y="86"/>
                    </a:lnTo>
                    <a:lnTo>
                      <a:pt x="92" y="88"/>
                    </a:lnTo>
                    <a:lnTo>
                      <a:pt x="110" y="88"/>
                    </a:lnTo>
                    <a:lnTo>
                      <a:pt x="126" y="85"/>
                    </a:lnTo>
                    <a:lnTo>
                      <a:pt x="130" y="83"/>
                    </a:lnTo>
                    <a:lnTo>
                      <a:pt x="134" y="80"/>
                    </a:lnTo>
                    <a:lnTo>
                      <a:pt x="130" y="79"/>
                    </a:lnTo>
                    <a:lnTo>
                      <a:pt x="124" y="79"/>
                    </a:lnTo>
                    <a:lnTo>
                      <a:pt x="108" y="80"/>
                    </a:lnTo>
                    <a:lnTo>
                      <a:pt x="75" y="85"/>
                    </a:lnTo>
                    <a:lnTo>
                      <a:pt x="57" y="85"/>
                    </a:lnTo>
                    <a:lnTo>
                      <a:pt x="51" y="85"/>
                    </a:lnTo>
                    <a:lnTo>
                      <a:pt x="45" y="82"/>
                    </a:lnTo>
                    <a:lnTo>
                      <a:pt x="41" y="80"/>
                    </a:lnTo>
                    <a:lnTo>
                      <a:pt x="37" y="76"/>
                    </a:lnTo>
                    <a:lnTo>
                      <a:pt x="37" y="70"/>
                    </a:lnTo>
                    <a:lnTo>
                      <a:pt x="37" y="62"/>
                    </a:lnTo>
                    <a:lnTo>
                      <a:pt x="49" y="67"/>
                    </a:lnTo>
                    <a:lnTo>
                      <a:pt x="61" y="70"/>
                    </a:lnTo>
                    <a:lnTo>
                      <a:pt x="73" y="71"/>
                    </a:lnTo>
                    <a:lnTo>
                      <a:pt x="86" y="70"/>
                    </a:lnTo>
                    <a:lnTo>
                      <a:pt x="98" y="67"/>
                    </a:lnTo>
                    <a:lnTo>
                      <a:pt x="110" y="62"/>
                    </a:lnTo>
                    <a:lnTo>
                      <a:pt x="120" y="58"/>
                    </a:lnTo>
                    <a:lnTo>
                      <a:pt x="130" y="52"/>
                    </a:lnTo>
                    <a:lnTo>
                      <a:pt x="118" y="55"/>
                    </a:lnTo>
                    <a:lnTo>
                      <a:pt x="108" y="61"/>
                    </a:lnTo>
                    <a:lnTo>
                      <a:pt x="85" y="70"/>
                    </a:lnTo>
                    <a:lnTo>
                      <a:pt x="73" y="73"/>
                    </a:lnTo>
                    <a:lnTo>
                      <a:pt x="61" y="74"/>
                    </a:lnTo>
                    <a:lnTo>
                      <a:pt x="51" y="73"/>
                    </a:lnTo>
                    <a:lnTo>
                      <a:pt x="45" y="71"/>
                    </a:lnTo>
                    <a:lnTo>
                      <a:pt x="39" y="68"/>
                    </a:lnTo>
                    <a:lnTo>
                      <a:pt x="29" y="61"/>
                    </a:lnTo>
                    <a:lnTo>
                      <a:pt x="27" y="59"/>
                    </a:lnTo>
                    <a:lnTo>
                      <a:pt x="27" y="58"/>
                    </a:lnTo>
                    <a:lnTo>
                      <a:pt x="29" y="56"/>
                    </a:lnTo>
                    <a:lnTo>
                      <a:pt x="31" y="56"/>
                    </a:lnTo>
                    <a:lnTo>
                      <a:pt x="39" y="56"/>
                    </a:lnTo>
                    <a:lnTo>
                      <a:pt x="61" y="61"/>
                    </a:lnTo>
                    <a:lnTo>
                      <a:pt x="77" y="64"/>
                    </a:lnTo>
                    <a:lnTo>
                      <a:pt x="86" y="55"/>
                    </a:lnTo>
                    <a:lnTo>
                      <a:pt x="90" y="51"/>
                    </a:lnTo>
                    <a:lnTo>
                      <a:pt x="90" y="46"/>
                    </a:lnTo>
                    <a:lnTo>
                      <a:pt x="81" y="48"/>
                    </a:lnTo>
                    <a:lnTo>
                      <a:pt x="71" y="49"/>
                    </a:lnTo>
                    <a:lnTo>
                      <a:pt x="61" y="46"/>
                    </a:lnTo>
                    <a:lnTo>
                      <a:pt x="53" y="43"/>
                    </a:lnTo>
                    <a:lnTo>
                      <a:pt x="45" y="40"/>
                    </a:lnTo>
                    <a:lnTo>
                      <a:pt x="37" y="34"/>
                    </a:lnTo>
                    <a:lnTo>
                      <a:pt x="23" y="24"/>
                    </a:lnTo>
                    <a:lnTo>
                      <a:pt x="33" y="33"/>
                    </a:lnTo>
                    <a:lnTo>
                      <a:pt x="43" y="40"/>
                    </a:lnTo>
                    <a:lnTo>
                      <a:pt x="53" y="43"/>
                    </a:lnTo>
                    <a:lnTo>
                      <a:pt x="63" y="45"/>
                    </a:lnTo>
                    <a:lnTo>
                      <a:pt x="73" y="45"/>
                    </a:lnTo>
                    <a:lnTo>
                      <a:pt x="81" y="40"/>
                    </a:lnTo>
                    <a:lnTo>
                      <a:pt x="86" y="33"/>
                    </a:lnTo>
                    <a:lnTo>
                      <a:pt x="92" y="22"/>
                    </a:lnTo>
                    <a:lnTo>
                      <a:pt x="86" y="25"/>
                    </a:lnTo>
                    <a:lnTo>
                      <a:pt x="81" y="30"/>
                    </a:lnTo>
                    <a:lnTo>
                      <a:pt x="67" y="36"/>
                    </a:lnTo>
                    <a:lnTo>
                      <a:pt x="61" y="28"/>
                    </a:lnTo>
                    <a:lnTo>
                      <a:pt x="57" y="21"/>
                    </a:lnTo>
                    <a:lnTo>
                      <a:pt x="51" y="6"/>
                    </a:lnTo>
                    <a:lnTo>
                      <a:pt x="49" y="13"/>
                    </a:lnTo>
                    <a:lnTo>
                      <a:pt x="49" y="22"/>
                    </a:lnTo>
                    <a:lnTo>
                      <a:pt x="53" y="30"/>
                    </a:lnTo>
                    <a:lnTo>
                      <a:pt x="59" y="36"/>
                    </a:lnTo>
                    <a:lnTo>
                      <a:pt x="65" y="27"/>
                    </a:lnTo>
                    <a:lnTo>
                      <a:pt x="69" y="18"/>
                    </a:lnTo>
                    <a:lnTo>
                      <a:pt x="77" y="0"/>
                    </a:lnTo>
                    <a:lnTo>
                      <a:pt x="81" y="16"/>
                    </a:lnTo>
                    <a:lnTo>
                      <a:pt x="81" y="34"/>
                    </a:lnTo>
                    <a:lnTo>
                      <a:pt x="71" y="126"/>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0" name="Freeform 104"/>
              <p:cNvSpPr>
                <a:spLocks/>
              </p:cNvSpPr>
              <p:nvPr/>
            </p:nvSpPr>
            <p:spPr bwMode="auto">
              <a:xfrm>
                <a:off x="4927" y="1051"/>
                <a:ext cx="143" cy="121"/>
              </a:xfrm>
              <a:custGeom>
                <a:avLst/>
                <a:gdLst>
                  <a:gd name="T0" fmla="*/ 90 w 142"/>
                  <a:gd name="T1" fmla="*/ 84 h 126"/>
                  <a:gd name="T2" fmla="*/ 139 w 142"/>
                  <a:gd name="T3" fmla="*/ 73 h 126"/>
                  <a:gd name="T4" fmla="*/ 105 w 142"/>
                  <a:gd name="T5" fmla="*/ 77 h 126"/>
                  <a:gd name="T6" fmla="*/ 45 w 142"/>
                  <a:gd name="T7" fmla="*/ 82 h 126"/>
                  <a:gd name="T8" fmla="*/ 21 w 142"/>
                  <a:gd name="T9" fmla="*/ 79 h 126"/>
                  <a:gd name="T10" fmla="*/ 2 w 142"/>
                  <a:gd name="T11" fmla="*/ 67 h 126"/>
                  <a:gd name="T12" fmla="*/ 15 w 142"/>
                  <a:gd name="T13" fmla="*/ 69 h 126"/>
                  <a:gd name="T14" fmla="*/ 51 w 142"/>
                  <a:gd name="T15" fmla="*/ 77 h 126"/>
                  <a:gd name="T16" fmla="*/ 82 w 142"/>
                  <a:gd name="T17" fmla="*/ 77 h 126"/>
                  <a:gd name="T18" fmla="*/ 127 w 142"/>
                  <a:gd name="T19" fmla="*/ 71 h 126"/>
                  <a:gd name="T20" fmla="*/ 141 w 142"/>
                  <a:gd name="T21" fmla="*/ 64 h 126"/>
                  <a:gd name="T22" fmla="*/ 78 w 142"/>
                  <a:gd name="T23" fmla="*/ 69 h 126"/>
                  <a:gd name="T24" fmla="*/ 25 w 142"/>
                  <a:gd name="T25" fmla="*/ 67 h 126"/>
                  <a:gd name="T26" fmla="*/ 0 w 142"/>
                  <a:gd name="T27" fmla="*/ 58 h 126"/>
                  <a:gd name="T28" fmla="*/ 80 w 142"/>
                  <a:gd name="T29" fmla="*/ 65 h 126"/>
                  <a:gd name="T30" fmla="*/ 133 w 142"/>
                  <a:gd name="T31" fmla="*/ 64 h 126"/>
                  <a:gd name="T32" fmla="*/ 141 w 142"/>
                  <a:gd name="T33" fmla="*/ 60 h 126"/>
                  <a:gd name="T34" fmla="*/ 115 w 142"/>
                  <a:gd name="T35" fmla="*/ 60 h 126"/>
                  <a:gd name="T36" fmla="*/ 51 w 142"/>
                  <a:gd name="T37" fmla="*/ 64 h 126"/>
                  <a:gd name="T38" fmla="*/ 37 w 142"/>
                  <a:gd name="T39" fmla="*/ 57 h 126"/>
                  <a:gd name="T40" fmla="*/ 37 w 142"/>
                  <a:gd name="T41" fmla="*/ 48 h 126"/>
                  <a:gd name="T42" fmla="*/ 80 w 142"/>
                  <a:gd name="T43" fmla="*/ 54 h 126"/>
                  <a:gd name="T44" fmla="*/ 117 w 142"/>
                  <a:gd name="T45" fmla="*/ 48 h 126"/>
                  <a:gd name="T46" fmla="*/ 137 w 142"/>
                  <a:gd name="T47" fmla="*/ 38 h 126"/>
                  <a:gd name="T48" fmla="*/ 92 w 142"/>
                  <a:gd name="T49" fmla="*/ 53 h 126"/>
                  <a:gd name="T50" fmla="*/ 51 w 142"/>
                  <a:gd name="T51" fmla="*/ 55 h 126"/>
                  <a:gd name="T52" fmla="*/ 39 w 142"/>
                  <a:gd name="T53" fmla="*/ 52 h 126"/>
                  <a:gd name="T54" fmla="*/ 27 w 142"/>
                  <a:gd name="T55" fmla="*/ 44 h 126"/>
                  <a:gd name="T56" fmla="*/ 39 w 142"/>
                  <a:gd name="T57" fmla="*/ 42 h 126"/>
                  <a:gd name="T58" fmla="*/ 84 w 142"/>
                  <a:gd name="T59" fmla="*/ 49 h 126"/>
                  <a:gd name="T60" fmla="*/ 97 w 142"/>
                  <a:gd name="T61" fmla="*/ 34 h 126"/>
                  <a:gd name="T62" fmla="*/ 78 w 142"/>
                  <a:gd name="T63" fmla="*/ 36 h 126"/>
                  <a:gd name="T64" fmla="*/ 45 w 142"/>
                  <a:gd name="T65" fmla="*/ 31 h 126"/>
                  <a:gd name="T66" fmla="*/ 23 w 142"/>
                  <a:gd name="T67" fmla="*/ 17 h 126"/>
                  <a:gd name="T68" fmla="*/ 53 w 142"/>
                  <a:gd name="T69" fmla="*/ 33 h 126"/>
                  <a:gd name="T70" fmla="*/ 88 w 142"/>
                  <a:gd name="T71" fmla="*/ 31 h 126"/>
                  <a:gd name="T72" fmla="*/ 99 w 142"/>
                  <a:gd name="T73" fmla="*/ 15 h 126"/>
                  <a:gd name="T74" fmla="*/ 67 w 142"/>
                  <a:gd name="T75" fmla="*/ 29 h 126"/>
                  <a:gd name="T76" fmla="*/ 57 w 142"/>
                  <a:gd name="T77" fmla="*/ 14 h 126"/>
                  <a:gd name="T78" fmla="*/ 49 w 142"/>
                  <a:gd name="T79" fmla="*/ 12 h 126"/>
                  <a:gd name="T80" fmla="*/ 59 w 142"/>
                  <a:gd name="T81" fmla="*/ 29 h 126"/>
                  <a:gd name="T82" fmla="*/ 69 w 142"/>
                  <a:gd name="T83" fmla="*/ 12 h 126"/>
                  <a:gd name="T84" fmla="*/ 88 w 142"/>
                  <a:gd name="T85" fmla="*/ 12 h 12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2"/>
                  <a:gd name="T130" fmla="*/ 0 h 126"/>
                  <a:gd name="T131" fmla="*/ 142 w 142"/>
                  <a:gd name="T132" fmla="*/ 126 h 12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2" h="126">
                    <a:moveTo>
                      <a:pt x="71" y="126"/>
                    </a:moveTo>
                    <a:lnTo>
                      <a:pt x="83" y="111"/>
                    </a:lnTo>
                    <a:lnTo>
                      <a:pt x="110" y="105"/>
                    </a:lnTo>
                    <a:lnTo>
                      <a:pt x="122" y="102"/>
                    </a:lnTo>
                    <a:lnTo>
                      <a:pt x="132" y="97"/>
                    </a:lnTo>
                    <a:lnTo>
                      <a:pt x="116" y="98"/>
                    </a:lnTo>
                    <a:lnTo>
                      <a:pt x="98" y="102"/>
                    </a:lnTo>
                    <a:lnTo>
                      <a:pt x="81" y="105"/>
                    </a:lnTo>
                    <a:lnTo>
                      <a:pt x="63" y="108"/>
                    </a:lnTo>
                    <a:lnTo>
                      <a:pt x="45" y="108"/>
                    </a:lnTo>
                    <a:lnTo>
                      <a:pt x="37" y="108"/>
                    </a:lnTo>
                    <a:lnTo>
                      <a:pt x="29" y="107"/>
                    </a:lnTo>
                    <a:lnTo>
                      <a:pt x="21" y="104"/>
                    </a:lnTo>
                    <a:lnTo>
                      <a:pt x="15" y="101"/>
                    </a:lnTo>
                    <a:lnTo>
                      <a:pt x="8" y="95"/>
                    </a:lnTo>
                    <a:lnTo>
                      <a:pt x="2" y="89"/>
                    </a:lnTo>
                    <a:lnTo>
                      <a:pt x="10" y="89"/>
                    </a:lnTo>
                    <a:lnTo>
                      <a:pt x="15" y="91"/>
                    </a:lnTo>
                    <a:lnTo>
                      <a:pt x="27" y="94"/>
                    </a:lnTo>
                    <a:lnTo>
                      <a:pt x="39" y="98"/>
                    </a:lnTo>
                    <a:lnTo>
                      <a:pt x="51" y="102"/>
                    </a:lnTo>
                    <a:lnTo>
                      <a:pt x="63" y="102"/>
                    </a:lnTo>
                    <a:lnTo>
                      <a:pt x="75" y="102"/>
                    </a:lnTo>
                    <a:lnTo>
                      <a:pt x="86" y="102"/>
                    </a:lnTo>
                    <a:lnTo>
                      <a:pt x="98" y="100"/>
                    </a:lnTo>
                    <a:lnTo>
                      <a:pt x="120" y="94"/>
                    </a:lnTo>
                    <a:lnTo>
                      <a:pt x="142" y="86"/>
                    </a:lnTo>
                    <a:lnTo>
                      <a:pt x="134" y="85"/>
                    </a:lnTo>
                    <a:lnTo>
                      <a:pt x="124" y="85"/>
                    </a:lnTo>
                    <a:lnTo>
                      <a:pt x="106" y="86"/>
                    </a:lnTo>
                    <a:lnTo>
                      <a:pt x="71" y="91"/>
                    </a:lnTo>
                    <a:lnTo>
                      <a:pt x="53" y="92"/>
                    </a:lnTo>
                    <a:lnTo>
                      <a:pt x="35" y="92"/>
                    </a:lnTo>
                    <a:lnTo>
                      <a:pt x="25" y="89"/>
                    </a:lnTo>
                    <a:lnTo>
                      <a:pt x="17" y="88"/>
                    </a:lnTo>
                    <a:lnTo>
                      <a:pt x="10" y="83"/>
                    </a:lnTo>
                    <a:lnTo>
                      <a:pt x="0" y="77"/>
                    </a:lnTo>
                    <a:lnTo>
                      <a:pt x="31" y="82"/>
                    </a:lnTo>
                    <a:lnTo>
                      <a:pt x="73" y="86"/>
                    </a:lnTo>
                    <a:lnTo>
                      <a:pt x="92" y="88"/>
                    </a:lnTo>
                    <a:lnTo>
                      <a:pt x="110" y="88"/>
                    </a:lnTo>
                    <a:lnTo>
                      <a:pt x="126" y="85"/>
                    </a:lnTo>
                    <a:lnTo>
                      <a:pt x="130" y="83"/>
                    </a:lnTo>
                    <a:lnTo>
                      <a:pt x="134" y="80"/>
                    </a:lnTo>
                    <a:lnTo>
                      <a:pt x="130" y="79"/>
                    </a:lnTo>
                    <a:lnTo>
                      <a:pt x="124" y="79"/>
                    </a:lnTo>
                    <a:lnTo>
                      <a:pt x="108" y="80"/>
                    </a:lnTo>
                    <a:lnTo>
                      <a:pt x="75" y="85"/>
                    </a:lnTo>
                    <a:lnTo>
                      <a:pt x="57" y="85"/>
                    </a:lnTo>
                    <a:lnTo>
                      <a:pt x="51" y="85"/>
                    </a:lnTo>
                    <a:lnTo>
                      <a:pt x="45" y="82"/>
                    </a:lnTo>
                    <a:lnTo>
                      <a:pt x="41" y="80"/>
                    </a:lnTo>
                    <a:lnTo>
                      <a:pt x="37" y="76"/>
                    </a:lnTo>
                    <a:lnTo>
                      <a:pt x="37" y="70"/>
                    </a:lnTo>
                    <a:lnTo>
                      <a:pt x="37" y="62"/>
                    </a:lnTo>
                    <a:lnTo>
                      <a:pt x="49" y="67"/>
                    </a:lnTo>
                    <a:lnTo>
                      <a:pt x="61" y="70"/>
                    </a:lnTo>
                    <a:lnTo>
                      <a:pt x="73" y="71"/>
                    </a:lnTo>
                    <a:lnTo>
                      <a:pt x="86" y="70"/>
                    </a:lnTo>
                    <a:lnTo>
                      <a:pt x="98" y="67"/>
                    </a:lnTo>
                    <a:lnTo>
                      <a:pt x="110" y="62"/>
                    </a:lnTo>
                    <a:lnTo>
                      <a:pt x="120" y="58"/>
                    </a:lnTo>
                    <a:lnTo>
                      <a:pt x="130" y="52"/>
                    </a:lnTo>
                    <a:lnTo>
                      <a:pt x="118" y="55"/>
                    </a:lnTo>
                    <a:lnTo>
                      <a:pt x="108" y="61"/>
                    </a:lnTo>
                    <a:lnTo>
                      <a:pt x="85" y="70"/>
                    </a:lnTo>
                    <a:lnTo>
                      <a:pt x="73" y="73"/>
                    </a:lnTo>
                    <a:lnTo>
                      <a:pt x="61" y="74"/>
                    </a:lnTo>
                    <a:lnTo>
                      <a:pt x="51" y="73"/>
                    </a:lnTo>
                    <a:lnTo>
                      <a:pt x="45" y="71"/>
                    </a:lnTo>
                    <a:lnTo>
                      <a:pt x="39" y="68"/>
                    </a:lnTo>
                    <a:lnTo>
                      <a:pt x="29" y="61"/>
                    </a:lnTo>
                    <a:lnTo>
                      <a:pt x="27" y="59"/>
                    </a:lnTo>
                    <a:lnTo>
                      <a:pt x="27" y="58"/>
                    </a:lnTo>
                    <a:lnTo>
                      <a:pt x="29" y="56"/>
                    </a:lnTo>
                    <a:lnTo>
                      <a:pt x="31" y="56"/>
                    </a:lnTo>
                    <a:lnTo>
                      <a:pt x="39" y="56"/>
                    </a:lnTo>
                    <a:lnTo>
                      <a:pt x="61" y="61"/>
                    </a:lnTo>
                    <a:lnTo>
                      <a:pt x="77" y="64"/>
                    </a:lnTo>
                    <a:lnTo>
                      <a:pt x="86" y="55"/>
                    </a:lnTo>
                    <a:lnTo>
                      <a:pt x="90" y="51"/>
                    </a:lnTo>
                    <a:lnTo>
                      <a:pt x="90" y="46"/>
                    </a:lnTo>
                    <a:lnTo>
                      <a:pt x="81" y="48"/>
                    </a:lnTo>
                    <a:lnTo>
                      <a:pt x="71" y="49"/>
                    </a:lnTo>
                    <a:lnTo>
                      <a:pt x="61" y="46"/>
                    </a:lnTo>
                    <a:lnTo>
                      <a:pt x="53" y="43"/>
                    </a:lnTo>
                    <a:lnTo>
                      <a:pt x="45" y="40"/>
                    </a:lnTo>
                    <a:lnTo>
                      <a:pt x="37" y="34"/>
                    </a:lnTo>
                    <a:lnTo>
                      <a:pt x="23" y="24"/>
                    </a:lnTo>
                    <a:lnTo>
                      <a:pt x="33" y="33"/>
                    </a:lnTo>
                    <a:lnTo>
                      <a:pt x="43" y="40"/>
                    </a:lnTo>
                    <a:lnTo>
                      <a:pt x="53" y="43"/>
                    </a:lnTo>
                    <a:lnTo>
                      <a:pt x="63" y="45"/>
                    </a:lnTo>
                    <a:lnTo>
                      <a:pt x="73" y="45"/>
                    </a:lnTo>
                    <a:lnTo>
                      <a:pt x="81" y="40"/>
                    </a:lnTo>
                    <a:lnTo>
                      <a:pt x="86" y="33"/>
                    </a:lnTo>
                    <a:lnTo>
                      <a:pt x="92" y="22"/>
                    </a:lnTo>
                    <a:lnTo>
                      <a:pt x="86" y="25"/>
                    </a:lnTo>
                    <a:lnTo>
                      <a:pt x="81" y="30"/>
                    </a:lnTo>
                    <a:lnTo>
                      <a:pt x="67" y="36"/>
                    </a:lnTo>
                    <a:lnTo>
                      <a:pt x="61" y="28"/>
                    </a:lnTo>
                    <a:lnTo>
                      <a:pt x="57" y="21"/>
                    </a:lnTo>
                    <a:lnTo>
                      <a:pt x="51" y="6"/>
                    </a:lnTo>
                    <a:lnTo>
                      <a:pt x="49" y="13"/>
                    </a:lnTo>
                    <a:lnTo>
                      <a:pt x="49" y="22"/>
                    </a:lnTo>
                    <a:lnTo>
                      <a:pt x="53" y="30"/>
                    </a:lnTo>
                    <a:lnTo>
                      <a:pt x="59" y="36"/>
                    </a:lnTo>
                    <a:lnTo>
                      <a:pt x="65" y="27"/>
                    </a:lnTo>
                    <a:lnTo>
                      <a:pt x="69" y="18"/>
                    </a:lnTo>
                    <a:lnTo>
                      <a:pt x="77" y="0"/>
                    </a:lnTo>
                    <a:lnTo>
                      <a:pt x="81" y="16"/>
                    </a:lnTo>
                    <a:lnTo>
                      <a:pt x="81" y="34"/>
                    </a:lnTo>
                  </a:path>
                </a:pathLst>
              </a:custGeom>
              <a:noFill/>
              <a:ln w="12700">
                <a:solidFill>
                  <a:srgbClr val="00531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1" name="Line 105"/>
              <p:cNvSpPr>
                <a:spLocks noChangeShapeType="1"/>
              </p:cNvSpPr>
              <p:nvPr/>
            </p:nvSpPr>
            <p:spPr bwMode="auto">
              <a:xfrm flipV="1">
                <a:off x="3917" y="1096"/>
                <a:ext cx="1" cy="94"/>
              </a:xfrm>
              <a:prstGeom prst="line">
                <a:avLst/>
              </a:prstGeom>
              <a:noFill/>
              <a:ln w="25400">
                <a:solidFill>
                  <a:srgbClr val="4733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 name="Freeform 106"/>
              <p:cNvSpPr>
                <a:spLocks/>
              </p:cNvSpPr>
              <p:nvPr/>
            </p:nvSpPr>
            <p:spPr bwMode="auto">
              <a:xfrm>
                <a:off x="3863" y="1072"/>
                <a:ext cx="107" cy="103"/>
              </a:xfrm>
              <a:custGeom>
                <a:avLst/>
                <a:gdLst>
                  <a:gd name="T0" fmla="*/ 62 w 107"/>
                  <a:gd name="T1" fmla="*/ 69 h 108"/>
                  <a:gd name="T2" fmla="*/ 83 w 107"/>
                  <a:gd name="T3" fmla="*/ 65 h 108"/>
                  <a:gd name="T4" fmla="*/ 101 w 107"/>
                  <a:gd name="T5" fmla="*/ 60 h 108"/>
                  <a:gd name="T6" fmla="*/ 73 w 107"/>
                  <a:gd name="T7" fmla="*/ 63 h 108"/>
                  <a:gd name="T8" fmla="*/ 46 w 107"/>
                  <a:gd name="T9" fmla="*/ 67 h 108"/>
                  <a:gd name="T10" fmla="*/ 22 w 107"/>
                  <a:gd name="T11" fmla="*/ 66 h 108"/>
                  <a:gd name="T12" fmla="*/ 10 w 107"/>
                  <a:gd name="T13" fmla="*/ 62 h 108"/>
                  <a:gd name="T14" fmla="*/ 0 w 107"/>
                  <a:gd name="T15" fmla="*/ 55 h 108"/>
                  <a:gd name="T16" fmla="*/ 6 w 107"/>
                  <a:gd name="T17" fmla="*/ 55 h 108"/>
                  <a:gd name="T18" fmla="*/ 20 w 107"/>
                  <a:gd name="T19" fmla="*/ 57 h 108"/>
                  <a:gd name="T20" fmla="*/ 38 w 107"/>
                  <a:gd name="T21" fmla="*/ 63 h 108"/>
                  <a:gd name="T22" fmla="*/ 48 w 107"/>
                  <a:gd name="T23" fmla="*/ 64 h 108"/>
                  <a:gd name="T24" fmla="*/ 73 w 107"/>
                  <a:gd name="T25" fmla="*/ 62 h 108"/>
                  <a:gd name="T26" fmla="*/ 107 w 107"/>
                  <a:gd name="T27" fmla="*/ 53 h 108"/>
                  <a:gd name="T28" fmla="*/ 93 w 107"/>
                  <a:gd name="T29" fmla="*/ 52 h 108"/>
                  <a:gd name="T30" fmla="*/ 54 w 107"/>
                  <a:gd name="T31" fmla="*/ 57 h 108"/>
                  <a:gd name="T32" fmla="*/ 26 w 107"/>
                  <a:gd name="T33" fmla="*/ 57 h 108"/>
                  <a:gd name="T34" fmla="*/ 12 w 107"/>
                  <a:gd name="T35" fmla="*/ 53 h 108"/>
                  <a:gd name="T36" fmla="*/ 0 w 107"/>
                  <a:gd name="T37" fmla="*/ 48 h 108"/>
                  <a:gd name="T38" fmla="*/ 22 w 107"/>
                  <a:gd name="T39" fmla="*/ 50 h 108"/>
                  <a:gd name="T40" fmla="*/ 69 w 107"/>
                  <a:gd name="T41" fmla="*/ 54 h 108"/>
                  <a:gd name="T42" fmla="*/ 95 w 107"/>
                  <a:gd name="T43" fmla="*/ 52 h 108"/>
                  <a:gd name="T44" fmla="*/ 101 w 107"/>
                  <a:gd name="T45" fmla="*/ 49 h 108"/>
                  <a:gd name="T46" fmla="*/ 93 w 107"/>
                  <a:gd name="T47" fmla="*/ 49 h 108"/>
                  <a:gd name="T48" fmla="*/ 56 w 107"/>
                  <a:gd name="T49" fmla="*/ 52 h 108"/>
                  <a:gd name="T50" fmla="*/ 38 w 107"/>
                  <a:gd name="T51" fmla="*/ 52 h 108"/>
                  <a:gd name="T52" fmla="*/ 30 w 107"/>
                  <a:gd name="T53" fmla="*/ 49 h 108"/>
                  <a:gd name="T54" fmla="*/ 28 w 107"/>
                  <a:gd name="T55" fmla="*/ 44 h 108"/>
                  <a:gd name="T56" fmla="*/ 28 w 107"/>
                  <a:gd name="T57" fmla="*/ 39 h 108"/>
                  <a:gd name="T58" fmla="*/ 46 w 107"/>
                  <a:gd name="T59" fmla="*/ 44 h 108"/>
                  <a:gd name="T60" fmla="*/ 65 w 107"/>
                  <a:gd name="T61" fmla="*/ 43 h 108"/>
                  <a:gd name="T62" fmla="*/ 83 w 107"/>
                  <a:gd name="T63" fmla="*/ 40 h 108"/>
                  <a:gd name="T64" fmla="*/ 97 w 107"/>
                  <a:gd name="T65" fmla="*/ 31 h 108"/>
                  <a:gd name="T66" fmla="*/ 81 w 107"/>
                  <a:gd name="T67" fmla="*/ 38 h 108"/>
                  <a:gd name="T68" fmla="*/ 56 w 107"/>
                  <a:gd name="T69" fmla="*/ 46 h 108"/>
                  <a:gd name="T70" fmla="*/ 38 w 107"/>
                  <a:gd name="T71" fmla="*/ 46 h 108"/>
                  <a:gd name="T72" fmla="*/ 30 w 107"/>
                  <a:gd name="T73" fmla="*/ 43 h 108"/>
                  <a:gd name="T74" fmla="*/ 20 w 107"/>
                  <a:gd name="T75" fmla="*/ 36 h 108"/>
                  <a:gd name="T76" fmla="*/ 30 w 107"/>
                  <a:gd name="T77" fmla="*/ 35 h 108"/>
                  <a:gd name="T78" fmla="*/ 58 w 107"/>
                  <a:gd name="T79" fmla="*/ 40 h 108"/>
                  <a:gd name="T80" fmla="*/ 69 w 107"/>
                  <a:gd name="T81" fmla="*/ 29 h 108"/>
                  <a:gd name="T82" fmla="*/ 62 w 107"/>
                  <a:gd name="T83" fmla="*/ 29 h 108"/>
                  <a:gd name="T84" fmla="*/ 46 w 107"/>
                  <a:gd name="T85" fmla="*/ 29 h 108"/>
                  <a:gd name="T86" fmla="*/ 28 w 107"/>
                  <a:gd name="T87" fmla="*/ 23 h 108"/>
                  <a:gd name="T88" fmla="*/ 18 w 107"/>
                  <a:gd name="T89" fmla="*/ 14 h 108"/>
                  <a:gd name="T90" fmla="*/ 32 w 107"/>
                  <a:gd name="T91" fmla="*/ 26 h 108"/>
                  <a:gd name="T92" fmla="*/ 48 w 107"/>
                  <a:gd name="T93" fmla="*/ 28 h 108"/>
                  <a:gd name="T94" fmla="*/ 62 w 107"/>
                  <a:gd name="T95" fmla="*/ 26 h 108"/>
                  <a:gd name="T96" fmla="*/ 69 w 107"/>
                  <a:gd name="T97" fmla="*/ 12 h 108"/>
                  <a:gd name="T98" fmla="*/ 65 w 107"/>
                  <a:gd name="T99" fmla="*/ 15 h 108"/>
                  <a:gd name="T100" fmla="*/ 52 w 107"/>
                  <a:gd name="T101" fmla="*/ 24 h 108"/>
                  <a:gd name="T102" fmla="*/ 46 w 107"/>
                  <a:gd name="T103" fmla="*/ 18 h 108"/>
                  <a:gd name="T104" fmla="*/ 38 w 107"/>
                  <a:gd name="T105" fmla="*/ 6 h 108"/>
                  <a:gd name="T106" fmla="*/ 36 w 107"/>
                  <a:gd name="T107" fmla="*/ 10 h 108"/>
                  <a:gd name="T108" fmla="*/ 40 w 107"/>
                  <a:gd name="T109" fmla="*/ 18 h 108"/>
                  <a:gd name="T110" fmla="*/ 44 w 107"/>
                  <a:gd name="T111" fmla="*/ 24 h 108"/>
                  <a:gd name="T112" fmla="*/ 58 w 107"/>
                  <a:gd name="T113" fmla="*/ 0 h 108"/>
                  <a:gd name="T114" fmla="*/ 60 w 107"/>
                  <a:gd name="T115" fmla="*/ 10 h 108"/>
                  <a:gd name="T116" fmla="*/ 54 w 107"/>
                  <a:gd name="T117" fmla="*/ 77 h 1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7"/>
                  <a:gd name="T178" fmla="*/ 0 h 108"/>
                  <a:gd name="T179" fmla="*/ 107 w 107"/>
                  <a:gd name="T180" fmla="*/ 108 h 10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7" h="108">
                    <a:moveTo>
                      <a:pt x="54" y="108"/>
                    </a:moveTo>
                    <a:lnTo>
                      <a:pt x="62" y="95"/>
                    </a:lnTo>
                    <a:lnTo>
                      <a:pt x="83" y="90"/>
                    </a:lnTo>
                    <a:lnTo>
                      <a:pt x="93" y="87"/>
                    </a:lnTo>
                    <a:lnTo>
                      <a:pt x="101" y="83"/>
                    </a:lnTo>
                    <a:lnTo>
                      <a:pt x="73" y="87"/>
                    </a:lnTo>
                    <a:lnTo>
                      <a:pt x="60" y="90"/>
                    </a:lnTo>
                    <a:lnTo>
                      <a:pt x="46" y="93"/>
                    </a:lnTo>
                    <a:lnTo>
                      <a:pt x="34" y="93"/>
                    </a:lnTo>
                    <a:lnTo>
                      <a:pt x="22" y="92"/>
                    </a:lnTo>
                    <a:lnTo>
                      <a:pt x="16" y="89"/>
                    </a:lnTo>
                    <a:lnTo>
                      <a:pt x="10" y="86"/>
                    </a:lnTo>
                    <a:lnTo>
                      <a:pt x="6" y="81"/>
                    </a:lnTo>
                    <a:lnTo>
                      <a:pt x="0" y="77"/>
                    </a:lnTo>
                    <a:lnTo>
                      <a:pt x="6" y="77"/>
                    </a:lnTo>
                    <a:lnTo>
                      <a:pt x="10" y="77"/>
                    </a:lnTo>
                    <a:lnTo>
                      <a:pt x="20" y="80"/>
                    </a:lnTo>
                    <a:lnTo>
                      <a:pt x="28" y="84"/>
                    </a:lnTo>
                    <a:lnTo>
                      <a:pt x="38" y="87"/>
                    </a:lnTo>
                    <a:lnTo>
                      <a:pt x="48" y="89"/>
                    </a:lnTo>
                    <a:lnTo>
                      <a:pt x="56" y="89"/>
                    </a:lnTo>
                    <a:lnTo>
                      <a:pt x="73" y="86"/>
                    </a:lnTo>
                    <a:lnTo>
                      <a:pt x="91" y="80"/>
                    </a:lnTo>
                    <a:lnTo>
                      <a:pt x="107" y="74"/>
                    </a:lnTo>
                    <a:lnTo>
                      <a:pt x="93" y="73"/>
                    </a:lnTo>
                    <a:lnTo>
                      <a:pt x="79" y="74"/>
                    </a:lnTo>
                    <a:lnTo>
                      <a:pt x="54" y="79"/>
                    </a:lnTo>
                    <a:lnTo>
                      <a:pt x="40" y="79"/>
                    </a:lnTo>
                    <a:lnTo>
                      <a:pt x="26" y="79"/>
                    </a:lnTo>
                    <a:lnTo>
                      <a:pt x="20" y="77"/>
                    </a:lnTo>
                    <a:lnTo>
                      <a:pt x="12" y="74"/>
                    </a:lnTo>
                    <a:lnTo>
                      <a:pt x="6" y="71"/>
                    </a:lnTo>
                    <a:lnTo>
                      <a:pt x="0" y="67"/>
                    </a:lnTo>
                    <a:lnTo>
                      <a:pt x="22" y="70"/>
                    </a:lnTo>
                    <a:lnTo>
                      <a:pt x="54" y="74"/>
                    </a:lnTo>
                    <a:lnTo>
                      <a:pt x="69" y="76"/>
                    </a:lnTo>
                    <a:lnTo>
                      <a:pt x="83" y="76"/>
                    </a:lnTo>
                    <a:lnTo>
                      <a:pt x="95" y="73"/>
                    </a:lnTo>
                    <a:lnTo>
                      <a:pt x="99" y="71"/>
                    </a:lnTo>
                    <a:lnTo>
                      <a:pt x="101" y="68"/>
                    </a:lnTo>
                    <a:lnTo>
                      <a:pt x="93" y="68"/>
                    </a:lnTo>
                    <a:lnTo>
                      <a:pt x="81" y="68"/>
                    </a:lnTo>
                    <a:lnTo>
                      <a:pt x="56" y="73"/>
                    </a:lnTo>
                    <a:lnTo>
                      <a:pt x="44" y="73"/>
                    </a:lnTo>
                    <a:lnTo>
                      <a:pt x="38" y="73"/>
                    </a:lnTo>
                    <a:lnTo>
                      <a:pt x="34" y="71"/>
                    </a:lnTo>
                    <a:lnTo>
                      <a:pt x="30" y="68"/>
                    </a:lnTo>
                    <a:lnTo>
                      <a:pt x="28" y="65"/>
                    </a:lnTo>
                    <a:lnTo>
                      <a:pt x="28" y="61"/>
                    </a:lnTo>
                    <a:lnTo>
                      <a:pt x="28" y="53"/>
                    </a:lnTo>
                    <a:lnTo>
                      <a:pt x="36" y="58"/>
                    </a:lnTo>
                    <a:lnTo>
                      <a:pt x="46" y="61"/>
                    </a:lnTo>
                    <a:lnTo>
                      <a:pt x="56" y="61"/>
                    </a:lnTo>
                    <a:lnTo>
                      <a:pt x="65" y="59"/>
                    </a:lnTo>
                    <a:lnTo>
                      <a:pt x="73" y="58"/>
                    </a:lnTo>
                    <a:lnTo>
                      <a:pt x="83" y="55"/>
                    </a:lnTo>
                    <a:lnTo>
                      <a:pt x="91" y="50"/>
                    </a:lnTo>
                    <a:lnTo>
                      <a:pt x="97" y="44"/>
                    </a:lnTo>
                    <a:lnTo>
                      <a:pt x="81" y="52"/>
                    </a:lnTo>
                    <a:lnTo>
                      <a:pt x="64" y="61"/>
                    </a:lnTo>
                    <a:lnTo>
                      <a:pt x="56" y="64"/>
                    </a:lnTo>
                    <a:lnTo>
                      <a:pt x="46" y="64"/>
                    </a:lnTo>
                    <a:lnTo>
                      <a:pt x="38" y="64"/>
                    </a:lnTo>
                    <a:lnTo>
                      <a:pt x="30" y="59"/>
                    </a:lnTo>
                    <a:lnTo>
                      <a:pt x="22" y="53"/>
                    </a:lnTo>
                    <a:lnTo>
                      <a:pt x="20" y="50"/>
                    </a:lnTo>
                    <a:lnTo>
                      <a:pt x="24" y="49"/>
                    </a:lnTo>
                    <a:lnTo>
                      <a:pt x="30" y="49"/>
                    </a:lnTo>
                    <a:lnTo>
                      <a:pt x="58" y="55"/>
                    </a:lnTo>
                    <a:lnTo>
                      <a:pt x="65" y="47"/>
                    </a:lnTo>
                    <a:lnTo>
                      <a:pt x="69" y="40"/>
                    </a:lnTo>
                    <a:lnTo>
                      <a:pt x="62" y="41"/>
                    </a:lnTo>
                    <a:lnTo>
                      <a:pt x="54" y="41"/>
                    </a:lnTo>
                    <a:lnTo>
                      <a:pt x="46" y="40"/>
                    </a:lnTo>
                    <a:lnTo>
                      <a:pt x="40" y="38"/>
                    </a:lnTo>
                    <a:lnTo>
                      <a:pt x="28" y="30"/>
                    </a:lnTo>
                    <a:lnTo>
                      <a:pt x="18" y="21"/>
                    </a:lnTo>
                    <a:lnTo>
                      <a:pt x="24" y="28"/>
                    </a:lnTo>
                    <a:lnTo>
                      <a:pt x="32" y="34"/>
                    </a:lnTo>
                    <a:lnTo>
                      <a:pt x="40" y="38"/>
                    </a:lnTo>
                    <a:lnTo>
                      <a:pt x="48" y="38"/>
                    </a:lnTo>
                    <a:lnTo>
                      <a:pt x="54" y="38"/>
                    </a:lnTo>
                    <a:lnTo>
                      <a:pt x="62" y="34"/>
                    </a:lnTo>
                    <a:lnTo>
                      <a:pt x="65" y="28"/>
                    </a:lnTo>
                    <a:lnTo>
                      <a:pt x="69" y="19"/>
                    </a:lnTo>
                    <a:lnTo>
                      <a:pt x="65" y="22"/>
                    </a:lnTo>
                    <a:lnTo>
                      <a:pt x="60" y="25"/>
                    </a:lnTo>
                    <a:lnTo>
                      <a:pt x="52" y="31"/>
                    </a:lnTo>
                    <a:lnTo>
                      <a:pt x="46" y="25"/>
                    </a:lnTo>
                    <a:lnTo>
                      <a:pt x="44" y="19"/>
                    </a:lnTo>
                    <a:lnTo>
                      <a:pt x="38" y="6"/>
                    </a:lnTo>
                    <a:lnTo>
                      <a:pt x="36" y="12"/>
                    </a:lnTo>
                    <a:lnTo>
                      <a:pt x="36" y="19"/>
                    </a:lnTo>
                    <a:lnTo>
                      <a:pt x="40" y="25"/>
                    </a:lnTo>
                    <a:lnTo>
                      <a:pt x="44" y="31"/>
                    </a:lnTo>
                    <a:lnTo>
                      <a:pt x="52" y="16"/>
                    </a:lnTo>
                    <a:lnTo>
                      <a:pt x="58" y="0"/>
                    </a:lnTo>
                    <a:lnTo>
                      <a:pt x="60" y="15"/>
                    </a:lnTo>
                    <a:lnTo>
                      <a:pt x="60" y="30"/>
                    </a:lnTo>
                    <a:lnTo>
                      <a:pt x="54" y="108"/>
                    </a:lnTo>
                    <a:close/>
                  </a:path>
                </a:pathLst>
              </a:custGeom>
              <a:solidFill>
                <a:srgbClr val="00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 name="Freeform 107"/>
              <p:cNvSpPr>
                <a:spLocks/>
              </p:cNvSpPr>
              <p:nvPr/>
            </p:nvSpPr>
            <p:spPr bwMode="auto">
              <a:xfrm>
                <a:off x="3863" y="1072"/>
                <a:ext cx="107" cy="103"/>
              </a:xfrm>
              <a:custGeom>
                <a:avLst/>
                <a:gdLst>
                  <a:gd name="T0" fmla="*/ 62 w 107"/>
                  <a:gd name="T1" fmla="*/ 69 h 108"/>
                  <a:gd name="T2" fmla="*/ 83 w 107"/>
                  <a:gd name="T3" fmla="*/ 65 h 108"/>
                  <a:gd name="T4" fmla="*/ 101 w 107"/>
                  <a:gd name="T5" fmla="*/ 60 h 108"/>
                  <a:gd name="T6" fmla="*/ 73 w 107"/>
                  <a:gd name="T7" fmla="*/ 63 h 108"/>
                  <a:gd name="T8" fmla="*/ 46 w 107"/>
                  <a:gd name="T9" fmla="*/ 67 h 108"/>
                  <a:gd name="T10" fmla="*/ 22 w 107"/>
                  <a:gd name="T11" fmla="*/ 66 h 108"/>
                  <a:gd name="T12" fmla="*/ 10 w 107"/>
                  <a:gd name="T13" fmla="*/ 62 h 108"/>
                  <a:gd name="T14" fmla="*/ 0 w 107"/>
                  <a:gd name="T15" fmla="*/ 55 h 108"/>
                  <a:gd name="T16" fmla="*/ 6 w 107"/>
                  <a:gd name="T17" fmla="*/ 55 h 108"/>
                  <a:gd name="T18" fmla="*/ 20 w 107"/>
                  <a:gd name="T19" fmla="*/ 57 h 108"/>
                  <a:gd name="T20" fmla="*/ 38 w 107"/>
                  <a:gd name="T21" fmla="*/ 63 h 108"/>
                  <a:gd name="T22" fmla="*/ 48 w 107"/>
                  <a:gd name="T23" fmla="*/ 64 h 108"/>
                  <a:gd name="T24" fmla="*/ 73 w 107"/>
                  <a:gd name="T25" fmla="*/ 62 h 108"/>
                  <a:gd name="T26" fmla="*/ 107 w 107"/>
                  <a:gd name="T27" fmla="*/ 53 h 108"/>
                  <a:gd name="T28" fmla="*/ 93 w 107"/>
                  <a:gd name="T29" fmla="*/ 52 h 108"/>
                  <a:gd name="T30" fmla="*/ 54 w 107"/>
                  <a:gd name="T31" fmla="*/ 57 h 108"/>
                  <a:gd name="T32" fmla="*/ 26 w 107"/>
                  <a:gd name="T33" fmla="*/ 57 h 108"/>
                  <a:gd name="T34" fmla="*/ 12 w 107"/>
                  <a:gd name="T35" fmla="*/ 53 h 108"/>
                  <a:gd name="T36" fmla="*/ 0 w 107"/>
                  <a:gd name="T37" fmla="*/ 48 h 108"/>
                  <a:gd name="T38" fmla="*/ 22 w 107"/>
                  <a:gd name="T39" fmla="*/ 50 h 108"/>
                  <a:gd name="T40" fmla="*/ 69 w 107"/>
                  <a:gd name="T41" fmla="*/ 54 h 108"/>
                  <a:gd name="T42" fmla="*/ 95 w 107"/>
                  <a:gd name="T43" fmla="*/ 52 h 108"/>
                  <a:gd name="T44" fmla="*/ 101 w 107"/>
                  <a:gd name="T45" fmla="*/ 49 h 108"/>
                  <a:gd name="T46" fmla="*/ 93 w 107"/>
                  <a:gd name="T47" fmla="*/ 49 h 108"/>
                  <a:gd name="T48" fmla="*/ 56 w 107"/>
                  <a:gd name="T49" fmla="*/ 52 h 108"/>
                  <a:gd name="T50" fmla="*/ 38 w 107"/>
                  <a:gd name="T51" fmla="*/ 52 h 108"/>
                  <a:gd name="T52" fmla="*/ 30 w 107"/>
                  <a:gd name="T53" fmla="*/ 49 h 108"/>
                  <a:gd name="T54" fmla="*/ 28 w 107"/>
                  <a:gd name="T55" fmla="*/ 44 h 108"/>
                  <a:gd name="T56" fmla="*/ 28 w 107"/>
                  <a:gd name="T57" fmla="*/ 39 h 108"/>
                  <a:gd name="T58" fmla="*/ 46 w 107"/>
                  <a:gd name="T59" fmla="*/ 44 h 108"/>
                  <a:gd name="T60" fmla="*/ 65 w 107"/>
                  <a:gd name="T61" fmla="*/ 43 h 108"/>
                  <a:gd name="T62" fmla="*/ 83 w 107"/>
                  <a:gd name="T63" fmla="*/ 40 h 108"/>
                  <a:gd name="T64" fmla="*/ 97 w 107"/>
                  <a:gd name="T65" fmla="*/ 31 h 108"/>
                  <a:gd name="T66" fmla="*/ 81 w 107"/>
                  <a:gd name="T67" fmla="*/ 38 h 108"/>
                  <a:gd name="T68" fmla="*/ 56 w 107"/>
                  <a:gd name="T69" fmla="*/ 46 h 108"/>
                  <a:gd name="T70" fmla="*/ 38 w 107"/>
                  <a:gd name="T71" fmla="*/ 46 h 108"/>
                  <a:gd name="T72" fmla="*/ 30 w 107"/>
                  <a:gd name="T73" fmla="*/ 43 h 108"/>
                  <a:gd name="T74" fmla="*/ 20 w 107"/>
                  <a:gd name="T75" fmla="*/ 36 h 108"/>
                  <a:gd name="T76" fmla="*/ 30 w 107"/>
                  <a:gd name="T77" fmla="*/ 35 h 108"/>
                  <a:gd name="T78" fmla="*/ 58 w 107"/>
                  <a:gd name="T79" fmla="*/ 40 h 108"/>
                  <a:gd name="T80" fmla="*/ 69 w 107"/>
                  <a:gd name="T81" fmla="*/ 29 h 108"/>
                  <a:gd name="T82" fmla="*/ 62 w 107"/>
                  <a:gd name="T83" fmla="*/ 29 h 108"/>
                  <a:gd name="T84" fmla="*/ 46 w 107"/>
                  <a:gd name="T85" fmla="*/ 29 h 108"/>
                  <a:gd name="T86" fmla="*/ 28 w 107"/>
                  <a:gd name="T87" fmla="*/ 23 h 108"/>
                  <a:gd name="T88" fmla="*/ 18 w 107"/>
                  <a:gd name="T89" fmla="*/ 14 h 108"/>
                  <a:gd name="T90" fmla="*/ 32 w 107"/>
                  <a:gd name="T91" fmla="*/ 26 h 108"/>
                  <a:gd name="T92" fmla="*/ 48 w 107"/>
                  <a:gd name="T93" fmla="*/ 28 h 108"/>
                  <a:gd name="T94" fmla="*/ 62 w 107"/>
                  <a:gd name="T95" fmla="*/ 26 h 108"/>
                  <a:gd name="T96" fmla="*/ 69 w 107"/>
                  <a:gd name="T97" fmla="*/ 12 h 108"/>
                  <a:gd name="T98" fmla="*/ 65 w 107"/>
                  <a:gd name="T99" fmla="*/ 15 h 108"/>
                  <a:gd name="T100" fmla="*/ 52 w 107"/>
                  <a:gd name="T101" fmla="*/ 24 h 108"/>
                  <a:gd name="T102" fmla="*/ 46 w 107"/>
                  <a:gd name="T103" fmla="*/ 18 h 108"/>
                  <a:gd name="T104" fmla="*/ 38 w 107"/>
                  <a:gd name="T105" fmla="*/ 6 h 108"/>
                  <a:gd name="T106" fmla="*/ 36 w 107"/>
                  <a:gd name="T107" fmla="*/ 10 h 108"/>
                  <a:gd name="T108" fmla="*/ 40 w 107"/>
                  <a:gd name="T109" fmla="*/ 18 h 108"/>
                  <a:gd name="T110" fmla="*/ 44 w 107"/>
                  <a:gd name="T111" fmla="*/ 24 h 108"/>
                  <a:gd name="T112" fmla="*/ 58 w 107"/>
                  <a:gd name="T113" fmla="*/ 0 h 108"/>
                  <a:gd name="T114" fmla="*/ 60 w 107"/>
                  <a:gd name="T115" fmla="*/ 10 h 1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7"/>
                  <a:gd name="T175" fmla="*/ 0 h 108"/>
                  <a:gd name="T176" fmla="*/ 107 w 107"/>
                  <a:gd name="T177" fmla="*/ 108 h 10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7" h="108">
                    <a:moveTo>
                      <a:pt x="54" y="108"/>
                    </a:moveTo>
                    <a:lnTo>
                      <a:pt x="62" y="95"/>
                    </a:lnTo>
                    <a:lnTo>
                      <a:pt x="83" y="90"/>
                    </a:lnTo>
                    <a:lnTo>
                      <a:pt x="93" y="87"/>
                    </a:lnTo>
                    <a:lnTo>
                      <a:pt x="101" y="83"/>
                    </a:lnTo>
                    <a:lnTo>
                      <a:pt x="73" y="87"/>
                    </a:lnTo>
                    <a:lnTo>
                      <a:pt x="60" y="90"/>
                    </a:lnTo>
                    <a:lnTo>
                      <a:pt x="46" y="93"/>
                    </a:lnTo>
                    <a:lnTo>
                      <a:pt x="34" y="93"/>
                    </a:lnTo>
                    <a:lnTo>
                      <a:pt x="22" y="92"/>
                    </a:lnTo>
                    <a:lnTo>
                      <a:pt x="16" y="89"/>
                    </a:lnTo>
                    <a:lnTo>
                      <a:pt x="10" y="86"/>
                    </a:lnTo>
                    <a:lnTo>
                      <a:pt x="6" y="81"/>
                    </a:lnTo>
                    <a:lnTo>
                      <a:pt x="0" y="77"/>
                    </a:lnTo>
                    <a:lnTo>
                      <a:pt x="6" y="77"/>
                    </a:lnTo>
                    <a:lnTo>
                      <a:pt x="10" y="77"/>
                    </a:lnTo>
                    <a:lnTo>
                      <a:pt x="20" y="80"/>
                    </a:lnTo>
                    <a:lnTo>
                      <a:pt x="28" y="84"/>
                    </a:lnTo>
                    <a:lnTo>
                      <a:pt x="38" y="87"/>
                    </a:lnTo>
                    <a:lnTo>
                      <a:pt x="48" y="89"/>
                    </a:lnTo>
                    <a:lnTo>
                      <a:pt x="56" y="89"/>
                    </a:lnTo>
                    <a:lnTo>
                      <a:pt x="73" y="86"/>
                    </a:lnTo>
                    <a:lnTo>
                      <a:pt x="91" y="80"/>
                    </a:lnTo>
                    <a:lnTo>
                      <a:pt x="107" y="74"/>
                    </a:lnTo>
                    <a:lnTo>
                      <a:pt x="93" y="73"/>
                    </a:lnTo>
                    <a:lnTo>
                      <a:pt x="79" y="74"/>
                    </a:lnTo>
                    <a:lnTo>
                      <a:pt x="54" y="79"/>
                    </a:lnTo>
                    <a:lnTo>
                      <a:pt x="40" y="79"/>
                    </a:lnTo>
                    <a:lnTo>
                      <a:pt x="26" y="79"/>
                    </a:lnTo>
                    <a:lnTo>
                      <a:pt x="20" y="77"/>
                    </a:lnTo>
                    <a:lnTo>
                      <a:pt x="12" y="74"/>
                    </a:lnTo>
                    <a:lnTo>
                      <a:pt x="6" y="71"/>
                    </a:lnTo>
                    <a:lnTo>
                      <a:pt x="0" y="67"/>
                    </a:lnTo>
                    <a:lnTo>
                      <a:pt x="22" y="70"/>
                    </a:lnTo>
                    <a:lnTo>
                      <a:pt x="54" y="74"/>
                    </a:lnTo>
                    <a:lnTo>
                      <a:pt x="69" y="76"/>
                    </a:lnTo>
                    <a:lnTo>
                      <a:pt x="83" y="76"/>
                    </a:lnTo>
                    <a:lnTo>
                      <a:pt x="95" y="73"/>
                    </a:lnTo>
                    <a:lnTo>
                      <a:pt x="99" y="71"/>
                    </a:lnTo>
                    <a:lnTo>
                      <a:pt x="101" y="68"/>
                    </a:lnTo>
                    <a:lnTo>
                      <a:pt x="93" y="68"/>
                    </a:lnTo>
                    <a:lnTo>
                      <a:pt x="81" y="68"/>
                    </a:lnTo>
                    <a:lnTo>
                      <a:pt x="56" y="73"/>
                    </a:lnTo>
                    <a:lnTo>
                      <a:pt x="44" y="73"/>
                    </a:lnTo>
                    <a:lnTo>
                      <a:pt x="38" y="73"/>
                    </a:lnTo>
                    <a:lnTo>
                      <a:pt x="34" y="71"/>
                    </a:lnTo>
                    <a:lnTo>
                      <a:pt x="30" y="68"/>
                    </a:lnTo>
                    <a:lnTo>
                      <a:pt x="28" y="65"/>
                    </a:lnTo>
                    <a:lnTo>
                      <a:pt x="28" y="61"/>
                    </a:lnTo>
                    <a:lnTo>
                      <a:pt x="28" y="53"/>
                    </a:lnTo>
                    <a:lnTo>
                      <a:pt x="36" y="58"/>
                    </a:lnTo>
                    <a:lnTo>
                      <a:pt x="46" y="61"/>
                    </a:lnTo>
                    <a:lnTo>
                      <a:pt x="56" y="61"/>
                    </a:lnTo>
                    <a:lnTo>
                      <a:pt x="65" y="59"/>
                    </a:lnTo>
                    <a:lnTo>
                      <a:pt x="73" y="58"/>
                    </a:lnTo>
                    <a:lnTo>
                      <a:pt x="83" y="55"/>
                    </a:lnTo>
                    <a:lnTo>
                      <a:pt x="91" y="50"/>
                    </a:lnTo>
                    <a:lnTo>
                      <a:pt x="97" y="44"/>
                    </a:lnTo>
                    <a:lnTo>
                      <a:pt x="81" y="52"/>
                    </a:lnTo>
                    <a:lnTo>
                      <a:pt x="64" y="61"/>
                    </a:lnTo>
                    <a:lnTo>
                      <a:pt x="56" y="64"/>
                    </a:lnTo>
                    <a:lnTo>
                      <a:pt x="46" y="64"/>
                    </a:lnTo>
                    <a:lnTo>
                      <a:pt x="38" y="64"/>
                    </a:lnTo>
                    <a:lnTo>
                      <a:pt x="30" y="59"/>
                    </a:lnTo>
                    <a:lnTo>
                      <a:pt x="22" y="53"/>
                    </a:lnTo>
                    <a:lnTo>
                      <a:pt x="20" y="50"/>
                    </a:lnTo>
                    <a:lnTo>
                      <a:pt x="24" y="49"/>
                    </a:lnTo>
                    <a:lnTo>
                      <a:pt x="30" y="49"/>
                    </a:lnTo>
                    <a:lnTo>
                      <a:pt x="58" y="55"/>
                    </a:lnTo>
                    <a:lnTo>
                      <a:pt x="65" y="47"/>
                    </a:lnTo>
                    <a:lnTo>
                      <a:pt x="69" y="40"/>
                    </a:lnTo>
                    <a:lnTo>
                      <a:pt x="62" y="41"/>
                    </a:lnTo>
                    <a:lnTo>
                      <a:pt x="54" y="41"/>
                    </a:lnTo>
                    <a:lnTo>
                      <a:pt x="46" y="40"/>
                    </a:lnTo>
                    <a:lnTo>
                      <a:pt x="40" y="38"/>
                    </a:lnTo>
                    <a:lnTo>
                      <a:pt x="28" y="30"/>
                    </a:lnTo>
                    <a:lnTo>
                      <a:pt x="18" y="21"/>
                    </a:lnTo>
                    <a:lnTo>
                      <a:pt x="24" y="28"/>
                    </a:lnTo>
                    <a:lnTo>
                      <a:pt x="32" y="34"/>
                    </a:lnTo>
                    <a:lnTo>
                      <a:pt x="40" y="38"/>
                    </a:lnTo>
                    <a:lnTo>
                      <a:pt x="48" y="38"/>
                    </a:lnTo>
                    <a:lnTo>
                      <a:pt x="54" y="38"/>
                    </a:lnTo>
                    <a:lnTo>
                      <a:pt x="62" y="34"/>
                    </a:lnTo>
                    <a:lnTo>
                      <a:pt x="65" y="28"/>
                    </a:lnTo>
                    <a:lnTo>
                      <a:pt x="69" y="19"/>
                    </a:lnTo>
                    <a:lnTo>
                      <a:pt x="65" y="22"/>
                    </a:lnTo>
                    <a:lnTo>
                      <a:pt x="60" y="25"/>
                    </a:lnTo>
                    <a:lnTo>
                      <a:pt x="52" y="31"/>
                    </a:lnTo>
                    <a:lnTo>
                      <a:pt x="46" y="25"/>
                    </a:lnTo>
                    <a:lnTo>
                      <a:pt x="44" y="19"/>
                    </a:lnTo>
                    <a:lnTo>
                      <a:pt x="38" y="6"/>
                    </a:lnTo>
                    <a:lnTo>
                      <a:pt x="36" y="12"/>
                    </a:lnTo>
                    <a:lnTo>
                      <a:pt x="36" y="19"/>
                    </a:lnTo>
                    <a:lnTo>
                      <a:pt x="40" y="25"/>
                    </a:lnTo>
                    <a:lnTo>
                      <a:pt x="44" y="31"/>
                    </a:lnTo>
                    <a:lnTo>
                      <a:pt x="52" y="16"/>
                    </a:lnTo>
                    <a:lnTo>
                      <a:pt x="58" y="0"/>
                    </a:lnTo>
                    <a:lnTo>
                      <a:pt x="60" y="15"/>
                    </a:lnTo>
                    <a:lnTo>
                      <a:pt x="60" y="30"/>
                    </a:lnTo>
                  </a:path>
                </a:pathLst>
              </a:custGeom>
              <a:noFill/>
              <a:ln w="12700">
                <a:solidFill>
                  <a:srgbClr val="00531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pic>
        <p:nvPicPr>
          <p:cNvPr id="215" name="Picture 323" descr="rig_onsho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9399" y="1192380"/>
            <a:ext cx="1184161" cy="176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6" name="Group 216"/>
          <p:cNvGrpSpPr>
            <a:grpSpLocks/>
          </p:cNvGrpSpPr>
          <p:nvPr/>
        </p:nvGrpSpPr>
        <p:grpSpPr bwMode="auto">
          <a:xfrm>
            <a:off x="9321799" y="4961418"/>
            <a:ext cx="811763" cy="504698"/>
            <a:chOff x="3119" y="2881"/>
            <a:chExt cx="636" cy="407"/>
          </a:xfrm>
        </p:grpSpPr>
        <p:sp>
          <p:nvSpPr>
            <p:cNvPr id="217" name="Freeform 217"/>
            <p:cNvSpPr>
              <a:spLocks/>
            </p:cNvSpPr>
            <p:nvPr/>
          </p:nvSpPr>
          <p:spPr bwMode="auto">
            <a:xfrm>
              <a:off x="3334" y="2996"/>
              <a:ext cx="54" cy="41"/>
            </a:xfrm>
            <a:custGeom>
              <a:avLst/>
              <a:gdLst>
                <a:gd name="T0" fmla="*/ 12 w 54"/>
                <a:gd name="T1" fmla="*/ 39 h 41"/>
                <a:gd name="T2" fmla="*/ 12 w 54"/>
                <a:gd name="T3" fmla="*/ 39 h 41"/>
                <a:gd name="T4" fmla="*/ 6 w 54"/>
                <a:gd name="T5" fmla="*/ 34 h 41"/>
                <a:gd name="T6" fmla="*/ 0 w 54"/>
                <a:gd name="T7" fmla="*/ 23 h 41"/>
                <a:gd name="T8" fmla="*/ 0 w 54"/>
                <a:gd name="T9" fmla="*/ 19 h 41"/>
                <a:gd name="T10" fmla="*/ 0 w 54"/>
                <a:gd name="T11" fmla="*/ 14 h 41"/>
                <a:gd name="T12" fmla="*/ 0 w 54"/>
                <a:gd name="T13" fmla="*/ 9 h 41"/>
                <a:gd name="T14" fmla="*/ 4 w 54"/>
                <a:gd name="T15" fmla="*/ 6 h 41"/>
                <a:gd name="T16" fmla="*/ 4 w 54"/>
                <a:gd name="T17" fmla="*/ 6 h 41"/>
                <a:gd name="T18" fmla="*/ 8 w 54"/>
                <a:gd name="T19" fmla="*/ 3 h 41"/>
                <a:gd name="T20" fmla="*/ 14 w 54"/>
                <a:gd name="T21" fmla="*/ 1 h 41"/>
                <a:gd name="T22" fmla="*/ 20 w 54"/>
                <a:gd name="T23" fmla="*/ 0 h 41"/>
                <a:gd name="T24" fmla="*/ 28 w 54"/>
                <a:gd name="T25" fmla="*/ 1 h 41"/>
                <a:gd name="T26" fmla="*/ 40 w 54"/>
                <a:gd name="T27" fmla="*/ 3 h 41"/>
                <a:gd name="T28" fmla="*/ 50 w 54"/>
                <a:gd name="T29" fmla="*/ 7 h 41"/>
                <a:gd name="T30" fmla="*/ 50 w 54"/>
                <a:gd name="T31" fmla="*/ 7 h 41"/>
                <a:gd name="T32" fmla="*/ 52 w 54"/>
                <a:gd name="T33" fmla="*/ 9 h 41"/>
                <a:gd name="T34" fmla="*/ 54 w 54"/>
                <a:gd name="T35" fmla="*/ 12 h 41"/>
                <a:gd name="T36" fmla="*/ 52 w 54"/>
                <a:gd name="T37" fmla="*/ 16 h 41"/>
                <a:gd name="T38" fmla="*/ 46 w 54"/>
                <a:gd name="T39" fmla="*/ 22 h 41"/>
                <a:gd name="T40" fmla="*/ 40 w 54"/>
                <a:gd name="T41" fmla="*/ 28 h 41"/>
                <a:gd name="T42" fmla="*/ 40 w 54"/>
                <a:gd name="T43" fmla="*/ 28 h 41"/>
                <a:gd name="T44" fmla="*/ 32 w 54"/>
                <a:gd name="T45" fmla="*/ 34 h 41"/>
                <a:gd name="T46" fmla="*/ 26 w 54"/>
                <a:gd name="T47" fmla="*/ 39 h 41"/>
                <a:gd name="T48" fmla="*/ 18 w 54"/>
                <a:gd name="T49" fmla="*/ 41 h 41"/>
                <a:gd name="T50" fmla="*/ 16 w 54"/>
                <a:gd name="T51" fmla="*/ 41 h 41"/>
                <a:gd name="T52" fmla="*/ 12 w 54"/>
                <a:gd name="T53" fmla="*/ 39 h 41"/>
                <a:gd name="T54" fmla="*/ 12 w 54"/>
                <a:gd name="T55" fmla="*/ 39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4"/>
                <a:gd name="T85" fmla="*/ 0 h 41"/>
                <a:gd name="T86" fmla="*/ 54 w 54"/>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4" h="41">
                  <a:moveTo>
                    <a:pt x="12" y="39"/>
                  </a:moveTo>
                  <a:lnTo>
                    <a:pt x="12" y="39"/>
                  </a:lnTo>
                  <a:lnTo>
                    <a:pt x="6" y="34"/>
                  </a:lnTo>
                  <a:lnTo>
                    <a:pt x="0" y="23"/>
                  </a:lnTo>
                  <a:lnTo>
                    <a:pt x="0" y="19"/>
                  </a:lnTo>
                  <a:lnTo>
                    <a:pt x="0" y="14"/>
                  </a:lnTo>
                  <a:lnTo>
                    <a:pt x="0" y="9"/>
                  </a:lnTo>
                  <a:lnTo>
                    <a:pt x="4" y="6"/>
                  </a:lnTo>
                  <a:lnTo>
                    <a:pt x="8" y="3"/>
                  </a:lnTo>
                  <a:lnTo>
                    <a:pt x="14" y="1"/>
                  </a:lnTo>
                  <a:lnTo>
                    <a:pt x="20" y="0"/>
                  </a:lnTo>
                  <a:lnTo>
                    <a:pt x="28" y="1"/>
                  </a:lnTo>
                  <a:lnTo>
                    <a:pt x="40" y="3"/>
                  </a:lnTo>
                  <a:lnTo>
                    <a:pt x="50" y="7"/>
                  </a:lnTo>
                  <a:lnTo>
                    <a:pt x="52" y="9"/>
                  </a:lnTo>
                  <a:lnTo>
                    <a:pt x="54" y="12"/>
                  </a:lnTo>
                  <a:lnTo>
                    <a:pt x="52" y="16"/>
                  </a:lnTo>
                  <a:lnTo>
                    <a:pt x="46" y="22"/>
                  </a:lnTo>
                  <a:lnTo>
                    <a:pt x="40" y="28"/>
                  </a:lnTo>
                  <a:lnTo>
                    <a:pt x="32" y="34"/>
                  </a:lnTo>
                  <a:lnTo>
                    <a:pt x="26" y="39"/>
                  </a:lnTo>
                  <a:lnTo>
                    <a:pt x="18" y="41"/>
                  </a:lnTo>
                  <a:lnTo>
                    <a:pt x="16" y="41"/>
                  </a:lnTo>
                  <a:lnTo>
                    <a:pt x="12" y="39"/>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18" name="Freeform 218"/>
            <p:cNvSpPr>
              <a:spLocks/>
            </p:cNvSpPr>
            <p:nvPr/>
          </p:nvSpPr>
          <p:spPr bwMode="auto">
            <a:xfrm>
              <a:off x="3291" y="3025"/>
              <a:ext cx="47" cy="43"/>
            </a:xfrm>
            <a:custGeom>
              <a:avLst/>
              <a:gdLst>
                <a:gd name="T0" fmla="*/ 39 w 47"/>
                <a:gd name="T1" fmla="*/ 43 h 43"/>
                <a:gd name="T2" fmla="*/ 39 w 47"/>
                <a:gd name="T3" fmla="*/ 43 h 43"/>
                <a:gd name="T4" fmla="*/ 28 w 47"/>
                <a:gd name="T5" fmla="*/ 41 h 43"/>
                <a:gd name="T6" fmla="*/ 16 w 47"/>
                <a:gd name="T7" fmla="*/ 37 h 43"/>
                <a:gd name="T8" fmla="*/ 10 w 47"/>
                <a:gd name="T9" fmla="*/ 34 h 43"/>
                <a:gd name="T10" fmla="*/ 6 w 47"/>
                <a:gd name="T11" fmla="*/ 31 h 43"/>
                <a:gd name="T12" fmla="*/ 2 w 47"/>
                <a:gd name="T13" fmla="*/ 27 h 43"/>
                <a:gd name="T14" fmla="*/ 0 w 47"/>
                <a:gd name="T15" fmla="*/ 22 h 43"/>
                <a:gd name="T16" fmla="*/ 0 w 47"/>
                <a:gd name="T17" fmla="*/ 22 h 43"/>
                <a:gd name="T18" fmla="*/ 2 w 47"/>
                <a:gd name="T19" fmla="*/ 18 h 43"/>
                <a:gd name="T20" fmla="*/ 4 w 47"/>
                <a:gd name="T21" fmla="*/ 13 h 43"/>
                <a:gd name="T22" fmla="*/ 8 w 47"/>
                <a:gd name="T23" fmla="*/ 10 h 43"/>
                <a:gd name="T24" fmla="*/ 14 w 47"/>
                <a:gd name="T25" fmla="*/ 7 h 43"/>
                <a:gd name="T26" fmla="*/ 24 w 47"/>
                <a:gd name="T27" fmla="*/ 2 h 43"/>
                <a:gd name="T28" fmla="*/ 35 w 47"/>
                <a:gd name="T29" fmla="*/ 0 h 43"/>
                <a:gd name="T30" fmla="*/ 35 w 47"/>
                <a:gd name="T31" fmla="*/ 0 h 43"/>
                <a:gd name="T32" fmla="*/ 39 w 47"/>
                <a:gd name="T33" fmla="*/ 0 h 43"/>
                <a:gd name="T34" fmla="*/ 41 w 47"/>
                <a:gd name="T35" fmla="*/ 2 h 43"/>
                <a:gd name="T36" fmla="*/ 45 w 47"/>
                <a:gd name="T37" fmla="*/ 5 h 43"/>
                <a:gd name="T38" fmla="*/ 45 w 47"/>
                <a:gd name="T39" fmla="*/ 12 h 43"/>
                <a:gd name="T40" fmla="*/ 47 w 47"/>
                <a:gd name="T41" fmla="*/ 19 h 43"/>
                <a:gd name="T42" fmla="*/ 47 w 47"/>
                <a:gd name="T43" fmla="*/ 19 h 43"/>
                <a:gd name="T44" fmla="*/ 47 w 47"/>
                <a:gd name="T45" fmla="*/ 28 h 43"/>
                <a:gd name="T46" fmla="*/ 47 w 47"/>
                <a:gd name="T47" fmla="*/ 35 h 43"/>
                <a:gd name="T48" fmla="*/ 45 w 47"/>
                <a:gd name="T49" fmla="*/ 40 h 43"/>
                <a:gd name="T50" fmla="*/ 43 w 47"/>
                <a:gd name="T51" fmla="*/ 41 h 43"/>
                <a:gd name="T52" fmla="*/ 39 w 47"/>
                <a:gd name="T53" fmla="*/ 43 h 43"/>
                <a:gd name="T54" fmla="*/ 39 w 47"/>
                <a:gd name="T55" fmla="*/ 43 h 4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
                <a:gd name="T85" fmla="*/ 0 h 43"/>
                <a:gd name="T86" fmla="*/ 47 w 47"/>
                <a:gd name="T87" fmla="*/ 43 h 4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 h="43">
                  <a:moveTo>
                    <a:pt x="39" y="43"/>
                  </a:moveTo>
                  <a:lnTo>
                    <a:pt x="39" y="43"/>
                  </a:lnTo>
                  <a:lnTo>
                    <a:pt x="28" y="41"/>
                  </a:lnTo>
                  <a:lnTo>
                    <a:pt x="16" y="37"/>
                  </a:lnTo>
                  <a:lnTo>
                    <a:pt x="10" y="34"/>
                  </a:lnTo>
                  <a:lnTo>
                    <a:pt x="6" y="31"/>
                  </a:lnTo>
                  <a:lnTo>
                    <a:pt x="2" y="27"/>
                  </a:lnTo>
                  <a:lnTo>
                    <a:pt x="0" y="22"/>
                  </a:lnTo>
                  <a:lnTo>
                    <a:pt x="2" y="18"/>
                  </a:lnTo>
                  <a:lnTo>
                    <a:pt x="4" y="13"/>
                  </a:lnTo>
                  <a:lnTo>
                    <a:pt x="8" y="10"/>
                  </a:lnTo>
                  <a:lnTo>
                    <a:pt x="14" y="7"/>
                  </a:lnTo>
                  <a:lnTo>
                    <a:pt x="24" y="2"/>
                  </a:lnTo>
                  <a:lnTo>
                    <a:pt x="35" y="0"/>
                  </a:lnTo>
                  <a:lnTo>
                    <a:pt x="39" y="0"/>
                  </a:lnTo>
                  <a:lnTo>
                    <a:pt x="41" y="2"/>
                  </a:lnTo>
                  <a:lnTo>
                    <a:pt x="45" y="5"/>
                  </a:lnTo>
                  <a:lnTo>
                    <a:pt x="45" y="12"/>
                  </a:lnTo>
                  <a:lnTo>
                    <a:pt x="47" y="19"/>
                  </a:lnTo>
                  <a:lnTo>
                    <a:pt x="47" y="28"/>
                  </a:lnTo>
                  <a:lnTo>
                    <a:pt x="47" y="35"/>
                  </a:lnTo>
                  <a:lnTo>
                    <a:pt x="45" y="40"/>
                  </a:lnTo>
                  <a:lnTo>
                    <a:pt x="43" y="41"/>
                  </a:lnTo>
                  <a:lnTo>
                    <a:pt x="39" y="43"/>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19" name="Freeform 219"/>
            <p:cNvSpPr>
              <a:spLocks/>
            </p:cNvSpPr>
            <p:nvPr/>
          </p:nvSpPr>
          <p:spPr bwMode="auto">
            <a:xfrm>
              <a:off x="3342" y="3041"/>
              <a:ext cx="44" cy="28"/>
            </a:xfrm>
            <a:custGeom>
              <a:avLst/>
              <a:gdLst>
                <a:gd name="T0" fmla="*/ 44 w 44"/>
                <a:gd name="T1" fmla="*/ 11 h 28"/>
                <a:gd name="T2" fmla="*/ 44 w 44"/>
                <a:gd name="T3" fmla="*/ 11 h 28"/>
                <a:gd name="T4" fmla="*/ 40 w 44"/>
                <a:gd name="T5" fmla="*/ 16 h 28"/>
                <a:gd name="T6" fmla="*/ 34 w 44"/>
                <a:gd name="T7" fmla="*/ 22 h 28"/>
                <a:gd name="T8" fmla="*/ 24 w 44"/>
                <a:gd name="T9" fmla="*/ 27 h 28"/>
                <a:gd name="T10" fmla="*/ 20 w 44"/>
                <a:gd name="T11" fmla="*/ 28 h 28"/>
                <a:gd name="T12" fmla="*/ 16 w 44"/>
                <a:gd name="T13" fmla="*/ 28 h 28"/>
                <a:gd name="T14" fmla="*/ 16 w 44"/>
                <a:gd name="T15" fmla="*/ 28 h 28"/>
                <a:gd name="T16" fmla="*/ 12 w 44"/>
                <a:gd name="T17" fmla="*/ 27 h 28"/>
                <a:gd name="T18" fmla="*/ 8 w 44"/>
                <a:gd name="T19" fmla="*/ 24 h 28"/>
                <a:gd name="T20" fmla="*/ 2 w 44"/>
                <a:gd name="T21" fmla="*/ 18 h 28"/>
                <a:gd name="T22" fmla="*/ 0 w 44"/>
                <a:gd name="T23" fmla="*/ 11 h 28"/>
                <a:gd name="T24" fmla="*/ 0 w 44"/>
                <a:gd name="T25" fmla="*/ 5 h 28"/>
                <a:gd name="T26" fmla="*/ 0 w 44"/>
                <a:gd name="T27" fmla="*/ 5 h 28"/>
                <a:gd name="T28" fmla="*/ 2 w 44"/>
                <a:gd name="T29" fmla="*/ 0 h 28"/>
                <a:gd name="T30" fmla="*/ 8 w 44"/>
                <a:gd name="T31" fmla="*/ 0 h 28"/>
                <a:gd name="T32" fmla="*/ 22 w 44"/>
                <a:gd name="T33" fmla="*/ 2 h 28"/>
                <a:gd name="T34" fmla="*/ 22 w 44"/>
                <a:gd name="T35" fmla="*/ 2 h 28"/>
                <a:gd name="T36" fmla="*/ 38 w 44"/>
                <a:gd name="T37" fmla="*/ 5 h 28"/>
                <a:gd name="T38" fmla="*/ 42 w 44"/>
                <a:gd name="T39" fmla="*/ 8 h 28"/>
                <a:gd name="T40" fmla="*/ 44 w 44"/>
                <a:gd name="T41" fmla="*/ 11 h 28"/>
                <a:gd name="T42" fmla="*/ 44 w 44"/>
                <a:gd name="T43" fmla="*/ 11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28"/>
                <a:gd name="T68" fmla="*/ 44 w 44"/>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28">
                  <a:moveTo>
                    <a:pt x="44" y="11"/>
                  </a:moveTo>
                  <a:lnTo>
                    <a:pt x="44" y="11"/>
                  </a:lnTo>
                  <a:lnTo>
                    <a:pt x="40" y="16"/>
                  </a:lnTo>
                  <a:lnTo>
                    <a:pt x="34" y="22"/>
                  </a:lnTo>
                  <a:lnTo>
                    <a:pt x="24" y="27"/>
                  </a:lnTo>
                  <a:lnTo>
                    <a:pt x="20" y="28"/>
                  </a:lnTo>
                  <a:lnTo>
                    <a:pt x="16" y="28"/>
                  </a:lnTo>
                  <a:lnTo>
                    <a:pt x="12" y="27"/>
                  </a:lnTo>
                  <a:lnTo>
                    <a:pt x="8" y="24"/>
                  </a:lnTo>
                  <a:lnTo>
                    <a:pt x="2" y="18"/>
                  </a:lnTo>
                  <a:lnTo>
                    <a:pt x="0" y="11"/>
                  </a:lnTo>
                  <a:lnTo>
                    <a:pt x="0" y="5"/>
                  </a:lnTo>
                  <a:lnTo>
                    <a:pt x="2" y="0"/>
                  </a:lnTo>
                  <a:lnTo>
                    <a:pt x="8" y="0"/>
                  </a:lnTo>
                  <a:lnTo>
                    <a:pt x="22" y="2"/>
                  </a:lnTo>
                  <a:lnTo>
                    <a:pt x="38" y="5"/>
                  </a:lnTo>
                  <a:lnTo>
                    <a:pt x="42" y="8"/>
                  </a:lnTo>
                  <a:lnTo>
                    <a:pt x="44" y="11"/>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20" name="Freeform 220"/>
            <p:cNvSpPr>
              <a:spLocks/>
            </p:cNvSpPr>
            <p:nvPr/>
          </p:nvSpPr>
          <p:spPr bwMode="auto">
            <a:xfrm>
              <a:off x="3289" y="2999"/>
              <a:ext cx="43" cy="28"/>
            </a:xfrm>
            <a:custGeom>
              <a:avLst/>
              <a:gdLst>
                <a:gd name="T0" fmla="*/ 0 w 43"/>
                <a:gd name="T1" fmla="*/ 22 h 28"/>
                <a:gd name="T2" fmla="*/ 0 w 43"/>
                <a:gd name="T3" fmla="*/ 22 h 28"/>
                <a:gd name="T4" fmla="*/ 0 w 43"/>
                <a:gd name="T5" fmla="*/ 16 h 28"/>
                <a:gd name="T6" fmla="*/ 4 w 43"/>
                <a:gd name="T7" fmla="*/ 9 h 28"/>
                <a:gd name="T8" fmla="*/ 12 w 43"/>
                <a:gd name="T9" fmla="*/ 3 h 28"/>
                <a:gd name="T10" fmla="*/ 16 w 43"/>
                <a:gd name="T11" fmla="*/ 1 h 28"/>
                <a:gd name="T12" fmla="*/ 20 w 43"/>
                <a:gd name="T13" fmla="*/ 0 h 28"/>
                <a:gd name="T14" fmla="*/ 20 w 43"/>
                <a:gd name="T15" fmla="*/ 0 h 28"/>
                <a:gd name="T16" fmla="*/ 26 w 43"/>
                <a:gd name="T17" fmla="*/ 0 h 28"/>
                <a:gd name="T18" fmla="*/ 30 w 43"/>
                <a:gd name="T19" fmla="*/ 1 h 28"/>
                <a:gd name="T20" fmla="*/ 37 w 43"/>
                <a:gd name="T21" fmla="*/ 7 h 28"/>
                <a:gd name="T22" fmla="*/ 41 w 43"/>
                <a:gd name="T23" fmla="*/ 13 h 28"/>
                <a:gd name="T24" fmla="*/ 43 w 43"/>
                <a:gd name="T25" fmla="*/ 19 h 28"/>
                <a:gd name="T26" fmla="*/ 43 w 43"/>
                <a:gd name="T27" fmla="*/ 19 h 28"/>
                <a:gd name="T28" fmla="*/ 43 w 43"/>
                <a:gd name="T29" fmla="*/ 23 h 28"/>
                <a:gd name="T30" fmla="*/ 39 w 43"/>
                <a:gd name="T31" fmla="*/ 25 h 28"/>
                <a:gd name="T32" fmla="*/ 24 w 43"/>
                <a:gd name="T33" fmla="*/ 26 h 28"/>
                <a:gd name="T34" fmla="*/ 24 w 43"/>
                <a:gd name="T35" fmla="*/ 26 h 28"/>
                <a:gd name="T36" fmla="*/ 6 w 43"/>
                <a:gd name="T37" fmla="*/ 28 h 28"/>
                <a:gd name="T38" fmla="*/ 2 w 43"/>
                <a:gd name="T39" fmla="*/ 26 h 28"/>
                <a:gd name="T40" fmla="*/ 0 w 43"/>
                <a:gd name="T41" fmla="*/ 25 h 28"/>
                <a:gd name="T42" fmla="*/ 0 w 43"/>
                <a:gd name="T43" fmla="*/ 22 h 28"/>
                <a:gd name="T44" fmla="*/ 0 w 43"/>
                <a:gd name="T45" fmla="*/ 22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28"/>
                <a:gd name="T71" fmla="*/ 43 w 43"/>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28">
                  <a:moveTo>
                    <a:pt x="0" y="22"/>
                  </a:moveTo>
                  <a:lnTo>
                    <a:pt x="0" y="22"/>
                  </a:lnTo>
                  <a:lnTo>
                    <a:pt x="0" y="16"/>
                  </a:lnTo>
                  <a:lnTo>
                    <a:pt x="4" y="9"/>
                  </a:lnTo>
                  <a:lnTo>
                    <a:pt x="12" y="3"/>
                  </a:lnTo>
                  <a:lnTo>
                    <a:pt x="16" y="1"/>
                  </a:lnTo>
                  <a:lnTo>
                    <a:pt x="20" y="0"/>
                  </a:lnTo>
                  <a:lnTo>
                    <a:pt x="26" y="0"/>
                  </a:lnTo>
                  <a:lnTo>
                    <a:pt x="30" y="1"/>
                  </a:lnTo>
                  <a:lnTo>
                    <a:pt x="37" y="7"/>
                  </a:lnTo>
                  <a:lnTo>
                    <a:pt x="41" y="13"/>
                  </a:lnTo>
                  <a:lnTo>
                    <a:pt x="43" y="19"/>
                  </a:lnTo>
                  <a:lnTo>
                    <a:pt x="43" y="23"/>
                  </a:lnTo>
                  <a:lnTo>
                    <a:pt x="39" y="25"/>
                  </a:lnTo>
                  <a:lnTo>
                    <a:pt x="24" y="26"/>
                  </a:lnTo>
                  <a:lnTo>
                    <a:pt x="6" y="28"/>
                  </a:lnTo>
                  <a:lnTo>
                    <a:pt x="2" y="26"/>
                  </a:lnTo>
                  <a:lnTo>
                    <a:pt x="0" y="25"/>
                  </a:lnTo>
                  <a:lnTo>
                    <a:pt x="0" y="22"/>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21" name="Freeform 221"/>
            <p:cNvSpPr>
              <a:spLocks/>
            </p:cNvSpPr>
            <p:nvPr/>
          </p:nvSpPr>
          <p:spPr bwMode="auto">
            <a:xfrm>
              <a:off x="3425" y="3032"/>
              <a:ext cx="55" cy="39"/>
            </a:xfrm>
            <a:custGeom>
              <a:avLst/>
              <a:gdLst>
                <a:gd name="T0" fmla="*/ 0 w 55"/>
                <a:gd name="T1" fmla="*/ 18 h 39"/>
                <a:gd name="T2" fmla="*/ 0 w 55"/>
                <a:gd name="T3" fmla="*/ 18 h 39"/>
                <a:gd name="T4" fmla="*/ 6 w 55"/>
                <a:gd name="T5" fmla="*/ 12 h 39"/>
                <a:gd name="T6" fmla="*/ 16 w 55"/>
                <a:gd name="T7" fmla="*/ 5 h 39"/>
                <a:gd name="T8" fmla="*/ 22 w 55"/>
                <a:gd name="T9" fmla="*/ 2 h 39"/>
                <a:gd name="T10" fmla="*/ 28 w 55"/>
                <a:gd name="T11" fmla="*/ 0 h 39"/>
                <a:gd name="T12" fmla="*/ 36 w 55"/>
                <a:gd name="T13" fmla="*/ 0 h 39"/>
                <a:gd name="T14" fmla="*/ 42 w 55"/>
                <a:gd name="T15" fmla="*/ 0 h 39"/>
                <a:gd name="T16" fmla="*/ 42 w 55"/>
                <a:gd name="T17" fmla="*/ 0 h 39"/>
                <a:gd name="T18" fmla="*/ 46 w 55"/>
                <a:gd name="T19" fmla="*/ 3 h 39"/>
                <a:gd name="T20" fmla="*/ 50 w 55"/>
                <a:gd name="T21" fmla="*/ 6 h 39"/>
                <a:gd name="T22" fmla="*/ 54 w 55"/>
                <a:gd name="T23" fmla="*/ 11 h 39"/>
                <a:gd name="T24" fmla="*/ 54 w 55"/>
                <a:gd name="T25" fmla="*/ 15 h 39"/>
                <a:gd name="T26" fmla="*/ 55 w 55"/>
                <a:gd name="T27" fmla="*/ 25 h 39"/>
                <a:gd name="T28" fmla="*/ 54 w 55"/>
                <a:gd name="T29" fmla="*/ 33 h 39"/>
                <a:gd name="T30" fmla="*/ 54 w 55"/>
                <a:gd name="T31" fmla="*/ 33 h 39"/>
                <a:gd name="T32" fmla="*/ 52 w 55"/>
                <a:gd name="T33" fmla="*/ 36 h 39"/>
                <a:gd name="T34" fmla="*/ 50 w 55"/>
                <a:gd name="T35" fmla="*/ 37 h 39"/>
                <a:gd name="T36" fmla="*/ 44 w 55"/>
                <a:gd name="T37" fmla="*/ 39 h 39"/>
                <a:gd name="T38" fmla="*/ 34 w 55"/>
                <a:gd name="T39" fmla="*/ 36 h 39"/>
                <a:gd name="T40" fmla="*/ 24 w 55"/>
                <a:gd name="T41" fmla="*/ 33 h 39"/>
                <a:gd name="T42" fmla="*/ 24 w 55"/>
                <a:gd name="T43" fmla="*/ 33 h 39"/>
                <a:gd name="T44" fmla="*/ 14 w 55"/>
                <a:gd name="T45" fmla="*/ 30 h 39"/>
                <a:gd name="T46" fmla="*/ 6 w 55"/>
                <a:gd name="T47" fmla="*/ 27 h 39"/>
                <a:gd name="T48" fmla="*/ 0 w 55"/>
                <a:gd name="T49" fmla="*/ 24 h 39"/>
                <a:gd name="T50" fmla="*/ 0 w 55"/>
                <a:gd name="T51" fmla="*/ 21 h 39"/>
                <a:gd name="T52" fmla="*/ 0 w 55"/>
                <a:gd name="T53" fmla="*/ 18 h 39"/>
                <a:gd name="T54" fmla="*/ 0 w 55"/>
                <a:gd name="T55" fmla="*/ 18 h 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
                <a:gd name="T85" fmla="*/ 0 h 39"/>
                <a:gd name="T86" fmla="*/ 55 w 55"/>
                <a:gd name="T87" fmla="*/ 39 h 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 h="39">
                  <a:moveTo>
                    <a:pt x="0" y="18"/>
                  </a:moveTo>
                  <a:lnTo>
                    <a:pt x="0" y="18"/>
                  </a:lnTo>
                  <a:lnTo>
                    <a:pt x="6" y="12"/>
                  </a:lnTo>
                  <a:lnTo>
                    <a:pt x="16" y="5"/>
                  </a:lnTo>
                  <a:lnTo>
                    <a:pt x="22" y="2"/>
                  </a:lnTo>
                  <a:lnTo>
                    <a:pt x="28" y="0"/>
                  </a:lnTo>
                  <a:lnTo>
                    <a:pt x="36" y="0"/>
                  </a:lnTo>
                  <a:lnTo>
                    <a:pt x="42" y="0"/>
                  </a:lnTo>
                  <a:lnTo>
                    <a:pt x="46" y="3"/>
                  </a:lnTo>
                  <a:lnTo>
                    <a:pt x="50" y="6"/>
                  </a:lnTo>
                  <a:lnTo>
                    <a:pt x="54" y="11"/>
                  </a:lnTo>
                  <a:lnTo>
                    <a:pt x="54" y="15"/>
                  </a:lnTo>
                  <a:lnTo>
                    <a:pt x="55" y="25"/>
                  </a:lnTo>
                  <a:lnTo>
                    <a:pt x="54" y="33"/>
                  </a:lnTo>
                  <a:lnTo>
                    <a:pt x="52" y="36"/>
                  </a:lnTo>
                  <a:lnTo>
                    <a:pt x="50" y="37"/>
                  </a:lnTo>
                  <a:lnTo>
                    <a:pt x="44" y="39"/>
                  </a:lnTo>
                  <a:lnTo>
                    <a:pt x="34" y="36"/>
                  </a:lnTo>
                  <a:lnTo>
                    <a:pt x="24" y="33"/>
                  </a:lnTo>
                  <a:lnTo>
                    <a:pt x="14" y="30"/>
                  </a:lnTo>
                  <a:lnTo>
                    <a:pt x="6" y="27"/>
                  </a:lnTo>
                  <a:lnTo>
                    <a:pt x="0" y="24"/>
                  </a:lnTo>
                  <a:lnTo>
                    <a:pt x="0" y="21"/>
                  </a:lnTo>
                  <a:lnTo>
                    <a:pt x="0" y="18"/>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22" name="Freeform 222"/>
            <p:cNvSpPr>
              <a:spLocks/>
            </p:cNvSpPr>
            <p:nvPr/>
          </p:nvSpPr>
          <p:spPr bwMode="auto">
            <a:xfrm>
              <a:off x="3378" y="3015"/>
              <a:ext cx="55" cy="38"/>
            </a:xfrm>
            <a:custGeom>
              <a:avLst/>
              <a:gdLst>
                <a:gd name="T0" fmla="*/ 2 w 55"/>
                <a:gd name="T1" fmla="*/ 35 h 38"/>
                <a:gd name="T2" fmla="*/ 2 w 55"/>
                <a:gd name="T3" fmla="*/ 35 h 38"/>
                <a:gd name="T4" fmla="*/ 0 w 55"/>
                <a:gd name="T5" fmla="*/ 26 h 38"/>
                <a:gd name="T6" fmla="*/ 0 w 55"/>
                <a:gd name="T7" fmla="*/ 16 h 38"/>
                <a:gd name="T8" fmla="*/ 2 w 55"/>
                <a:gd name="T9" fmla="*/ 12 h 38"/>
                <a:gd name="T10" fmla="*/ 6 w 55"/>
                <a:gd name="T11" fmla="*/ 7 h 38"/>
                <a:gd name="T12" fmla="*/ 10 w 55"/>
                <a:gd name="T13" fmla="*/ 3 h 38"/>
                <a:gd name="T14" fmla="*/ 14 w 55"/>
                <a:gd name="T15" fmla="*/ 1 h 38"/>
                <a:gd name="T16" fmla="*/ 14 w 55"/>
                <a:gd name="T17" fmla="*/ 1 h 38"/>
                <a:gd name="T18" fmla="*/ 20 w 55"/>
                <a:gd name="T19" fmla="*/ 0 h 38"/>
                <a:gd name="T20" fmla="*/ 25 w 55"/>
                <a:gd name="T21" fmla="*/ 0 h 38"/>
                <a:gd name="T22" fmla="*/ 31 w 55"/>
                <a:gd name="T23" fmla="*/ 1 h 38"/>
                <a:gd name="T24" fmla="*/ 37 w 55"/>
                <a:gd name="T25" fmla="*/ 4 h 38"/>
                <a:gd name="T26" fmla="*/ 47 w 55"/>
                <a:gd name="T27" fmla="*/ 10 h 38"/>
                <a:gd name="T28" fmla="*/ 53 w 55"/>
                <a:gd name="T29" fmla="*/ 17 h 38"/>
                <a:gd name="T30" fmla="*/ 53 w 55"/>
                <a:gd name="T31" fmla="*/ 17 h 38"/>
                <a:gd name="T32" fmla="*/ 55 w 55"/>
                <a:gd name="T33" fmla="*/ 20 h 38"/>
                <a:gd name="T34" fmla="*/ 55 w 55"/>
                <a:gd name="T35" fmla="*/ 22 h 38"/>
                <a:gd name="T36" fmla="*/ 51 w 55"/>
                <a:gd name="T37" fmla="*/ 26 h 38"/>
                <a:gd name="T38" fmla="*/ 43 w 55"/>
                <a:gd name="T39" fmla="*/ 29 h 38"/>
                <a:gd name="T40" fmla="*/ 33 w 55"/>
                <a:gd name="T41" fmla="*/ 32 h 38"/>
                <a:gd name="T42" fmla="*/ 33 w 55"/>
                <a:gd name="T43" fmla="*/ 32 h 38"/>
                <a:gd name="T44" fmla="*/ 22 w 55"/>
                <a:gd name="T45" fmla="*/ 37 h 38"/>
                <a:gd name="T46" fmla="*/ 14 w 55"/>
                <a:gd name="T47" fmla="*/ 38 h 38"/>
                <a:gd name="T48" fmla="*/ 6 w 55"/>
                <a:gd name="T49" fmla="*/ 38 h 38"/>
                <a:gd name="T50" fmla="*/ 4 w 55"/>
                <a:gd name="T51" fmla="*/ 37 h 38"/>
                <a:gd name="T52" fmla="*/ 2 w 55"/>
                <a:gd name="T53" fmla="*/ 35 h 38"/>
                <a:gd name="T54" fmla="*/ 2 w 55"/>
                <a:gd name="T55" fmla="*/ 35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
                <a:gd name="T85" fmla="*/ 0 h 38"/>
                <a:gd name="T86" fmla="*/ 55 w 55"/>
                <a:gd name="T87" fmla="*/ 38 h 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 h="38">
                  <a:moveTo>
                    <a:pt x="2" y="35"/>
                  </a:moveTo>
                  <a:lnTo>
                    <a:pt x="2" y="35"/>
                  </a:lnTo>
                  <a:lnTo>
                    <a:pt x="0" y="26"/>
                  </a:lnTo>
                  <a:lnTo>
                    <a:pt x="0" y="16"/>
                  </a:lnTo>
                  <a:lnTo>
                    <a:pt x="2" y="12"/>
                  </a:lnTo>
                  <a:lnTo>
                    <a:pt x="6" y="7"/>
                  </a:lnTo>
                  <a:lnTo>
                    <a:pt x="10" y="3"/>
                  </a:lnTo>
                  <a:lnTo>
                    <a:pt x="14" y="1"/>
                  </a:lnTo>
                  <a:lnTo>
                    <a:pt x="20" y="0"/>
                  </a:lnTo>
                  <a:lnTo>
                    <a:pt x="25" y="0"/>
                  </a:lnTo>
                  <a:lnTo>
                    <a:pt x="31" y="1"/>
                  </a:lnTo>
                  <a:lnTo>
                    <a:pt x="37" y="4"/>
                  </a:lnTo>
                  <a:lnTo>
                    <a:pt x="47" y="10"/>
                  </a:lnTo>
                  <a:lnTo>
                    <a:pt x="53" y="17"/>
                  </a:lnTo>
                  <a:lnTo>
                    <a:pt x="55" y="20"/>
                  </a:lnTo>
                  <a:lnTo>
                    <a:pt x="55" y="22"/>
                  </a:lnTo>
                  <a:lnTo>
                    <a:pt x="51" y="26"/>
                  </a:lnTo>
                  <a:lnTo>
                    <a:pt x="43" y="29"/>
                  </a:lnTo>
                  <a:lnTo>
                    <a:pt x="33" y="32"/>
                  </a:lnTo>
                  <a:lnTo>
                    <a:pt x="22" y="37"/>
                  </a:lnTo>
                  <a:lnTo>
                    <a:pt x="14" y="38"/>
                  </a:lnTo>
                  <a:lnTo>
                    <a:pt x="6" y="38"/>
                  </a:lnTo>
                  <a:lnTo>
                    <a:pt x="4" y="37"/>
                  </a:lnTo>
                  <a:lnTo>
                    <a:pt x="2" y="35"/>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23" name="Freeform 223"/>
            <p:cNvSpPr>
              <a:spLocks/>
            </p:cNvSpPr>
            <p:nvPr/>
          </p:nvSpPr>
          <p:spPr bwMode="auto">
            <a:xfrm>
              <a:off x="3388" y="3052"/>
              <a:ext cx="35" cy="30"/>
            </a:xfrm>
            <a:custGeom>
              <a:avLst/>
              <a:gdLst>
                <a:gd name="T0" fmla="*/ 29 w 35"/>
                <a:gd name="T1" fmla="*/ 30 h 30"/>
                <a:gd name="T2" fmla="*/ 29 w 35"/>
                <a:gd name="T3" fmla="*/ 30 h 30"/>
                <a:gd name="T4" fmla="*/ 21 w 35"/>
                <a:gd name="T5" fmla="*/ 30 h 30"/>
                <a:gd name="T6" fmla="*/ 12 w 35"/>
                <a:gd name="T7" fmla="*/ 27 h 30"/>
                <a:gd name="T8" fmla="*/ 4 w 35"/>
                <a:gd name="T9" fmla="*/ 23 h 30"/>
                <a:gd name="T10" fmla="*/ 2 w 35"/>
                <a:gd name="T11" fmla="*/ 20 h 30"/>
                <a:gd name="T12" fmla="*/ 0 w 35"/>
                <a:gd name="T13" fmla="*/ 17 h 30"/>
                <a:gd name="T14" fmla="*/ 0 w 35"/>
                <a:gd name="T15" fmla="*/ 17 h 30"/>
                <a:gd name="T16" fmla="*/ 0 w 35"/>
                <a:gd name="T17" fmla="*/ 14 h 30"/>
                <a:gd name="T18" fmla="*/ 2 w 35"/>
                <a:gd name="T19" fmla="*/ 11 h 30"/>
                <a:gd name="T20" fmla="*/ 8 w 35"/>
                <a:gd name="T21" fmla="*/ 5 h 30"/>
                <a:gd name="T22" fmla="*/ 15 w 35"/>
                <a:gd name="T23" fmla="*/ 1 h 30"/>
                <a:gd name="T24" fmla="*/ 23 w 35"/>
                <a:gd name="T25" fmla="*/ 0 h 30"/>
                <a:gd name="T26" fmla="*/ 23 w 35"/>
                <a:gd name="T27" fmla="*/ 0 h 30"/>
                <a:gd name="T28" fmla="*/ 29 w 35"/>
                <a:gd name="T29" fmla="*/ 0 h 30"/>
                <a:gd name="T30" fmla="*/ 31 w 35"/>
                <a:gd name="T31" fmla="*/ 2 h 30"/>
                <a:gd name="T32" fmla="*/ 35 w 35"/>
                <a:gd name="T33" fmla="*/ 13 h 30"/>
                <a:gd name="T34" fmla="*/ 35 w 35"/>
                <a:gd name="T35" fmla="*/ 13 h 30"/>
                <a:gd name="T36" fmla="*/ 35 w 35"/>
                <a:gd name="T37" fmla="*/ 26 h 30"/>
                <a:gd name="T38" fmla="*/ 33 w 35"/>
                <a:gd name="T39" fmla="*/ 29 h 30"/>
                <a:gd name="T40" fmla="*/ 29 w 35"/>
                <a:gd name="T41" fmla="*/ 30 h 30"/>
                <a:gd name="T42" fmla="*/ 29 w 35"/>
                <a:gd name="T43" fmla="*/ 30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
                <a:gd name="T67" fmla="*/ 0 h 30"/>
                <a:gd name="T68" fmla="*/ 35 w 35"/>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 h="30">
                  <a:moveTo>
                    <a:pt x="29" y="30"/>
                  </a:moveTo>
                  <a:lnTo>
                    <a:pt x="29" y="30"/>
                  </a:lnTo>
                  <a:lnTo>
                    <a:pt x="21" y="30"/>
                  </a:lnTo>
                  <a:lnTo>
                    <a:pt x="12" y="27"/>
                  </a:lnTo>
                  <a:lnTo>
                    <a:pt x="4" y="23"/>
                  </a:lnTo>
                  <a:lnTo>
                    <a:pt x="2" y="20"/>
                  </a:lnTo>
                  <a:lnTo>
                    <a:pt x="0" y="17"/>
                  </a:lnTo>
                  <a:lnTo>
                    <a:pt x="0" y="14"/>
                  </a:lnTo>
                  <a:lnTo>
                    <a:pt x="2" y="11"/>
                  </a:lnTo>
                  <a:lnTo>
                    <a:pt x="8" y="5"/>
                  </a:lnTo>
                  <a:lnTo>
                    <a:pt x="15" y="1"/>
                  </a:lnTo>
                  <a:lnTo>
                    <a:pt x="23" y="0"/>
                  </a:lnTo>
                  <a:lnTo>
                    <a:pt x="29" y="0"/>
                  </a:lnTo>
                  <a:lnTo>
                    <a:pt x="31" y="2"/>
                  </a:lnTo>
                  <a:lnTo>
                    <a:pt x="35" y="13"/>
                  </a:lnTo>
                  <a:lnTo>
                    <a:pt x="35" y="26"/>
                  </a:lnTo>
                  <a:lnTo>
                    <a:pt x="33" y="29"/>
                  </a:lnTo>
                  <a:lnTo>
                    <a:pt x="29" y="30"/>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24" name="Freeform 224"/>
            <p:cNvSpPr>
              <a:spLocks/>
            </p:cNvSpPr>
            <p:nvPr/>
          </p:nvSpPr>
          <p:spPr bwMode="auto">
            <a:xfrm>
              <a:off x="3419" y="3003"/>
              <a:ext cx="42" cy="32"/>
            </a:xfrm>
            <a:custGeom>
              <a:avLst/>
              <a:gdLst>
                <a:gd name="T0" fmla="*/ 4 w 42"/>
                <a:gd name="T1" fmla="*/ 2 h 32"/>
                <a:gd name="T2" fmla="*/ 4 w 42"/>
                <a:gd name="T3" fmla="*/ 2 h 32"/>
                <a:gd name="T4" fmla="*/ 12 w 42"/>
                <a:gd name="T5" fmla="*/ 0 h 32"/>
                <a:gd name="T6" fmla="*/ 24 w 42"/>
                <a:gd name="T7" fmla="*/ 2 h 32"/>
                <a:gd name="T8" fmla="*/ 34 w 42"/>
                <a:gd name="T9" fmla="*/ 3 h 32"/>
                <a:gd name="T10" fmla="*/ 38 w 42"/>
                <a:gd name="T11" fmla="*/ 6 h 32"/>
                <a:gd name="T12" fmla="*/ 40 w 42"/>
                <a:gd name="T13" fmla="*/ 9 h 32"/>
                <a:gd name="T14" fmla="*/ 40 w 42"/>
                <a:gd name="T15" fmla="*/ 9 h 32"/>
                <a:gd name="T16" fmla="*/ 42 w 42"/>
                <a:gd name="T17" fmla="*/ 12 h 32"/>
                <a:gd name="T18" fmla="*/ 42 w 42"/>
                <a:gd name="T19" fmla="*/ 16 h 32"/>
                <a:gd name="T20" fmla="*/ 38 w 42"/>
                <a:gd name="T21" fmla="*/ 22 h 32"/>
                <a:gd name="T22" fmla="*/ 30 w 42"/>
                <a:gd name="T23" fmla="*/ 28 h 32"/>
                <a:gd name="T24" fmla="*/ 24 w 42"/>
                <a:gd name="T25" fmla="*/ 32 h 32"/>
                <a:gd name="T26" fmla="*/ 24 w 42"/>
                <a:gd name="T27" fmla="*/ 32 h 32"/>
                <a:gd name="T28" fmla="*/ 18 w 42"/>
                <a:gd name="T29" fmla="*/ 32 h 32"/>
                <a:gd name="T30" fmla="*/ 14 w 42"/>
                <a:gd name="T31" fmla="*/ 31 h 32"/>
                <a:gd name="T32" fmla="*/ 6 w 42"/>
                <a:gd name="T33" fmla="*/ 21 h 32"/>
                <a:gd name="T34" fmla="*/ 6 w 42"/>
                <a:gd name="T35" fmla="*/ 21 h 32"/>
                <a:gd name="T36" fmla="*/ 0 w 42"/>
                <a:gd name="T37" fmla="*/ 9 h 32"/>
                <a:gd name="T38" fmla="*/ 0 w 42"/>
                <a:gd name="T39" fmla="*/ 5 h 32"/>
                <a:gd name="T40" fmla="*/ 2 w 42"/>
                <a:gd name="T41" fmla="*/ 3 h 32"/>
                <a:gd name="T42" fmla="*/ 4 w 42"/>
                <a:gd name="T43" fmla="*/ 2 h 32"/>
                <a:gd name="T44" fmla="*/ 4 w 42"/>
                <a:gd name="T45" fmla="*/ 2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2"/>
                <a:gd name="T70" fmla="*/ 0 h 32"/>
                <a:gd name="T71" fmla="*/ 42 w 42"/>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2" h="32">
                  <a:moveTo>
                    <a:pt x="4" y="2"/>
                  </a:moveTo>
                  <a:lnTo>
                    <a:pt x="4" y="2"/>
                  </a:lnTo>
                  <a:lnTo>
                    <a:pt x="12" y="0"/>
                  </a:lnTo>
                  <a:lnTo>
                    <a:pt x="24" y="2"/>
                  </a:lnTo>
                  <a:lnTo>
                    <a:pt x="34" y="3"/>
                  </a:lnTo>
                  <a:lnTo>
                    <a:pt x="38" y="6"/>
                  </a:lnTo>
                  <a:lnTo>
                    <a:pt x="40" y="9"/>
                  </a:lnTo>
                  <a:lnTo>
                    <a:pt x="42" y="12"/>
                  </a:lnTo>
                  <a:lnTo>
                    <a:pt x="42" y="16"/>
                  </a:lnTo>
                  <a:lnTo>
                    <a:pt x="38" y="22"/>
                  </a:lnTo>
                  <a:lnTo>
                    <a:pt x="30" y="28"/>
                  </a:lnTo>
                  <a:lnTo>
                    <a:pt x="24" y="32"/>
                  </a:lnTo>
                  <a:lnTo>
                    <a:pt x="18" y="32"/>
                  </a:lnTo>
                  <a:lnTo>
                    <a:pt x="14" y="31"/>
                  </a:lnTo>
                  <a:lnTo>
                    <a:pt x="6" y="21"/>
                  </a:lnTo>
                  <a:lnTo>
                    <a:pt x="0" y="9"/>
                  </a:lnTo>
                  <a:lnTo>
                    <a:pt x="0" y="5"/>
                  </a:lnTo>
                  <a:lnTo>
                    <a:pt x="2" y="3"/>
                  </a:lnTo>
                  <a:lnTo>
                    <a:pt x="4" y="2"/>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25" name="Freeform 225"/>
            <p:cNvSpPr>
              <a:spLocks/>
            </p:cNvSpPr>
            <p:nvPr/>
          </p:nvSpPr>
          <p:spPr bwMode="auto">
            <a:xfrm>
              <a:off x="3376" y="3150"/>
              <a:ext cx="51" cy="41"/>
            </a:xfrm>
            <a:custGeom>
              <a:avLst/>
              <a:gdLst>
                <a:gd name="T0" fmla="*/ 18 w 51"/>
                <a:gd name="T1" fmla="*/ 40 h 41"/>
                <a:gd name="T2" fmla="*/ 18 w 51"/>
                <a:gd name="T3" fmla="*/ 40 h 41"/>
                <a:gd name="T4" fmla="*/ 10 w 51"/>
                <a:gd name="T5" fmla="*/ 34 h 41"/>
                <a:gd name="T6" fmla="*/ 2 w 51"/>
                <a:gd name="T7" fmla="*/ 25 h 41"/>
                <a:gd name="T8" fmla="*/ 0 w 51"/>
                <a:gd name="T9" fmla="*/ 20 h 41"/>
                <a:gd name="T10" fmla="*/ 0 w 51"/>
                <a:gd name="T11" fmla="*/ 15 h 41"/>
                <a:gd name="T12" fmla="*/ 0 w 51"/>
                <a:gd name="T13" fmla="*/ 10 h 41"/>
                <a:gd name="T14" fmla="*/ 2 w 51"/>
                <a:gd name="T15" fmla="*/ 7 h 41"/>
                <a:gd name="T16" fmla="*/ 2 w 51"/>
                <a:gd name="T17" fmla="*/ 7 h 41"/>
                <a:gd name="T18" fmla="*/ 6 w 51"/>
                <a:gd name="T19" fmla="*/ 3 h 41"/>
                <a:gd name="T20" fmla="*/ 12 w 51"/>
                <a:gd name="T21" fmla="*/ 1 h 41"/>
                <a:gd name="T22" fmla="*/ 18 w 51"/>
                <a:gd name="T23" fmla="*/ 0 h 41"/>
                <a:gd name="T24" fmla="*/ 24 w 51"/>
                <a:gd name="T25" fmla="*/ 0 h 41"/>
                <a:gd name="T26" fmla="*/ 37 w 51"/>
                <a:gd name="T27" fmla="*/ 1 h 41"/>
                <a:gd name="T28" fmla="*/ 47 w 51"/>
                <a:gd name="T29" fmla="*/ 3 h 41"/>
                <a:gd name="T30" fmla="*/ 47 w 51"/>
                <a:gd name="T31" fmla="*/ 3 h 41"/>
                <a:gd name="T32" fmla="*/ 51 w 51"/>
                <a:gd name="T33" fmla="*/ 6 h 41"/>
                <a:gd name="T34" fmla="*/ 51 w 51"/>
                <a:gd name="T35" fmla="*/ 7 h 41"/>
                <a:gd name="T36" fmla="*/ 51 w 51"/>
                <a:gd name="T37" fmla="*/ 12 h 41"/>
                <a:gd name="T38" fmla="*/ 47 w 51"/>
                <a:gd name="T39" fmla="*/ 18 h 41"/>
                <a:gd name="T40" fmla="*/ 41 w 51"/>
                <a:gd name="T41" fmla="*/ 25 h 41"/>
                <a:gd name="T42" fmla="*/ 41 w 51"/>
                <a:gd name="T43" fmla="*/ 25 h 41"/>
                <a:gd name="T44" fmla="*/ 35 w 51"/>
                <a:gd name="T45" fmla="*/ 32 h 41"/>
                <a:gd name="T46" fmla="*/ 29 w 51"/>
                <a:gd name="T47" fmla="*/ 38 h 41"/>
                <a:gd name="T48" fmla="*/ 24 w 51"/>
                <a:gd name="T49" fmla="*/ 41 h 41"/>
                <a:gd name="T50" fmla="*/ 20 w 51"/>
                <a:gd name="T51" fmla="*/ 41 h 41"/>
                <a:gd name="T52" fmla="*/ 18 w 51"/>
                <a:gd name="T53" fmla="*/ 40 h 41"/>
                <a:gd name="T54" fmla="*/ 18 w 51"/>
                <a:gd name="T55" fmla="*/ 40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1"/>
                <a:gd name="T85" fmla="*/ 0 h 41"/>
                <a:gd name="T86" fmla="*/ 51 w 51"/>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1" h="41">
                  <a:moveTo>
                    <a:pt x="18" y="40"/>
                  </a:moveTo>
                  <a:lnTo>
                    <a:pt x="18" y="40"/>
                  </a:lnTo>
                  <a:lnTo>
                    <a:pt x="10" y="34"/>
                  </a:lnTo>
                  <a:lnTo>
                    <a:pt x="2" y="25"/>
                  </a:lnTo>
                  <a:lnTo>
                    <a:pt x="0" y="20"/>
                  </a:lnTo>
                  <a:lnTo>
                    <a:pt x="0" y="15"/>
                  </a:lnTo>
                  <a:lnTo>
                    <a:pt x="0" y="10"/>
                  </a:lnTo>
                  <a:lnTo>
                    <a:pt x="2" y="7"/>
                  </a:lnTo>
                  <a:lnTo>
                    <a:pt x="6" y="3"/>
                  </a:lnTo>
                  <a:lnTo>
                    <a:pt x="12" y="1"/>
                  </a:lnTo>
                  <a:lnTo>
                    <a:pt x="18" y="0"/>
                  </a:lnTo>
                  <a:lnTo>
                    <a:pt x="24" y="0"/>
                  </a:lnTo>
                  <a:lnTo>
                    <a:pt x="37" y="1"/>
                  </a:lnTo>
                  <a:lnTo>
                    <a:pt x="47" y="3"/>
                  </a:lnTo>
                  <a:lnTo>
                    <a:pt x="51" y="6"/>
                  </a:lnTo>
                  <a:lnTo>
                    <a:pt x="51" y="7"/>
                  </a:lnTo>
                  <a:lnTo>
                    <a:pt x="51" y="12"/>
                  </a:lnTo>
                  <a:lnTo>
                    <a:pt x="47" y="18"/>
                  </a:lnTo>
                  <a:lnTo>
                    <a:pt x="41" y="25"/>
                  </a:lnTo>
                  <a:lnTo>
                    <a:pt x="35" y="32"/>
                  </a:lnTo>
                  <a:lnTo>
                    <a:pt x="29" y="38"/>
                  </a:lnTo>
                  <a:lnTo>
                    <a:pt x="24" y="41"/>
                  </a:lnTo>
                  <a:lnTo>
                    <a:pt x="20" y="41"/>
                  </a:lnTo>
                  <a:lnTo>
                    <a:pt x="18" y="40"/>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26" name="Freeform 226"/>
            <p:cNvSpPr>
              <a:spLocks/>
            </p:cNvSpPr>
            <p:nvPr/>
          </p:nvSpPr>
          <p:spPr bwMode="auto">
            <a:xfrm>
              <a:off x="3340" y="3181"/>
              <a:ext cx="50" cy="42"/>
            </a:xfrm>
            <a:custGeom>
              <a:avLst/>
              <a:gdLst>
                <a:gd name="T0" fmla="*/ 42 w 50"/>
                <a:gd name="T1" fmla="*/ 42 h 42"/>
                <a:gd name="T2" fmla="*/ 42 w 50"/>
                <a:gd name="T3" fmla="*/ 42 h 42"/>
                <a:gd name="T4" fmla="*/ 32 w 50"/>
                <a:gd name="T5" fmla="*/ 42 h 42"/>
                <a:gd name="T6" fmla="*/ 18 w 50"/>
                <a:gd name="T7" fmla="*/ 39 h 42"/>
                <a:gd name="T8" fmla="*/ 12 w 50"/>
                <a:gd name="T9" fmla="*/ 36 h 42"/>
                <a:gd name="T10" fmla="*/ 6 w 50"/>
                <a:gd name="T11" fmla="*/ 34 h 42"/>
                <a:gd name="T12" fmla="*/ 2 w 50"/>
                <a:gd name="T13" fmla="*/ 31 h 42"/>
                <a:gd name="T14" fmla="*/ 0 w 50"/>
                <a:gd name="T15" fmla="*/ 26 h 42"/>
                <a:gd name="T16" fmla="*/ 0 w 50"/>
                <a:gd name="T17" fmla="*/ 26 h 42"/>
                <a:gd name="T18" fmla="*/ 0 w 50"/>
                <a:gd name="T19" fmla="*/ 22 h 42"/>
                <a:gd name="T20" fmla="*/ 2 w 50"/>
                <a:gd name="T21" fmla="*/ 17 h 42"/>
                <a:gd name="T22" fmla="*/ 6 w 50"/>
                <a:gd name="T23" fmla="*/ 13 h 42"/>
                <a:gd name="T24" fmla="*/ 10 w 50"/>
                <a:gd name="T25" fmla="*/ 9 h 42"/>
                <a:gd name="T26" fmla="*/ 20 w 50"/>
                <a:gd name="T27" fmla="*/ 3 h 42"/>
                <a:gd name="T28" fmla="*/ 30 w 50"/>
                <a:gd name="T29" fmla="*/ 0 h 42"/>
                <a:gd name="T30" fmla="*/ 30 w 50"/>
                <a:gd name="T31" fmla="*/ 0 h 42"/>
                <a:gd name="T32" fmla="*/ 34 w 50"/>
                <a:gd name="T33" fmla="*/ 0 h 42"/>
                <a:gd name="T34" fmla="*/ 38 w 50"/>
                <a:gd name="T35" fmla="*/ 1 h 42"/>
                <a:gd name="T36" fmla="*/ 42 w 50"/>
                <a:gd name="T37" fmla="*/ 4 h 42"/>
                <a:gd name="T38" fmla="*/ 44 w 50"/>
                <a:gd name="T39" fmla="*/ 10 h 42"/>
                <a:gd name="T40" fmla="*/ 46 w 50"/>
                <a:gd name="T41" fmla="*/ 19 h 42"/>
                <a:gd name="T42" fmla="*/ 46 w 50"/>
                <a:gd name="T43" fmla="*/ 19 h 42"/>
                <a:gd name="T44" fmla="*/ 50 w 50"/>
                <a:gd name="T45" fmla="*/ 26 h 42"/>
                <a:gd name="T46" fmla="*/ 50 w 50"/>
                <a:gd name="T47" fmla="*/ 34 h 42"/>
                <a:gd name="T48" fmla="*/ 48 w 50"/>
                <a:gd name="T49" fmla="*/ 39 h 42"/>
                <a:gd name="T50" fmla="*/ 46 w 50"/>
                <a:gd name="T51" fmla="*/ 41 h 42"/>
                <a:gd name="T52" fmla="*/ 42 w 50"/>
                <a:gd name="T53" fmla="*/ 42 h 42"/>
                <a:gd name="T54" fmla="*/ 42 w 50"/>
                <a:gd name="T55" fmla="*/ 42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0"/>
                <a:gd name="T85" fmla="*/ 0 h 42"/>
                <a:gd name="T86" fmla="*/ 50 w 50"/>
                <a:gd name="T87" fmla="*/ 42 h 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0" h="42">
                  <a:moveTo>
                    <a:pt x="42" y="42"/>
                  </a:moveTo>
                  <a:lnTo>
                    <a:pt x="42" y="42"/>
                  </a:lnTo>
                  <a:lnTo>
                    <a:pt x="32" y="42"/>
                  </a:lnTo>
                  <a:lnTo>
                    <a:pt x="18" y="39"/>
                  </a:lnTo>
                  <a:lnTo>
                    <a:pt x="12" y="36"/>
                  </a:lnTo>
                  <a:lnTo>
                    <a:pt x="6" y="34"/>
                  </a:lnTo>
                  <a:lnTo>
                    <a:pt x="2" y="31"/>
                  </a:lnTo>
                  <a:lnTo>
                    <a:pt x="0" y="26"/>
                  </a:lnTo>
                  <a:lnTo>
                    <a:pt x="0" y="22"/>
                  </a:lnTo>
                  <a:lnTo>
                    <a:pt x="2" y="17"/>
                  </a:lnTo>
                  <a:lnTo>
                    <a:pt x="6" y="13"/>
                  </a:lnTo>
                  <a:lnTo>
                    <a:pt x="10" y="9"/>
                  </a:lnTo>
                  <a:lnTo>
                    <a:pt x="20" y="3"/>
                  </a:lnTo>
                  <a:lnTo>
                    <a:pt x="30" y="0"/>
                  </a:lnTo>
                  <a:lnTo>
                    <a:pt x="34" y="0"/>
                  </a:lnTo>
                  <a:lnTo>
                    <a:pt x="38" y="1"/>
                  </a:lnTo>
                  <a:lnTo>
                    <a:pt x="42" y="4"/>
                  </a:lnTo>
                  <a:lnTo>
                    <a:pt x="44" y="10"/>
                  </a:lnTo>
                  <a:lnTo>
                    <a:pt x="46" y="19"/>
                  </a:lnTo>
                  <a:lnTo>
                    <a:pt x="50" y="26"/>
                  </a:lnTo>
                  <a:lnTo>
                    <a:pt x="50" y="34"/>
                  </a:lnTo>
                  <a:lnTo>
                    <a:pt x="48" y="39"/>
                  </a:lnTo>
                  <a:lnTo>
                    <a:pt x="46" y="41"/>
                  </a:lnTo>
                  <a:lnTo>
                    <a:pt x="42" y="42"/>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27" name="Freeform 227"/>
            <p:cNvSpPr>
              <a:spLocks/>
            </p:cNvSpPr>
            <p:nvPr/>
          </p:nvSpPr>
          <p:spPr bwMode="auto">
            <a:xfrm>
              <a:off x="3392" y="3194"/>
              <a:ext cx="43" cy="26"/>
            </a:xfrm>
            <a:custGeom>
              <a:avLst/>
              <a:gdLst>
                <a:gd name="T0" fmla="*/ 43 w 43"/>
                <a:gd name="T1" fmla="*/ 7 h 26"/>
                <a:gd name="T2" fmla="*/ 43 w 43"/>
                <a:gd name="T3" fmla="*/ 7 h 26"/>
                <a:gd name="T4" fmla="*/ 39 w 43"/>
                <a:gd name="T5" fmla="*/ 13 h 26"/>
                <a:gd name="T6" fmla="*/ 35 w 43"/>
                <a:gd name="T7" fmla="*/ 21 h 26"/>
                <a:gd name="T8" fmla="*/ 27 w 43"/>
                <a:gd name="T9" fmla="*/ 25 h 26"/>
                <a:gd name="T10" fmla="*/ 21 w 43"/>
                <a:gd name="T11" fmla="*/ 26 h 26"/>
                <a:gd name="T12" fmla="*/ 17 w 43"/>
                <a:gd name="T13" fmla="*/ 26 h 26"/>
                <a:gd name="T14" fmla="*/ 17 w 43"/>
                <a:gd name="T15" fmla="*/ 26 h 26"/>
                <a:gd name="T16" fmla="*/ 13 w 43"/>
                <a:gd name="T17" fmla="*/ 26 h 26"/>
                <a:gd name="T18" fmla="*/ 9 w 43"/>
                <a:gd name="T19" fmla="*/ 25 h 26"/>
                <a:gd name="T20" fmla="*/ 4 w 43"/>
                <a:gd name="T21" fmla="*/ 19 h 26"/>
                <a:gd name="T22" fmla="*/ 0 w 43"/>
                <a:gd name="T23" fmla="*/ 12 h 26"/>
                <a:gd name="T24" fmla="*/ 0 w 43"/>
                <a:gd name="T25" fmla="*/ 6 h 26"/>
                <a:gd name="T26" fmla="*/ 0 w 43"/>
                <a:gd name="T27" fmla="*/ 6 h 26"/>
                <a:gd name="T28" fmla="*/ 0 w 43"/>
                <a:gd name="T29" fmla="*/ 1 h 26"/>
                <a:gd name="T30" fmla="*/ 6 w 43"/>
                <a:gd name="T31" fmla="*/ 0 h 26"/>
                <a:gd name="T32" fmla="*/ 19 w 43"/>
                <a:gd name="T33" fmla="*/ 1 h 26"/>
                <a:gd name="T34" fmla="*/ 19 w 43"/>
                <a:gd name="T35" fmla="*/ 1 h 26"/>
                <a:gd name="T36" fmla="*/ 35 w 43"/>
                <a:gd name="T37" fmla="*/ 1 h 26"/>
                <a:gd name="T38" fmla="*/ 41 w 43"/>
                <a:gd name="T39" fmla="*/ 4 h 26"/>
                <a:gd name="T40" fmla="*/ 43 w 43"/>
                <a:gd name="T41" fmla="*/ 7 h 26"/>
                <a:gd name="T42" fmla="*/ 43 w 43"/>
                <a:gd name="T43" fmla="*/ 7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26"/>
                <a:gd name="T68" fmla="*/ 43 w 43"/>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26">
                  <a:moveTo>
                    <a:pt x="43" y="7"/>
                  </a:moveTo>
                  <a:lnTo>
                    <a:pt x="43" y="7"/>
                  </a:lnTo>
                  <a:lnTo>
                    <a:pt x="39" y="13"/>
                  </a:lnTo>
                  <a:lnTo>
                    <a:pt x="35" y="21"/>
                  </a:lnTo>
                  <a:lnTo>
                    <a:pt x="27" y="25"/>
                  </a:lnTo>
                  <a:lnTo>
                    <a:pt x="21" y="26"/>
                  </a:lnTo>
                  <a:lnTo>
                    <a:pt x="17" y="26"/>
                  </a:lnTo>
                  <a:lnTo>
                    <a:pt x="13" y="26"/>
                  </a:lnTo>
                  <a:lnTo>
                    <a:pt x="9" y="25"/>
                  </a:lnTo>
                  <a:lnTo>
                    <a:pt x="4" y="19"/>
                  </a:lnTo>
                  <a:lnTo>
                    <a:pt x="0" y="12"/>
                  </a:lnTo>
                  <a:lnTo>
                    <a:pt x="0" y="6"/>
                  </a:lnTo>
                  <a:lnTo>
                    <a:pt x="0" y="1"/>
                  </a:lnTo>
                  <a:lnTo>
                    <a:pt x="6" y="0"/>
                  </a:lnTo>
                  <a:lnTo>
                    <a:pt x="19" y="1"/>
                  </a:lnTo>
                  <a:lnTo>
                    <a:pt x="35" y="1"/>
                  </a:lnTo>
                  <a:lnTo>
                    <a:pt x="41" y="4"/>
                  </a:lnTo>
                  <a:lnTo>
                    <a:pt x="43" y="7"/>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28" name="Freeform 228"/>
            <p:cNvSpPr>
              <a:spLocks/>
            </p:cNvSpPr>
            <p:nvPr/>
          </p:nvSpPr>
          <p:spPr bwMode="auto">
            <a:xfrm>
              <a:off x="3332" y="3157"/>
              <a:ext cx="44" cy="28"/>
            </a:xfrm>
            <a:custGeom>
              <a:avLst/>
              <a:gdLst>
                <a:gd name="T0" fmla="*/ 0 w 44"/>
                <a:gd name="T1" fmla="*/ 24 h 28"/>
                <a:gd name="T2" fmla="*/ 0 w 44"/>
                <a:gd name="T3" fmla="*/ 24 h 28"/>
                <a:gd name="T4" fmla="*/ 0 w 44"/>
                <a:gd name="T5" fmla="*/ 18 h 28"/>
                <a:gd name="T6" fmla="*/ 2 w 44"/>
                <a:gd name="T7" fmla="*/ 11 h 28"/>
                <a:gd name="T8" fmla="*/ 8 w 44"/>
                <a:gd name="T9" fmla="*/ 3 h 28"/>
                <a:gd name="T10" fmla="*/ 12 w 44"/>
                <a:gd name="T11" fmla="*/ 2 h 28"/>
                <a:gd name="T12" fmla="*/ 16 w 44"/>
                <a:gd name="T13" fmla="*/ 0 h 28"/>
                <a:gd name="T14" fmla="*/ 16 w 44"/>
                <a:gd name="T15" fmla="*/ 0 h 28"/>
                <a:gd name="T16" fmla="*/ 22 w 44"/>
                <a:gd name="T17" fmla="*/ 0 h 28"/>
                <a:gd name="T18" fmla="*/ 26 w 44"/>
                <a:gd name="T19" fmla="*/ 0 h 28"/>
                <a:gd name="T20" fmla="*/ 34 w 44"/>
                <a:gd name="T21" fmla="*/ 5 h 28"/>
                <a:gd name="T22" fmla="*/ 42 w 44"/>
                <a:gd name="T23" fmla="*/ 12 h 28"/>
                <a:gd name="T24" fmla="*/ 44 w 44"/>
                <a:gd name="T25" fmla="*/ 16 h 28"/>
                <a:gd name="T26" fmla="*/ 44 w 44"/>
                <a:gd name="T27" fmla="*/ 16 h 28"/>
                <a:gd name="T28" fmla="*/ 44 w 44"/>
                <a:gd name="T29" fmla="*/ 21 h 28"/>
                <a:gd name="T30" fmla="*/ 40 w 44"/>
                <a:gd name="T31" fmla="*/ 24 h 28"/>
                <a:gd name="T32" fmla="*/ 24 w 44"/>
                <a:gd name="T33" fmla="*/ 27 h 28"/>
                <a:gd name="T34" fmla="*/ 24 w 44"/>
                <a:gd name="T35" fmla="*/ 27 h 28"/>
                <a:gd name="T36" fmla="*/ 8 w 44"/>
                <a:gd name="T37" fmla="*/ 28 h 28"/>
                <a:gd name="T38" fmla="*/ 2 w 44"/>
                <a:gd name="T39" fmla="*/ 28 h 28"/>
                <a:gd name="T40" fmla="*/ 0 w 44"/>
                <a:gd name="T41" fmla="*/ 27 h 28"/>
                <a:gd name="T42" fmla="*/ 0 w 44"/>
                <a:gd name="T43" fmla="*/ 24 h 28"/>
                <a:gd name="T44" fmla="*/ 0 w 44"/>
                <a:gd name="T45" fmla="*/ 24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
                <a:gd name="T70" fmla="*/ 0 h 28"/>
                <a:gd name="T71" fmla="*/ 44 w 44"/>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 h="28">
                  <a:moveTo>
                    <a:pt x="0" y="24"/>
                  </a:moveTo>
                  <a:lnTo>
                    <a:pt x="0" y="24"/>
                  </a:lnTo>
                  <a:lnTo>
                    <a:pt x="0" y="18"/>
                  </a:lnTo>
                  <a:lnTo>
                    <a:pt x="2" y="11"/>
                  </a:lnTo>
                  <a:lnTo>
                    <a:pt x="8" y="3"/>
                  </a:lnTo>
                  <a:lnTo>
                    <a:pt x="12" y="2"/>
                  </a:lnTo>
                  <a:lnTo>
                    <a:pt x="16" y="0"/>
                  </a:lnTo>
                  <a:lnTo>
                    <a:pt x="22" y="0"/>
                  </a:lnTo>
                  <a:lnTo>
                    <a:pt x="26" y="0"/>
                  </a:lnTo>
                  <a:lnTo>
                    <a:pt x="34" y="5"/>
                  </a:lnTo>
                  <a:lnTo>
                    <a:pt x="42" y="12"/>
                  </a:lnTo>
                  <a:lnTo>
                    <a:pt x="44" y="16"/>
                  </a:lnTo>
                  <a:lnTo>
                    <a:pt x="44" y="21"/>
                  </a:lnTo>
                  <a:lnTo>
                    <a:pt x="40" y="24"/>
                  </a:lnTo>
                  <a:lnTo>
                    <a:pt x="24" y="27"/>
                  </a:lnTo>
                  <a:lnTo>
                    <a:pt x="8" y="28"/>
                  </a:lnTo>
                  <a:lnTo>
                    <a:pt x="2" y="28"/>
                  </a:lnTo>
                  <a:lnTo>
                    <a:pt x="0" y="27"/>
                  </a:lnTo>
                  <a:lnTo>
                    <a:pt x="0" y="24"/>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29" name="Freeform 229"/>
            <p:cNvSpPr>
              <a:spLocks/>
            </p:cNvSpPr>
            <p:nvPr/>
          </p:nvSpPr>
          <p:spPr bwMode="auto">
            <a:xfrm>
              <a:off x="3477" y="3150"/>
              <a:ext cx="57" cy="37"/>
            </a:xfrm>
            <a:custGeom>
              <a:avLst/>
              <a:gdLst>
                <a:gd name="T0" fmla="*/ 0 w 57"/>
                <a:gd name="T1" fmla="*/ 32 h 37"/>
                <a:gd name="T2" fmla="*/ 0 w 57"/>
                <a:gd name="T3" fmla="*/ 32 h 37"/>
                <a:gd name="T4" fmla="*/ 0 w 57"/>
                <a:gd name="T5" fmla="*/ 23 h 37"/>
                <a:gd name="T6" fmla="*/ 3 w 57"/>
                <a:gd name="T7" fmla="*/ 13 h 37"/>
                <a:gd name="T8" fmla="*/ 5 w 57"/>
                <a:gd name="T9" fmla="*/ 9 h 37"/>
                <a:gd name="T10" fmla="*/ 9 w 57"/>
                <a:gd name="T11" fmla="*/ 4 h 37"/>
                <a:gd name="T12" fmla="*/ 15 w 57"/>
                <a:gd name="T13" fmla="*/ 1 h 37"/>
                <a:gd name="T14" fmla="*/ 19 w 57"/>
                <a:gd name="T15" fmla="*/ 0 h 37"/>
                <a:gd name="T16" fmla="*/ 19 w 57"/>
                <a:gd name="T17" fmla="*/ 0 h 37"/>
                <a:gd name="T18" fmla="*/ 25 w 57"/>
                <a:gd name="T19" fmla="*/ 0 h 37"/>
                <a:gd name="T20" fmla="*/ 31 w 57"/>
                <a:gd name="T21" fmla="*/ 0 h 37"/>
                <a:gd name="T22" fmla="*/ 37 w 57"/>
                <a:gd name="T23" fmla="*/ 3 h 37"/>
                <a:gd name="T24" fmla="*/ 43 w 57"/>
                <a:gd name="T25" fmla="*/ 6 h 37"/>
                <a:gd name="T26" fmla="*/ 51 w 57"/>
                <a:gd name="T27" fmla="*/ 13 h 37"/>
                <a:gd name="T28" fmla="*/ 57 w 57"/>
                <a:gd name="T29" fmla="*/ 20 h 37"/>
                <a:gd name="T30" fmla="*/ 57 w 57"/>
                <a:gd name="T31" fmla="*/ 20 h 37"/>
                <a:gd name="T32" fmla="*/ 57 w 57"/>
                <a:gd name="T33" fmla="*/ 23 h 37"/>
                <a:gd name="T34" fmla="*/ 55 w 57"/>
                <a:gd name="T35" fmla="*/ 26 h 37"/>
                <a:gd name="T36" fmla="*/ 51 w 57"/>
                <a:gd name="T37" fmla="*/ 29 h 37"/>
                <a:gd name="T38" fmla="*/ 43 w 57"/>
                <a:gd name="T39" fmla="*/ 31 h 37"/>
                <a:gd name="T40" fmla="*/ 31 w 57"/>
                <a:gd name="T41" fmla="*/ 34 h 37"/>
                <a:gd name="T42" fmla="*/ 31 w 57"/>
                <a:gd name="T43" fmla="*/ 34 h 37"/>
                <a:gd name="T44" fmla="*/ 21 w 57"/>
                <a:gd name="T45" fmla="*/ 35 h 37"/>
                <a:gd name="T46" fmla="*/ 11 w 57"/>
                <a:gd name="T47" fmla="*/ 37 h 37"/>
                <a:gd name="T48" fmla="*/ 3 w 57"/>
                <a:gd name="T49" fmla="*/ 35 h 37"/>
                <a:gd name="T50" fmla="*/ 2 w 57"/>
                <a:gd name="T51" fmla="*/ 34 h 37"/>
                <a:gd name="T52" fmla="*/ 0 w 57"/>
                <a:gd name="T53" fmla="*/ 32 h 37"/>
                <a:gd name="T54" fmla="*/ 0 w 57"/>
                <a:gd name="T55" fmla="*/ 32 h 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
                <a:gd name="T85" fmla="*/ 0 h 37"/>
                <a:gd name="T86" fmla="*/ 57 w 57"/>
                <a:gd name="T87" fmla="*/ 37 h 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 h="37">
                  <a:moveTo>
                    <a:pt x="0" y="32"/>
                  </a:moveTo>
                  <a:lnTo>
                    <a:pt x="0" y="32"/>
                  </a:lnTo>
                  <a:lnTo>
                    <a:pt x="0" y="23"/>
                  </a:lnTo>
                  <a:lnTo>
                    <a:pt x="3" y="13"/>
                  </a:lnTo>
                  <a:lnTo>
                    <a:pt x="5" y="9"/>
                  </a:lnTo>
                  <a:lnTo>
                    <a:pt x="9" y="4"/>
                  </a:lnTo>
                  <a:lnTo>
                    <a:pt x="15" y="1"/>
                  </a:lnTo>
                  <a:lnTo>
                    <a:pt x="19" y="0"/>
                  </a:lnTo>
                  <a:lnTo>
                    <a:pt x="25" y="0"/>
                  </a:lnTo>
                  <a:lnTo>
                    <a:pt x="31" y="0"/>
                  </a:lnTo>
                  <a:lnTo>
                    <a:pt x="37" y="3"/>
                  </a:lnTo>
                  <a:lnTo>
                    <a:pt x="43" y="6"/>
                  </a:lnTo>
                  <a:lnTo>
                    <a:pt x="51" y="13"/>
                  </a:lnTo>
                  <a:lnTo>
                    <a:pt x="57" y="20"/>
                  </a:lnTo>
                  <a:lnTo>
                    <a:pt x="57" y="23"/>
                  </a:lnTo>
                  <a:lnTo>
                    <a:pt x="55" y="26"/>
                  </a:lnTo>
                  <a:lnTo>
                    <a:pt x="51" y="29"/>
                  </a:lnTo>
                  <a:lnTo>
                    <a:pt x="43" y="31"/>
                  </a:lnTo>
                  <a:lnTo>
                    <a:pt x="31" y="34"/>
                  </a:lnTo>
                  <a:lnTo>
                    <a:pt x="21" y="35"/>
                  </a:lnTo>
                  <a:lnTo>
                    <a:pt x="11" y="37"/>
                  </a:lnTo>
                  <a:lnTo>
                    <a:pt x="3" y="35"/>
                  </a:lnTo>
                  <a:lnTo>
                    <a:pt x="2" y="34"/>
                  </a:lnTo>
                  <a:lnTo>
                    <a:pt x="0" y="32"/>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30" name="Freeform 230"/>
            <p:cNvSpPr>
              <a:spLocks/>
            </p:cNvSpPr>
            <p:nvPr/>
          </p:nvSpPr>
          <p:spPr bwMode="auto">
            <a:xfrm>
              <a:off x="3421" y="3160"/>
              <a:ext cx="52" cy="41"/>
            </a:xfrm>
            <a:custGeom>
              <a:avLst/>
              <a:gdLst>
                <a:gd name="T0" fmla="*/ 18 w 52"/>
                <a:gd name="T1" fmla="*/ 40 h 41"/>
                <a:gd name="T2" fmla="*/ 18 w 52"/>
                <a:gd name="T3" fmla="*/ 40 h 41"/>
                <a:gd name="T4" fmla="*/ 10 w 52"/>
                <a:gd name="T5" fmla="*/ 35 h 41"/>
                <a:gd name="T6" fmla="*/ 4 w 52"/>
                <a:gd name="T7" fmla="*/ 27 h 41"/>
                <a:gd name="T8" fmla="*/ 2 w 52"/>
                <a:gd name="T9" fmla="*/ 21 h 41"/>
                <a:gd name="T10" fmla="*/ 0 w 52"/>
                <a:gd name="T11" fmla="*/ 16 h 41"/>
                <a:gd name="T12" fmla="*/ 0 w 52"/>
                <a:gd name="T13" fmla="*/ 12 h 41"/>
                <a:gd name="T14" fmla="*/ 2 w 52"/>
                <a:gd name="T15" fmla="*/ 8 h 41"/>
                <a:gd name="T16" fmla="*/ 2 w 52"/>
                <a:gd name="T17" fmla="*/ 8 h 41"/>
                <a:gd name="T18" fmla="*/ 6 w 52"/>
                <a:gd name="T19" fmla="*/ 5 h 41"/>
                <a:gd name="T20" fmla="*/ 12 w 52"/>
                <a:gd name="T21" fmla="*/ 2 h 41"/>
                <a:gd name="T22" fmla="*/ 18 w 52"/>
                <a:gd name="T23" fmla="*/ 0 h 41"/>
                <a:gd name="T24" fmla="*/ 24 w 52"/>
                <a:gd name="T25" fmla="*/ 0 h 41"/>
                <a:gd name="T26" fmla="*/ 38 w 52"/>
                <a:gd name="T27" fmla="*/ 2 h 41"/>
                <a:gd name="T28" fmla="*/ 48 w 52"/>
                <a:gd name="T29" fmla="*/ 3 h 41"/>
                <a:gd name="T30" fmla="*/ 48 w 52"/>
                <a:gd name="T31" fmla="*/ 3 h 41"/>
                <a:gd name="T32" fmla="*/ 52 w 52"/>
                <a:gd name="T33" fmla="*/ 6 h 41"/>
                <a:gd name="T34" fmla="*/ 52 w 52"/>
                <a:gd name="T35" fmla="*/ 8 h 41"/>
                <a:gd name="T36" fmla="*/ 52 w 52"/>
                <a:gd name="T37" fmla="*/ 12 h 41"/>
                <a:gd name="T38" fmla="*/ 48 w 52"/>
                <a:gd name="T39" fmla="*/ 18 h 41"/>
                <a:gd name="T40" fmla="*/ 42 w 52"/>
                <a:gd name="T41" fmla="*/ 25 h 41"/>
                <a:gd name="T42" fmla="*/ 42 w 52"/>
                <a:gd name="T43" fmla="*/ 25 h 41"/>
                <a:gd name="T44" fmla="*/ 36 w 52"/>
                <a:gd name="T45" fmla="*/ 33 h 41"/>
                <a:gd name="T46" fmla="*/ 32 w 52"/>
                <a:gd name="T47" fmla="*/ 38 h 41"/>
                <a:gd name="T48" fmla="*/ 26 w 52"/>
                <a:gd name="T49" fmla="*/ 41 h 41"/>
                <a:gd name="T50" fmla="*/ 22 w 52"/>
                <a:gd name="T51" fmla="*/ 41 h 41"/>
                <a:gd name="T52" fmla="*/ 18 w 52"/>
                <a:gd name="T53" fmla="*/ 40 h 41"/>
                <a:gd name="T54" fmla="*/ 18 w 52"/>
                <a:gd name="T55" fmla="*/ 40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
                <a:gd name="T85" fmla="*/ 0 h 41"/>
                <a:gd name="T86" fmla="*/ 52 w 52"/>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 h="41">
                  <a:moveTo>
                    <a:pt x="18" y="40"/>
                  </a:moveTo>
                  <a:lnTo>
                    <a:pt x="18" y="40"/>
                  </a:lnTo>
                  <a:lnTo>
                    <a:pt x="10" y="35"/>
                  </a:lnTo>
                  <a:lnTo>
                    <a:pt x="4" y="27"/>
                  </a:lnTo>
                  <a:lnTo>
                    <a:pt x="2" y="21"/>
                  </a:lnTo>
                  <a:lnTo>
                    <a:pt x="0" y="16"/>
                  </a:lnTo>
                  <a:lnTo>
                    <a:pt x="0" y="12"/>
                  </a:lnTo>
                  <a:lnTo>
                    <a:pt x="2" y="8"/>
                  </a:lnTo>
                  <a:lnTo>
                    <a:pt x="6" y="5"/>
                  </a:lnTo>
                  <a:lnTo>
                    <a:pt x="12" y="2"/>
                  </a:lnTo>
                  <a:lnTo>
                    <a:pt x="18" y="0"/>
                  </a:lnTo>
                  <a:lnTo>
                    <a:pt x="24" y="0"/>
                  </a:lnTo>
                  <a:lnTo>
                    <a:pt x="38" y="2"/>
                  </a:lnTo>
                  <a:lnTo>
                    <a:pt x="48" y="3"/>
                  </a:lnTo>
                  <a:lnTo>
                    <a:pt x="52" y="6"/>
                  </a:lnTo>
                  <a:lnTo>
                    <a:pt x="52" y="8"/>
                  </a:lnTo>
                  <a:lnTo>
                    <a:pt x="52" y="12"/>
                  </a:lnTo>
                  <a:lnTo>
                    <a:pt x="48" y="18"/>
                  </a:lnTo>
                  <a:lnTo>
                    <a:pt x="42" y="25"/>
                  </a:lnTo>
                  <a:lnTo>
                    <a:pt x="36" y="33"/>
                  </a:lnTo>
                  <a:lnTo>
                    <a:pt x="32" y="38"/>
                  </a:lnTo>
                  <a:lnTo>
                    <a:pt x="26" y="41"/>
                  </a:lnTo>
                  <a:lnTo>
                    <a:pt x="22" y="41"/>
                  </a:lnTo>
                  <a:lnTo>
                    <a:pt x="18" y="40"/>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31" name="Freeform 231"/>
            <p:cNvSpPr>
              <a:spLocks/>
            </p:cNvSpPr>
            <p:nvPr/>
          </p:nvSpPr>
          <p:spPr bwMode="auto">
            <a:xfrm>
              <a:off x="3457" y="3187"/>
              <a:ext cx="41" cy="29"/>
            </a:xfrm>
            <a:custGeom>
              <a:avLst/>
              <a:gdLst>
                <a:gd name="T0" fmla="*/ 39 w 41"/>
                <a:gd name="T1" fmla="*/ 25 h 29"/>
                <a:gd name="T2" fmla="*/ 39 w 41"/>
                <a:gd name="T3" fmla="*/ 25 h 29"/>
                <a:gd name="T4" fmla="*/ 33 w 41"/>
                <a:gd name="T5" fmla="*/ 28 h 29"/>
                <a:gd name="T6" fmla="*/ 22 w 41"/>
                <a:gd name="T7" fmla="*/ 29 h 29"/>
                <a:gd name="T8" fmla="*/ 12 w 41"/>
                <a:gd name="T9" fmla="*/ 29 h 29"/>
                <a:gd name="T10" fmla="*/ 8 w 41"/>
                <a:gd name="T11" fmla="*/ 28 h 29"/>
                <a:gd name="T12" fmla="*/ 4 w 41"/>
                <a:gd name="T13" fmla="*/ 26 h 29"/>
                <a:gd name="T14" fmla="*/ 4 w 41"/>
                <a:gd name="T15" fmla="*/ 26 h 29"/>
                <a:gd name="T16" fmla="*/ 2 w 41"/>
                <a:gd name="T17" fmla="*/ 23 h 29"/>
                <a:gd name="T18" fmla="*/ 0 w 41"/>
                <a:gd name="T19" fmla="*/ 20 h 29"/>
                <a:gd name="T20" fmla="*/ 2 w 41"/>
                <a:gd name="T21" fmla="*/ 13 h 29"/>
                <a:gd name="T22" fmla="*/ 6 w 41"/>
                <a:gd name="T23" fmla="*/ 6 h 29"/>
                <a:gd name="T24" fmla="*/ 10 w 41"/>
                <a:gd name="T25" fmla="*/ 1 h 29"/>
                <a:gd name="T26" fmla="*/ 10 w 41"/>
                <a:gd name="T27" fmla="*/ 1 h 29"/>
                <a:gd name="T28" fmla="*/ 14 w 41"/>
                <a:gd name="T29" fmla="*/ 0 h 29"/>
                <a:gd name="T30" fmla="*/ 20 w 41"/>
                <a:gd name="T31" fmla="*/ 0 h 29"/>
                <a:gd name="T32" fmla="*/ 29 w 41"/>
                <a:gd name="T33" fmla="*/ 8 h 29"/>
                <a:gd name="T34" fmla="*/ 29 w 41"/>
                <a:gd name="T35" fmla="*/ 8 h 29"/>
                <a:gd name="T36" fmla="*/ 39 w 41"/>
                <a:gd name="T37" fmla="*/ 17 h 29"/>
                <a:gd name="T38" fmla="*/ 41 w 41"/>
                <a:gd name="T39" fmla="*/ 20 h 29"/>
                <a:gd name="T40" fmla="*/ 39 w 41"/>
                <a:gd name="T41" fmla="*/ 25 h 29"/>
                <a:gd name="T42" fmla="*/ 39 w 41"/>
                <a:gd name="T43" fmla="*/ 25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1"/>
                <a:gd name="T67" fmla="*/ 0 h 29"/>
                <a:gd name="T68" fmla="*/ 41 w 41"/>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1" h="29">
                  <a:moveTo>
                    <a:pt x="39" y="25"/>
                  </a:moveTo>
                  <a:lnTo>
                    <a:pt x="39" y="25"/>
                  </a:lnTo>
                  <a:lnTo>
                    <a:pt x="33" y="28"/>
                  </a:lnTo>
                  <a:lnTo>
                    <a:pt x="22" y="29"/>
                  </a:lnTo>
                  <a:lnTo>
                    <a:pt x="12" y="29"/>
                  </a:lnTo>
                  <a:lnTo>
                    <a:pt x="8" y="28"/>
                  </a:lnTo>
                  <a:lnTo>
                    <a:pt x="4" y="26"/>
                  </a:lnTo>
                  <a:lnTo>
                    <a:pt x="2" y="23"/>
                  </a:lnTo>
                  <a:lnTo>
                    <a:pt x="0" y="20"/>
                  </a:lnTo>
                  <a:lnTo>
                    <a:pt x="2" y="13"/>
                  </a:lnTo>
                  <a:lnTo>
                    <a:pt x="6" y="6"/>
                  </a:lnTo>
                  <a:lnTo>
                    <a:pt x="10" y="1"/>
                  </a:lnTo>
                  <a:lnTo>
                    <a:pt x="14" y="0"/>
                  </a:lnTo>
                  <a:lnTo>
                    <a:pt x="20" y="0"/>
                  </a:lnTo>
                  <a:lnTo>
                    <a:pt x="29" y="8"/>
                  </a:lnTo>
                  <a:lnTo>
                    <a:pt x="39" y="17"/>
                  </a:lnTo>
                  <a:lnTo>
                    <a:pt x="41" y="20"/>
                  </a:lnTo>
                  <a:lnTo>
                    <a:pt x="39" y="25"/>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32" name="Freeform 232"/>
            <p:cNvSpPr>
              <a:spLocks/>
            </p:cNvSpPr>
            <p:nvPr/>
          </p:nvSpPr>
          <p:spPr bwMode="auto">
            <a:xfrm>
              <a:off x="3439" y="3134"/>
              <a:ext cx="43" cy="31"/>
            </a:xfrm>
            <a:custGeom>
              <a:avLst/>
              <a:gdLst>
                <a:gd name="T0" fmla="*/ 2 w 43"/>
                <a:gd name="T1" fmla="*/ 10 h 31"/>
                <a:gd name="T2" fmla="*/ 2 w 43"/>
                <a:gd name="T3" fmla="*/ 10 h 31"/>
                <a:gd name="T4" fmla="*/ 8 w 43"/>
                <a:gd name="T5" fmla="*/ 6 h 31"/>
                <a:gd name="T6" fmla="*/ 16 w 43"/>
                <a:gd name="T7" fmla="*/ 3 h 31"/>
                <a:gd name="T8" fmla="*/ 28 w 43"/>
                <a:gd name="T9" fmla="*/ 0 h 31"/>
                <a:gd name="T10" fmla="*/ 32 w 43"/>
                <a:gd name="T11" fmla="*/ 0 h 31"/>
                <a:gd name="T12" fmla="*/ 36 w 43"/>
                <a:gd name="T13" fmla="*/ 1 h 31"/>
                <a:gd name="T14" fmla="*/ 36 w 43"/>
                <a:gd name="T15" fmla="*/ 1 h 31"/>
                <a:gd name="T16" fmla="*/ 40 w 43"/>
                <a:gd name="T17" fmla="*/ 4 h 31"/>
                <a:gd name="T18" fmla="*/ 41 w 43"/>
                <a:gd name="T19" fmla="*/ 7 h 31"/>
                <a:gd name="T20" fmla="*/ 43 w 43"/>
                <a:gd name="T21" fmla="*/ 14 h 31"/>
                <a:gd name="T22" fmla="*/ 43 w 43"/>
                <a:gd name="T23" fmla="*/ 22 h 31"/>
                <a:gd name="T24" fmla="*/ 41 w 43"/>
                <a:gd name="T25" fmla="*/ 28 h 31"/>
                <a:gd name="T26" fmla="*/ 41 w 43"/>
                <a:gd name="T27" fmla="*/ 28 h 31"/>
                <a:gd name="T28" fmla="*/ 38 w 43"/>
                <a:gd name="T29" fmla="*/ 31 h 31"/>
                <a:gd name="T30" fmla="*/ 32 w 43"/>
                <a:gd name="T31" fmla="*/ 31 h 31"/>
                <a:gd name="T32" fmla="*/ 18 w 43"/>
                <a:gd name="T33" fmla="*/ 25 h 31"/>
                <a:gd name="T34" fmla="*/ 18 w 43"/>
                <a:gd name="T35" fmla="*/ 25 h 31"/>
                <a:gd name="T36" fmla="*/ 4 w 43"/>
                <a:gd name="T37" fmla="*/ 19 h 31"/>
                <a:gd name="T38" fmla="*/ 0 w 43"/>
                <a:gd name="T39" fmla="*/ 14 h 31"/>
                <a:gd name="T40" fmla="*/ 0 w 43"/>
                <a:gd name="T41" fmla="*/ 13 h 31"/>
                <a:gd name="T42" fmla="*/ 2 w 43"/>
                <a:gd name="T43" fmla="*/ 10 h 31"/>
                <a:gd name="T44" fmla="*/ 2 w 43"/>
                <a:gd name="T45" fmla="*/ 10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31"/>
                <a:gd name="T71" fmla="*/ 43 w 43"/>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31">
                  <a:moveTo>
                    <a:pt x="2" y="10"/>
                  </a:moveTo>
                  <a:lnTo>
                    <a:pt x="2" y="10"/>
                  </a:lnTo>
                  <a:lnTo>
                    <a:pt x="8" y="6"/>
                  </a:lnTo>
                  <a:lnTo>
                    <a:pt x="16" y="3"/>
                  </a:lnTo>
                  <a:lnTo>
                    <a:pt x="28" y="0"/>
                  </a:lnTo>
                  <a:lnTo>
                    <a:pt x="32" y="0"/>
                  </a:lnTo>
                  <a:lnTo>
                    <a:pt x="36" y="1"/>
                  </a:lnTo>
                  <a:lnTo>
                    <a:pt x="40" y="4"/>
                  </a:lnTo>
                  <a:lnTo>
                    <a:pt x="41" y="7"/>
                  </a:lnTo>
                  <a:lnTo>
                    <a:pt x="43" y="14"/>
                  </a:lnTo>
                  <a:lnTo>
                    <a:pt x="43" y="22"/>
                  </a:lnTo>
                  <a:lnTo>
                    <a:pt x="41" y="28"/>
                  </a:lnTo>
                  <a:lnTo>
                    <a:pt x="38" y="31"/>
                  </a:lnTo>
                  <a:lnTo>
                    <a:pt x="32" y="31"/>
                  </a:lnTo>
                  <a:lnTo>
                    <a:pt x="18" y="25"/>
                  </a:lnTo>
                  <a:lnTo>
                    <a:pt x="4" y="19"/>
                  </a:lnTo>
                  <a:lnTo>
                    <a:pt x="0" y="14"/>
                  </a:lnTo>
                  <a:lnTo>
                    <a:pt x="0" y="13"/>
                  </a:lnTo>
                  <a:lnTo>
                    <a:pt x="2" y="10"/>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33" name="Freeform 233"/>
            <p:cNvSpPr>
              <a:spLocks/>
            </p:cNvSpPr>
            <p:nvPr/>
          </p:nvSpPr>
          <p:spPr bwMode="auto">
            <a:xfrm>
              <a:off x="3342" y="3118"/>
              <a:ext cx="58" cy="36"/>
            </a:xfrm>
            <a:custGeom>
              <a:avLst/>
              <a:gdLst>
                <a:gd name="T0" fmla="*/ 2 w 58"/>
                <a:gd name="T1" fmla="*/ 17 h 36"/>
                <a:gd name="T2" fmla="*/ 2 w 58"/>
                <a:gd name="T3" fmla="*/ 17 h 36"/>
                <a:gd name="T4" fmla="*/ 8 w 58"/>
                <a:gd name="T5" fmla="*/ 11 h 36"/>
                <a:gd name="T6" fmla="*/ 18 w 58"/>
                <a:gd name="T7" fmla="*/ 4 h 36"/>
                <a:gd name="T8" fmla="*/ 24 w 58"/>
                <a:gd name="T9" fmla="*/ 1 h 36"/>
                <a:gd name="T10" fmla="*/ 30 w 58"/>
                <a:gd name="T11" fmla="*/ 0 h 36"/>
                <a:gd name="T12" fmla="*/ 36 w 58"/>
                <a:gd name="T13" fmla="*/ 0 h 36"/>
                <a:gd name="T14" fmla="*/ 42 w 58"/>
                <a:gd name="T15" fmla="*/ 0 h 36"/>
                <a:gd name="T16" fmla="*/ 42 w 58"/>
                <a:gd name="T17" fmla="*/ 0 h 36"/>
                <a:gd name="T18" fmla="*/ 48 w 58"/>
                <a:gd name="T19" fmla="*/ 3 h 36"/>
                <a:gd name="T20" fmla="*/ 52 w 58"/>
                <a:gd name="T21" fmla="*/ 6 h 36"/>
                <a:gd name="T22" fmla="*/ 54 w 58"/>
                <a:gd name="T23" fmla="*/ 10 h 36"/>
                <a:gd name="T24" fmla="*/ 56 w 58"/>
                <a:gd name="T25" fmla="*/ 14 h 36"/>
                <a:gd name="T26" fmla="*/ 58 w 58"/>
                <a:gd name="T27" fmla="*/ 25 h 36"/>
                <a:gd name="T28" fmla="*/ 56 w 58"/>
                <a:gd name="T29" fmla="*/ 32 h 36"/>
                <a:gd name="T30" fmla="*/ 56 w 58"/>
                <a:gd name="T31" fmla="*/ 32 h 36"/>
                <a:gd name="T32" fmla="*/ 54 w 58"/>
                <a:gd name="T33" fmla="*/ 35 h 36"/>
                <a:gd name="T34" fmla="*/ 52 w 58"/>
                <a:gd name="T35" fmla="*/ 36 h 36"/>
                <a:gd name="T36" fmla="*/ 46 w 58"/>
                <a:gd name="T37" fmla="*/ 36 h 36"/>
                <a:gd name="T38" fmla="*/ 36 w 58"/>
                <a:gd name="T39" fmla="*/ 35 h 36"/>
                <a:gd name="T40" fmla="*/ 26 w 58"/>
                <a:gd name="T41" fmla="*/ 32 h 36"/>
                <a:gd name="T42" fmla="*/ 26 w 58"/>
                <a:gd name="T43" fmla="*/ 32 h 36"/>
                <a:gd name="T44" fmla="*/ 16 w 58"/>
                <a:gd name="T45" fmla="*/ 29 h 36"/>
                <a:gd name="T46" fmla="*/ 6 w 58"/>
                <a:gd name="T47" fmla="*/ 26 h 36"/>
                <a:gd name="T48" fmla="*/ 2 w 58"/>
                <a:gd name="T49" fmla="*/ 23 h 36"/>
                <a:gd name="T50" fmla="*/ 0 w 58"/>
                <a:gd name="T51" fmla="*/ 20 h 36"/>
                <a:gd name="T52" fmla="*/ 2 w 58"/>
                <a:gd name="T53" fmla="*/ 17 h 36"/>
                <a:gd name="T54" fmla="*/ 2 w 58"/>
                <a:gd name="T55" fmla="*/ 17 h 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
                <a:gd name="T85" fmla="*/ 0 h 36"/>
                <a:gd name="T86" fmla="*/ 58 w 58"/>
                <a:gd name="T87" fmla="*/ 36 h 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 h="36">
                  <a:moveTo>
                    <a:pt x="2" y="17"/>
                  </a:moveTo>
                  <a:lnTo>
                    <a:pt x="2" y="17"/>
                  </a:lnTo>
                  <a:lnTo>
                    <a:pt x="8" y="11"/>
                  </a:lnTo>
                  <a:lnTo>
                    <a:pt x="18" y="4"/>
                  </a:lnTo>
                  <a:lnTo>
                    <a:pt x="24" y="1"/>
                  </a:lnTo>
                  <a:lnTo>
                    <a:pt x="30" y="0"/>
                  </a:lnTo>
                  <a:lnTo>
                    <a:pt x="36" y="0"/>
                  </a:lnTo>
                  <a:lnTo>
                    <a:pt x="42" y="0"/>
                  </a:lnTo>
                  <a:lnTo>
                    <a:pt x="48" y="3"/>
                  </a:lnTo>
                  <a:lnTo>
                    <a:pt x="52" y="6"/>
                  </a:lnTo>
                  <a:lnTo>
                    <a:pt x="54" y="10"/>
                  </a:lnTo>
                  <a:lnTo>
                    <a:pt x="56" y="14"/>
                  </a:lnTo>
                  <a:lnTo>
                    <a:pt x="58" y="25"/>
                  </a:lnTo>
                  <a:lnTo>
                    <a:pt x="56" y="32"/>
                  </a:lnTo>
                  <a:lnTo>
                    <a:pt x="54" y="35"/>
                  </a:lnTo>
                  <a:lnTo>
                    <a:pt x="52" y="36"/>
                  </a:lnTo>
                  <a:lnTo>
                    <a:pt x="46" y="36"/>
                  </a:lnTo>
                  <a:lnTo>
                    <a:pt x="36" y="35"/>
                  </a:lnTo>
                  <a:lnTo>
                    <a:pt x="26" y="32"/>
                  </a:lnTo>
                  <a:lnTo>
                    <a:pt x="16" y="29"/>
                  </a:lnTo>
                  <a:lnTo>
                    <a:pt x="6" y="26"/>
                  </a:lnTo>
                  <a:lnTo>
                    <a:pt x="2" y="23"/>
                  </a:lnTo>
                  <a:lnTo>
                    <a:pt x="0" y="20"/>
                  </a:lnTo>
                  <a:lnTo>
                    <a:pt x="2" y="17"/>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34" name="Freeform 234"/>
            <p:cNvSpPr>
              <a:spLocks/>
            </p:cNvSpPr>
            <p:nvPr/>
          </p:nvSpPr>
          <p:spPr bwMode="auto">
            <a:xfrm>
              <a:off x="3297" y="3100"/>
              <a:ext cx="55" cy="38"/>
            </a:xfrm>
            <a:custGeom>
              <a:avLst/>
              <a:gdLst>
                <a:gd name="T0" fmla="*/ 2 w 55"/>
                <a:gd name="T1" fmla="*/ 35 h 38"/>
                <a:gd name="T2" fmla="*/ 2 w 55"/>
                <a:gd name="T3" fmla="*/ 35 h 38"/>
                <a:gd name="T4" fmla="*/ 0 w 55"/>
                <a:gd name="T5" fmla="*/ 26 h 38"/>
                <a:gd name="T6" fmla="*/ 0 w 55"/>
                <a:gd name="T7" fmla="*/ 16 h 38"/>
                <a:gd name="T8" fmla="*/ 2 w 55"/>
                <a:gd name="T9" fmla="*/ 12 h 38"/>
                <a:gd name="T10" fmla="*/ 6 w 55"/>
                <a:gd name="T11" fmla="*/ 7 h 38"/>
                <a:gd name="T12" fmla="*/ 10 w 55"/>
                <a:gd name="T13" fmla="*/ 3 h 38"/>
                <a:gd name="T14" fmla="*/ 14 w 55"/>
                <a:gd name="T15" fmla="*/ 1 h 38"/>
                <a:gd name="T16" fmla="*/ 14 w 55"/>
                <a:gd name="T17" fmla="*/ 1 h 38"/>
                <a:gd name="T18" fmla="*/ 20 w 55"/>
                <a:gd name="T19" fmla="*/ 0 h 38"/>
                <a:gd name="T20" fmla="*/ 25 w 55"/>
                <a:gd name="T21" fmla="*/ 0 h 38"/>
                <a:gd name="T22" fmla="*/ 31 w 55"/>
                <a:gd name="T23" fmla="*/ 1 h 38"/>
                <a:gd name="T24" fmla="*/ 37 w 55"/>
                <a:gd name="T25" fmla="*/ 4 h 38"/>
                <a:gd name="T26" fmla="*/ 47 w 55"/>
                <a:gd name="T27" fmla="*/ 10 h 38"/>
                <a:gd name="T28" fmla="*/ 53 w 55"/>
                <a:gd name="T29" fmla="*/ 18 h 38"/>
                <a:gd name="T30" fmla="*/ 53 w 55"/>
                <a:gd name="T31" fmla="*/ 18 h 38"/>
                <a:gd name="T32" fmla="*/ 55 w 55"/>
                <a:gd name="T33" fmla="*/ 21 h 38"/>
                <a:gd name="T34" fmla="*/ 55 w 55"/>
                <a:gd name="T35" fmla="*/ 22 h 38"/>
                <a:gd name="T36" fmla="*/ 51 w 55"/>
                <a:gd name="T37" fmla="*/ 26 h 38"/>
                <a:gd name="T38" fmla="*/ 43 w 55"/>
                <a:gd name="T39" fmla="*/ 29 h 38"/>
                <a:gd name="T40" fmla="*/ 33 w 55"/>
                <a:gd name="T41" fmla="*/ 32 h 38"/>
                <a:gd name="T42" fmla="*/ 33 w 55"/>
                <a:gd name="T43" fmla="*/ 32 h 38"/>
                <a:gd name="T44" fmla="*/ 22 w 55"/>
                <a:gd name="T45" fmla="*/ 37 h 38"/>
                <a:gd name="T46" fmla="*/ 14 w 55"/>
                <a:gd name="T47" fmla="*/ 38 h 38"/>
                <a:gd name="T48" fmla="*/ 6 w 55"/>
                <a:gd name="T49" fmla="*/ 38 h 38"/>
                <a:gd name="T50" fmla="*/ 4 w 55"/>
                <a:gd name="T51" fmla="*/ 37 h 38"/>
                <a:gd name="T52" fmla="*/ 2 w 55"/>
                <a:gd name="T53" fmla="*/ 35 h 38"/>
                <a:gd name="T54" fmla="*/ 2 w 55"/>
                <a:gd name="T55" fmla="*/ 35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
                <a:gd name="T85" fmla="*/ 0 h 38"/>
                <a:gd name="T86" fmla="*/ 55 w 55"/>
                <a:gd name="T87" fmla="*/ 38 h 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 h="38">
                  <a:moveTo>
                    <a:pt x="2" y="35"/>
                  </a:moveTo>
                  <a:lnTo>
                    <a:pt x="2" y="35"/>
                  </a:lnTo>
                  <a:lnTo>
                    <a:pt x="0" y="26"/>
                  </a:lnTo>
                  <a:lnTo>
                    <a:pt x="0" y="16"/>
                  </a:lnTo>
                  <a:lnTo>
                    <a:pt x="2" y="12"/>
                  </a:lnTo>
                  <a:lnTo>
                    <a:pt x="6" y="7"/>
                  </a:lnTo>
                  <a:lnTo>
                    <a:pt x="10" y="3"/>
                  </a:lnTo>
                  <a:lnTo>
                    <a:pt x="14" y="1"/>
                  </a:lnTo>
                  <a:lnTo>
                    <a:pt x="20" y="0"/>
                  </a:lnTo>
                  <a:lnTo>
                    <a:pt x="25" y="0"/>
                  </a:lnTo>
                  <a:lnTo>
                    <a:pt x="31" y="1"/>
                  </a:lnTo>
                  <a:lnTo>
                    <a:pt x="37" y="4"/>
                  </a:lnTo>
                  <a:lnTo>
                    <a:pt x="47" y="10"/>
                  </a:lnTo>
                  <a:lnTo>
                    <a:pt x="53" y="18"/>
                  </a:lnTo>
                  <a:lnTo>
                    <a:pt x="55" y="21"/>
                  </a:lnTo>
                  <a:lnTo>
                    <a:pt x="55" y="22"/>
                  </a:lnTo>
                  <a:lnTo>
                    <a:pt x="51" y="26"/>
                  </a:lnTo>
                  <a:lnTo>
                    <a:pt x="43" y="29"/>
                  </a:lnTo>
                  <a:lnTo>
                    <a:pt x="33" y="32"/>
                  </a:lnTo>
                  <a:lnTo>
                    <a:pt x="22" y="37"/>
                  </a:lnTo>
                  <a:lnTo>
                    <a:pt x="14" y="38"/>
                  </a:lnTo>
                  <a:lnTo>
                    <a:pt x="6" y="38"/>
                  </a:lnTo>
                  <a:lnTo>
                    <a:pt x="4" y="37"/>
                  </a:lnTo>
                  <a:lnTo>
                    <a:pt x="2" y="35"/>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35" name="Freeform 235"/>
            <p:cNvSpPr>
              <a:spLocks/>
            </p:cNvSpPr>
            <p:nvPr/>
          </p:nvSpPr>
          <p:spPr bwMode="auto">
            <a:xfrm>
              <a:off x="3307" y="3135"/>
              <a:ext cx="35" cy="33"/>
            </a:xfrm>
            <a:custGeom>
              <a:avLst/>
              <a:gdLst>
                <a:gd name="T0" fmla="*/ 29 w 35"/>
                <a:gd name="T1" fmla="*/ 33 h 33"/>
                <a:gd name="T2" fmla="*/ 29 w 35"/>
                <a:gd name="T3" fmla="*/ 33 h 33"/>
                <a:gd name="T4" fmla="*/ 21 w 35"/>
                <a:gd name="T5" fmla="*/ 33 h 33"/>
                <a:gd name="T6" fmla="*/ 12 w 35"/>
                <a:gd name="T7" fmla="*/ 30 h 33"/>
                <a:gd name="T8" fmla="*/ 4 w 35"/>
                <a:gd name="T9" fmla="*/ 25 h 33"/>
                <a:gd name="T10" fmla="*/ 0 w 35"/>
                <a:gd name="T11" fmla="*/ 22 h 33"/>
                <a:gd name="T12" fmla="*/ 0 w 35"/>
                <a:gd name="T13" fmla="*/ 19 h 33"/>
                <a:gd name="T14" fmla="*/ 0 w 35"/>
                <a:gd name="T15" fmla="*/ 19 h 33"/>
                <a:gd name="T16" fmla="*/ 0 w 35"/>
                <a:gd name="T17" fmla="*/ 16 h 33"/>
                <a:gd name="T18" fmla="*/ 2 w 35"/>
                <a:gd name="T19" fmla="*/ 12 h 33"/>
                <a:gd name="T20" fmla="*/ 8 w 35"/>
                <a:gd name="T21" fmla="*/ 8 h 33"/>
                <a:gd name="T22" fmla="*/ 15 w 35"/>
                <a:gd name="T23" fmla="*/ 3 h 33"/>
                <a:gd name="T24" fmla="*/ 23 w 35"/>
                <a:gd name="T25" fmla="*/ 0 h 33"/>
                <a:gd name="T26" fmla="*/ 23 w 35"/>
                <a:gd name="T27" fmla="*/ 0 h 33"/>
                <a:gd name="T28" fmla="*/ 29 w 35"/>
                <a:gd name="T29" fmla="*/ 2 h 33"/>
                <a:gd name="T30" fmla="*/ 31 w 35"/>
                <a:gd name="T31" fmla="*/ 5 h 33"/>
                <a:gd name="T32" fmla="*/ 33 w 35"/>
                <a:gd name="T33" fmla="*/ 15 h 33"/>
                <a:gd name="T34" fmla="*/ 33 w 35"/>
                <a:gd name="T35" fmla="*/ 15 h 33"/>
                <a:gd name="T36" fmla="*/ 35 w 35"/>
                <a:gd name="T37" fmla="*/ 27 h 33"/>
                <a:gd name="T38" fmla="*/ 33 w 35"/>
                <a:gd name="T39" fmla="*/ 31 h 33"/>
                <a:gd name="T40" fmla="*/ 29 w 35"/>
                <a:gd name="T41" fmla="*/ 33 h 33"/>
                <a:gd name="T42" fmla="*/ 29 w 35"/>
                <a:gd name="T43" fmla="*/ 33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
                <a:gd name="T67" fmla="*/ 0 h 33"/>
                <a:gd name="T68" fmla="*/ 35 w 35"/>
                <a:gd name="T69" fmla="*/ 33 h 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 h="33">
                  <a:moveTo>
                    <a:pt x="29" y="33"/>
                  </a:moveTo>
                  <a:lnTo>
                    <a:pt x="29" y="33"/>
                  </a:lnTo>
                  <a:lnTo>
                    <a:pt x="21" y="33"/>
                  </a:lnTo>
                  <a:lnTo>
                    <a:pt x="12" y="30"/>
                  </a:lnTo>
                  <a:lnTo>
                    <a:pt x="4" y="25"/>
                  </a:lnTo>
                  <a:lnTo>
                    <a:pt x="0" y="22"/>
                  </a:lnTo>
                  <a:lnTo>
                    <a:pt x="0" y="19"/>
                  </a:lnTo>
                  <a:lnTo>
                    <a:pt x="0" y="16"/>
                  </a:lnTo>
                  <a:lnTo>
                    <a:pt x="2" y="12"/>
                  </a:lnTo>
                  <a:lnTo>
                    <a:pt x="8" y="8"/>
                  </a:lnTo>
                  <a:lnTo>
                    <a:pt x="15" y="3"/>
                  </a:lnTo>
                  <a:lnTo>
                    <a:pt x="23" y="0"/>
                  </a:lnTo>
                  <a:lnTo>
                    <a:pt x="29" y="2"/>
                  </a:lnTo>
                  <a:lnTo>
                    <a:pt x="31" y="5"/>
                  </a:lnTo>
                  <a:lnTo>
                    <a:pt x="33" y="15"/>
                  </a:lnTo>
                  <a:lnTo>
                    <a:pt x="35" y="27"/>
                  </a:lnTo>
                  <a:lnTo>
                    <a:pt x="33" y="31"/>
                  </a:lnTo>
                  <a:lnTo>
                    <a:pt x="29" y="33"/>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36" name="Freeform 236"/>
            <p:cNvSpPr>
              <a:spLocks/>
            </p:cNvSpPr>
            <p:nvPr/>
          </p:nvSpPr>
          <p:spPr bwMode="auto">
            <a:xfrm>
              <a:off x="3338" y="3088"/>
              <a:ext cx="42" cy="33"/>
            </a:xfrm>
            <a:custGeom>
              <a:avLst/>
              <a:gdLst>
                <a:gd name="T0" fmla="*/ 4 w 42"/>
                <a:gd name="T1" fmla="*/ 2 h 33"/>
                <a:gd name="T2" fmla="*/ 4 w 42"/>
                <a:gd name="T3" fmla="*/ 2 h 33"/>
                <a:gd name="T4" fmla="*/ 12 w 42"/>
                <a:gd name="T5" fmla="*/ 0 h 33"/>
                <a:gd name="T6" fmla="*/ 24 w 42"/>
                <a:gd name="T7" fmla="*/ 2 h 33"/>
                <a:gd name="T8" fmla="*/ 34 w 42"/>
                <a:gd name="T9" fmla="*/ 3 h 33"/>
                <a:gd name="T10" fmla="*/ 38 w 42"/>
                <a:gd name="T11" fmla="*/ 6 h 33"/>
                <a:gd name="T12" fmla="*/ 40 w 42"/>
                <a:gd name="T13" fmla="*/ 9 h 33"/>
                <a:gd name="T14" fmla="*/ 40 w 42"/>
                <a:gd name="T15" fmla="*/ 9 h 33"/>
                <a:gd name="T16" fmla="*/ 42 w 42"/>
                <a:gd name="T17" fmla="*/ 12 h 33"/>
                <a:gd name="T18" fmla="*/ 42 w 42"/>
                <a:gd name="T19" fmla="*/ 15 h 33"/>
                <a:gd name="T20" fmla="*/ 36 w 42"/>
                <a:gd name="T21" fmla="*/ 22 h 33"/>
                <a:gd name="T22" fmla="*/ 30 w 42"/>
                <a:gd name="T23" fmla="*/ 28 h 33"/>
                <a:gd name="T24" fmla="*/ 24 w 42"/>
                <a:gd name="T25" fmla="*/ 33 h 33"/>
                <a:gd name="T26" fmla="*/ 24 w 42"/>
                <a:gd name="T27" fmla="*/ 33 h 33"/>
                <a:gd name="T28" fmla="*/ 18 w 42"/>
                <a:gd name="T29" fmla="*/ 33 h 33"/>
                <a:gd name="T30" fmla="*/ 14 w 42"/>
                <a:gd name="T31" fmla="*/ 31 h 33"/>
                <a:gd name="T32" fmla="*/ 6 w 42"/>
                <a:gd name="T33" fmla="*/ 21 h 33"/>
                <a:gd name="T34" fmla="*/ 6 w 42"/>
                <a:gd name="T35" fmla="*/ 21 h 33"/>
                <a:gd name="T36" fmla="*/ 0 w 42"/>
                <a:gd name="T37" fmla="*/ 9 h 33"/>
                <a:gd name="T38" fmla="*/ 0 w 42"/>
                <a:gd name="T39" fmla="*/ 5 h 33"/>
                <a:gd name="T40" fmla="*/ 2 w 42"/>
                <a:gd name="T41" fmla="*/ 3 h 33"/>
                <a:gd name="T42" fmla="*/ 4 w 42"/>
                <a:gd name="T43" fmla="*/ 2 h 33"/>
                <a:gd name="T44" fmla="*/ 4 w 42"/>
                <a:gd name="T45" fmla="*/ 2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2"/>
                <a:gd name="T70" fmla="*/ 0 h 33"/>
                <a:gd name="T71" fmla="*/ 42 w 42"/>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2" h="33">
                  <a:moveTo>
                    <a:pt x="4" y="2"/>
                  </a:moveTo>
                  <a:lnTo>
                    <a:pt x="4" y="2"/>
                  </a:lnTo>
                  <a:lnTo>
                    <a:pt x="12" y="0"/>
                  </a:lnTo>
                  <a:lnTo>
                    <a:pt x="24" y="2"/>
                  </a:lnTo>
                  <a:lnTo>
                    <a:pt x="34" y="3"/>
                  </a:lnTo>
                  <a:lnTo>
                    <a:pt x="38" y="6"/>
                  </a:lnTo>
                  <a:lnTo>
                    <a:pt x="40" y="9"/>
                  </a:lnTo>
                  <a:lnTo>
                    <a:pt x="42" y="12"/>
                  </a:lnTo>
                  <a:lnTo>
                    <a:pt x="42" y="15"/>
                  </a:lnTo>
                  <a:lnTo>
                    <a:pt x="36" y="22"/>
                  </a:lnTo>
                  <a:lnTo>
                    <a:pt x="30" y="28"/>
                  </a:lnTo>
                  <a:lnTo>
                    <a:pt x="24" y="33"/>
                  </a:lnTo>
                  <a:lnTo>
                    <a:pt x="18" y="33"/>
                  </a:lnTo>
                  <a:lnTo>
                    <a:pt x="14" y="31"/>
                  </a:lnTo>
                  <a:lnTo>
                    <a:pt x="6" y="21"/>
                  </a:lnTo>
                  <a:lnTo>
                    <a:pt x="0" y="9"/>
                  </a:lnTo>
                  <a:lnTo>
                    <a:pt x="0" y="5"/>
                  </a:lnTo>
                  <a:lnTo>
                    <a:pt x="2" y="3"/>
                  </a:lnTo>
                  <a:lnTo>
                    <a:pt x="4" y="2"/>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37" name="Freeform 237"/>
            <p:cNvSpPr>
              <a:spLocks/>
            </p:cNvSpPr>
            <p:nvPr/>
          </p:nvSpPr>
          <p:spPr bwMode="auto">
            <a:xfrm>
              <a:off x="3480" y="3106"/>
              <a:ext cx="54" cy="41"/>
            </a:xfrm>
            <a:custGeom>
              <a:avLst/>
              <a:gdLst>
                <a:gd name="T0" fmla="*/ 36 w 54"/>
                <a:gd name="T1" fmla="*/ 1 h 41"/>
                <a:gd name="T2" fmla="*/ 36 w 54"/>
                <a:gd name="T3" fmla="*/ 1 h 41"/>
                <a:gd name="T4" fmla="*/ 44 w 54"/>
                <a:gd name="T5" fmla="*/ 7 h 41"/>
                <a:gd name="T6" fmla="*/ 50 w 54"/>
                <a:gd name="T7" fmla="*/ 16 h 41"/>
                <a:gd name="T8" fmla="*/ 52 w 54"/>
                <a:gd name="T9" fmla="*/ 20 h 41"/>
                <a:gd name="T10" fmla="*/ 54 w 54"/>
                <a:gd name="T11" fmla="*/ 25 h 41"/>
                <a:gd name="T12" fmla="*/ 52 w 54"/>
                <a:gd name="T13" fmla="*/ 29 h 41"/>
                <a:gd name="T14" fmla="*/ 50 w 54"/>
                <a:gd name="T15" fmla="*/ 34 h 41"/>
                <a:gd name="T16" fmla="*/ 50 w 54"/>
                <a:gd name="T17" fmla="*/ 34 h 41"/>
                <a:gd name="T18" fmla="*/ 46 w 54"/>
                <a:gd name="T19" fmla="*/ 37 h 41"/>
                <a:gd name="T20" fmla="*/ 42 w 54"/>
                <a:gd name="T21" fmla="*/ 40 h 41"/>
                <a:gd name="T22" fmla="*/ 36 w 54"/>
                <a:gd name="T23" fmla="*/ 41 h 41"/>
                <a:gd name="T24" fmla="*/ 28 w 54"/>
                <a:gd name="T25" fmla="*/ 41 h 41"/>
                <a:gd name="T26" fmla="*/ 14 w 54"/>
                <a:gd name="T27" fmla="*/ 40 h 41"/>
                <a:gd name="T28" fmla="*/ 4 w 54"/>
                <a:gd name="T29" fmla="*/ 37 h 41"/>
                <a:gd name="T30" fmla="*/ 4 w 54"/>
                <a:gd name="T31" fmla="*/ 37 h 41"/>
                <a:gd name="T32" fmla="*/ 2 w 54"/>
                <a:gd name="T33" fmla="*/ 35 h 41"/>
                <a:gd name="T34" fmla="*/ 0 w 54"/>
                <a:gd name="T35" fmla="*/ 34 h 41"/>
                <a:gd name="T36" fmla="*/ 0 w 54"/>
                <a:gd name="T37" fmla="*/ 28 h 41"/>
                <a:gd name="T38" fmla="*/ 4 w 54"/>
                <a:gd name="T39" fmla="*/ 22 h 41"/>
                <a:gd name="T40" fmla="*/ 10 w 54"/>
                <a:gd name="T41" fmla="*/ 16 h 41"/>
                <a:gd name="T42" fmla="*/ 10 w 54"/>
                <a:gd name="T43" fmla="*/ 16 h 41"/>
                <a:gd name="T44" fmla="*/ 16 w 54"/>
                <a:gd name="T45" fmla="*/ 9 h 41"/>
                <a:gd name="T46" fmla="*/ 22 w 54"/>
                <a:gd name="T47" fmla="*/ 3 h 41"/>
                <a:gd name="T48" fmla="*/ 28 w 54"/>
                <a:gd name="T49" fmla="*/ 0 h 41"/>
                <a:gd name="T50" fmla="*/ 32 w 54"/>
                <a:gd name="T51" fmla="*/ 0 h 41"/>
                <a:gd name="T52" fmla="*/ 36 w 54"/>
                <a:gd name="T53" fmla="*/ 1 h 41"/>
                <a:gd name="T54" fmla="*/ 36 w 54"/>
                <a:gd name="T55" fmla="*/ 1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4"/>
                <a:gd name="T85" fmla="*/ 0 h 41"/>
                <a:gd name="T86" fmla="*/ 54 w 54"/>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4" h="41">
                  <a:moveTo>
                    <a:pt x="36" y="1"/>
                  </a:moveTo>
                  <a:lnTo>
                    <a:pt x="36" y="1"/>
                  </a:lnTo>
                  <a:lnTo>
                    <a:pt x="44" y="7"/>
                  </a:lnTo>
                  <a:lnTo>
                    <a:pt x="50" y="16"/>
                  </a:lnTo>
                  <a:lnTo>
                    <a:pt x="52" y="20"/>
                  </a:lnTo>
                  <a:lnTo>
                    <a:pt x="54" y="25"/>
                  </a:lnTo>
                  <a:lnTo>
                    <a:pt x="52" y="29"/>
                  </a:lnTo>
                  <a:lnTo>
                    <a:pt x="50" y="34"/>
                  </a:lnTo>
                  <a:lnTo>
                    <a:pt x="46" y="37"/>
                  </a:lnTo>
                  <a:lnTo>
                    <a:pt x="42" y="40"/>
                  </a:lnTo>
                  <a:lnTo>
                    <a:pt x="36" y="41"/>
                  </a:lnTo>
                  <a:lnTo>
                    <a:pt x="28" y="41"/>
                  </a:lnTo>
                  <a:lnTo>
                    <a:pt x="14" y="40"/>
                  </a:lnTo>
                  <a:lnTo>
                    <a:pt x="4" y="37"/>
                  </a:lnTo>
                  <a:lnTo>
                    <a:pt x="2" y="35"/>
                  </a:lnTo>
                  <a:lnTo>
                    <a:pt x="0" y="34"/>
                  </a:lnTo>
                  <a:lnTo>
                    <a:pt x="0" y="28"/>
                  </a:lnTo>
                  <a:lnTo>
                    <a:pt x="4" y="22"/>
                  </a:lnTo>
                  <a:lnTo>
                    <a:pt x="10" y="16"/>
                  </a:lnTo>
                  <a:lnTo>
                    <a:pt x="16" y="9"/>
                  </a:lnTo>
                  <a:lnTo>
                    <a:pt x="22" y="3"/>
                  </a:lnTo>
                  <a:lnTo>
                    <a:pt x="28" y="0"/>
                  </a:lnTo>
                  <a:lnTo>
                    <a:pt x="32" y="0"/>
                  </a:lnTo>
                  <a:lnTo>
                    <a:pt x="36" y="1"/>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38" name="Freeform 238"/>
            <p:cNvSpPr>
              <a:spLocks/>
            </p:cNvSpPr>
            <p:nvPr/>
          </p:nvSpPr>
          <p:spPr bwMode="auto">
            <a:xfrm>
              <a:off x="3518" y="3074"/>
              <a:ext cx="49" cy="42"/>
            </a:xfrm>
            <a:custGeom>
              <a:avLst/>
              <a:gdLst>
                <a:gd name="T0" fmla="*/ 8 w 49"/>
                <a:gd name="T1" fmla="*/ 0 h 42"/>
                <a:gd name="T2" fmla="*/ 8 w 49"/>
                <a:gd name="T3" fmla="*/ 0 h 42"/>
                <a:gd name="T4" fmla="*/ 20 w 49"/>
                <a:gd name="T5" fmla="*/ 0 h 42"/>
                <a:gd name="T6" fmla="*/ 32 w 49"/>
                <a:gd name="T7" fmla="*/ 3 h 42"/>
                <a:gd name="T8" fmla="*/ 38 w 49"/>
                <a:gd name="T9" fmla="*/ 5 h 42"/>
                <a:gd name="T10" fmla="*/ 43 w 49"/>
                <a:gd name="T11" fmla="*/ 8 h 42"/>
                <a:gd name="T12" fmla="*/ 47 w 49"/>
                <a:gd name="T13" fmla="*/ 11 h 42"/>
                <a:gd name="T14" fmla="*/ 49 w 49"/>
                <a:gd name="T15" fmla="*/ 16 h 42"/>
                <a:gd name="T16" fmla="*/ 49 w 49"/>
                <a:gd name="T17" fmla="*/ 16 h 42"/>
                <a:gd name="T18" fmla="*/ 49 w 49"/>
                <a:gd name="T19" fmla="*/ 20 h 42"/>
                <a:gd name="T20" fmla="*/ 47 w 49"/>
                <a:gd name="T21" fmla="*/ 25 h 42"/>
                <a:gd name="T22" fmla="*/ 45 w 49"/>
                <a:gd name="T23" fmla="*/ 29 h 42"/>
                <a:gd name="T24" fmla="*/ 40 w 49"/>
                <a:gd name="T25" fmla="*/ 32 h 42"/>
                <a:gd name="T26" fmla="*/ 30 w 49"/>
                <a:gd name="T27" fmla="*/ 38 h 42"/>
                <a:gd name="T28" fmla="*/ 20 w 49"/>
                <a:gd name="T29" fmla="*/ 42 h 42"/>
                <a:gd name="T30" fmla="*/ 20 w 49"/>
                <a:gd name="T31" fmla="*/ 42 h 42"/>
                <a:gd name="T32" fmla="*/ 16 w 49"/>
                <a:gd name="T33" fmla="*/ 42 h 42"/>
                <a:gd name="T34" fmla="*/ 14 w 49"/>
                <a:gd name="T35" fmla="*/ 41 h 42"/>
                <a:gd name="T36" fmla="*/ 10 w 49"/>
                <a:gd name="T37" fmla="*/ 38 h 42"/>
                <a:gd name="T38" fmla="*/ 6 w 49"/>
                <a:gd name="T39" fmla="*/ 30 h 42"/>
                <a:gd name="T40" fmla="*/ 4 w 49"/>
                <a:gd name="T41" fmla="*/ 23 h 42"/>
                <a:gd name="T42" fmla="*/ 4 w 49"/>
                <a:gd name="T43" fmla="*/ 23 h 42"/>
                <a:gd name="T44" fmla="*/ 2 w 49"/>
                <a:gd name="T45" fmla="*/ 14 h 42"/>
                <a:gd name="T46" fmla="*/ 0 w 49"/>
                <a:gd name="T47" fmla="*/ 8 h 42"/>
                <a:gd name="T48" fmla="*/ 2 w 49"/>
                <a:gd name="T49" fmla="*/ 3 h 42"/>
                <a:gd name="T50" fmla="*/ 4 w 49"/>
                <a:gd name="T51" fmla="*/ 1 h 42"/>
                <a:gd name="T52" fmla="*/ 8 w 49"/>
                <a:gd name="T53" fmla="*/ 0 h 42"/>
                <a:gd name="T54" fmla="*/ 8 w 49"/>
                <a:gd name="T55" fmla="*/ 0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
                <a:gd name="T85" fmla="*/ 0 h 42"/>
                <a:gd name="T86" fmla="*/ 49 w 49"/>
                <a:gd name="T87" fmla="*/ 42 h 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 h="42">
                  <a:moveTo>
                    <a:pt x="8" y="0"/>
                  </a:moveTo>
                  <a:lnTo>
                    <a:pt x="8" y="0"/>
                  </a:lnTo>
                  <a:lnTo>
                    <a:pt x="20" y="0"/>
                  </a:lnTo>
                  <a:lnTo>
                    <a:pt x="32" y="3"/>
                  </a:lnTo>
                  <a:lnTo>
                    <a:pt x="38" y="5"/>
                  </a:lnTo>
                  <a:lnTo>
                    <a:pt x="43" y="8"/>
                  </a:lnTo>
                  <a:lnTo>
                    <a:pt x="47" y="11"/>
                  </a:lnTo>
                  <a:lnTo>
                    <a:pt x="49" y="16"/>
                  </a:lnTo>
                  <a:lnTo>
                    <a:pt x="49" y="20"/>
                  </a:lnTo>
                  <a:lnTo>
                    <a:pt x="47" y="25"/>
                  </a:lnTo>
                  <a:lnTo>
                    <a:pt x="45" y="29"/>
                  </a:lnTo>
                  <a:lnTo>
                    <a:pt x="40" y="32"/>
                  </a:lnTo>
                  <a:lnTo>
                    <a:pt x="30" y="38"/>
                  </a:lnTo>
                  <a:lnTo>
                    <a:pt x="20" y="42"/>
                  </a:lnTo>
                  <a:lnTo>
                    <a:pt x="16" y="42"/>
                  </a:lnTo>
                  <a:lnTo>
                    <a:pt x="14" y="41"/>
                  </a:lnTo>
                  <a:lnTo>
                    <a:pt x="10" y="38"/>
                  </a:lnTo>
                  <a:lnTo>
                    <a:pt x="6" y="30"/>
                  </a:lnTo>
                  <a:lnTo>
                    <a:pt x="4" y="23"/>
                  </a:lnTo>
                  <a:lnTo>
                    <a:pt x="2" y="14"/>
                  </a:lnTo>
                  <a:lnTo>
                    <a:pt x="0" y="8"/>
                  </a:lnTo>
                  <a:lnTo>
                    <a:pt x="2" y="3"/>
                  </a:lnTo>
                  <a:lnTo>
                    <a:pt x="4" y="1"/>
                  </a:lnTo>
                  <a:lnTo>
                    <a:pt x="8" y="0"/>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39" name="Freeform 239"/>
            <p:cNvSpPr>
              <a:spLocks/>
            </p:cNvSpPr>
            <p:nvPr/>
          </p:nvSpPr>
          <p:spPr bwMode="auto">
            <a:xfrm>
              <a:off x="3475" y="3075"/>
              <a:ext cx="43" cy="26"/>
            </a:xfrm>
            <a:custGeom>
              <a:avLst/>
              <a:gdLst>
                <a:gd name="T0" fmla="*/ 0 w 43"/>
                <a:gd name="T1" fmla="*/ 21 h 26"/>
                <a:gd name="T2" fmla="*/ 0 w 43"/>
                <a:gd name="T3" fmla="*/ 21 h 26"/>
                <a:gd name="T4" fmla="*/ 2 w 43"/>
                <a:gd name="T5" fmla="*/ 15 h 26"/>
                <a:gd name="T6" fmla="*/ 7 w 43"/>
                <a:gd name="T7" fmla="*/ 7 h 26"/>
                <a:gd name="T8" fmla="*/ 15 w 43"/>
                <a:gd name="T9" fmla="*/ 3 h 26"/>
                <a:gd name="T10" fmla="*/ 19 w 43"/>
                <a:gd name="T11" fmla="*/ 2 h 26"/>
                <a:gd name="T12" fmla="*/ 23 w 43"/>
                <a:gd name="T13" fmla="*/ 0 h 26"/>
                <a:gd name="T14" fmla="*/ 23 w 43"/>
                <a:gd name="T15" fmla="*/ 0 h 26"/>
                <a:gd name="T16" fmla="*/ 27 w 43"/>
                <a:gd name="T17" fmla="*/ 2 h 26"/>
                <a:gd name="T18" fmla="*/ 31 w 43"/>
                <a:gd name="T19" fmla="*/ 3 h 26"/>
                <a:gd name="T20" fmla="*/ 37 w 43"/>
                <a:gd name="T21" fmla="*/ 9 h 26"/>
                <a:gd name="T22" fmla="*/ 41 w 43"/>
                <a:gd name="T23" fmla="*/ 16 h 26"/>
                <a:gd name="T24" fmla="*/ 43 w 43"/>
                <a:gd name="T25" fmla="*/ 22 h 26"/>
                <a:gd name="T26" fmla="*/ 43 w 43"/>
                <a:gd name="T27" fmla="*/ 22 h 26"/>
                <a:gd name="T28" fmla="*/ 41 w 43"/>
                <a:gd name="T29" fmla="*/ 25 h 26"/>
                <a:gd name="T30" fmla="*/ 37 w 43"/>
                <a:gd name="T31" fmla="*/ 26 h 26"/>
                <a:gd name="T32" fmla="*/ 21 w 43"/>
                <a:gd name="T33" fmla="*/ 26 h 26"/>
                <a:gd name="T34" fmla="*/ 21 w 43"/>
                <a:gd name="T35" fmla="*/ 26 h 26"/>
                <a:gd name="T36" fmla="*/ 5 w 43"/>
                <a:gd name="T37" fmla="*/ 25 h 26"/>
                <a:gd name="T38" fmla="*/ 2 w 43"/>
                <a:gd name="T39" fmla="*/ 24 h 26"/>
                <a:gd name="T40" fmla="*/ 0 w 43"/>
                <a:gd name="T41" fmla="*/ 21 h 26"/>
                <a:gd name="T42" fmla="*/ 0 w 43"/>
                <a:gd name="T43" fmla="*/ 21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26"/>
                <a:gd name="T68" fmla="*/ 43 w 43"/>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26">
                  <a:moveTo>
                    <a:pt x="0" y="21"/>
                  </a:moveTo>
                  <a:lnTo>
                    <a:pt x="0" y="21"/>
                  </a:lnTo>
                  <a:lnTo>
                    <a:pt x="2" y="15"/>
                  </a:lnTo>
                  <a:lnTo>
                    <a:pt x="7" y="7"/>
                  </a:lnTo>
                  <a:lnTo>
                    <a:pt x="15" y="3"/>
                  </a:lnTo>
                  <a:lnTo>
                    <a:pt x="19" y="2"/>
                  </a:lnTo>
                  <a:lnTo>
                    <a:pt x="23" y="0"/>
                  </a:lnTo>
                  <a:lnTo>
                    <a:pt x="27" y="2"/>
                  </a:lnTo>
                  <a:lnTo>
                    <a:pt x="31" y="3"/>
                  </a:lnTo>
                  <a:lnTo>
                    <a:pt x="37" y="9"/>
                  </a:lnTo>
                  <a:lnTo>
                    <a:pt x="41" y="16"/>
                  </a:lnTo>
                  <a:lnTo>
                    <a:pt x="43" y="22"/>
                  </a:lnTo>
                  <a:lnTo>
                    <a:pt x="41" y="25"/>
                  </a:lnTo>
                  <a:lnTo>
                    <a:pt x="37" y="26"/>
                  </a:lnTo>
                  <a:lnTo>
                    <a:pt x="21" y="26"/>
                  </a:lnTo>
                  <a:lnTo>
                    <a:pt x="5" y="25"/>
                  </a:lnTo>
                  <a:lnTo>
                    <a:pt x="2" y="24"/>
                  </a:lnTo>
                  <a:lnTo>
                    <a:pt x="0" y="21"/>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40" name="Freeform 240"/>
            <p:cNvSpPr>
              <a:spLocks/>
            </p:cNvSpPr>
            <p:nvPr/>
          </p:nvSpPr>
          <p:spPr bwMode="auto">
            <a:xfrm>
              <a:off x="3532" y="3110"/>
              <a:ext cx="45" cy="30"/>
            </a:xfrm>
            <a:custGeom>
              <a:avLst/>
              <a:gdLst>
                <a:gd name="T0" fmla="*/ 45 w 45"/>
                <a:gd name="T1" fmla="*/ 5 h 30"/>
                <a:gd name="T2" fmla="*/ 45 w 45"/>
                <a:gd name="T3" fmla="*/ 5 h 30"/>
                <a:gd name="T4" fmla="*/ 43 w 45"/>
                <a:gd name="T5" fmla="*/ 12 h 30"/>
                <a:gd name="T6" fmla="*/ 41 w 45"/>
                <a:gd name="T7" fmla="*/ 19 h 30"/>
                <a:gd name="T8" fmla="*/ 35 w 45"/>
                <a:gd name="T9" fmla="*/ 25 h 30"/>
                <a:gd name="T10" fmla="*/ 31 w 45"/>
                <a:gd name="T11" fmla="*/ 28 h 30"/>
                <a:gd name="T12" fmla="*/ 28 w 45"/>
                <a:gd name="T13" fmla="*/ 30 h 30"/>
                <a:gd name="T14" fmla="*/ 28 w 45"/>
                <a:gd name="T15" fmla="*/ 30 h 30"/>
                <a:gd name="T16" fmla="*/ 24 w 45"/>
                <a:gd name="T17" fmla="*/ 30 h 30"/>
                <a:gd name="T18" fmla="*/ 18 w 45"/>
                <a:gd name="T19" fmla="*/ 28 h 30"/>
                <a:gd name="T20" fmla="*/ 10 w 45"/>
                <a:gd name="T21" fmla="*/ 24 h 30"/>
                <a:gd name="T22" fmla="*/ 4 w 45"/>
                <a:gd name="T23" fmla="*/ 18 h 30"/>
                <a:gd name="T24" fmla="*/ 0 w 45"/>
                <a:gd name="T25" fmla="*/ 12 h 30"/>
                <a:gd name="T26" fmla="*/ 0 w 45"/>
                <a:gd name="T27" fmla="*/ 12 h 30"/>
                <a:gd name="T28" fmla="*/ 0 w 45"/>
                <a:gd name="T29" fmla="*/ 9 h 30"/>
                <a:gd name="T30" fmla="*/ 4 w 45"/>
                <a:gd name="T31" fmla="*/ 6 h 30"/>
                <a:gd name="T32" fmla="*/ 20 w 45"/>
                <a:gd name="T33" fmla="*/ 3 h 30"/>
                <a:gd name="T34" fmla="*/ 20 w 45"/>
                <a:gd name="T35" fmla="*/ 3 h 30"/>
                <a:gd name="T36" fmla="*/ 35 w 45"/>
                <a:gd name="T37" fmla="*/ 0 h 30"/>
                <a:gd name="T38" fmla="*/ 41 w 45"/>
                <a:gd name="T39" fmla="*/ 2 h 30"/>
                <a:gd name="T40" fmla="*/ 43 w 45"/>
                <a:gd name="T41" fmla="*/ 3 h 30"/>
                <a:gd name="T42" fmla="*/ 45 w 45"/>
                <a:gd name="T43" fmla="*/ 5 h 30"/>
                <a:gd name="T44" fmla="*/ 45 w 45"/>
                <a:gd name="T45" fmla="*/ 5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5"/>
                <a:gd name="T70" fmla="*/ 0 h 30"/>
                <a:gd name="T71" fmla="*/ 45 w 45"/>
                <a:gd name="T72" fmla="*/ 30 h 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5" h="30">
                  <a:moveTo>
                    <a:pt x="45" y="5"/>
                  </a:moveTo>
                  <a:lnTo>
                    <a:pt x="45" y="5"/>
                  </a:lnTo>
                  <a:lnTo>
                    <a:pt x="43" y="12"/>
                  </a:lnTo>
                  <a:lnTo>
                    <a:pt x="41" y="19"/>
                  </a:lnTo>
                  <a:lnTo>
                    <a:pt x="35" y="25"/>
                  </a:lnTo>
                  <a:lnTo>
                    <a:pt x="31" y="28"/>
                  </a:lnTo>
                  <a:lnTo>
                    <a:pt x="28" y="30"/>
                  </a:lnTo>
                  <a:lnTo>
                    <a:pt x="24" y="30"/>
                  </a:lnTo>
                  <a:lnTo>
                    <a:pt x="18" y="28"/>
                  </a:lnTo>
                  <a:lnTo>
                    <a:pt x="10" y="24"/>
                  </a:lnTo>
                  <a:lnTo>
                    <a:pt x="4" y="18"/>
                  </a:lnTo>
                  <a:lnTo>
                    <a:pt x="0" y="12"/>
                  </a:lnTo>
                  <a:lnTo>
                    <a:pt x="0" y="9"/>
                  </a:lnTo>
                  <a:lnTo>
                    <a:pt x="4" y="6"/>
                  </a:lnTo>
                  <a:lnTo>
                    <a:pt x="20" y="3"/>
                  </a:lnTo>
                  <a:lnTo>
                    <a:pt x="35" y="0"/>
                  </a:lnTo>
                  <a:lnTo>
                    <a:pt x="41" y="2"/>
                  </a:lnTo>
                  <a:lnTo>
                    <a:pt x="43" y="3"/>
                  </a:lnTo>
                  <a:lnTo>
                    <a:pt x="45" y="5"/>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41" name="Freeform 241"/>
            <p:cNvSpPr>
              <a:spLocks/>
            </p:cNvSpPr>
            <p:nvPr/>
          </p:nvSpPr>
          <p:spPr bwMode="auto">
            <a:xfrm>
              <a:off x="3295" y="3059"/>
              <a:ext cx="51" cy="41"/>
            </a:xfrm>
            <a:custGeom>
              <a:avLst/>
              <a:gdLst>
                <a:gd name="T0" fmla="*/ 35 w 51"/>
                <a:gd name="T1" fmla="*/ 1 h 41"/>
                <a:gd name="T2" fmla="*/ 35 w 51"/>
                <a:gd name="T3" fmla="*/ 1 h 41"/>
                <a:gd name="T4" fmla="*/ 41 w 51"/>
                <a:gd name="T5" fmla="*/ 7 h 41"/>
                <a:gd name="T6" fmla="*/ 49 w 51"/>
                <a:gd name="T7" fmla="*/ 16 h 41"/>
                <a:gd name="T8" fmla="*/ 51 w 51"/>
                <a:gd name="T9" fmla="*/ 20 h 41"/>
                <a:gd name="T10" fmla="*/ 51 w 51"/>
                <a:gd name="T11" fmla="*/ 26 h 41"/>
                <a:gd name="T12" fmla="*/ 51 w 51"/>
                <a:gd name="T13" fmla="*/ 31 h 41"/>
                <a:gd name="T14" fmla="*/ 49 w 51"/>
                <a:gd name="T15" fmla="*/ 35 h 41"/>
                <a:gd name="T16" fmla="*/ 49 w 51"/>
                <a:gd name="T17" fmla="*/ 35 h 41"/>
                <a:gd name="T18" fmla="*/ 45 w 51"/>
                <a:gd name="T19" fmla="*/ 38 h 41"/>
                <a:gd name="T20" fmla="*/ 39 w 51"/>
                <a:gd name="T21" fmla="*/ 40 h 41"/>
                <a:gd name="T22" fmla="*/ 33 w 51"/>
                <a:gd name="T23" fmla="*/ 41 h 41"/>
                <a:gd name="T24" fmla="*/ 27 w 51"/>
                <a:gd name="T25" fmla="*/ 41 h 41"/>
                <a:gd name="T26" fmla="*/ 14 w 51"/>
                <a:gd name="T27" fmla="*/ 40 h 41"/>
                <a:gd name="T28" fmla="*/ 4 w 51"/>
                <a:gd name="T29" fmla="*/ 38 h 41"/>
                <a:gd name="T30" fmla="*/ 4 w 51"/>
                <a:gd name="T31" fmla="*/ 38 h 41"/>
                <a:gd name="T32" fmla="*/ 2 w 51"/>
                <a:gd name="T33" fmla="*/ 35 h 41"/>
                <a:gd name="T34" fmla="*/ 0 w 51"/>
                <a:gd name="T35" fmla="*/ 34 h 41"/>
                <a:gd name="T36" fmla="*/ 0 w 51"/>
                <a:gd name="T37" fmla="*/ 29 h 41"/>
                <a:gd name="T38" fmla="*/ 4 w 51"/>
                <a:gd name="T39" fmla="*/ 23 h 41"/>
                <a:gd name="T40" fmla="*/ 10 w 51"/>
                <a:gd name="T41" fmla="*/ 16 h 41"/>
                <a:gd name="T42" fmla="*/ 10 w 51"/>
                <a:gd name="T43" fmla="*/ 16 h 41"/>
                <a:gd name="T44" fmla="*/ 16 w 51"/>
                <a:gd name="T45" fmla="*/ 9 h 41"/>
                <a:gd name="T46" fmla="*/ 22 w 51"/>
                <a:gd name="T47" fmla="*/ 3 h 41"/>
                <a:gd name="T48" fmla="*/ 27 w 51"/>
                <a:gd name="T49" fmla="*/ 0 h 41"/>
                <a:gd name="T50" fmla="*/ 31 w 51"/>
                <a:gd name="T51" fmla="*/ 0 h 41"/>
                <a:gd name="T52" fmla="*/ 35 w 51"/>
                <a:gd name="T53" fmla="*/ 1 h 41"/>
                <a:gd name="T54" fmla="*/ 35 w 51"/>
                <a:gd name="T55" fmla="*/ 1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1"/>
                <a:gd name="T85" fmla="*/ 0 h 41"/>
                <a:gd name="T86" fmla="*/ 51 w 51"/>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1" h="41">
                  <a:moveTo>
                    <a:pt x="35" y="1"/>
                  </a:moveTo>
                  <a:lnTo>
                    <a:pt x="35" y="1"/>
                  </a:lnTo>
                  <a:lnTo>
                    <a:pt x="41" y="7"/>
                  </a:lnTo>
                  <a:lnTo>
                    <a:pt x="49" y="16"/>
                  </a:lnTo>
                  <a:lnTo>
                    <a:pt x="51" y="20"/>
                  </a:lnTo>
                  <a:lnTo>
                    <a:pt x="51" y="26"/>
                  </a:lnTo>
                  <a:lnTo>
                    <a:pt x="51" y="31"/>
                  </a:lnTo>
                  <a:lnTo>
                    <a:pt x="49" y="35"/>
                  </a:lnTo>
                  <a:lnTo>
                    <a:pt x="45" y="38"/>
                  </a:lnTo>
                  <a:lnTo>
                    <a:pt x="39" y="40"/>
                  </a:lnTo>
                  <a:lnTo>
                    <a:pt x="33" y="41"/>
                  </a:lnTo>
                  <a:lnTo>
                    <a:pt x="27" y="41"/>
                  </a:lnTo>
                  <a:lnTo>
                    <a:pt x="14" y="40"/>
                  </a:lnTo>
                  <a:lnTo>
                    <a:pt x="4" y="38"/>
                  </a:lnTo>
                  <a:lnTo>
                    <a:pt x="2" y="35"/>
                  </a:lnTo>
                  <a:lnTo>
                    <a:pt x="0" y="34"/>
                  </a:lnTo>
                  <a:lnTo>
                    <a:pt x="0" y="29"/>
                  </a:lnTo>
                  <a:lnTo>
                    <a:pt x="4" y="23"/>
                  </a:lnTo>
                  <a:lnTo>
                    <a:pt x="10" y="16"/>
                  </a:lnTo>
                  <a:lnTo>
                    <a:pt x="16" y="9"/>
                  </a:lnTo>
                  <a:lnTo>
                    <a:pt x="22" y="3"/>
                  </a:lnTo>
                  <a:lnTo>
                    <a:pt x="27" y="0"/>
                  </a:lnTo>
                  <a:lnTo>
                    <a:pt x="31" y="0"/>
                  </a:lnTo>
                  <a:lnTo>
                    <a:pt x="35" y="1"/>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42" name="Freeform 242"/>
            <p:cNvSpPr>
              <a:spLocks/>
            </p:cNvSpPr>
            <p:nvPr/>
          </p:nvSpPr>
          <p:spPr bwMode="auto">
            <a:xfrm>
              <a:off x="3558" y="3052"/>
              <a:ext cx="53" cy="41"/>
            </a:xfrm>
            <a:custGeom>
              <a:avLst/>
              <a:gdLst>
                <a:gd name="T0" fmla="*/ 15 w 53"/>
                <a:gd name="T1" fmla="*/ 39 h 41"/>
                <a:gd name="T2" fmla="*/ 15 w 53"/>
                <a:gd name="T3" fmla="*/ 39 h 41"/>
                <a:gd name="T4" fmla="*/ 7 w 53"/>
                <a:gd name="T5" fmla="*/ 33 h 41"/>
                <a:gd name="T6" fmla="*/ 3 w 53"/>
                <a:gd name="T7" fmla="*/ 23 h 41"/>
                <a:gd name="T8" fmla="*/ 2 w 53"/>
                <a:gd name="T9" fmla="*/ 19 h 41"/>
                <a:gd name="T10" fmla="*/ 0 w 53"/>
                <a:gd name="T11" fmla="*/ 14 h 41"/>
                <a:gd name="T12" fmla="*/ 2 w 53"/>
                <a:gd name="T13" fmla="*/ 8 h 41"/>
                <a:gd name="T14" fmla="*/ 3 w 53"/>
                <a:gd name="T15" fmla="*/ 5 h 41"/>
                <a:gd name="T16" fmla="*/ 3 w 53"/>
                <a:gd name="T17" fmla="*/ 5 h 41"/>
                <a:gd name="T18" fmla="*/ 7 w 53"/>
                <a:gd name="T19" fmla="*/ 2 h 41"/>
                <a:gd name="T20" fmla="*/ 13 w 53"/>
                <a:gd name="T21" fmla="*/ 0 h 41"/>
                <a:gd name="T22" fmla="*/ 19 w 53"/>
                <a:gd name="T23" fmla="*/ 0 h 41"/>
                <a:gd name="T24" fmla="*/ 27 w 53"/>
                <a:gd name="T25" fmla="*/ 0 h 41"/>
                <a:gd name="T26" fmla="*/ 39 w 53"/>
                <a:gd name="T27" fmla="*/ 1 h 41"/>
                <a:gd name="T28" fmla="*/ 49 w 53"/>
                <a:gd name="T29" fmla="*/ 4 h 41"/>
                <a:gd name="T30" fmla="*/ 49 w 53"/>
                <a:gd name="T31" fmla="*/ 4 h 41"/>
                <a:gd name="T32" fmla="*/ 53 w 53"/>
                <a:gd name="T33" fmla="*/ 7 h 41"/>
                <a:gd name="T34" fmla="*/ 53 w 53"/>
                <a:gd name="T35" fmla="*/ 8 h 41"/>
                <a:gd name="T36" fmla="*/ 53 w 53"/>
                <a:gd name="T37" fmla="*/ 13 h 41"/>
                <a:gd name="T38" fmla="*/ 49 w 53"/>
                <a:gd name="T39" fmla="*/ 19 h 41"/>
                <a:gd name="T40" fmla="*/ 41 w 53"/>
                <a:gd name="T41" fmla="*/ 26 h 41"/>
                <a:gd name="T42" fmla="*/ 41 w 53"/>
                <a:gd name="T43" fmla="*/ 26 h 41"/>
                <a:gd name="T44" fmla="*/ 35 w 53"/>
                <a:gd name="T45" fmla="*/ 32 h 41"/>
                <a:gd name="T46" fmla="*/ 29 w 53"/>
                <a:gd name="T47" fmla="*/ 38 h 41"/>
                <a:gd name="T48" fmla="*/ 21 w 53"/>
                <a:gd name="T49" fmla="*/ 41 h 41"/>
                <a:gd name="T50" fmla="*/ 19 w 53"/>
                <a:gd name="T51" fmla="*/ 41 h 41"/>
                <a:gd name="T52" fmla="*/ 15 w 53"/>
                <a:gd name="T53" fmla="*/ 39 h 41"/>
                <a:gd name="T54" fmla="*/ 15 w 53"/>
                <a:gd name="T55" fmla="*/ 39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41"/>
                <a:gd name="T86" fmla="*/ 53 w 53"/>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41">
                  <a:moveTo>
                    <a:pt x="15" y="39"/>
                  </a:moveTo>
                  <a:lnTo>
                    <a:pt x="15" y="39"/>
                  </a:lnTo>
                  <a:lnTo>
                    <a:pt x="7" y="33"/>
                  </a:lnTo>
                  <a:lnTo>
                    <a:pt x="3" y="23"/>
                  </a:lnTo>
                  <a:lnTo>
                    <a:pt x="2" y="19"/>
                  </a:lnTo>
                  <a:lnTo>
                    <a:pt x="0" y="14"/>
                  </a:lnTo>
                  <a:lnTo>
                    <a:pt x="2" y="8"/>
                  </a:lnTo>
                  <a:lnTo>
                    <a:pt x="3" y="5"/>
                  </a:lnTo>
                  <a:lnTo>
                    <a:pt x="7" y="2"/>
                  </a:lnTo>
                  <a:lnTo>
                    <a:pt x="13" y="0"/>
                  </a:lnTo>
                  <a:lnTo>
                    <a:pt x="19" y="0"/>
                  </a:lnTo>
                  <a:lnTo>
                    <a:pt x="27" y="0"/>
                  </a:lnTo>
                  <a:lnTo>
                    <a:pt x="39" y="1"/>
                  </a:lnTo>
                  <a:lnTo>
                    <a:pt x="49" y="4"/>
                  </a:lnTo>
                  <a:lnTo>
                    <a:pt x="53" y="7"/>
                  </a:lnTo>
                  <a:lnTo>
                    <a:pt x="53" y="8"/>
                  </a:lnTo>
                  <a:lnTo>
                    <a:pt x="53" y="13"/>
                  </a:lnTo>
                  <a:lnTo>
                    <a:pt x="49" y="19"/>
                  </a:lnTo>
                  <a:lnTo>
                    <a:pt x="41" y="26"/>
                  </a:lnTo>
                  <a:lnTo>
                    <a:pt x="35" y="32"/>
                  </a:lnTo>
                  <a:lnTo>
                    <a:pt x="29" y="38"/>
                  </a:lnTo>
                  <a:lnTo>
                    <a:pt x="21" y="41"/>
                  </a:lnTo>
                  <a:lnTo>
                    <a:pt x="19" y="41"/>
                  </a:lnTo>
                  <a:lnTo>
                    <a:pt x="15" y="39"/>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43" name="Freeform 243"/>
            <p:cNvSpPr>
              <a:spLocks/>
            </p:cNvSpPr>
            <p:nvPr/>
          </p:nvSpPr>
          <p:spPr bwMode="auto">
            <a:xfrm>
              <a:off x="3346" y="3065"/>
              <a:ext cx="44" cy="28"/>
            </a:xfrm>
            <a:custGeom>
              <a:avLst/>
              <a:gdLst>
                <a:gd name="T0" fmla="*/ 44 w 44"/>
                <a:gd name="T1" fmla="*/ 4 h 28"/>
                <a:gd name="T2" fmla="*/ 44 w 44"/>
                <a:gd name="T3" fmla="*/ 4 h 28"/>
                <a:gd name="T4" fmla="*/ 44 w 44"/>
                <a:gd name="T5" fmla="*/ 10 h 28"/>
                <a:gd name="T6" fmla="*/ 42 w 44"/>
                <a:gd name="T7" fmla="*/ 17 h 28"/>
                <a:gd name="T8" fmla="*/ 36 w 44"/>
                <a:gd name="T9" fmla="*/ 25 h 28"/>
                <a:gd name="T10" fmla="*/ 32 w 44"/>
                <a:gd name="T11" fmla="*/ 26 h 28"/>
                <a:gd name="T12" fmla="*/ 28 w 44"/>
                <a:gd name="T13" fmla="*/ 28 h 28"/>
                <a:gd name="T14" fmla="*/ 28 w 44"/>
                <a:gd name="T15" fmla="*/ 28 h 28"/>
                <a:gd name="T16" fmla="*/ 22 w 44"/>
                <a:gd name="T17" fmla="*/ 28 h 28"/>
                <a:gd name="T18" fmla="*/ 18 w 44"/>
                <a:gd name="T19" fmla="*/ 28 h 28"/>
                <a:gd name="T20" fmla="*/ 10 w 44"/>
                <a:gd name="T21" fmla="*/ 23 h 28"/>
                <a:gd name="T22" fmla="*/ 4 w 44"/>
                <a:gd name="T23" fmla="*/ 17 h 28"/>
                <a:gd name="T24" fmla="*/ 0 w 44"/>
                <a:gd name="T25" fmla="*/ 12 h 28"/>
                <a:gd name="T26" fmla="*/ 0 w 44"/>
                <a:gd name="T27" fmla="*/ 12 h 28"/>
                <a:gd name="T28" fmla="*/ 0 w 44"/>
                <a:gd name="T29" fmla="*/ 7 h 28"/>
                <a:gd name="T30" fmla="*/ 4 w 44"/>
                <a:gd name="T31" fmla="*/ 4 h 28"/>
                <a:gd name="T32" fmla="*/ 20 w 44"/>
                <a:gd name="T33" fmla="*/ 1 h 28"/>
                <a:gd name="T34" fmla="*/ 20 w 44"/>
                <a:gd name="T35" fmla="*/ 1 h 28"/>
                <a:gd name="T36" fmla="*/ 36 w 44"/>
                <a:gd name="T37" fmla="*/ 0 h 28"/>
                <a:gd name="T38" fmla="*/ 42 w 44"/>
                <a:gd name="T39" fmla="*/ 0 h 28"/>
                <a:gd name="T40" fmla="*/ 44 w 44"/>
                <a:gd name="T41" fmla="*/ 1 h 28"/>
                <a:gd name="T42" fmla="*/ 44 w 44"/>
                <a:gd name="T43" fmla="*/ 4 h 28"/>
                <a:gd name="T44" fmla="*/ 44 w 44"/>
                <a:gd name="T45" fmla="*/ 4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
                <a:gd name="T70" fmla="*/ 0 h 28"/>
                <a:gd name="T71" fmla="*/ 44 w 44"/>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 h="28">
                  <a:moveTo>
                    <a:pt x="44" y="4"/>
                  </a:moveTo>
                  <a:lnTo>
                    <a:pt x="44" y="4"/>
                  </a:lnTo>
                  <a:lnTo>
                    <a:pt x="44" y="10"/>
                  </a:lnTo>
                  <a:lnTo>
                    <a:pt x="42" y="17"/>
                  </a:lnTo>
                  <a:lnTo>
                    <a:pt x="36" y="25"/>
                  </a:lnTo>
                  <a:lnTo>
                    <a:pt x="32" y="26"/>
                  </a:lnTo>
                  <a:lnTo>
                    <a:pt x="28" y="28"/>
                  </a:lnTo>
                  <a:lnTo>
                    <a:pt x="22" y="28"/>
                  </a:lnTo>
                  <a:lnTo>
                    <a:pt x="18" y="28"/>
                  </a:lnTo>
                  <a:lnTo>
                    <a:pt x="10" y="23"/>
                  </a:lnTo>
                  <a:lnTo>
                    <a:pt x="4" y="17"/>
                  </a:lnTo>
                  <a:lnTo>
                    <a:pt x="0" y="12"/>
                  </a:lnTo>
                  <a:lnTo>
                    <a:pt x="0" y="7"/>
                  </a:lnTo>
                  <a:lnTo>
                    <a:pt x="4" y="4"/>
                  </a:lnTo>
                  <a:lnTo>
                    <a:pt x="20" y="1"/>
                  </a:lnTo>
                  <a:lnTo>
                    <a:pt x="36" y="0"/>
                  </a:lnTo>
                  <a:lnTo>
                    <a:pt x="42" y="0"/>
                  </a:lnTo>
                  <a:lnTo>
                    <a:pt x="44" y="1"/>
                  </a:lnTo>
                  <a:lnTo>
                    <a:pt x="44" y="4"/>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44" name="Freeform 244"/>
            <p:cNvSpPr>
              <a:spLocks/>
            </p:cNvSpPr>
            <p:nvPr/>
          </p:nvSpPr>
          <p:spPr bwMode="auto">
            <a:xfrm>
              <a:off x="3443" y="2965"/>
              <a:ext cx="53" cy="41"/>
            </a:xfrm>
            <a:custGeom>
              <a:avLst/>
              <a:gdLst>
                <a:gd name="T0" fmla="*/ 41 w 53"/>
                <a:gd name="T1" fmla="*/ 1 h 41"/>
                <a:gd name="T2" fmla="*/ 41 w 53"/>
                <a:gd name="T3" fmla="*/ 1 h 41"/>
                <a:gd name="T4" fmla="*/ 47 w 53"/>
                <a:gd name="T5" fmla="*/ 7 h 41"/>
                <a:gd name="T6" fmla="*/ 51 w 53"/>
                <a:gd name="T7" fmla="*/ 18 h 41"/>
                <a:gd name="T8" fmla="*/ 53 w 53"/>
                <a:gd name="T9" fmla="*/ 22 h 41"/>
                <a:gd name="T10" fmla="*/ 53 w 53"/>
                <a:gd name="T11" fmla="*/ 28 h 41"/>
                <a:gd name="T12" fmla="*/ 51 w 53"/>
                <a:gd name="T13" fmla="*/ 32 h 41"/>
                <a:gd name="T14" fmla="*/ 49 w 53"/>
                <a:gd name="T15" fmla="*/ 35 h 41"/>
                <a:gd name="T16" fmla="*/ 49 w 53"/>
                <a:gd name="T17" fmla="*/ 35 h 41"/>
                <a:gd name="T18" fmla="*/ 45 w 53"/>
                <a:gd name="T19" fmla="*/ 38 h 41"/>
                <a:gd name="T20" fmla="*/ 39 w 53"/>
                <a:gd name="T21" fmla="*/ 40 h 41"/>
                <a:gd name="T22" fmla="*/ 34 w 53"/>
                <a:gd name="T23" fmla="*/ 41 h 41"/>
                <a:gd name="T24" fmla="*/ 26 w 53"/>
                <a:gd name="T25" fmla="*/ 41 h 41"/>
                <a:gd name="T26" fmla="*/ 14 w 53"/>
                <a:gd name="T27" fmla="*/ 38 h 41"/>
                <a:gd name="T28" fmla="*/ 4 w 53"/>
                <a:gd name="T29" fmla="*/ 34 h 41"/>
                <a:gd name="T30" fmla="*/ 4 w 53"/>
                <a:gd name="T31" fmla="*/ 34 h 41"/>
                <a:gd name="T32" fmla="*/ 2 w 53"/>
                <a:gd name="T33" fmla="*/ 32 h 41"/>
                <a:gd name="T34" fmla="*/ 0 w 53"/>
                <a:gd name="T35" fmla="*/ 29 h 41"/>
                <a:gd name="T36" fmla="*/ 2 w 53"/>
                <a:gd name="T37" fmla="*/ 25 h 41"/>
                <a:gd name="T38" fmla="*/ 6 w 53"/>
                <a:gd name="T39" fmla="*/ 19 h 41"/>
                <a:gd name="T40" fmla="*/ 14 w 53"/>
                <a:gd name="T41" fmla="*/ 13 h 41"/>
                <a:gd name="T42" fmla="*/ 14 w 53"/>
                <a:gd name="T43" fmla="*/ 13 h 41"/>
                <a:gd name="T44" fmla="*/ 22 w 53"/>
                <a:gd name="T45" fmla="*/ 7 h 41"/>
                <a:gd name="T46" fmla="*/ 28 w 53"/>
                <a:gd name="T47" fmla="*/ 1 h 41"/>
                <a:gd name="T48" fmla="*/ 34 w 53"/>
                <a:gd name="T49" fmla="*/ 0 h 41"/>
                <a:gd name="T50" fmla="*/ 37 w 53"/>
                <a:gd name="T51" fmla="*/ 0 h 41"/>
                <a:gd name="T52" fmla="*/ 41 w 53"/>
                <a:gd name="T53" fmla="*/ 1 h 41"/>
                <a:gd name="T54" fmla="*/ 41 w 53"/>
                <a:gd name="T55" fmla="*/ 1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41"/>
                <a:gd name="T86" fmla="*/ 53 w 53"/>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41">
                  <a:moveTo>
                    <a:pt x="41" y="1"/>
                  </a:moveTo>
                  <a:lnTo>
                    <a:pt x="41" y="1"/>
                  </a:lnTo>
                  <a:lnTo>
                    <a:pt x="47" y="7"/>
                  </a:lnTo>
                  <a:lnTo>
                    <a:pt x="51" y="18"/>
                  </a:lnTo>
                  <a:lnTo>
                    <a:pt x="53" y="22"/>
                  </a:lnTo>
                  <a:lnTo>
                    <a:pt x="53" y="28"/>
                  </a:lnTo>
                  <a:lnTo>
                    <a:pt x="51" y="32"/>
                  </a:lnTo>
                  <a:lnTo>
                    <a:pt x="49" y="35"/>
                  </a:lnTo>
                  <a:lnTo>
                    <a:pt x="45" y="38"/>
                  </a:lnTo>
                  <a:lnTo>
                    <a:pt x="39" y="40"/>
                  </a:lnTo>
                  <a:lnTo>
                    <a:pt x="34" y="41"/>
                  </a:lnTo>
                  <a:lnTo>
                    <a:pt x="26" y="41"/>
                  </a:lnTo>
                  <a:lnTo>
                    <a:pt x="14" y="38"/>
                  </a:lnTo>
                  <a:lnTo>
                    <a:pt x="4" y="34"/>
                  </a:lnTo>
                  <a:lnTo>
                    <a:pt x="2" y="32"/>
                  </a:lnTo>
                  <a:lnTo>
                    <a:pt x="0" y="29"/>
                  </a:lnTo>
                  <a:lnTo>
                    <a:pt x="2" y="25"/>
                  </a:lnTo>
                  <a:lnTo>
                    <a:pt x="6" y="19"/>
                  </a:lnTo>
                  <a:lnTo>
                    <a:pt x="14" y="13"/>
                  </a:lnTo>
                  <a:lnTo>
                    <a:pt x="22" y="7"/>
                  </a:lnTo>
                  <a:lnTo>
                    <a:pt x="28" y="1"/>
                  </a:lnTo>
                  <a:lnTo>
                    <a:pt x="34" y="0"/>
                  </a:lnTo>
                  <a:lnTo>
                    <a:pt x="37" y="0"/>
                  </a:lnTo>
                  <a:lnTo>
                    <a:pt x="41" y="1"/>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45" name="Freeform 245"/>
            <p:cNvSpPr>
              <a:spLocks/>
            </p:cNvSpPr>
            <p:nvPr/>
          </p:nvSpPr>
          <p:spPr bwMode="auto">
            <a:xfrm>
              <a:off x="3490" y="2934"/>
              <a:ext cx="48" cy="43"/>
            </a:xfrm>
            <a:custGeom>
              <a:avLst/>
              <a:gdLst>
                <a:gd name="T0" fmla="*/ 10 w 48"/>
                <a:gd name="T1" fmla="*/ 0 h 43"/>
                <a:gd name="T2" fmla="*/ 10 w 48"/>
                <a:gd name="T3" fmla="*/ 0 h 43"/>
                <a:gd name="T4" fmla="*/ 20 w 48"/>
                <a:gd name="T5" fmla="*/ 2 h 43"/>
                <a:gd name="T6" fmla="*/ 34 w 48"/>
                <a:gd name="T7" fmla="*/ 6 h 43"/>
                <a:gd name="T8" fmla="*/ 40 w 48"/>
                <a:gd name="T9" fmla="*/ 9 h 43"/>
                <a:gd name="T10" fmla="*/ 44 w 48"/>
                <a:gd name="T11" fmla="*/ 13 h 43"/>
                <a:gd name="T12" fmla="*/ 48 w 48"/>
                <a:gd name="T13" fmla="*/ 16 h 43"/>
                <a:gd name="T14" fmla="*/ 48 w 48"/>
                <a:gd name="T15" fmla="*/ 21 h 43"/>
                <a:gd name="T16" fmla="*/ 48 w 48"/>
                <a:gd name="T17" fmla="*/ 21 h 43"/>
                <a:gd name="T18" fmla="*/ 48 w 48"/>
                <a:gd name="T19" fmla="*/ 25 h 43"/>
                <a:gd name="T20" fmla="*/ 46 w 48"/>
                <a:gd name="T21" fmla="*/ 29 h 43"/>
                <a:gd name="T22" fmla="*/ 42 w 48"/>
                <a:gd name="T23" fmla="*/ 32 h 43"/>
                <a:gd name="T24" fmla="*/ 36 w 48"/>
                <a:gd name="T25" fmla="*/ 37 h 43"/>
                <a:gd name="T26" fmla="*/ 24 w 48"/>
                <a:gd name="T27" fmla="*/ 41 h 43"/>
                <a:gd name="T28" fmla="*/ 14 w 48"/>
                <a:gd name="T29" fmla="*/ 43 h 43"/>
                <a:gd name="T30" fmla="*/ 14 w 48"/>
                <a:gd name="T31" fmla="*/ 43 h 43"/>
                <a:gd name="T32" fmla="*/ 10 w 48"/>
                <a:gd name="T33" fmla="*/ 43 h 43"/>
                <a:gd name="T34" fmla="*/ 8 w 48"/>
                <a:gd name="T35" fmla="*/ 43 h 43"/>
                <a:gd name="T36" fmla="*/ 4 w 48"/>
                <a:gd name="T37" fmla="*/ 38 h 43"/>
                <a:gd name="T38" fmla="*/ 2 w 48"/>
                <a:gd name="T39" fmla="*/ 31 h 43"/>
                <a:gd name="T40" fmla="*/ 2 w 48"/>
                <a:gd name="T41" fmla="*/ 24 h 43"/>
                <a:gd name="T42" fmla="*/ 2 w 48"/>
                <a:gd name="T43" fmla="*/ 24 h 43"/>
                <a:gd name="T44" fmla="*/ 0 w 48"/>
                <a:gd name="T45" fmla="*/ 15 h 43"/>
                <a:gd name="T46" fmla="*/ 2 w 48"/>
                <a:gd name="T47" fmla="*/ 7 h 43"/>
                <a:gd name="T48" fmla="*/ 4 w 48"/>
                <a:gd name="T49" fmla="*/ 3 h 43"/>
                <a:gd name="T50" fmla="*/ 6 w 48"/>
                <a:gd name="T51" fmla="*/ 2 h 43"/>
                <a:gd name="T52" fmla="*/ 10 w 48"/>
                <a:gd name="T53" fmla="*/ 0 h 43"/>
                <a:gd name="T54" fmla="*/ 10 w 48"/>
                <a:gd name="T55" fmla="*/ 0 h 4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8"/>
                <a:gd name="T85" fmla="*/ 0 h 43"/>
                <a:gd name="T86" fmla="*/ 48 w 48"/>
                <a:gd name="T87" fmla="*/ 43 h 4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8" h="43">
                  <a:moveTo>
                    <a:pt x="10" y="0"/>
                  </a:moveTo>
                  <a:lnTo>
                    <a:pt x="10" y="0"/>
                  </a:lnTo>
                  <a:lnTo>
                    <a:pt x="20" y="2"/>
                  </a:lnTo>
                  <a:lnTo>
                    <a:pt x="34" y="6"/>
                  </a:lnTo>
                  <a:lnTo>
                    <a:pt x="40" y="9"/>
                  </a:lnTo>
                  <a:lnTo>
                    <a:pt x="44" y="13"/>
                  </a:lnTo>
                  <a:lnTo>
                    <a:pt x="48" y="16"/>
                  </a:lnTo>
                  <a:lnTo>
                    <a:pt x="48" y="21"/>
                  </a:lnTo>
                  <a:lnTo>
                    <a:pt x="48" y="25"/>
                  </a:lnTo>
                  <a:lnTo>
                    <a:pt x="46" y="29"/>
                  </a:lnTo>
                  <a:lnTo>
                    <a:pt x="42" y="32"/>
                  </a:lnTo>
                  <a:lnTo>
                    <a:pt x="36" y="37"/>
                  </a:lnTo>
                  <a:lnTo>
                    <a:pt x="24" y="41"/>
                  </a:lnTo>
                  <a:lnTo>
                    <a:pt x="14" y="43"/>
                  </a:lnTo>
                  <a:lnTo>
                    <a:pt x="10" y="43"/>
                  </a:lnTo>
                  <a:lnTo>
                    <a:pt x="8" y="43"/>
                  </a:lnTo>
                  <a:lnTo>
                    <a:pt x="4" y="38"/>
                  </a:lnTo>
                  <a:lnTo>
                    <a:pt x="2" y="31"/>
                  </a:lnTo>
                  <a:lnTo>
                    <a:pt x="2" y="24"/>
                  </a:lnTo>
                  <a:lnTo>
                    <a:pt x="0" y="15"/>
                  </a:lnTo>
                  <a:lnTo>
                    <a:pt x="2" y="7"/>
                  </a:lnTo>
                  <a:lnTo>
                    <a:pt x="4" y="3"/>
                  </a:lnTo>
                  <a:lnTo>
                    <a:pt x="6" y="2"/>
                  </a:lnTo>
                  <a:lnTo>
                    <a:pt x="10" y="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46" name="Freeform 246"/>
            <p:cNvSpPr>
              <a:spLocks/>
            </p:cNvSpPr>
            <p:nvPr/>
          </p:nvSpPr>
          <p:spPr bwMode="auto">
            <a:xfrm>
              <a:off x="3445" y="2934"/>
              <a:ext cx="43" cy="28"/>
            </a:xfrm>
            <a:custGeom>
              <a:avLst/>
              <a:gdLst>
                <a:gd name="T0" fmla="*/ 0 w 43"/>
                <a:gd name="T1" fmla="*/ 16 h 28"/>
                <a:gd name="T2" fmla="*/ 0 w 43"/>
                <a:gd name="T3" fmla="*/ 16 h 28"/>
                <a:gd name="T4" fmla="*/ 4 w 43"/>
                <a:gd name="T5" fmla="*/ 10 h 28"/>
                <a:gd name="T6" fmla="*/ 10 w 43"/>
                <a:gd name="T7" fmla="*/ 4 h 28"/>
                <a:gd name="T8" fmla="*/ 20 w 43"/>
                <a:gd name="T9" fmla="*/ 0 h 28"/>
                <a:gd name="T10" fmla="*/ 24 w 43"/>
                <a:gd name="T11" fmla="*/ 0 h 28"/>
                <a:gd name="T12" fmla="*/ 28 w 43"/>
                <a:gd name="T13" fmla="*/ 0 h 28"/>
                <a:gd name="T14" fmla="*/ 28 w 43"/>
                <a:gd name="T15" fmla="*/ 0 h 28"/>
                <a:gd name="T16" fmla="*/ 32 w 43"/>
                <a:gd name="T17" fmla="*/ 2 h 28"/>
                <a:gd name="T18" fmla="*/ 35 w 43"/>
                <a:gd name="T19" fmla="*/ 3 h 28"/>
                <a:gd name="T20" fmla="*/ 39 w 43"/>
                <a:gd name="T21" fmla="*/ 10 h 28"/>
                <a:gd name="T22" fmla="*/ 43 w 43"/>
                <a:gd name="T23" fmla="*/ 16 h 28"/>
                <a:gd name="T24" fmla="*/ 43 w 43"/>
                <a:gd name="T25" fmla="*/ 24 h 28"/>
                <a:gd name="T26" fmla="*/ 43 w 43"/>
                <a:gd name="T27" fmla="*/ 24 h 28"/>
                <a:gd name="T28" fmla="*/ 39 w 43"/>
                <a:gd name="T29" fmla="*/ 27 h 28"/>
                <a:gd name="T30" fmla="*/ 35 w 43"/>
                <a:gd name="T31" fmla="*/ 28 h 28"/>
                <a:gd name="T32" fmla="*/ 20 w 43"/>
                <a:gd name="T33" fmla="*/ 25 h 28"/>
                <a:gd name="T34" fmla="*/ 20 w 43"/>
                <a:gd name="T35" fmla="*/ 25 h 28"/>
                <a:gd name="T36" fmla="*/ 6 w 43"/>
                <a:gd name="T37" fmla="*/ 22 h 28"/>
                <a:gd name="T38" fmla="*/ 0 w 43"/>
                <a:gd name="T39" fmla="*/ 21 h 28"/>
                <a:gd name="T40" fmla="*/ 0 w 43"/>
                <a:gd name="T41" fmla="*/ 16 h 28"/>
                <a:gd name="T42" fmla="*/ 0 w 43"/>
                <a:gd name="T43" fmla="*/ 16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28"/>
                <a:gd name="T68" fmla="*/ 43 w 43"/>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28">
                  <a:moveTo>
                    <a:pt x="0" y="16"/>
                  </a:moveTo>
                  <a:lnTo>
                    <a:pt x="0" y="16"/>
                  </a:lnTo>
                  <a:lnTo>
                    <a:pt x="4" y="10"/>
                  </a:lnTo>
                  <a:lnTo>
                    <a:pt x="10" y="4"/>
                  </a:lnTo>
                  <a:lnTo>
                    <a:pt x="20" y="0"/>
                  </a:lnTo>
                  <a:lnTo>
                    <a:pt x="24" y="0"/>
                  </a:lnTo>
                  <a:lnTo>
                    <a:pt x="28" y="0"/>
                  </a:lnTo>
                  <a:lnTo>
                    <a:pt x="32" y="2"/>
                  </a:lnTo>
                  <a:lnTo>
                    <a:pt x="35" y="3"/>
                  </a:lnTo>
                  <a:lnTo>
                    <a:pt x="39" y="10"/>
                  </a:lnTo>
                  <a:lnTo>
                    <a:pt x="43" y="16"/>
                  </a:lnTo>
                  <a:lnTo>
                    <a:pt x="43" y="24"/>
                  </a:lnTo>
                  <a:lnTo>
                    <a:pt x="39" y="27"/>
                  </a:lnTo>
                  <a:lnTo>
                    <a:pt x="35" y="28"/>
                  </a:lnTo>
                  <a:lnTo>
                    <a:pt x="20" y="25"/>
                  </a:lnTo>
                  <a:lnTo>
                    <a:pt x="6" y="22"/>
                  </a:lnTo>
                  <a:lnTo>
                    <a:pt x="0" y="21"/>
                  </a:lnTo>
                  <a:lnTo>
                    <a:pt x="0" y="16"/>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47" name="Freeform 247"/>
            <p:cNvSpPr>
              <a:spLocks/>
            </p:cNvSpPr>
            <p:nvPr/>
          </p:nvSpPr>
          <p:spPr bwMode="auto">
            <a:xfrm>
              <a:off x="3496" y="2975"/>
              <a:ext cx="46" cy="28"/>
            </a:xfrm>
            <a:custGeom>
              <a:avLst/>
              <a:gdLst>
                <a:gd name="T0" fmla="*/ 46 w 46"/>
                <a:gd name="T1" fmla="*/ 6 h 28"/>
                <a:gd name="T2" fmla="*/ 46 w 46"/>
                <a:gd name="T3" fmla="*/ 6 h 28"/>
                <a:gd name="T4" fmla="*/ 46 w 46"/>
                <a:gd name="T5" fmla="*/ 12 h 28"/>
                <a:gd name="T6" fmla="*/ 40 w 46"/>
                <a:gd name="T7" fmla="*/ 19 h 28"/>
                <a:gd name="T8" fmla="*/ 34 w 46"/>
                <a:gd name="T9" fmla="*/ 25 h 28"/>
                <a:gd name="T10" fmla="*/ 30 w 46"/>
                <a:gd name="T11" fmla="*/ 28 h 28"/>
                <a:gd name="T12" fmla="*/ 26 w 46"/>
                <a:gd name="T13" fmla="*/ 28 h 28"/>
                <a:gd name="T14" fmla="*/ 26 w 46"/>
                <a:gd name="T15" fmla="*/ 28 h 28"/>
                <a:gd name="T16" fmla="*/ 20 w 46"/>
                <a:gd name="T17" fmla="*/ 28 h 28"/>
                <a:gd name="T18" fmla="*/ 16 w 46"/>
                <a:gd name="T19" fmla="*/ 27 h 28"/>
                <a:gd name="T20" fmla="*/ 8 w 46"/>
                <a:gd name="T21" fmla="*/ 21 h 28"/>
                <a:gd name="T22" fmla="*/ 4 w 46"/>
                <a:gd name="T23" fmla="*/ 15 h 28"/>
                <a:gd name="T24" fmla="*/ 0 w 46"/>
                <a:gd name="T25" fmla="*/ 9 h 28"/>
                <a:gd name="T26" fmla="*/ 0 w 46"/>
                <a:gd name="T27" fmla="*/ 9 h 28"/>
                <a:gd name="T28" fmla="*/ 2 w 46"/>
                <a:gd name="T29" fmla="*/ 5 h 28"/>
                <a:gd name="T30" fmla="*/ 6 w 46"/>
                <a:gd name="T31" fmla="*/ 3 h 28"/>
                <a:gd name="T32" fmla="*/ 22 w 46"/>
                <a:gd name="T33" fmla="*/ 2 h 28"/>
                <a:gd name="T34" fmla="*/ 22 w 46"/>
                <a:gd name="T35" fmla="*/ 2 h 28"/>
                <a:gd name="T36" fmla="*/ 38 w 46"/>
                <a:gd name="T37" fmla="*/ 0 h 28"/>
                <a:gd name="T38" fmla="*/ 44 w 46"/>
                <a:gd name="T39" fmla="*/ 2 h 28"/>
                <a:gd name="T40" fmla="*/ 46 w 46"/>
                <a:gd name="T41" fmla="*/ 3 h 28"/>
                <a:gd name="T42" fmla="*/ 46 w 46"/>
                <a:gd name="T43" fmla="*/ 6 h 28"/>
                <a:gd name="T44" fmla="*/ 46 w 46"/>
                <a:gd name="T45" fmla="*/ 6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6"/>
                <a:gd name="T70" fmla="*/ 0 h 28"/>
                <a:gd name="T71" fmla="*/ 46 w 46"/>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6" h="28">
                  <a:moveTo>
                    <a:pt x="46" y="6"/>
                  </a:moveTo>
                  <a:lnTo>
                    <a:pt x="46" y="6"/>
                  </a:lnTo>
                  <a:lnTo>
                    <a:pt x="46" y="12"/>
                  </a:lnTo>
                  <a:lnTo>
                    <a:pt x="40" y="19"/>
                  </a:lnTo>
                  <a:lnTo>
                    <a:pt x="34" y="25"/>
                  </a:lnTo>
                  <a:lnTo>
                    <a:pt x="30" y="28"/>
                  </a:lnTo>
                  <a:lnTo>
                    <a:pt x="26" y="28"/>
                  </a:lnTo>
                  <a:lnTo>
                    <a:pt x="20" y="28"/>
                  </a:lnTo>
                  <a:lnTo>
                    <a:pt x="16" y="27"/>
                  </a:lnTo>
                  <a:lnTo>
                    <a:pt x="8" y="21"/>
                  </a:lnTo>
                  <a:lnTo>
                    <a:pt x="4" y="15"/>
                  </a:lnTo>
                  <a:lnTo>
                    <a:pt x="0" y="9"/>
                  </a:lnTo>
                  <a:lnTo>
                    <a:pt x="2" y="5"/>
                  </a:lnTo>
                  <a:lnTo>
                    <a:pt x="6" y="3"/>
                  </a:lnTo>
                  <a:lnTo>
                    <a:pt x="22" y="2"/>
                  </a:lnTo>
                  <a:lnTo>
                    <a:pt x="38" y="0"/>
                  </a:lnTo>
                  <a:lnTo>
                    <a:pt x="44" y="2"/>
                  </a:lnTo>
                  <a:lnTo>
                    <a:pt x="46" y="3"/>
                  </a:lnTo>
                  <a:lnTo>
                    <a:pt x="46" y="6"/>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48" name="Freeform 248"/>
            <p:cNvSpPr>
              <a:spLocks/>
            </p:cNvSpPr>
            <p:nvPr/>
          </p:nvSpPr>
          <p:spPr bwMode="auto">
            <a:xfrm>
              <a:off x="3342" y="2959"/>
              <a:ext cx="58" cy="37"/>
            </a:xfrm>
            <a:custGeom>
              <a:avLst/>
              <a:gdLst>
                <a:gd name="T0" fmla="*/ 58 w 58"/>
                <a:gd name="T1" fmla="*/ 7 h 37"/>
                <a:gd name="T2" fmla="*/ 58 w 58"/>
                <a:gd name="T3" fmla="*/ 7 h 37"/>
                <a:gd name="T4" fmla="*/ 56 w 58"/>
                <a:gd name="T5" fmla="*/ 15 h 37"/>
                <a:gd name="T6" fmla="*/ 50 w 58"/>
                <a:gd name="T7" fmla="*/ 24 h 37"/>
                <a:gd name="T8" fmla="*/ 46 w 58"/>
                <a:gd name="T9" fmla="*/ 28 h 37"/>
                <a:gd name="T10" fmla="*/ 42 w 58"/>
                <a:gd name="T11" fmla="*/ 32 h 37"/>
                <a:gd name="T12" fmla="*/ 36 w 58"/>
                <a:gd name="T13" fmla="*/ 35 h 37"/>
                <a:gd name="T14" fmla="*/ 32 w 58"/>
                <a:gd name="T15" fmla="*/ 37 h 37"/>
                <a:gd name="T16" fmla="*/ 32 w 58"/>
                <a:gd name="T17" fmla="*/ 37 h 37"/>
                <a:gd name="T18" fmla="*/ 26 w 58"/>
                <a:gd name="T19" fmla="*/ 35 h 37"/>
                <a:gd name="T20" fmla="*/ 20 w 58"/>
                <a:gd name="T21" fmla="*/ 34 h 37"/>
                <a:gd name="T22" fmla="*/ 14 w 58"/>
                <a:gd name="T23" fmla="*/ 31 h 37"/>
                <a:gd name="T24" fmla="*/ 10 w 58"/>
                <a:gd name="T25" fmla="*/ 28 h 37"/>
                <a:gd name="T26" fmla="*/ 2 w 58"/>
                <a:gd name="T27" fmla="*/ 19 h 37"/>
                <a:gd name="T28" fmla="*/ 0 w 58"/>
                <a:gd name="T29" fmla="*/ 12 h 37"/>
                <a:gd name="T30" fmla="*/ 0 w 58"/>
                <a:gd name="T31" fmla="*/ 12 h 37"/>
                <a:gd name="T32" fmla="*/ 0 w 58"/>
                <a:gd name="T33" fmla="*/ 9 h 37"/>
                <a:gd name="T34" fmla="*/ 0 w 58"/>
                <a:gd name="T35" fmla="*/ 7 h 37"/>
                <a:gd name="T36" fmla="*/ 6 w 58"/>
                <a:gd name="T37" fmla="*/ 4 h 37"/>
                <a:gd name="T38" fmla="*/ 14 w 58"/>
                <a:gd name="T39" fmla="*/ 3 h 37"/>
                <a:gd name="T40" fmla="*/ 26 w 58"/>
                <a:gd name="T41" fmla="*/ 2 h 37"/>
                <a:gd name="T42" fmla="*/ 26 w 58"/>
                <a:gd name="T43" fmla="*/ 2 h 37"/>
                <a:gd name="T44" fmla="*/ 38 w 58"/>
                <a:gd name="T45" fmla="*/ 0 h 37"/>
                <a:gd name="T46" fmla="*/ 46 w 58"/>
                <a:gd name="T47" fmla="*/ 0 h 37"/>
                <a:gd name="T48" fmla="*/ 54 w 58"/>
                <a:gd name="T49" fmla="*/ 2 h 37"/>
                <a:gd name="T50" fmla="*/ 56 w 58"/>
                <a:gd name="T51" fmla="*/ 4 h 37"/>
                <a:gd name="T52" fmla="*/ 58 w 58"/>
                <a:gd name="T53" fmla="*/ 7 h 37"/>
                <a:gd name="T54" fmla="*/ 58 w 58"/>
                <a:gd name="T55" fmla="*/ 7 h 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
                <a:gd name="T85" fmla="*/ 0 h 37"/>
                <a:gd name="T86" fmla="*/ 58 w 58"/>
                <a:gd name="T87" fmla="*/ 37 h 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 h="37">
                  <a:moveTo>
                    <a:pt x="58" y="7"/>
                  </a:moveTo>
                  <a:lnTo>
                    <a:pt x="58" y="7"/>
                  </a:lnTo>
                  <a:lnTo>
                    <a:pt x="56" y="15"/>
                  </a:lnTo>
                  <a:lnTo>
                    <a:pt x="50" y="24"/>
                  </a:lnTo>
                  <a:lnTo>
                    <a:pt x="46" y="28"/>
                  </a:lnTo>
                  <a:lnTo>
                    <a:pt x="42" y="32"/>
                  </a:lnTo>
                  <a:lnTo>
                    <a:pt x="36" y="35"/>
                  </a:lnTo>
                  <a:lnTo>
                    <a:pt x="32" y="37"/>
                  </a:lnTo>
                  <a:lnTo>
                    <a:pt x="26" y="35"/>
                  </a:lnTo>
                  <a:lnTo>
                    <a:pt x="20" y="34"/>
                  </a:lnTo>
                  <a:lnTo>
                    <a:pt x="14" y="31"/>
                  </a:lnTo>
                  <a:lnTo>
                    <a:pt x="10" y="28"/>
                  </a:lnTo>
                  <a:lnTo>
                    <a:pt x="2" y="19"/>
                  </a:lnTo>
                  <a:lnTo>
                    <a:pt x="0" y="12"/>
                  </a:lnTo>
                  <a:lnTo>
                    <a:pt x="0" y="9"/>
                  </a:lnTo>
                  <a:lnTo>
                    <a:pt x="0" y="7"/>
                  </a:lnTo>
                  <a:lnTo>
                    <a:pt x="6" y="4"/>
                  </a:lnTo>
                  <a:lnTo>
                    <a:pt x="14" y="3"/>
                  </a:lnTo>
                  <a:lnTo>
                    <a:pt x="26" y="2"/>
                  </a:lnTo>
                  <a:lnTo>
                    <a:pt x="38" y="0"/>
                  </a:lnTo>
                  <a:lnTo>
                    <a:pt x="46" y="0"/>
                  </a:lnTo>
                  <a:lnTo>
                    <a:pt x="54" y="2"/>
                  </a:lnTo>
                  <a:lnTo>
                    <a:pt x="56" y="4"/>
                  </a:lnTo>
                  <a:lnTo>
                    <a:pt x="58" y="7"/>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49" name="Freeform 249"/>
            <p:cNvSpPr>
              <a:spLocks/>
            </p:cNvSpPr>
            <p:nvPr/>
          </p:nvSpPr>
          <p:spPr bwMode="auto">
            <a:xfrm>
              <a:off x="3400" y="2949"/>
              <a:ext cx="53" cy="41"/>
            </a:xfrm>
            <a:custGeom>
              <a:avLst/>
              <a:gdLst>
                <a:gd name="T0" fmla="*/ 39 w 53"/>
                <a:gd name="T1" fmla="*/ 3 h 41"/>
                <a:gd name="T2" fmla="*/ 39 w 53"/>
                <a:gd name="T3" fmla="*/ 3 h 41"/>
                <a:gd name="T4" fmla="*/ 47 w 53"/>
                <a:gd name="T5" fmla="*/ 9 h 41"/>
                <a:gd name="T6" fmla="*/ 51 w 53"/>
                <a:gd name="T7" fmla="*/ 17 h 41"/>
                <a:gd name="T8" fmla="*/ 53 w 53"/>
                <a:gd name="T9" fmla="*/ 23 h 41"/>
                <a:gd name="T10" fmla="*/ 53 w 53"/>
                <a:gd name="T11" fmla="*/ 28 h 41"/>
                <a:gd name="T12" fmla="*/ 53 w 53"/>
                <a:gd name="T13" fmla="*/ 32 h 41"/>
                <a:gd name="T14" fmla="*/ 49 w 53"/>
                <a:gd name="T15" fmla="*/ 36 h 41"/>
                <a:gd name="T16" fmla="*/ 49 w 53"/>
                <a:gd name="T17" fmla="*/ 36 h 41"/>
                <a:gd name="T18" fmla="*/ 45 w 53"/>
                <a:gd name="T19" fmla="*/ 39 h 41"/>
                <a:gd name="T20" fmla="*/ 39 w 53"/>
                <a:gd name="T21" fmla="*/ 41 h 41"/>
                <a:gd name="T22" fmla="*/ 33 w 53"/>
                <a:gd name="T23" fmla="*/ 41 h 41"/>
                <a:gd name="T24" fmla="*/ 25 w 53"/>
                <a:gd name="T25" fmla="*/ 41 h 41"/>
                <a:gd name="T26" fmla="*/ 13 w 53"/>
                <a:gd name="T27" fmla="*/ 39 h 41"/>
                <a:gd name="T28" fmla="*/ 3 w 53"/>
                <a:gd name="T29" fmla="*/ 35 h 41"/>
                <a:gd name="T30" fmla="*/ 3 w 53"/>
                <a:gd name="T31" fmla="*/ 35 h 41"/>
                <a:gd name="T32" fmla="*/ 1 w 53"/>
                <a:gd name="T33" fmla="*/ 34 h 41"/>
                <a:gd name="T34" fmla="*/ 0 w 53"/>
                <a:gd name="T35" fmla="*/ 31 h 41"/>
                <a:gd name="T36" fmla="*/ 1 w 53"/>
                <a:gd name="T37" fmla="*/ 26 h 41"/>
                <a:gd name="T38" fmla="*/ 5 w 53"/>
                <a:gd name="T39" fmla="*/ 20 h 41"/>
                <a:gd name="T40" fmla="*/ 13 w 53"/>
                <a:gd name="T41" fmla="*/ 14 h 41"/>
                <a:gd name="T42" fmla="*/ 13 w 53"/>
                <a:gd name="T43" fmla="*/ 14 h 41"/>
                <a:gd name="T44" fmla="*/ 19 w 53"/>
                <a:gd name="T45" fmla="*/ 9 h 41"/>
                <a:gd name="T46" fmla="*/ 27 w 53"/>
                <a:gd name="T47" fmla="*/ 3 h 41"/>
                <a:gd name="T48" fmla="*/ 33 w 53"/>
                <a:gd name="T49" fmla="*/ 0 h 41"/>
                <a:gd name="T50" fmla="*/ 37 w 53"/>
                <a:gd name="T51" fmla="*/ 1 h 41"/>
                <a:gd name="T52" fmla="*/ 39 w 53"/>
                <a:gd name="T53" fmla="*/ 3 h 41"/>
                <a:gd name="T54" fmla="*/ 39 w 53"/>
                <a:gd name="T55" fmla="*/ 3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41"/>
                <a:gd name="T86" fmla="*/ 53 w 53"/>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41">
                  <a:moveTo>
                    <a:pt x="39" y="3"/>
                  </a:moveTo>
                  <a:lnTo>
                    <a:pt x="39" y="3"/>
                  </a:lnTo>
                  <a:lnTo>
                    <a:pt x="47" y="9"/>
                  </a:lnTo>
                  <a:lnTo>
                    <a:pt x="51" y="17"/>
                  </a:lnTo>
                  <a:lnTo>
                    <a:pt x="53" y="23"/>
                  </a:lnTo>
                  <a:lnTo>
                    <a:pt x="53" y="28"/>
                  </a:lnTo>
                  <a:lnTo>
                    <a:pt x="53" y="32"/>
                  </a:lnTo>
                  <a:lnTo>
                    <a:pt x="49" y="36"/>
                  </a:lnTo>
                  <a:lnTo>
                    <a:pt x="45" y="39"/>
                  </a:lnTo>
                  <a:lnTo>
                    <a:pt x="39" y="41"/>
                  </a:lnTo>
                  <a:lnTo>
                    <a:pt x="33" y="41"/>
                  </a:lnTo>
                  <a:lnTo>
                    <a:pt x="25" y="41"/>
                  </a:lnTo>
                  <a:lnTo>
                    <a:pt x="13" y="39"/>
                  </a:lnTo>
                  <a:lnTo>
                    <a:pt x="3" y="35"/>
                  </a:lnTo>
                  <a:lnTo>
                    <a:pt x="1" y="34"/>
                  </a:lnTo>
                  <a:lnTo>
                    <a:pt x="0" y="31"/>
                  </a:lnTo>
                  <a:lnTo>
                    <a:pt x="1" y="26"/>
                  </a:lnTo>
                  <a:lnTo>
                    <a:pt x="5" y="20"/>
                  </a:lnTo>
                  <a:lnTo>
                    <a:pt x="13" y="14"/>
                  </a:lnTo>
                  <a:lnTo>
                    <a:pt x="19" y="9"/>
                  </a:lnTo>
                  <a:lnTo>
                    <a:pt x="27" y="3"/>
                  </a:lnTo>
                  <a:lnTo>
                    <a:pt x="33" y="0"/>
                  </a:lnTo>
                  <a:lnTo>
                    <a:pt x="37" y="1"/>
                  </a:lnTo>
                  <a:lnTo>
                    <a:pt x="39" y="3"/>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50" name="Freeform 250"/>
            <p:cNvSpPr>
              <a:spLocks/>
            </p:cNvSpPr>
            <p:nvPr/>
          </p:nvSpPr>
          <p:spPr bwMode="auto">
            <a:xfrm>
              <a:off x="3382" y="2931"/>
              <a:ext cx="41" cy="31"/>
            </a:xfrm>
            <a:custGeom>
              <a:avLst/>
              <a:gdLst>
                <a:gd name="T0" fmla="*/ 4 w 41"/>
                <a:gd name="T1" fmla="*/ 3 h 31"/>
                <a:gd name="T2" fmla="*/ 4 w 41"/>
                <a:gd name="T3" fmla="*/ 3 h 31"/>
                <a:gd name="T4" fmla="*/ 12 w 41"/>
                <a:gd name="T5" fmla="*/ 2 h 31"/>
                <a:gd name="T6" fmla="*/ 21 w 41"/>
                <a:gd name="T7" fmla="*/ 0 h 31"/>
                <a:gd name="T8" fmla="*/ 31 w 41"/>
                <a:gd name="T9" fmla="*/ 2 h 31"/>
                <a:gd name="T10" fmla="*/ 35 w 41"/>
                <a:gd name="T11" fmla="*/ 3 h 31"/>
                <a:gd name="T12" fmla="*/ 39 w 41"/>
                <a:gd name="T13" fmla="*/ 6 h 31"/>
                <a:gd name="T14" fmla="*/ 39 w 41"/>
                <a:gd name="T15" fmla="*/ 6 h 31"/>
                <a:gd name="T16" fmla="*/ 41 w 41"/>
                <a:gd name="T17" fmla="*/ 9 h 31"/>
                <a:gd name="T18" fmla="*/ 41 w 41"/>
                <a:gd name="T19" fmla="*/ 12 h 31"/>
                <a:gd name="T20" fmla="*/ 39 w 41"/>
                <a:gd name="T21" fmla="*/ 19 h 31"/>
                <a:gd name="T22" fmla="*/ 33 w 41"/>
                <a:gd name="T23" fmla="*/ 25 h 31"/>
                <a:gd name="T24" fmla="*/ 27 w 41"/>
                <a:gd name="T25" fmla="*/ 30 h 31"/>
                <a:gd name="T26" fmla="*/ 27 w 41"/>
                <a:gd name="T27" fmla="*/ 30 h 31"/>
                <a:gd name="T28" fmla="*/ 23 w 41"/>
                <a:gd name="T29" fmla="*/ 31 h 31"/>
                <a:gd name="T30" fmla="*/ 19 w 41"/>
                <a:gd name="T31" fmla="*/ 30 h 31"/>
                <a:gd name="T32" fmla="*/ 10 w 41"/>
                <a:gd name="T33" fmla="*/ 21 h 31"/>
                <a:gd name="T34" fmla="*/ 10 w 41"/>
                <a:gd name="T35" fmla="*/ 21 h 31"/>
                <a:gd name="T36" fmla="*/ 2 w 41"/>
                <a:gd name="T37" fmla="*/ 10 h 31"/>
                <a:gd name="T38" fmla="*/ 0 w 41"/>
                <a:gd name="T39" fmla="*/ 6 h 31"/>
                <a:gd name="T40" fmla="*/ 4 w 41"/>
                <a:gd name="T41" fmla="*/ 3 h 31"/>
                <a:gd name="T42" fmla="*/ 4 w 41"/>
                <a:gd name="T43" fmla="*/ 3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1"/>
                <a:gd name="T67" fmla="*/ 0 h 31"/>
                <a:gd name="T68" fmla="*/ 41 w 41"/>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1" h="31">
                  <a:moveTo>
                    <a:pt x="4" y="3"/>
                  </a:moveTo>
                  <a:lnTo>
                    <a:pt x="4" y="3"/>
                  </a:lnTo>
                  <a:lnTo>
                    <a:pt x="12" y="2"/>
                  </a:lnTo>
                  <a:lnTo>
                    <a:pt x="21" y="0"/>
                  </a:lnTo>
                  <a:lnTo>
                    <a:pt x="31" y="2"/>
                  </a:lnTo>
                  <a:lnTo>
                    <a:pt x="35" y="3"/>
                  </a:lnTo>
                  <a:lnTo>
                    <a:pt x="39" y="6"/>
                  </a:lnTo>
                  <a:lnTo>
                    <a:pt x="41" y="9"/>
                  </a:lnTo>
                  <a:lnTo>
                    <a:pt x="41" y="12"/>
                  </a:lnTo>
                  <a:lnTo>
                    <a:pt x="39" y="19"/>
                  </a:lnTo>
                  <a:lnTo>
                    <a:pt x="33" y="25"/>
                  </a:lnTo>
                  <a:lnTo>
                    <a:pt x="27" y="30"/>
                  </a:lnTo>
                  <a:lnTo>
                    <a:pt x="23" y="31"/>
                  </a:lnTo>
                  <a:lnTo>
                    <a:pt x="19" y="30"/>
                  </a:lnTo>
                  <a:lnTo>
                    <a:pt x="10" y="21"/>
                  </a:lnTo>
                  <a:lnTo>
                    <a:pt x="2" y="10"/>
                  </a:lnTo>
                  <a:lnTo>
                    <a:pt x="0" y="6"/>
                  </a:lnTo>
                  <a:lnTo>
                    <a:pt x="4" y="3"/>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51" name="Freeform 251"/>
            <p:cNvSpPr>
              <a:spLocks/>
            </p:cNvSpPr>
            <p:nvPr/>
          </p:nvSpPr>
          <p:spPr bwMode="auto">
            <a:xfrm>
              <a:off x="3386" y="2983"/>
              <a:ext cx="43" cy="32"/>
            </a:xfrm>
            <a:custGeom>
              <a:avLst/>
              <a:gdLst>
                <a:gd name="T0" fmla="*/ 41 w 43"/>
                <a:gd name="T1" fmla="*/ 23 h 32"/>
                <a:gd name="T2" fmla="*/ 41 w 43"/>
                <a:gd name="T3" fmla="*/ 23 h 32"/>
                <a:gd name="T4" fmla="*/ 35 w 43"/>
                <a:gd name="T5" fmla="*/ 27 h 32"/>
                <a:gd name="T6" fmla="*/ 25 w 43"/>
                <a:gd name="T7" fmla="*/ 30 h 32"/>
                <a:gd name="T8" fmla="*/ 15 w 43"/>
                <a:gd name="T9" fmla="*/ 32 h 32"/>
                <a:gd name="T10" fmla="*/ 10 w 43"/>
                <a:gd name="T11" fmla="*/ 30 h 32"/>
                <a:gd name="T12" fmla="*/ 6 w 43"/>
                <a:gd name="T13" fmla="*/ 29 h 32"/>
                <a:gd name="T14" fmla="*/ 6 w 43"/>
                <a:gd name="T15" fmla="*/ 29 h 32"/>
                <a:gd name="T16" fmla="*/ 2 w 43"/>
                <a:gd name="T17" fmla="*/ 26 h 32"/>
                <a:gd name="T18" fmla="*/ 2 w 43"/>
                <a:gd name="T19" fmla="*/ 23 h 32"/>
                <a:gd name="T20" fmla="*/ 0 w 43"/>
                <a:gd name="T21" fmla="*/ 16 h 32"/>
                <a:gd name="T22" fmla="*/ 2 w 43"/>
                <a:gd name="T23" fmla="*/ 8 h 32"/>
                <a:gd name="T24" fmla="*/ 6 w 43"/>
                <a:gd name="T25" fmla="*/ 2 h 32"/>
                <a:gd name="T26" fmla="*/ 6 w 43"/>
                <a:gd name="T27" fmla="*/ 2 h 32"/>
                <a:gd name="T28" fmla="*/ 12 w 43"/>
                <a:gd name="T29" fmla="*/ 0 h 32"/>
                <a:gd name="T30" fmla="*/ 15 w 43"/>
                <a:gd name="T31" fmla="*/ 1 h 32"/>
                <a:gd name="T32" fmla="*/ 29 w 43"/>
                <a:gd name="T33" fmla="*/ 7 h 32"/>
                <a:gd name="T34" fmla="*/ 29 w 43"/>
                <a:gd name="T35" fmla="*/ 7 h 32"/>
                <a:gd name="T36" fmla="*/ 41 w 43"/>
                <a:gd name="T37" fmla="*/ 16 h 32"/>
                <a:gd name="T38" fmla="*/ 43 w 43"/>
                <a:gd name="T39" fmla="*/ 19 h 32"/>
                <a:gd name="T40" fmla="*/ 43 w 43"/>
                <a:gd name="T41" fmla="*/ 22 h 32"/>
                <a:gd name="T42" fmla="*/ 41 w 43"/>
                <a:gd name="T43" fmla="*/ 23 h 32"/>
                <a:gd name="T44" fmla="*/ 41 w 43"/>
                <a:gd name="T45" fmla="*/ 23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32"/>
                <a:gd name="T71" fmla="*/ 43 w 43"/>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32">
                  <a:moveTo>
                    <a:pt x="41" y="23"/>
                  </a:moveTo>
                  <a:lnTo>
                    <a:pt x="41" y="23"/>
                  </a:lnTo>
                  <a:lnTo>
                    <a:pt x="35" y="27"/>
                  </a:lnTo>
                  <a:lnTo>
                    <a:pt x="25" y="30"/>
                  </a:lnTo>
                  <a:lnTo>
                    <a:pt x="15" y="32"/>
                  </a:lnTo>
                  <a:lnTo>
                    <a:pt x="10" y="30"/>
                  </a:lnTo>
                  <a:lnTo>
                    <a:pt x="6" y="29"/>
                  </a:lnTo>
                  <a:lnTo>
                    <a:pt x="2" y="26"/>
                  </a:lnTo>
                  <a:lnTo>
                    <a:pt x="2" y="23"/>
                  </a:lnTo>
                  <a:lnTo>
                    <a:pt x="0" y="16"/>
                  </a:lnTo>
                  <a:lnTo>
                    <a:pt x="2" y="8"/>
                  </a:lnTo>
                  <a:lnTo>
                    <a:pt x="6" y="2"/>
                  </a:lnTo>
                  <a:lnTo>
                    <a:pt x="12" y="0"/>
                  </a:lnTo>
                  <a:lnTo>
                    <a:pt x="15" y="1"/>
                  </a:lnTo>
                  <a:lnTo>
                    <a:pt x="29" y="7"/>
                  </a:lnTo>
                  <a:lnTo>
                    <a:pt x="41" y="16"/>
                  </a:lnTo>
                  <a:lnTo>
                    <a:pt x="43" y="19"/>
                  </a:lnTo>
                  <a:lnTo>
                    <a:pt x="43" y="22"/>
                  </a:lnTo>
                  <a:lnTo>
                    <a:pt x="41" y="23"/>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52" name="Freeform 252"/>
            <p:cNvSpPr>
              <a:spLocks/>
            </p:cNvSpPr>
            <p:nvPr/>
          </p:nvSpPr>
          <p:spPr bwMode="auto">
            <a:xfrm>
              <a:off x="3467" y="3002"/>
              <a:ext cx="57" cy="38"/>
            </a:xfrm>
            <a:custGeom>
              <a:avLst/>
              <a:gdLst>
                <a:gd name="T0" fmla="*/ 55 w 57"/>
                <a:gd name="T1" fmla="*/ 23 h 38"/>
                <a:gd name="T2" fmla="*/ 55 w 57"/>
                <a:gd name="T3" fmla="*/ 23 h 38"/>
                <a:gd name="T4" fmla="*/ 47 w 57"/>
                <a:gd name="T5" fmla="*/ 29 h 38"/>
                <a:gd name="T6" fmla="*/ 37 w 57"/>
                <a:gd name="T7" fmla="*/ 35 h 38"/>
                <a:gd name="T8" fmla="*/ 29 w 57"/>
                <a:gd name="T9" fmla="*/ 36 h 38"/>
                <a:gd name="T10" fmla="*/ 23 w 57"/>
                <a:gd name="T11" fmla="*/ 38 h 38"/>
                <a:gd name="T12" fmla="*/ 17 w 57"/>
                <a:gd name="T13" fmla="*/ 38 h 38"/>
                <a:gd name="T14" fmla="*/ 12 w 57"/>
                <a:gd name="T15" fmla="*/ 36 h 38"/>
                <a:gd name="T16" fmla="*/ 12 w 57"/>
                <a:gd name="T17" fmla="*/ 36 h 38"/>
                <a:gd name="T18" fmla="*/ 8 w 57"/>
                <a:gd name="T19" fmla="*/ 33 h 38"/>
                <a:gd name="T20" fmla="*/ 4 w 57"/>
                <a:gd name="T21" fmla="*/ 30 h 38"/>
                <a:gd name="T22" fmla="*/ 2 w 57"/>
                <a:gd name="T23" fmla="*/ 26 h 38"/>
                <a:gd name="T24" fmla="*/ 0 w 57"/>
                <a:gd name="T25" fmla="*/ 20 h 38"/>
                <a:gd name="T26" fmla="*/ 2 w 57"/>
                <a:gd name="T27" fmla="*/ 10 h 38"/>
                <a:gd name="T28" fmla="*/ 4 w 57"/>
                <a:gd name="T29" fmla="*/ 3 h 38"/>
                <a:gd name="T30" fmla="*/ 4 w 57"/>
                <a:gd name="T31" fmla="*/ 3 h 38"/>
                <a:gd name="T32" fmla="*/ 8 w 57"/>
                <a:gd name="T33" fmla="*/ 1 h 38"/>
                <a:gd name="T34" fmla="*/ 10 w 57"/>
                <a:gd name="T35" fmla="*/ 0 h 38"/>
                <a:gd name="T36" fmla="*/ 15 w 57"/>
                <a:gd name="T37" fmla="*/ 0 h 38"/>
                <a:gd name="T38" fmla="*/ 23 w 57"/>
                <a:gd name="T39" fmla="*/ 3 h 38"/>
                <a:gd name="T40" fmla="*/ 33 w 57"/>
                <a:gd name="T41" fmla="*/ 6 h 38"/>
                <a:gd name="T42" fmla="*/ 33 w 57"/>
                <a:gd name="T43" fmla="*/ 6 h 38"/>
                <a:gd name="T44" fmla="*/ 43 w 57"/>
                <a:gd name="T45" fmla="*/ 10 h 38"/>
                <a:gd name="T46" fmla="*/ 51 w 57"/>
                <a:gd name="T47" fmla="*/ 14 h 38"/>
                <a:gd name="T48" fmla="*/ 55 w 57"/>
                <a:gd name="T49" fmla="*/ 19 h 38"/>
                <a:gd name="T50" fmla="*/ 57 w 57"/>
                <a:gd name="T51" fmla="*/ 20 h 38"/>
                <a:gd name="T52" fmla="*/ 55 w 57"/>
                <a:gd name="T53" fmla="*/ 23 h 38"/>
                <a:gd name="T54" fmla="*/ 55 w 57"/>
                <a:gd name="T55" fmla="*/ 23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
                <a:gd name="T85" fmla="*/ 0 h 38"/>
                <a:gd name="T86" fmla="*/ 57 w 57"/>
                <a:gd name="T87" fmla="*/ 38 h 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 h="38">
                  <a:moveTo>
                    <a:pt x="55" y="23"/>
                  </a:moveTo>
                  <a:lnTo>
                    <a:pt x="55" y="23"/>
                  </a:lnTo>
                  <a:lnTo>
                    <a:pt x="47" y="29"/>
                  </a:lnTo>
                  <a:lnTo>
                    <a:pt x="37" y="35"/>
                  </a:lnTo>
                  <a:lnTo>
                    <a:pt x="29" y="36"/>
                  </a:lnTo>
                  <a:lnTo>
                    <a:pt x="23" y="38"/>
                  </a:lnTo>
                  <a:lnTo>
                    <a:pt x="17" y="38"/>
                  </a:lnTo>
                  <a:lnTo>
                    <a:pt x="12" y="36"/>
                  </a:lnTo>
                  <a:lnTo>
                    <a:pt x="8" y="33"/>
                  </a:lnTo>
                  <a:lnTo>
                    <a:pt x="4" y="30"/>
                  </a:lnTo>
                  <a:lnTo>
                    <a:pt x="2" y="26"/>
                  </a:lnTo>
                  <a:lnTo>
                    <a:pt x="0" y="20"/>
                  </a:lnTo>
                  <a:lnTo>
                    <a:pt x="2" y="10"/>
                  </a:lnTo>
                  <a:lnTo>
                    <a:pt x="4" y="3"/>
                  </a:lnTo>
                  <a:lnTo>
                    <a:pt x="8" y="1"/>
                  </a:lnTo>
                  <a:lnTo>
                    <a:pt x="10" y="0"/>
                  </a:lnTo>
                  <a:lnTo>
                    <a:pt x="15" y="0"/>
                  </a:lnTo>
                  <a:lnTo>
                    <a:pt x="23" y="3"/>
                  </a:lnTo>
                  <a:lnTo>
                    <a:pt x="33" y="6"/>
                  </a:lnTo>
                  <a:lnTo>
                    <a:pt x="43" y="10"/>
                  </a:lnTo>
                  <a:lnTo>
                    <a:pt x="51" y="14"/>
                  </a:lnTo>
                  <a:lnTo>
                    <a:pt x="55" y="19"/>
                  </a:lnTo>
                  <a:lnTo>
                    <a:pt x="57" y="20"/>
                  </a:lnTo>
                  <a:lnTo>
                    <a:pt x="55" y="23"/>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53" name="Freeform 253"/>
            <p:cNvSpPr>
              <a:spLocks/>
            </p:cNvSpPr>
            <p:nvPr/>
          </p:nvSpPr>
          <p:spPr bwMode="auto">
            <a:xfrm>
              <a:off x="3512" y="3027"/>
              <a:ext cx="55" cy="36"/>
            </a:xfrm>
            <a:custGeom>
              <a:avLst/>
              <a:gdLst>
                <a:gd name="T0" fmla="*/ 55 w 55"/>
                <a:gd name="T1" fmla="*/ 4 h 36"/>
                <a:gd name="T2" fmla="*/ 55 w 55"/>
                <a:gd name="T3" fmla="*/ 4 h 36"/>
                <a:gd name="T4" fmla="*/ 55 w 55"/>
                <a:gd name="T5" fmla="*/ 11 h 36"/>
                <a:gd name="T6" fmla="*/ 53 w 55"/>
                <a:gd name="T7" fmla="*/ 22 h 36"/>
                <a:gd name="T8" fmla="*/ 49 w 55"/>
                <a:gd name="T9" fmla="*/ 26 h 36"/>
                <a:gd name="T10" fmla="*/ 46 w 55"/>
                <a:gd name="T11" fmla="*/ 30 h 36"/>
                <a:gd name="T12" fmla="*/ 42 w 55"/>
                <a:gd name="T13" fmla="*/ 33 h 36"/>
                <a:gd name="T14" fmla="*/ 36 w 55"/>
                <a:gd name="T15" fmla="*/ 36 h 36"/>
                <a:gd name="T16" fmla="*/ 36 w 55"/>
                <a:gd name="T17" fmla="*/ 36 h 36"/>
                <a:gd name="T18" fmla="*/ 30 w 55"/>
                <a:gd name="T19" fmla="*/ 36 h 36"/>
                <a:gd name="T20" fmla="*/ 24 w 55"/>
                <a:gd name="T21" fmla="*/ 35 h 36"/>
                <a:gd name="T22" fmla="*/ 18 w 55"/>
                <a:gd name="T23" fmla="*/ 33 h 36"/>
                <a:gd name="T24" fmla="*/ 14 w 55"/>
                <a:gd name="T25" fmla="*/ 30 h 36"/>
                <a:gd name="T26" fmla="*/ 4 w 55"/>
                <a:gd name="T27" fmla="*/ 23 h 36"/>
                <a:gd name="T28" fmla="*/ 0 w 55"/>
                <a:gd name="T29" fmla="*/ 16 h 36"/>
                <a:gd name="T30" fmla="*/ 0 w 55"/>
                <a:gd name="T31" fmla="*/ 16 h 36"/>
                <a:gd name="T32" fmla="*/ 0 w 55"/>
                <a:gd name="T33" fmla="*/ 13 h 36"/>
                <a:gd name="T34" fmla="*/ 0 w 55"/>
                <a:gd name="T35" fmla="*/ 10 h 36"/>
                <a:gd name="T36" fmla="*/ 4 w 55"/>
                <a:gd name="T37" fmla="*/ 7 h 36"/>
                <a:gd name="T38" fmla="*/ 12 w 55"/>
                <a:gd name="T39" fmla="*/ 5 h 36"/>
                <a:gd name="T40" fmla="*/ 24 w 55"/>
                <a:gd name="T41" fmla="*/ 3 h 36"/>
                <a:gd name="T42" fmla="*/ 24 w 55"/>
                <a:gd name="T43" fmla="*/ 3 h 36"/>
                <a:gd name="T44" fmla="*/ 34 w 55"/>
                <a:gd name="T45" fmla="*/ 0 h 36"/>
                <a:gd name="T46" fmla="*/ 44 w 55"/>
                <a:gd name="T47" fmla="*/ 0 h 36"/>
                <a:gd name="T48" fmla="*/ 51 w 55"/>
                <a:gd name="T49" fmla="*/ 0 h 36"/>
                <a:gd name="T50" fmla="*/ 53 w 55"/>
                <a:gd name="T51" fmla="*/ 1 h 36"/>
                <a:gd name="T52" fmla="*/ 55 w 55"/>
                <a:gd name="T53" fmla="*/ 4 h 36"/>
                <a:gd name="T54" fmla="*/ 55 w 55"/>
                <a:gd name="T55" fmla="*/ 4 h 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
                <a:gd name="T85" fmla="*/ 0 h 36"/>
                <a:gd name="T86" fmla="*/ 55 w 55"/>
                <a:gd name="T87" fmla="*/ 36 h 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 h="36">
                  <a:moveTo>
                    <a:pt x="55" y="4"/>
                  </a:moveTo>
                  <a:lnTo>
                    <a:pt x="55" y="4"/>
                  </a:lnTo>
                  <a:lnTo>
                    <a:pt x="55" y="11"/>
                  </a:lnTo>
                  <a:lnTo>
                    <a:pt x="53" y="22"/>
                  </a:lnTo>
                  <a:lnTo>
                    <a:pt x="49" y="26"/>
                  </a:lnTo>
                  <a:lnTo>
                    <a:pt x="46" y="30"/>
                  </a:lnTo>
                  <a:lnTo>
                    <a:pt x="42" y="33"/>
                  </a:lnTo>
                  <a:lnTo>
                    <a:pt x="36" y="36"/>
                  </a:lnTo>
                  <a:lnTo>
                    <a:pt x="30" y="36"/>
                  </a:lnTo>
                  <a:lnTo>
                    <a:pt x="24" y="35"/>
                  </a:lnTo>
                  <a:lnTo>
                    <a:pt x="18" y="33"/>
                  </a:lnTo>
                  <a:lnTo>
                    <a:pt x="14" y="30"/>
                  </a:lnTo>
                  <a:lnTo>
                    <a:pt x="4" y="23"/>
                  </a:lnTo>
                  <a:lnTo>
                    <a:pt x="0" y="16"/>
                  </a:lnTo>
                  <a:lnTo>
                    <a:pt x="0" y="13"/>
                  </a:lnTo>
                  <a:lnTo>
                    <a:pt x="0" y="10"/>
                  </a:lnTo>
                  <a:lnTo>
                    <a:pt x="4" y="7"/>
                  </a:lnTo>
                  <a:lnTo>
                    <a:pt x="12" y="5"/>
                  </a:lnTo>
                  <a:lnTo>
                    <a:pt x="24" y="3"/>
                  </a:lnTo>
                  <a:lnTo>
                    <a:pt x="34" y="0"/>
                  </a:lnTo>
                  <a:lnTo>
                    <a:pt x="44" y="0"/>
                  </a:lnTo>
                  <a:lnTo>
                    <a:pt x="51" y="0"/>
                  </a:lnTo>
                  <a:lnTo>
                    <a:pt x="53" y="1"/>
                  </a:lnTo>
                  <a:lnTo>
                    <a:pt x="55" y="4"/>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54" name="Freeform 254"/>
            <p:cNvSpPr>
              <a:spLocks/>
            </p:cNvSpPr>
            <p:nvPr/>
          </p:nvSpPr>
          <p:spPr bwMode="auto">
            <a:xfrm>
              <a:off x="3528" y="2994"/>
              <a:ext cx="35" cy="33"/>
            </a:xfrm>
            <a:custGeom>
              <a:avLst/>
              <a:gdLst>
                <a:gd name="T0" fmla="*/ 8 w 35"/>
                <a:gd name="T1" fmla="*/ 0 h 33"/>
                <a:gd name="T2" fmla="*/ 8 w 35"/>
                <a:gd name="T3" fmla="*/ 0 h 33"/>
                <a:gd name="T4" fmla="*/ 16 w 35"/>
                <a:gd name="T5" fmla="*/ 2 h 33"/>
                <a:gd name="T6" fmla="*/ 24 w 35"/>
                <a:gd name="T7" fmla="*/ 5 h 33"/>
                <a:gd name="T8" fmla="*/ 32 w 35"/>
                <a:gd name="T9" fmla="*/ 11 h 33"/>
                <a:gd name="T10" fmla="*/ 33 w 35"/>
                <a:gd name="T11" fmla="*/ 14 h 33"/>
                <a:gd name="T12" fmla="*/ 35 w 35"/>
                <a:gd name="T13" fmla="*/ 16 h 33"/>
                <a:gd name="T14" fmla="*/ 35 w 35"/>
                <a:gd name="T15" fmla="*/ 16 h 33"/>
                <a:gd name="T16" fmla="*/ 33 w 35"/>
                <a:gd name="T17" fmla="*/ 19 h 33"/>
                <a:gd name="T18" fmla="*/ 32 w 35"/>
                <a:gd name="T19" fmla="*/ 22 h 33"/>
                <a:gd name="T20" fmla="*/ 24 w 35"/>
                <a:gd name="T21" fmla="*/ 28 h 33"/>
                <a:gd name="T22" fmla="*/ 16 w 35"/>
                <a:gd name="T23" fmla="*/ 31 h 33"/>
                <a:gd name="T24" fmla="*/ 8 w 35"/>
                <a:gd name="T25" fmla="*/ 33 h 33"/>
                <a:gd name="T26" fmla="*/ 8 w 35"/>
                <a:gd name="T27" fmla="*/ 33 h 33"/>
                <a:gd name="T28" fmla="*/ 2 w 35"/>
                <a:gd name="T29" fmla="*/ 31 h 33"/>
                <a:gd name="T30" fmla="*/ 0 w 35"/>
                <a:gd name="T31" fmla="*/ 28 h 33"/>
                <a:gd name="T32" fmla="*/ 0 w 35"/>
                <a:gd name="T33" fmla="*/ 16 h 33"/>
                <a:gd name="T34" fmla="*/ 0 w 35"/>
                <a:gd name="T35" fmla="*/ 16 h 33"/>
                <a:gd name="T36" fmla="*/ 0 w 35"/>
                <a:gd name="T37" fmla="*/ 5 h 33"/>
                <a:gd name="T38" fmla="*/ 2 w 35"/>
                <a:gd name="T39" fmla="*/ 2 h 33"/>
                <a:gd name="T40" fmla="*/ 8 w 35"/>
                <a:gd name="T41" fmla="*/ 0 h 33"/>
                <a:gd name="T42" fmla="*/ 8 w 35"/>
                <a:gd name="T43" fmla="*/ 0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
                <a:gd name="T67" fmla="*/ 0 h 33"/>
                <a:gd name="T68" fmla="*/ 35 w 35"/>
                <a:gd name="T69" fmla="*/ 33 h 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 h="33">
                  <a:moveTo>
                    <a:pt x="8" y="0"/>
                  </a:moveTo>
                  <a:lnTo>
                    <a:pt x="8" y="0"/>
                  </a:lnTo>
                  <a:lnTo>
                    <a:pt x="16" y="2"/>
                  </a:lnTo>
                  <a:lnTo>
                    <a:pt x="24" y="5"/>
                  </a:lnTo>
                  <a:lnTo>
                    <a:pt x="32" y="11"/>
                  </a:lnTo>
                  <a:lnTo>
                    <a:pt x="33" y="14"/>
                  </a:lnTo>
                  <a:lnTo>
                    <a:pt x="35" y="16"/>
                  </a:lnTo>
                  <a:lnTo>
                    <a:pt x="33" y="19"/>
                  </a:lnTo>
                  <a:lnTo>
                    <a:pt x="32" y="22"/>
                  </a:lnTo>
                  <a:lnTo>
                    <a:pt x="24" y="28"/>
                  </a:lnTo>
                  <a:lnTo>
                    <a:pt x="16" y="31"/>
                  </a:lnTo>
                  <a:lnTo>
                    <a:pt x="8" y="33"/>
                  </a:lnTo>
                  <a:lnTo>
                    <a:pt x="2" y="31"/>
                  </a:lnTo>
                  <a:lnTo>
                    <a:pt x="0" y="28"/>
                  </a:lnTo>
                  <a:lnTo>
                    <a:pt x="0" y="16"/>
                  </a:lnTo>
                  <a:lnTo>
                    <a:pt x="0" y="5"/>
                  </a:lnTo>
                  <a:lnTo>
                    <a:pt x="2" y="2"/>
                  </a:lnTo>
                  <a:lnTo>
                    <a:pt x="8" y="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55" name="Freeform 255"/>
            <p:cNvSpPr>
              <a:spLocks/>
            </p:cNvSpPr>
            <p:nvPr/>
          </p:nvSpPr>
          <p:spPr bwMode="auto">
            <a:xfrm>
              <a:off x="3480" y="3038"/>
              <a:ext cx="40" cy="33"/>
            </a:xfrm>
            <a:custGeom>
              <a:avLst/>
              <a:gdLst>
                <a:gd name="T0" fmla="*/ 34 w 40"/>
                <a:gd name="T1" fmla="*/ 33 h 33"/>
                <a:gd name="T2" fmla="*/ 34 w 40"/>
                <a:gd name="T3" fmla="*/ 33 h 33"/>
                <a:gd name="T4" fmla="*/ 26 w 40"/>
                <a:gd name="T5" fmla="*/ 33 h 33"/>
                <a:gd name="T6" fmla="*/ 16 w 40"/>
                <a:gd name="T7" fmla="*/ 31 h 33"/>
                <a:gd name="T8" fmla="*/ 6 w 40"/>
                <a:gd name="T9" fmla="*/ 28 h 33"/>
                <a:gd name="T10" fmla="*/ 2 w 40"/>
                <a:gd name="T11" fmla="*/ 25 h 33"/>
                <a:gd name="T12" fmla="*/ 0 w 40"/>
                <a:gd name="T13" fmla="*/ 22 h 33"/>
                <a:gd name="T14" fmla="*/ 0 w 40"/>
                <a:gd name="T15" fmla="*/ 22 h 33"/>
                <a:gd name="T16" fmla="*/ 0 w 40"/>
                <a:gd name="T17" fmla="*/ 18 h 33"/>
                <a:gd name="T18" fmla="*/ 0 w 40"/>
                <a:gd name="T19" fmla="*/ 15 h 33"/>
                <a:gd name="T20" fmla="*/ 6 w 40"/>
                <a:gd name="T21" fmla="*/ 9 h 33"/>
                <a:gd name="T22" fmla="*/ 14 w 40"/>
                <a:gd name="T23" fmla="*/ 3 h 33"/>
                <a:gd name="T24" fmla="*/ 22 w 40"/>
                <a:gd name="T25" fmla="*/ 0 h 33"/>
                <a:gd name="T26" fmla="*/ 22 w 40"/>
                <a:gd name="T27" fmla="*/ 0 h 33"/>
                <a:gd name="T28" fmla="*/ 28 w 40"/>
                <a:gd name="T29" fmla="*/ 0 h 33"/>
                <a:gd name="T30" fmla="*/ 30 w 40"/>
                <a:gd name="T31" fmla="*/ 3 h 33"/>
                <a:gd name="T32" fmla="*/ 36 w 40"/>
                <a:gd name="T33" fmla="*/ 14 h 33"/>
                <a:gd name="T34" fmla="*/ 36 w 40"/>
                <a:gd name="T35" fmla="*/ 14 h 33"/>
                <a:gd name="T36" fmla="*/ 40 w 40"/>
                <a:gd name="T37" fmla="*/ 27 h 33"/>
                <a:gd name="T38" fmla="*/ 40 w 40"/>
                <a:gd name="T39" fmla="*/ 30 h 33"/>
                <a:gd name="T40" fmla="*/ 38 w 40"/>
                <a:gd name="T41" fmla="*/ 31 h 33"/>
                <a:gd name="T42" fmla="*/ 34 w 40"/>
                <a:gd name="T43" fmla="*/ 33 h 33"/>
                <a:gd name="T44" fmla="*/ 34 w 40"/>
                <a:gd name="T45" fmla="*/ 33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0"/>
                <a:gd name="T70" fmla="*/ 0 h 33"/>
                <a:gd name="T71" fmla="*/ 40 w 40"/>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0" h="33">
                  <a:moveTo>
                    <a:pt x="34" y="33"/>
                  </a:moveTo>
                  <a:lnTo>
                    <a:pt x="34" y="33"/>
                  </a:lnTo>
                  <a:lnTo>
                    <a:pt x="26" y="33"/>
                  </a:lnTo>
                  <a:lnTo>
                    <a:pt x="16" y="31"/>
                  </a:lnTo>
                  <a:lnTo>
                    <a:pt x="6" y="28"/>
                  </a:lnTo>
                  <a:lnTo>
                    <a:pt x="2" y="25"/>
                  </a:lnTo>
                  <a:lnTo>
                    <a:pt x="0" y="22"/>
                  </a:lnTo>
                  <a:lnTo>
                    <a:pt x="0" y="18"/>
                  </a:lnTo>
                  <a:lnTo>
                    <a:pt x="0" y="15"/>
                  </a:lnTo>
                  <a:lnTo>
                    <a:pt x="6" y="9"/>
                  </a:lnTo>
                  <a:lnTo>
                    <a:pt x="14" y="3"/>
                  </a:lnTo>
                  <a:lnTo>
                    <a:pt x="22" y="0"/>
                  </a:lnTo>
                  <a:lnTo>
                    <a:pt x="28" y="0"/>
                  </a:lnTo>
                  <a:lnTo>
                    <a:pt x="30" y="3"/>
                  </a:lnTo>
                  <a:lnTo>
                    <a:pt x="36" y="14"/>
                  </a:lnTo>
                  <a:lnTo>
                    <a:pt x="40" y="27"/>
                  </a:lnTo>
                  <a:lnTo>
                    <a:pt x="40" y="30"/>
                  </a:lnTo>
                  <a:lnTo>
                    <a:pt x="38" y="31"/>
                  </a:lnTo>
                  <a:lnTo>
                    <a:pt x="34" y="33"/>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56" name="Freeform 256"/>
            <p:cNvSpPr>
              <a:spLocks/>
            </p:cNvSpPr>
            <p:nvPr/>
          </p:nvSpPr>
          <p:spPr bwMode="auto">
            <a:xfrm>
              <a:off x="3200" y="3116"/>
              <a:ext cx="57" cy="38"/>
            </a:xfrm>
            <a:custGeom>
              <a:avLst/>
              <a:gdLst>
                <a:gd name="T0" fmla="*/ 55 w 57"/>
                <a:gd name="T1" fmla="*/ 24 h 38"/>
                <a:gd name="T2" fmla="*/ 55 w 57"/>
                <a:gd name="T3" fmla="*/ 24 h 38"/>
                <a:gd name="T4" fmla="*/ 47 w 57"/>
                <a:gd name="T5" fmla="*/ 30 h 38"/>
                <a:gd name="T6" fmla="*/ 36 w 57"/>
                <a:gd name="T7" fmla="*/ 35 h 38"/>
                <a:gd name="T8" fmla="*/ 30 w 57"/>
                <a:gd name="T9" fmla="*/ 37 h 38"/>
                <a:gd name="T10" fmla="*/ 24 w 57"/>
                <a:gd name="T11" fmla="*/ 38 h 38"/>
                <a:gd name="T12" fmla="*/ 18 w 57"/>
                <a:gd name="T13" fmla="*/ 38 h 38"/>
                <a:gd name="T14" fmla="*/ 12 w 57"/>
                <a:gd name="T15" fmla="*/ 37 h 38"/>
                <a:gd name="T16" fmla="*/ 12 w 57"/>
                <a:gd name="T17" fmla="*/ 37 h 38"/>
                <a:gd name="T18" fmla="*/ 8 w 57"/>
                <a:gd name="T19" fmla="*/ 34 h 38"/>
                <a:gd name="T20" fmla="*/ 4 w 57"/>
                <a:gd name="T21" fmla="*/ 30 h 38"/>
                <a:gd name="T22" fmla="*/ 2 w 57"/>
                <a:gd name="T23" fmla="*/ 25 h 38"/>
                <a:gd name="T24" fmla="*/ 0 w 57"/>
                <a:gd name="T25" fmla="*/ 21 h 38"/>
                <a:gd name="T26" fmla="*/ 2 w 57"/>
                <a:gd name="T27" fmla="*/ 10 h 38"/>
                <a:gd name="T28" fmla="*/ 4 w 57"/>
                <a:gd name="T29" fmla="*/ 3 h 38"/>
                <a:gd name="T30" fmla="*/ 4 w 57"/>
                <a:gd name="T31" fmla="*/ 3 h 38"/>
                <a:gd name="T32" fmla="*/ 6 w 57"/>
                <a:gd name="T33" fmla="*/ 0 h 38"/>
                <a:gd name="T34" fmla="*/ 10 w 57"/>
                <a:gd name="T35" fmla="*/ 0 h 38"/>
                <a:gd name="T36" fmla="*/ 16 w 57"/>
                <a:gd name="T37" fmla="*/ 0 h 38"/>
                <a:gd name="T38" fmla="*/ 24 w 57"/>
                <a:gd name="T39" fmla="*/ 2 h 38"/>
                <a:gd name="T40" fmla="*/ 34 w 57"/>
                <a:gd name="T41" fmla="*/ 6 h 38"/>
                <a:gd name="T42" fmla="*/ 34 w 57"/>
                <a:gd name="T43" fmla="*/ 6 h 38"/>
                <a:gd name="T44" fmla="*/ 43 w 57"/>
                <a:gd name="T45" fmla="*/ 10 h 38"/>
                <a:gd name="T46" fmla="*/ 51 w 57"/>
                <a:gd name="T47" fmla="*/ 13 h 38"/>
                <a:gd name="T48" fmla="*/ 55 w 57"/>
                <a:gd name="T49" fmla="*/ 18 h 38"/>
                <a:gd name="T50" fmla="*/ 57 w 57"/>
                <a:gd name="T51" fmla="*/ 21 h 38"/>
                <a:gd name="T52" fmla="*/ 55 w 57"/>
                <a:gd name="T53" fmla="*/ 24 h 38"/>
                <a:gd name="T54" fmla="*/ 55 w 57"/>
                <a:gd name="T55" fmla="*/ 24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
                <a:gd name="T85" fmla="*/ 0 h 38"/>
                <a:gd name="T86" fmla="*/ 57 w 57"/>
                <a:gd name="T87" fmla="*/ 38 h 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 h="38">
                  <a:moveTo>
                    <a:pt x="55" y="24"/>
                  </a:moveTo>
                  <a:lnTo>
                    <a:pt x="55" y="24"/>
                  </a:lnTo>
                  <a:lnTo>
                    <a:pt x="47" y="30"/>
                  </a:lnTo>
                  <a:lnTo>
                    <a:pt x="36" y="35"/>
                  </a:lnTo>
                  <a:lnTo>
                    <a:pt x="30" y="37"/>
                  </a:lnTo>
                  <a:lnTo>
                    <a:pt x="24" y="38"/>
                  </a:lnTo>
                  <a:lnTo>
                    <a:pt x="18" y="38"/>
                  </a:lnTo>
                  <a:lnTo>
                    <a:pt x="12" y="37"/>
                  </a:lnTo>
                  <a:lnTo>
                    <a:pt x="8" y="34"/>
                  </a:lnTo>
                  <a:lnTo>
                    <a:pt x="4" y="30"/>
                  </a:lnTo>
                  <a:lnTo>
                    <a:pt x="2" y="25"/>
                  </a:lnTo>
                  <a:lnTo>
                    <a:pt x="0" y="21"/>
                  </a:lnTo>
                  <a:lnTo>
                    <a:pt x="2" y="10"/>
                  </a:lnTo>
                  <a:lnTo>
                    <a:pt x="4" y="3"/>
                  </a:lnTo>
                  <a:lnTo>
                    <a:pt x="6" y="0"/>
                  </a:lnTo>
                  <a:lnTo>
                    <a:pt x="10" y="0"/>
                  </a:lnTo>
                  <a:lnTo>
                    <a:pt x="16" y="0"/>
                  </a:lnTo>
                  <a:lnTo>
                    <a:pt x="24" y="2"/>
                  </a:lnTo>
                  <a:lnTo>
                    <a:pt x="34" y="6"/>
                  </a:lnTo>
                  <a:lnTo>
                    <a:pt x="43" y="10"/>
                  </a:lnTo>
                  <a:lnTo>
                    <a:pt x="51" y="13"/>
                  </a:lnTo>
                  <a:lnTo>
                    <a:pt x="55" y="18"/>
                  </a:lnTo>
                  <a:lnTo>
                    <a:pt x="57" y="21"/>
                  </a:lnTo>
                  <a:lnTo>
                    <a:pt x="55" y="24"/>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57" name="Freeform 257"/>
            <p:cNvSpPr>
              <a:spLocks/>
            </p:cNvSpPr>
            <p:nvPr/>
          </p:nvSpPr>
          <p:spPr bwMode="auto">
            <a:xfrm>
              <a:off x="3243" y="3140"/>
              <a:ext cx="58" cy="38"/>
            </a:xfrm>
            <a:custGeom>
              <a:avLst/>
              <a:gdLst>
                <a:gd name="T0" fmla="*/ 58 w 58"/>
                <a:gd name="T1" fmla="*/ 6 h 38"/>
                <a:gd name="T2" fmla="*/ 58 w 58"/>
                <a:gd name="T3" fmla="*/ 6 h 38"/>
                <a:gd name="T4" fmla="*/ 58 w 58"/>
                <a:gd name="T5" fmla="*/ 13 h 38"/>
                <a:gd name="T6" fmla="*/ 54 w 58"/>
                <a:gd name="T7" fmla="*/ 23 h 38"/>
                <a:gd name="T8" fmla="*/ 52 w 58"/>
                <a:gd name="T9" fmla="*/ 28 h 38"/>
                <a:gd name="T10" fmla="*/ 48 w 58"/>
                <a:gd name="T11" fmla="*/ 32 h 38"/>
                <a:gd name="T12" fmla="*/ 44 w 58"/>
                <a:gd name="T13" fmla="*/ 35 h 38"/>
                <a:gd name="T14" fmla="*/ 38 w 58"/>
                <a:gd name="T15" fmla="*/ 36 h 38"/>
                <a:gd name="T16" fmla="*/ 38 w 58"/>
                <a:gd name="T17" fmla="*/ 36 h 38"/>
                <a:gd name="T18" fmla="*/ 32 w 58"/>
                <a:gd name="T19" fmla="*/ 38 h 38"/>
                <a:gd name="T20" fmla="*/ 26 w 58"/>
                <a:gd name="T21" fmla="*/ 36 h 38"/>
                <a:gd name="T22" fmla="*/ 20 w 58"/>
                <a:gd name="T23" fmla="*/ 33 h 38"/>
                <a:gd name="T24" fmla="*/ 16 w 58"/>
                <a:gd name="T25" fmla="*/ 30 h 38"/>
                <a:gd name="T26" fmla="*/ 6 w 58"/>
                <a:gd name="T27" fmla="*/ 23 h 38"/>
                <a:gd name="T28" fmla="*/ 2 w 58"/>
                <a:gd name="T29" fmla="*/ 17 h 38"/>
                <a:gd name="T30" fmla="*/ 2 w 58"/>
                <a:gd name="T31" fmla="*/ 17 h 38"/>
                <a:gd name="T32" fmla="*/ 0 w 58"/>
                <a:gd name="T33" fmla="*/ 14 h 38"/>
                <a:gd name="T34" fmla="*/ 2 w 58"/>
                <a:gd name="T35" fmla="*/ 11 h 38"/>
                <a:gd name="T36" fmla="*/ 6 w 58"/>
                <a:gd name="T37" fmla="*/ 8 h 38"/>
                <a:gd name="T38" fmla="*/ 14 w 58"/>
                <a:gd name="T39" fmla="*/ 6 h 38"/>
                <a:gd name="T40" fmla="*/ 26 w 58"/>
                <a:gd name="T41" fmla="*/ 4 h 38"/>
                <a:gd name="T42" fmla="*/ 26 w 58"/>
                <a:gd name="T43" fmla="*/ 4 h 38"/>
                <a:gd name="T44" fmla="*/ 36 w 58"/>
                <a:gd name="T45" fmla="*/ 1 h 38"/>
                <a:gd name="T46" fmla="*/ 46 w 58"/>
                <a:gd name="T47" fmla="*/ 0 h 38"/>
                <a:gd name="T48" fmla="*/ 54 w 58"/>
                <a:gd name="T49" fmla="*/ 1 h 38"/>
                <a:gd name="T50" fmla="*/ 56 w 58"/>
                <a:gd name="T51" fmla="*/ 3 h 38"/>
                <a:gd name="T52" fmla="*/ 58 w 58"/>
                <a:gd name="T53" fmla="*/ 6 h 38"/>
                <a:gd name="T54" fmla="*/ 58 w 58"/>
                <a:gd name="T55" fmla="*/ 6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
                <a:gd name="T85" fmla="*/ 0 h 38"/>
                <a:gd name="T86" fmla="*/ 58 w 58"/>
                <a:gd name="T87" fmla="*/ 38 h 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 h="38">
                  <a:moveTo>
                    <a:pt x="58" y="6"/>
                  </a:moveTo>
                  <a:lnTo>
                    <a:pt x="58" y="6"/>
                  </a:lnTo>
                  <a:lnTo>
                    <a:pt x="58" y="13"/>
                  </a:lnTo>
                  <a:lnTo>
                    <a:pt x="54" y="23"/>
                  </a:lnTo>
                  <a:lnTo>
                    <a:pt x="52" y="28"/>
                  </a:lnTo>
                  <a:lnTo>
                    <a:pt x="48" y="32"/>
                  </a:lnTo>
                  <a:lnTo>
                    <a:pt x="44" y="35"/>
                  </a:lnTo>
                  <a:lnTo>
                    <a:pt x="38" y="36"/>
                  </a:lnTo>
                  <a:lnTo>
                    <a:pt x="32" y="38"/>
                  </a:lnTo>
                  <a:lnTo>
                    <a:pt x="26" y="36"/>
                  </a:lnTo>
                  <a:lnTo>
                    <a:pt x="20" y="33"/>
                  </a:lnTo>
                  <a:lnTo>
                    <a:pt x="16" y="30"/>
                  </a:lnTo>
                  <a:lnTo>
                    <a:pt x="6" y="23"/>
                  </a:lnTo>
                  <a:lnTo>
                    <a:pt x="2" y="17"/>
                  </a:lnTo>
                  <a:lnTo>
                    <a:pt x="0" y="14"/>
                  </a:lnTo>
                  <a:lnTo>
                    <a:pt x="2" y="11"/>
                  </a:lnTo>
                  <a:lnTo>
                    <a:pt x="6" y="8"/>
                  </a:lnTo>
                  <a:lnTo>
                    <a:pt x="14" y="6"/>
                  </a:lnTo>
                  <a:lnTo>
                    <a:pt x="26" y="4"/>
                  </a:lnTo>
                  <a:lnTo>
                    <a:pt x="36" y="1"/>
                  </a:lnTo>
                  <a:lnTo>
                    <a:pt x="46" y="0"/>
                  </a:lnTo>
                  <a:lnTo>
                    <a:pt x="54" y="1"/>
                  </a:lnTo>
                  <a:lnTo>
                    <a:pt x="56" y="3"/>
                  </a:lnTo>
                  <a:lnTo>
                    <a:pt x="58" y="6"/>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58" name="Freeform 258"/>
            <p:cNvSpPr>
              <a:spLocks/>
            </p:cNvSpPr>
            <p:nvPr/>
          </p:nvSpPr>
          <p:spPr bwMode="auto">
            <a:xfrm>
              <a:off x="3261" y="3107"/>
              <a:ext cx="36" cy="33"/>
            </a:xfrm>
            <a:custGeom>
              <a:avLst/>
              <a:gdLst>
                <a:gd name="T0" fmla="*/ 8 w 36"/>
                <a:gd name="T1" fmla="*/ 0 h 33"/>
                <a:gd name="T2" fmla="*/ 8 w 36"/>
                <a:gd name="T3" fmla="*/ 0 h 33"/>
                <a:gd name="T4" fmla="*/ 16 w 36"/>
                <a:gd name="T5" fmla="*/ 2 h 33"/>
                <a:gd name="T6" fmla="*/ 24 w 36"/>
                <a:gd name="T7" fmla="*/ 6 h 33"/>
                <a:gd name="T8" fmla="*/ 32 w 36"/>
                <a:gd name="T9" fmla="*/ 11 h 33"/>
                <a:gd name="T10" fmla="*/ 34 w 36"/>
                <a:gd name="T11" fmla="*/ 15 h 33"/>
                <a:gd name="T12" fmla="*/ 36 w 36"/>
                <a:gd name="T13" fmla="*/ 18 h 33"/>
                <a:gd name="T14" fmla="*/ 36 w 36"/>
                <a:gd name="T15" fmla="*/ 18 h 33"/>
                <a:gd name="T16" fmla="*/ 34 w 36"/>
                <a:gd name="T17" fmla="*/ 21 h 33"/>
                <a:gd name="T18" fmla="*/ 32 w 36"/>
                <a:gd name="T19" fmla="*/ 24 h 33"/>
                <a:gd name="T20" fmla="*/ 24 w 36"/>
                <a:gd name="T21" fmla="*/ 28 h 33"/>
                <a:gd name="T22" fmla="*/ 16 w 36"/>
                <a:gd name="T23" fmla="*/ 33 h 33"/>
                <a:gd name="T24" fmla="*/ 8 w 36"/>
                <a:gd name="T25" fmla="*/ 33 h 33"/>
                <a:gd name="T26" fmla="*/ 8 w 36"/>
                <a:gd name="T27" fmla="*/ 33 h 33"/>
                <a:gd name="T28" fmla="*/ 2 w 36"/>
                <a:gd name="T29" fmla="*/ 33 h 33"/>
                <a:gd name="T30" fmla="*/ 0 w 36"/>
                <a:gd name="T31" fmla="*/ 28 h 33"/>
                <a:gd name="T32" fmla="*/ 0 w 36"/>
                <a:gd name="T33" fmla="*/ 18 h 33"/>
                <a:gd name="T34" fmla="*/ 0 w 36"/>
                <a:gd name="T35" fmla="*/ 18 h 33"/>
                <a:gd name="T36" fmla="*/ 0 w 36"/>
                <a:gd name="T37" fmla="*/ 6 h 33"/>
                <a:gd name="T38" fmla="*/ 2 w 36"/>
                <a:gd name="T39" fmla="*/ 2 h 33"/>
                <a:gd name="T40" fmla="*/ 8 w 36"/>
                <a:gd name="T41" fmla="*/ 0 h 33"/>
                <a:gd name="T42" fmla="*/ 8 w 36"/>
                <a:gd name="T43" fmla="*/ 0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3"/>
                <a:gd name="T68" fmla="*/ 36 w 36"/>
                <a:gd name="T69" fmla="*/ 33 h 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3">
                  <a:moveTo>
                    <a:pt x="8" y="0"/>
                  </a:moveTo>
                  <a:lnTo>
                    <a:pt x="8" y="0"/>
                  </a:lnTo>
                  <a:lnTo>
                    <a:pt x="16" y="2"/>
                  </a:lnTo>
                  <a:lnTo>
                    <a:pt x="24" y="6"/>
                  </a:lnTo>
                  <a:lnTo>
                    <a:pt x="32" y="11"/>
                  </a:lnTo>
                  <a:lnTo>
                    <a:pt x="34" y="15"/>
                  </a:lnTo>
                  <a:lnTo>
                    <a:pt x="36" y="18"/>
                  </a:lnTo>
                  <a:lnTo>
                    <a:pt x="34" y="21"/>
                  </a:lnTo>
                  <a:lnTo>
                    <a:pt x="32" y="24"/>
                  </a:lnTo>
                  <a:lnTo>
                    <a:pt x="24" y="28"/>
                  </a:lnTo>
                  <a:lnTo>
                    <a:pt x="16" y="33"/>
                  </a:lnTo>
                  <a:lnTo>
                    <a:pt x="8" y="33"/>
                  </a:lnTo>
                  <a:lnTo>
                    <a:pt x="2" y="33"/>
                  </a:lnTo>
                  <a:lnTo>
                    <a:pt x="0" y="28"/>
                  </a:lnTo>
                  <a:lnTo>
                    <a:pt x="0" y="18"/>
                  </a:lnTo>
                  <a:lnTo>
                    <a:pt x="0" y="6"/>
                  </a:lnTo>
                  <a:lnTo>
                    <a:pt x="2" y="2"/>
                  </a:lnTo>
                  <a:lnTo>
                    <a:pt x="8" y="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59" name="Freeform 259"/>
            <p:cNvSpPr>
              <a:spLocks/>
            </p:cNvSpPr>
            <p:nvPr/>
          </p:nvSpPr>
          <p:spPr bwMode="auto">
            <a:xfrm>
              <a:off x="3214" y="3153"/>
              <a:ext cx="39" cy="32"/>
            </a:xfrm>
            <a:custGeom>
              <a:avLst/>
              <a:gdLst>
                <a:gd name="T0" fmla="*/ 33 w 39"/>
                <a:gd name="T1" fmla="*/ 32 h 32"/>
                <a:gd name="T2" fmla="*/ 33 w 39"/>
                <a:gd name="T3" fmla="*/ 32 h 32"/>
                <a:gd name="T4" fmla="*/ 26 w 39"/>
                <a:gd name="T5" fmla="*/ 32 h 32"/>
                <a:gd name="T6" fmla="*/ 16 w 39"/>
                <a:gd name="T7" fmla="*/ 31 h 32"/>
                <a:gd name="T8" fmla="*/ 6 w 39"/>
                <a:gd name="T9" fmla="*/ 26 h 32"/>
                <a:gd name="T10" fmla="*/ 2 w 39"/>
                <a:gd name="T11" fmla="*/ 25 h 32"/>
                <a:gd name="T12" fmla="*/ 0 w 39"/>
                <a:gd name="T13" fmla="*/ 20 h 32"/>
                <a:gd name="T14" fmla="*/ 0 w 39"/>
                <a:gd name="T15" fmla="*/ 20 h 32"/>
                <a:gd name="T16" fmla="*/ 0 w 39"/>
                <a:gd name="T17" fmla="*/ 17 h 32"/>
                <a:gd name="T18" fmla="*/ 0 w 39"/>
                <a:gd name="T19" fmla="*/ 15 h 32"/>
                <a:gd name="T20" fmla="*/ 6 w 39"/>
                <a:gd name="T21" fmla="*/ 7 h 32"/>
                <a:gd name="T22" fmla="*/ 14 w 39"/>
                <a:gd name="T23" fmla="*/ 3 h 32"/>
                <a:gd name="T24" fmla="*/ 22 w 39"/>
                <a:gd name="T25" fmla="*/ 0 h 32"/>
                <a:gd name="T26" fmla="*/ 22 w 39"/>
                <a:gd name="T27" fmla="*/ 0 h 32"/>
                <a:gd name="T28" fmla="*/ 26 w 39"/>
                <a:gd name="T29" fmla="*/ 0 h 32"/>
                <a:gd name="T30" fmla="*/ 29 w 39"/>
                <a:gd name="T31" fmla="*/ 3 h 32"/>
                <a:gd name="T32" fmla="*/ 35 w 39"/>
                <a:gd name="T33" fmla="*/ 13 h 32"/>
                <a:gd name="T34" fmla="*/ 35 w 39"/>
                <a:gd name="T35" fmla="*/ 13 h 32"/>
                <a:gd name="T36" fmla="*/ 39 w 39"/>
                <a:gd name="T37" fmla="*/ 25 h 32"/>
                <a:gd name="T38" fmla="*/ 37 w 39"/>
                <a:gd name="T39" fmla="*/ 29 h 32"/>
                <a:gd name="T40" fmla="*/ 37 w 39"/>
                <a:gd name="T41" fmla="*/ 31 h 32"/>
                <a:gd name="T42" fmla="*/ 33 w 39"/>
                <a:gd name="T43" fmla="*/ 32 h 32"/>
                <a:gd name="T44" fmla="*/ 33 w 39"/>
                <a:gd name="T45" fmla="*/ 32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
                <a:gd name="T70" fmla="*/ 0 h 32"/>
                <a:gd name="T71" fmla="*/ 39 w 39"/>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 h="32">
                  <a:moveTo>
                    <a:pt x="33" y="32"/>
                  </a:moveTo>
                  <a:lnTo>
                    <a:pt x="33" y="32"/>
                  </a:lnTo>
                  <a:lnTo>
                    <a:pt x="26" y="32"/>
                  </a:lnTo>
                  <a:lnTo>
                    <a:pt x="16" y="31"/>
                  </a:lnTo>
                  <a:lnTo>
                    <a:pt x="6" y="26"/>
                  </a:lnTo>
                  <a:lnTo>
                    <a:pt x="2" y="25"/>
                  </a:lnTo>
                  <a:lnTo>
                    <a:pt x="0" y="20"/>
                  </a:lnTo>
                  <a:lnTo>
                    <a:pt x="0" y="17"/>
                  </a:lnTo>
                  <a:lnTo>
                    <a:pt x="0" y="15"/>
                  </a:lnTo>
                  <a:lnTo>
                    <a:pt x="6" y="7"/>
                  </a:lnTo>
                  <a:lnTo>
                    <a:pt x="14" y="3"/>
                  </a:lnTo>
                  <a:lnTo>
                    <a:pt x="22" y="0"/>
                  </a:lnTo>
                  <a:lnTo>
                    <a:pt x="26" y="0"/>
                  </a:lnTo>
                  <a:lnTo>
                    <a:pt x="29" y="3"/>
                  </a:lnTo>
                  <a:lnTo>
                    <a:pt x="35" y="13"/>
                  </a:lnTo>
                  <a:lnTo>
                    <a:pt x="39" y="25"/>
                  </a:lnTo>
                  <a:lnTo>
                    <a:pt x="37" y="29"/>
                  </a:lnTo>
                  <a:lnTo>
                    <a:pt x="37" y="31"/>
                  </a:lnTo>
                  <a:lnTo>
                    <a:pt x="33" y="32"/>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60" name="Freeform 260"/>
            <p:cNvSpPr>
              <a:spLocks/>
            </p:cNvSpPr>
            <p:nvPr/>
          </p:nvSpPr>
          <p:spPr bwMode="auto">
            <a:xfrm>
              <a:off x="3427" y="3213"/>
              <a:ext cx="53" cy="40"/>
            </a:xfrm>
            <a:custGeom>
              <a:avLst/>
              <a:gdLst>
                <a:gd name="T0" fmla="*/ 12 w 53"/>
                <a:gd name="T1" fmla="*/ 38 h 40"/>
                <a:gd name="T2" fmla="*/ 12 w 53"/>
                <a:gd name="T3" fmla="*/ 38 h 40"/>
                <a:gd name="T4" fmla="*/ 6 w 53"/>
                <a:gd name="T5" fmla="*/ 32 h 40"/>
                <a:gd name="T6" fmla="*/ 0 w 53"/>
                <a:gd name="T7" fmla="*/ 22 h 40"/>
                <a:gd name="T8" fmla="*/ 0 w 53"/>
                <a:gd name="T9" fmla="*/ 18 h 40"/>
                <a:gd name="T10" fmla="*/ 0 w 53"/>
                <a:gd name="T11" fmla="*/ 13 h 40"/>
                <a:gd name="T12" fmla="*/ 0 w 53"/>
                <a:gd name="T13" fmla="*/ 7 h 40"/>
                <a:gd name="T14" fmla="*/ 4 w 53"/>
                <a:gd name="T15" fmla="*/ 4 h 40"/>
                <a:gd name="T16" fmla="*/ 4 w 53"/>
                <a:gd name="T17" fmla="*/ 4 h 40"/>
                <a:gd name="T18" fmla="*/ 8 w 53"/>
                <a:gd name="T19" fmla="*/ 2 h 40"/>
                <a:gd name="T20" fmla="*/ 14 w 53"/>
                <a:gd name="T21" fmla="*/ 0 h 40"/>
                <a:gd name="T22" fmla="*/ 20 w 53"/>
                <a:gd name="T23" fmla="*/ 0 h 40"/>
                <a:gd name="T24" fmla="*/ 28 w 53"/>
                <a:gd name="T25" fmla="*/ 0 h 40"/>
                <a:gd name="T26" fmla="*/ 40 w 53"/>
                <a:gd name="T27" fmla="*/ 2 h 40"/>
                <a:gd name="T28" fmla="*/ 50 w 53"/>
                <a:gd name="T29" fmla="*/ 6 h 40"/>
                <a:gd name="T30" fmla="*/ 50 w 53"/>
                <a:gd name="T31" fmla="*/ 6 h 40"/>
                <a:gd name="T32" fmla="*/ 52 w 53"/>
                <a:gd name="T33" fmla="*/ 7 h 40"/>
                <a:gd name="T34" fmla="*/ 53 w 53"/>
                <a:gd name="T35" fmla="*/ 10 h 40"/>
                <a:gd name="T36" fmla="*/ 52 w 53"/>
                <a:gd name="T37" fmla="*/ 15 h 40"/>
                <a:gd name="T38" fmla="*/ 48 w 53"/>
                <a:gd name="T39" fmla="*/ 21 h 40"/>
                <a:gd name="T40" fmla="*/ 40 w 53"/>
                <a:gd name="T41" fmla="*/ 27 h 40"/>
                <a:gd name="T42" fmla="*/ 40 w 53"/>
                <a:gd name="T43" fmla="*/ 27 h 40"/>
                <a:gd name="T44" fmla="*/ 32 w 53"/>
                <a:gd name="T45" fmla="*/ 34 h 40"/>
                <a:gd name="T46" fmla="*/ 26 w 53"/>
                <a:gd name="T47" fmla="*/ 38 h 40"/>
                <a:gd name="T48" fmla="*/ 18 w 53"/>
                <a:gd name="T49" fmla="*/ 40 h 40"/>
                <a:gd name="T50" fmla="*/ 16 w 53"/>
                <a:gd name="T51" fmla="*/ 40 h 40"/>
                <a:gd name="T52" fmla="*/ 12 w 53"/>
                <a:gd name="T53" fmla="*/ 38 h 40"/>
                <a:gd name="T54" fmla="*/ 12 w 53"/>
                <a:gd name="T55" fmla="*/ 38 h 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40"/>
                <a:gd name="T86" fmla="*/ 53 w 53"/>
                <a:gd name="T87" fmla="*/ 40 h 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40">
                  <a:moveTo>
                    <a:pt x="12" y="38"/>
                  </a:moveTo>
                  <a:lnTo>
                    <a:pt x="12" y="38"/>
                  </a:lnTo>
                  <a:lnTo>
                    <a:pt x="6" y="32"/>
                  </a:lnTo>
                  <a:lnTo>
                    <a:pt x="0" y="22"/>
                  </a:lnTo>
                  <a:lnTo>
                    <a:pt x="0" y="18"/>
                  </a:lnTo>
                  <a:lnTo>
                    <a:pt x="0" y="13"/>
                  </a:lnTo>
                  <a:lnTo>
                    <a:pt x="0" y="7"/>
                  </a:lnTo>
                  <a:lnTo>
                    <a:pt x="4" y="4"/>
                  </a:lnTo>
                  <a:lnTo>
                    <a:pt x="8" y="2"/>
                  </a:lnTo>
                  <a:lnTo>
                    <a:pt x="14" y="0"/>
                  </a:lnTo>
                  <a:lnTo>
                    <a:pt x="20" y="0"/>
                  </a:lnTo>
                  <a:lnTo>
                    <a:pt x="28" y="0"/>
                  </a:lnTo>
                  <a:lnTo>
                    <a:pt x="40" y="2"/>
                  </a:lnTo>
                  <a:lnTo>
                    <a:pt x="50" y="6"/>
                  </a:lnTo>
                  <a:lnTo>
                    <a:pt x="52" y="7"/>
                  </a:lnTo>
                  <a:lnTo>
                    <a:pt x="53" y="10"/>
                  </a:lnTo>
                  <a:lnTo>
                    <a:pt x="52" y="15"/>
                  </a:lnTo>
                  <a:lnTo>
                    <a:pt x="48" y="21"/>
                  </a:lnTo>
                  <a:lnTo>
                    <a:pt x="40" y="27"/>
                  </a:lnTo>
                  <a:lnTo>
                    <a:pt x="32" y="34"/>
                  </a:lnTo>
                  <a:lnTo>
                    <a:pt x="26" y="38"/>
                  </a:lnTo>
                  <a:lnTo>
                    <a:pt x="18" y="40"/>
                  </a:lnTo>
                  <a:lnTo>
                    <a:pt x="16" y="40"/>
                  </a:lnTo>
                  <a:lnTo>
                    <a:pt x="12" y="38"/>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61" name="Freeform 261"/>
            <p:cNvSpPr>
              <a:spLocks/>
            </p:cNvSpPr>
            <p:nvPr/>
          </p:nvSpPr>
          <p:spPr bwMode="auto">
            <a:xfrm>
              <a:off x="3384" y="3241"/>
              <a:ext cx="47" cy="43"/>
            </a:xfrm>
            <a:custGeom>
              <a:avLst/>
              <a:gdLst>
                <a:gd name="T0" fmla="*/ 39 w 47"/>
                <a:gd name="T1" fmla="*/ 43 h 43"/>
                <a:gd name="T2" fmla="*/ 39 w 47"/>
                <a:gd name="T3" fmla="*/ 43 h 43"/>
                <a:gd name="T4" fmla="*/ 27 w 47"/>
                <a:gd name="T5" fmla="*/ 41 h 43"/>
                <a:gd name="T6" fmla="*/ 16 w 47"/>
                <a:gd name="T7" fmla="*/ 37 h 43"/>
                <a:gd name="T8" fmla="*/ 10 w 47"/>
                <a:gd name="T9" fmla="*/ 34 h 43"/>
                <a:gd name="T10" fmla="*/ 6 w 47"/>
                <a:gd name="T11" fmla="*/ 31 h 43"/>
                <a:gd name="T12" fmla="*/ 2 w 47"/>
                <a:gd name="T13" fmla="*/ 26 h 43"/>
                <a:gd name="T14" fmla="*/ 0 w 47"/>
                <a:gd name="T15" fmla="*/ 22 h 43"/>
                <a:gd name="T16" fmla="*/ 0 w 47"/>
                <a:gd name="T17" fmla="*/ 22 h 43"/>
                <a:gd name="T18" fmla="*/ 2 w 47"/>
                <a:gd name="T19" fmla="*/ 18 h 43"/>
                <a:gd name="T20" fmla="*/ 4 w 47"/>
                <a:gd name="T21" fmla="*/ 13 h 43"/>
                <a:gd name="T22" fmla="*/ 8 w 47"/>
                <a:gd name="T23" fmla="*/ 10 h 43"/>
                <a:gd name="T24" fmla="*/ 14 w 47"/>
                <a:gd name="T25" fmla="*/ 7 h 43"/>
                <a:gd name="T26" fmla="*/ 23 w 47"/>
                <a:gd name="T27" fmla="*/ 1 h 43"/>
                <a:gd name="T28" fmla="*/ 35 w 47"/>
                <a:gd name="T29" fmla="*/ 0 h 43"/>
                <a:gd name="T30" fmla="*/ 35 w 47"/>
                <a:gd name="T31" fmla="*/ 0 h 43"/>
                <a:gd name="T32" fmla="*/ 39 w 47"/>
                <a:gd name="T33" fmla="*/ 0 h 43"/>
                <a:gd name="T34" fmla="*/ 41 w 47"/>
                <a:gd name="T35" fmla="*/ 1 h 43"/>
                <a:gd name="T36" fmla="*/ 45 w 47"/>
                <a:gd name="T37" fmla="*/ 4 h 43"/>
                <a:gd name="T38" fmla="*/ 47 w 47"/>
                <a:gd name="T39" fmla="*/ 12 h 43"/>
                <a:gd name="T40" fmla="*/ 47 w 47"/>
                <a:gd name="T41" fmla="*/ 19 h 43"/>
                <a:gd name="T42" fmla="*/ 47 w 47"/>
                <a:gd name="T43" fmla="*/ 19 h 43"/>
                <a:gd name="T44" fmla="*/ 47 w 47"/>
                <a:gd name="T45" fmla="*/ 28 h 43"/>
                <a:gd name="T46" fmla="*/ 47 w 47"/>
                <a:gd name="T47" fmla="*/ 35 h 43"/>
                <a:gd name="T48" fmla="*/ 45 w 47"/>
                <a:gd name="T49" fmla="*/ 40 h 43"/>
                <a:gd name="T50" fmla="*/ 43 w 47"/>
                <a:gd name="T51" fmla="*/ 41 h 43"/>
                <a:gd name="T52" fmla="*/ 39 w 47"/>
                <a:gd name="T53" fmla="*/ 43 h 43"/>
                <a:gd name="T54" fmla="*/ 39 w 47"/>
                <a:gd name="T55" fmla="*/ 43 h 4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
                <a:gd name="T85" fmla="*/ 0 h 43"/>
                <a:gd name="T86" fmla="*/ 47 w 47"/>
                <a:gd name="T87" fmla="*/ 43 h 4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 h="43">
                  <a:moveTo>
                    <a:pt x="39" y="43"/>
                  </a:moveTo>
                  <a:lnTo>
                    <a:pt x="39" y="43"/>
                  </a:lnTo>
                  <a:lnTo>
                    <a:pt x="27" y="41"/>
                  </a:lnTo>
                  <a:lnTo>
                    <a:pt x="16" y="37"/>
                  </a:lnTo>
                  <a:lnTo>
                    <a:pt x="10" y="34"/>
                  </a:lnTo>
                  <a:lnTo>
                    <a:pt x="6" y="31"/>
                  </a:lnTo>
                  <a:lnTo>
                    <a:pt x="2" y="26"/>
                  </a:lnTo>
                  <a:lnTo>
                    <a:pt x="0" y="22"/>
                  </a:lnTo>
                  <a:lnTo>
                    <a:pt x="2" y="18"/>
                  </a:lnTo>
                  <a:lnTo>
                    <a:pt x="4" y="13"/>
                  </a:lnTo>
                  <a:lnTo>
                    <a:pt x="8" y="10"/>
                  </a:lnTo>
                  <a:lnTo>
                    <a:pt x="14" y="7"/>
                  </a:lnTo>
                  <a:lnTo>
                    <a:pt x="23" y="1"/>
                  </a:lnTo>
                  <a:lnTo>
                    <a:pt x="35" y="0"/>
                  </a:lnTo>
                  <a:lnTo>
                    <a:pt x="39" y="0"/>
                  </a:lnTo>
                  <a:lnTo>
                    <a:pt x="41" y="1"/>
                  </a:lnTo>
                  <a:lnTo>
                    <a:pt x="45" y="4"/>
                  </a:lnTo>
                  <a:lnTo>
                    <a:pt x="47" y="12"/>
                  </a:lnTo>
                  <a:lnTo>
                    <a:pt x="47" y="19"/>
                  </a:lnTo>
                  <a:lnTo>
                    <a:pt x="47" y="28"/>
                  </a:lnTo>
                  <a:lnTo>
                    <a:pt x="47" y="35"/>
                  </a:lnTo>
                  <a:lnTo>
                    <a:pt x="45" y="40"/>
                  </a:lnTo>
                  <a:lnTo>
                    <a:pt x="43" y="41"/>
                  </a:lnTo>
                  <a:lnTo>
                    <a:pt x="39" y="43"/>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62" name="Freeform 262"/>
            <p:cNvSpPr>
              <a:spLocks/>
            </p:cNvSpPr>
            <p:nvPr/>
          </p:nvSpPr>
          <p:spPr bwMode="auto">
            <a:xfrm>
              <a:off x="3435" y="3257"/>
              <a:ext cx="44" cy="28"/>
            </a:xfrm>
            <a:custGeom>
              <a:avLst/>
              <a:gdLst>
                <a:gd name="T0" fmla="*/ 44 w 44"/>
                <a:gd name="T1" fmla="*/ 10 h 28"/>
                <a:gd name="T2" fmla="*/ 44 w 44"/>
                <a:gd name="T3" fmla="*/ 10 h 28"/>
                <a:gd name="T4" fmla="*/ 40 w 44"/>
                <a:gd name="T5" fmla="*/ 16 h 28"/>
                <a:gd name="T6" fmla="*/ 34 w 44"/>
                <a:gd name="T7" fmla="*/ 22 h 28"/>
                <a:gd name="T8" fmla="*/ 24 w 44"/>
                <a:gd name="T9" fmla="*/ 27 h 28"/>
                <a:gd name="T10" fmla="*/ 20 w 44"/>
                <a:gd name="T11" fmla="*/ 28 h 28"/>
                <a:gd name="T12" fmla="*/ 16 w 44"/>
                <a:gd name="T13" fmla="*/ 28 h 28"/>
                <a:gd name="T14" fmla="*/ 16 w 44"/>
                <a:gd name="T15" fmla="*/ 28 h 28"/>
                <a:gd name="T16" fmla="*/ 12 w 44"/>
                <a:gd name="T17" fmla="*/ 27 h 28"/>
                <a:gd name="T18" fmla="*/ 8 w 44"/>
                <a:gd name="T19" fmla="*/ 24 h 28"/>
                <a:gd name="T20" fmla="*/ 2 w 44"/>
                <a:gd name="T21" fmla="*/ 18 h 28"/>
                <a:gd name="T22" fmla="*/ 0 w 44"/>
                <a:gd name="T23" fmla="*/ 10 h 28"/>
                <a:gd name="T24" fmla="*/ 0 w 44"/>
                <a:gd name="T25" fmla="*/ 5 h 28"/>
                <a:gd name="T26" fmla="*/ 0 w 44"/>
                <a:gd name="T27" fmla="*/ 5 h 28"/>
                <a:gd name="T28" fmla="*/ 2 w 44"/>
                <a:gd name="T29" fmla="*/ 0 h 28"/>
                <a:gd name="T30" fmla="*/ 8 w 44"/>
                <a:gd name="T31" fmla="*/ 0 h 28"/>
                <a:gd name="T32" fmla="*/ 22 w 44"/>
                <a:gd name="T33" fmla="*/ 2 h 28"/>
                <a:gd name="T34" fmla="*/ 22 w 44"/>
                <a:gd name="T35" fmla="*/ 2 h 28"/>
                <a:gd name="T36" fmla="*/ 38 w 44"/>
                <a:gd name="T37" fmla="*/ 5 h 28"/>
                <a:gd name="T38" fmla="*/ 42 w 44"/>
                <a:gd name="T39" fmla="*/ 7 h 28"/>
                <a:gd name="T40" fmla="*/ 44 w 44"/>
                <a:gd name="T41" fmla="*/ 10 h 28"/>
                <a:gd name="T42" fmla="*/ 44 w 44"/>
                <a:gd name="T43" fmla="*/ 10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28"/>
                <a:gd name="T68" fmla="*/ 44 w 44"/>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28">
                  <a:moveTo>
                    <a:pt x="44" y="10"/>
                  </a:moveTo>
                  <a:lnTo>
                    <a:pt x="44" y="10"/>
                  </a:lnTo>
                  <a:lnTo>
                    <a:pt x="40" y="16"/>
                  </a:lnTo>
                  <a:lnTo>
                    <a:pt x="34" y="22"/>
                  </a:lnTo>
                  <a:lnTo>
                    <a:pt x="24" y="27"/>
                  </a:lnTo>
                  <a:lnTo>
                    <a:pt x="20" y="28"/>
                  </a:lnTo>
                  <a:lnTo>
                    <a:pt x="16" y="28"/>
                  </a:lnTo>
                  <a:lnTo>
                    <a:pt x="12" y="27"/>
                  </a:lnTo>
                  <a:lnTo>
                    <a:pt x="8" y="24"/>
                  </a:lnTo>
                  <a:lnTo>
                    <a:pt x="2" y="18"/>
                  </a:lnTo>
                  <a:lnTo>
                    <a:pt x="0" y="10"/>
                  </a:lnTo>
                  <a:lnTo>
                    <a:pt x="0" y="5"/>
                  </a:lnTo>
                  <a:lnTo>
                    <a:pt x="2" y="0"/>
                  </a:lnTo>
                  <a:lnTo>
                    <a:pt x="8" y="0"/>
                  </a:lnTo>
                  <a:lnTo>
                    <a:pt x="22" y="2"/>
                  </a:lnTo>
                  <a:lnTo>
                    <a:pt x="38" y="5"/>
                  </a:lnTo>
                  <a:lnTo>
                    <a:pt x="42" y="7"/>
                  </a:lnTo>
                  <a:lnTo>
                    <a:pt x="44" y="1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63" name="Freeform 263"/>
            <p:cNvSpPr>
              <a:spLocks/>
            </p:cNvSpPr>
            <p:nvPr/>
          </p:nvSpPr>
          <p:spPr bwMode="auto">
            <a:xfrm>
              <a:off x="3382" y="3215"/>
              <a:ext cx="43" cy="27"/>
            </a:xfrm>
            <a:custGeom>
              <a:avLst/>
              <a:gdLst>
                <a:gd name="T0" fmla="*/ 0 w 43"/>
                <a:gd name="T1" fmla="*/ 22 h 27"/>
                <a:gd name="T2" fmla="*/ 0 w 43"/>
                <a:gd name="T3" fmla="*/ 22 h 27"/>
                <a:gd name="T4" fmla="*/ 0 w 43"/>
                <a:gd name="T5" fmla="*/ 16 h 27"/>
                <a:gd name="T6" fmla="*/ 4 w 43"/>
                <a:gd name="T7" fmla="*/ 8 h 27"/>
                <a:gd name="T8" fmla="*/ 12 w 43"/>
                <a:gd name="T9" fmla="*/ 2 h 27"/>
                <a:gd name="T10" fmla="*/ 16 w 43"/>
                <a:gd name="T11" fmla="*/ 1 h 27"/>
                <a:gd name="T12" fmla="*/ 19 w 43"/>
                <a:gd name="T13" fmla="*/ 0 h 27"/>
                <a:gd name="T14" fmla="*/ 19 w 43"/>
                <a:gd name="T15" fmla="*/ 0 h 27"/>
                <a:gd name="T16" fmla="*/ 25 w 43"/>
                <a:gd name="T17" fmla="*/ 0 h 27"/>
                <a:gd name="T18" fmla="*/ 29 w 43"/>
                <a:gd name="T19" fmla="*/ 1 h 27"/>
                <a:gd name="T20" fmla="*/ 37 w 43"/>
                <a:gd name="T21" fmla="*/ 7 h 27"/>
                <a:gd name="T22" fmla="*/ 41 w 43"/>
                <a:gd name="T23" fmla="*/ 13 h 27"/>
                <a:gd name="T24" fmla="*/ 43 w 43"/>
                <a:gd name="T25" fmla="*/ 20 h 27"/>
                <a:gd name="T26" fmla="*/ 43 w 43"/>
                <a:gd name="T27" fmla="*/ 20 h 27"/>
                <a:gd name="T28" fmla="*/ 43 w 43"/>
                <a:gd name="T29" fmla="*/ 23 h 27"/>
                <a:gd name="T30" fmla="*/ 39 w 43"/>
                <a:gd name="T31" fmla="*/ 26 h 27"/>
                <a:gd name="T32" fmla="*/ 23 w 43"/>
                <a:gd name="T33" fmla="*/ 27 h 27"/>
                <a:gd name="T34" fmla="*/ 23 w 43"/>
                <a:gd name="T35" fmla="*/ 27 h 27"/>
                <a:gd name="T36" fmla="*/ 6 w 43"/>
                <a:gd name="T37" fmla="*/ 27 h 27"/>
                <a:gd name="T38" fmla="*/ 2 w 43"/>
                <a:gd name="T39" fmla="*/ 26 h 27"/>
                <a:gd name="T40" fmla="*/ 0 w 43"/>
                <a:gd name="T41" fmla="*/ 25 h 27"/>
                <a:gd name="T42" fmla="*/ 0 w 43"/>
                <a:gd name="T43" fmla="*/ 22 h 27"/>
                <a:gd name="T44" fmla="*/ 0 w 43"/>
                <a:gd name="T45" fmla="*/ 22 h 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27"/>
                <a:gd name="T71" fmla="*/ 43 w 43"/>
                <a:gd name="T72" fmla="*/ 27 h 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27">
                  <a:moveTo>
                    <a:pt x="0" y="22"/>
                  </a:moveTo>
                  <a:lnTo>
                    <a:pt x="0" y="22"/>
                  </a:lnTo>
                  <a:lnTo>
                    <a:pt x="0" y="16"/>
                  </a:lnTo>
                  <a:lnTo>
                    <a:pt x="4" y="8"/>
                  </a:lnTo>
                  <a:lnTo>
                    <a:pt x="12" y="2"/>
                  </a:lnTo>
                  <a:lnTo>
                    <a:pt x="16" y="1"/>
                  </a:lnTo>
                  <a:lnTo>
                    <a:pt x="19" y="0"/>
                  </a:lnTo>
                  <a:lnTo>
                    <a:pt x="25" y="0"/>
                  </a:lnTo>
                  <a:lnTo>
                    <a:pt x="29" y="1"/>
                  </a:lnTo>
                  <a:lnTo>
                    <a:pt x="37" y="7"/>
                  </a:lnTo>
                  <a:lnTo>
                    <a:pt x="41" y="13"/>
                  </a:lnTo>
                  <a:lnTo>
                    <a:pt x="43" y="20"/>
                  </a:lnTo>
                  <a:lnTo>
                    <a:pt x="43" y="23"/>
                  </a:lnTo>
                  <a:lnTo>
                    <a:pt x="39" y="26"/>
                  </a:lnTo>
                  <a:lnTo>
                    <a:pt x="23" y="27"/>
                  </a:lnTo>
                  <a:lnTo>
                    <a:pt x="6" y="27"/>
                  </a:lnTo>
                  <a:lnTo>
                    <a:pt x="2" y="26"/>
                  </a:lnTo>
                  <a:lnTo>
                    <a:pt x="0" y="25"/>
                  </a:lnTo>
                  <a:lnTo>
                    <a:pt x="0" y="22"/>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64" name="Freeform 264"/>
            <p:cNvSpPr>
              <a:spLocks/>
            </p:cNvSpPr>
            <p:nvPr/>
          </p:nvSpPr>
          <p:spPr bwMode="auto">
            <a:xfrm>
              <a:off x="3291" y="3197"/>
              <a:ext cx="57" cy="38"/>
            </a:xfrm>
            <a:custGeom>
              <a:avLst/>
              <a:gdLst>
                <a:gd name="T0" fmla="*/ 2 w 57"/>
                <a:gd name="T1" fmla="*/ 18 h 38"/>
                <a:gd name="T2" fmla="*/ 2 w 57"/>
                <a:gd name="T3" fmla="*/ 18 h 38"/>
                <a:gd name="T4" fmla="*/ 8 w 57"/>
                <a:gd name="T5" fmla="*/ 12 h 38"/>
                <a:gd name="T6" fmla="*/ 18 w 57"/>
                <a:gd name="T7" fmla="*/ 4 h 38"/>
                <a:gd name="T8" fmla="*/ 24 w 57"/>
                <a:gd name="T9" fmla="*/ 1 h 38"/>
                <a:gd name="T10" fmla="*/ 29 w 57"/>
                <a:gd name="T11" fmla="*/ 0 h 38"/>
                <a:gd name="T12" fmla="*/ 35 w 57"/>
                <a:gd name="T13" fmla="*/ 0 h 38"/>
                <a:gd name="T14" fmla="*/ 41 w 57"/>
                <a:gd name="T15" fmla="*/ 0 h 38"/>
                <a:gd name="T16" fmla="*/ 41 w 57"/>
                <a:gd name="T17" fmla="*/ 0 h 38"/>
                <a:gd name="T18" fmla="*/ 47 w 57"/>
                <a:gd name="T19" fmla="*/ 3 h 38"/>
                <a:gd name="T20" fmla="*/ 51 w 57"/>
                <a:gd name="T21" fmla="*/ 6 h 38"/>
                <a:gd name="T22" fmla="*/ 53 w 57"/>
                <a:gd name="T23" fmla="*/ 10 h 38"/>
                <a:gd name="T24" fmla="*/ 55 w 57"/>
                <a:gd name="T25" fmla="*/ 15 h 38"/>
                <a:gd name="T26" fmla="*/ 57 w 57"/>
                <a:gd name="T27" fmla="*/ 25 h 38"/>
                <a:gd name="T28" fmla="*/ 55 w 57"/>
                <a:gd name="T29" fmla="*/ 32 h 38"/>
                <a:gd name="T30" fmla="*/ 55 w 57"/>
                <a:gd name="T31" fmla="*/ 32 h 38"/>
                <a:gd name="T32" fmla="*/ 53 w 57"/>
                <a:gd name="T33" fmla="*/ 35 h 38"/>
                <a:gd name="T34" fmla="*/ 51 w 57"/>
                <a:gd name="T35" fmla="*/ 37 h 38"/>
                <a:gd name="T36" fmla="*/ 45 w 57"/>
                <a:gd name="T37" fmla="*/ 38 h 38"/>
                <a:gd name="T38" fmla="*/ 35 w 57"/>
                <a:gd name="T39" fmla="*/ 35 h 38"/>
                <a:gd name="T40" fmla="*/ 26 w 57"/>
                <a:gd name="T41" fmla="*/ 32 h 38"/>
                <a:gd name="T42" fmla="*/ 26 w 57"/>
                <a:gd name="T43" fmla="*/ 32 h 38"/>
                <a:gd name="T44" fmla="*/ 16 w 57"/>
                <a:gd name="T45" fmla="*/ 29 h 38"/>
                <a:gd name="T46" fmla="*/ 6 w 57"/>
                <a:gd name="T47" fmla="*/ 26 h 38"/>
                <a:gd name="T48" fmla="*/ 2 w 57"/>
                <a:gd name="T49" fmla="*/ 23 h 38"/>
                <a:gd name="T50" fmla="*/ 0 w 57"/>
                <a:gd name="T51" fmla="*/ 20 h 38"/>
                <a:gd name="T52" fmla="*/ 2 w 57"/>
                <a:gd name="T53" fmla="*/ 18 h 38"/>
                <a:gd name="T54" fmla="*/ 2 w 57"/>
                <a:gd name="T55" fmla="*/ 18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
                <a:gd name="T85" fmla="*/ 0 h 38"/>
                <a:gd name="T86" fmla="*/ 57 w 57"/>
                <a:gd name="T87" fmla="*/ 38 h 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 h="38">
                  <a:moveTo>
                    <a:pt x="2" y="18"/>
                  </a:moveTo>
                  <a:lnTo>
                    <a:pt x="2" y="18"/>
                  </a:lnTo>
                  <a:lnTo>
                    <a:pt x="8" y="12"/>
                  </a:lnTo>
                  <a:lnTo>
                    <a:pt x="18" y="4"/>
                  </a:lnTo>
                  <a:lnTo>
                    <a:pt x="24" y="1"/>
                  </a:lnTo>
                  <a:lnTo>
                    <a:pt x="29" y="0"/>
                  </a:lnTo>
                  <a:lnTo>
                    <a:pt x="35" y="0"/>
                  </a:lnTo>
                  <a:lnTo>
                    <a:pt x="41" y="0"/>
                  </a:lnTo>
                  <a:lnTo>
                    <a:pt x="47" y="3"/>
                  </a:lnTo>
                  <a:lnTo>
                    <a:pt x="51" y="6"/>
                  </a:lnTo>
                  <a:lnTo>
                    <a:pt x="53" y="10"/>
                  </a:lnTo>
                  <a:lnTo>
                    <a:pt x="55" y="15"/>
                  </a:lnTo>
                  <a:lnTo>
                    <a:pt x="57" y="25"/>
                  </a:lnTo>
                  <a:lnTo>
                    <a:pt x="55" y="32"/>
                  </a:lnTo>
                  <a:lnTo>
                    <a:pt x="53" y="35"/>
                  </a:lnTo>
                  <a:lnTo>
                    <a:pt x="51" y="37"/>
                  </a:lnTo>
                  <a:lnTo>
                    <a:pt x="45" y="38"/>
                  </a:lnTo>
                  <a:lnTo>
                    <a:pt x="35" y="35"/>
                  </a:lnTo>
                  <a:lnTo>
                    <a:pt x="26" y="32"/>
                  </a:lnTo>
                  <a:lnTo>
                    <a:pt x="16" y="29"/>
                  </a:lnTo>
                  <a:lnTo>
                    <a:pt x="6" y="26"/>
                  </a:lnTo>
                  <a:lnTo>
                    <a:pt x="2" y="23"/>
                  </a:lnTo>
                  <a:lnTo>
                    <a:pt x="0" y="20"/>
                  </a:lnTo>
                  <a:lnTo>
                    <a:pt x="2" y="18"/>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65" name="Freeform 265"/>
            <p:cNvSpPr>
              <a:spLocks/>
            </p:cNvSpPr>
            <p:nvPr/>
          </p:nvSpPr>
          <p:spPr bwMode="auto">
            <a:xfrm>
              <a:off x="3245" y="3179"/>
              <a:ext cx="56" cy="38"/>
            </a:xfrm>
            <a:custGeom>
              <a:avLst/>
              <a:gdLst>
                <a:gd name="T0" fmla="*/ 2 w 56"/>
                <a:gd name="T1" fmla="*/ 36 h 38"/>
                <a:gd name="T2" fmla="*/ 2 w 56"/>
                <a:gd name="T3" fmla="*/ 36 h 38"/>
                <a:gd name="T4" fmla="*/ 0 w 56"/>
                <a:gd name="T5" fmla="*/ 27 h 38"/>
                <a:gd name="T6" fmla="*/ 0 w 56"/>
                <a:gd name="T7" fmla="*/ 16 h 38"/>
                <a:gd name="T8" fmla="*/ 2 w 56"/>
                <a:gd name="T9" fmla="*/ 12 h 38"/>
                <a:gd name="T10" fmla="*/ 6 w 56"/>
                <a:gd name="T11" fmla="*/ 8 h 38"/>
                <a:gd name="T12" fmla="*/ 10 w 56"/>
                <a:gd name="T13" fmla="*/ 3 h 38"/>
                <a:gd name="T14" fmla="*/ 14 w 56"/>
                <a:gd name="T15" fmla="*/ 2 h 38"/>
                <a:gd name="T16" fmla="*/ 14 w 56"/>
                <a:gd name="T17" fmla="*/ 2 h 38"/>
                <a:gd name="T18" fmla="*/ 20 w 56"/>
                <a:gd name="T19" fmla="*/ 0 h 38"/>
                <a:gd name="T20" fmla="*/ 26 w 56"/>
                <a:gd name="T21" fmla="*/ 0 h 38"/>
                <a:gd name="T22" fmla="*/ 32 w 56"/>
                <a:gd name="T23" fmla="*/ 2 h 38"/>
                <a:gd name="T24" fmla="*/ 38 w 56"/>
                <a:gd name="T25" fmla="*/ 5 h 38"/>
                <a:gd name="T26" fmla="*/ 48 w 56"/>
                <a:gd name="T27" fmla="*/ 11 h 38"/>
                <a:gd name="T28" fmla="*/ 54 w 56"/>
                <a:gd name="T29" fmla="*/ 18 h 38"/>
                <a:gd name="T30" fmla="*/ 54 w 56"/>
                <a:gd name="T31" fmla="*/ 18 h 38"/>
                <a:gd name="T32" fmla="*/ 56 w 56"/>
                <a:gd name="T33" fmla="*/ 21 h 38"/>
                <a:gd name="T34" fmla="*/ 56 w 56"/>
                <a:gd name="T35" fmla="*/ 22 h 38"/>
                <a:gd name="T36" fmla="*/ 52 w 56"/>
                <a:gd name="T37" fmla="*/ 27 h 38"/>
                <a:gd name="T38" fmla="*/ 44 w 56"/>
                <a:gd name="T39" fmla="*/ 30 h 38"/>
                <a:gd name="T40" fmla="*/ 34 w 56"/>
                <a:gd name="T41" fmla="*/ 33 h 38"/>
                <a:gd name="T42" fmla="*/ 34 w 56"/>
                <a:gd name="T43" fmla="*/ 33 h 38"/>
                <a:gd name="T44" fmla="*/ 22 w 56"/>
                <a:gd name="T45" fmla="*/ 37 h 38"/>
                <a:gd name="T46" fmla="*/ 14 w 56"/>
                <a:gd name="T47" fmla="*/ 38 h 38"/>
                <a:gd name="T48" fmla="*/ 6 w 56"/>
                <a:gd name="T49" fmla="*/ 38 h 38"/>
                <a:gd name="T50" fmla="*/ 4 w 56"/>
                <a:gd name="T51" fmla="*/ 37 h 38"/>
                <a:gd name="T52" fmla="*/ 2 w 56"/>
                <a:gd name="T53" fmla="*/ 36 h 38"/>
                <a:gd name="T54" fmla="*/ 2 w 56"/>
                <a:gd name="T55" fmla="*/ 36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6"/>
                <a:gd name="T85" fmla="*/ 0 h 38"/>
                <a:gd name="T86" fmla="*/ 56 w 56"/>
                <a:gd name="T87" fmla="*/ 38 h 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6" h="38">
                  <a:moveTo>
                    <a:pt x="2" y="36"/>
                  </a:moveTo>
                  <a:lnTo>
                    <a:pt x="2" y="36"/>
                  </a:lnTo>
                  <a:lnTo>
                    <a:pt x="0" y="27"/>
                  </a:lnTo>
                  <a:lnTo>
                    <a:pt x="0" y="16"/>
                  </a:lnTo>
                  <a:lnTo>
                    <a:pt x="2" y="12"/>
                  </a:lnTo>
                  <a:lnTo>
                    <a:pt x="6" y="8"/>
                  </a:lnTo>
                  <a:lnTo>
                    <a:pt x="10" y="3"/>
                  </a:lnTo>
                  <a:lnTo>
                    <a:pt x="14" y="2"/>
                  </a:lnTo>
                  <a:lnTo>
                    <a:pt x="20" y="0"/>
                  </a:lnTo>
                  <a:lnTo>
                    <a:pt x="26" y="0"/>
                  </a:lnTo>
                  <a:lnTo>
                    <a:pt x="32" y="2"/>
                  </a:lnTo>
                  <a:lnTo>
                    <a:pt x="38" y="5"/>
                  </a:lnTo>
                  <a:lnTo>
                    <a:pt x="48" y="11"/>
                  </a:lnTo>
                  <a:lnTo>
                    <a:pt x="54" y="18"/>
                  </a:lnTo>
                  <a:lnTo>
                    <a:pt x="56" y="21"/>
                  </a:lnTo>
                  <a:lnTo>
                    <a:pt x="56" y="22"/>
                  </a:lnTo>
                  <a:lnTo>
                    <a:pt x="52" y="27"/>
                  </a:lnTo>
                  <a:lnTo>
                    <a:pt x="44" y="30"/>
                  </a:lnTo>
                  <a:lnTo>
                    <a:pt x="34" y="33"/>
                  </a:lnTo>
                  <a:lnTo>
                    <a:pt x="22" y="37"/>
                  </a:lnTo>
                  <a:lnTo>
                    <a:pt x="14" y="38"/>
                  </a:lnTo>
                  <a:lnTo>
                    <a:pt x="6" y="38"/>
                  </a:lnTo>
                  <a:lnTo>
                    <a:pt x="4" y="37"/>
                  </a:lnTo>
                  <a:lnTo>
                    <a:pt x="2" y="36"/>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66" name="Freeform 266"/>
            <p:cNvSpPr>
              <a:spLocks/>
            </p:cNvSpPr>
            <p:nvPr/>
          </p:nvSpPr>
          <p:spPr bwMode="auto">
            <a:xfrm>
              <a:off x="3255" y="3216"/>
              <a:ext cx="36" cy="31"/>
            </a:xfrm>
            <a:custGeom>
              <a:avLst/>
              <a:gdLst>
                <a:gd name="T0" fmla="*/ 30 w 36"/>
                <a:gd name="T1" fmla="*/ 31 h 31"/>
                <a:gd name="T2" fmla="*/ 30 w 36"/>
                <a:gd name="T3" fmla="*/ 31 h 31"/>
                <a:gd name="T4" fmla="*/ 22 w 36"/>
                <a:gd name="T5" fmla="*/ 31 h 31"/>
                <a:gd name="T6" fmla="*/ 12 w 36"/>
                <a:gd name="T7" fmla="*/ 28 h 31"/>
                <a:gd name="T8" fmla="*/ 4 w 36"/>
                <a:gd name="T9" fmla="*/ 24 h 31"/>
                <a:gd name="T10" fmla="*/ 0 w 36"/>
                <a:gd name="T11" fmla="*/ 21 h 31"/>
                <a:gd name="T12" fmla="*/ 0 w 36"/>
                <a:gd name="T13" fmla="*/ 18 h 31"/>
                <a:gd name="T14" fmla="*/ 0 w 36"/>
                <a:gd name="T15" fmla="*/ 18 h 31"/>
                <a:gd name="T16" fmla="*/ 0 w 36"/>
                <a:gd name="T17" fmla="*/ 15 h 31"/>
                <a:gd name="T18" fmla="*/ 2 w 36"/>
                <a:gd name="T19" fmla="*/ 10 h 31"/>
                <a:gd name="T20" fmla="*/ 8 w 36"/>
                <a:gd name="T21" fmla="*/ 6 h 31"/>
                <a:gd name="T22" fmla="*/ 16 w 36"/>
                <a:gd name="T23" fmla="*/ 1 h 31"/>
                <a:gd name="T24" fmla="*/ 24 w 36"/>
                <a:gd name="T25" fmla="*/ 0 h 31"/>
                <a:gd name="T26" fmla="*/ 24 w 36"/>
                <a:gd name="T27" fmla="*/ 0 h 31"/>
                <a:gd name="T28" fmla="*/ 30 w 36"/>
                <a:gd name="T29" fmla="*/ 0 h 31"/>
                <a:gd name="T30" fmla="*/ 32 w 36"/>
                <a:gd name="T31" fmla="*/ 3 h 31"/>
                <a:gd name="T32" fmla="*/ 34 w 36"/>
                <a:gd name="T33" fmla="*/ 13 h 31"/>
                <a:gd name="T34" fmla="*/ 34 w 36"/>
                <a:gd name="T35" fmla="*/ 13 h 31"/>
                <a:gd name="T36" fmla="*/ 36 w 36"/>
                <a:gd name="T37" fmla="*/ 25 h 31"/>
                <a:gd name="T38" fmla="*/ 34 w 36"/>
                <a:gd name="T39" fmla="*/ 29 h 31"/>
                <a:gd name="T40" fmla="*/ 30 w 36"/>
                <a:gd name="T41" fmla="*/ 31 h 31"/>
                <a:gd name="T42" fmla="*/ 30 w 36"/>
                <a:gd name="T43" fmla="*/ 31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1"/>
                <a:gd name="T68" fmla="*/ 36 w 3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1">
                  <a:moveTo>
                    <a:pt x="30" y="31"/>
                  </a:moveTo>
                  <a:lnTo>
                    <a:pt x="30" y="31"/>
                  </a:lnTo>
                  <a:lnTo>
                    <a:pt x="22" y="31"/>
                  </a:lnTo>
                  <a:lnTo>
                    <a:pt x="12" y="28"/>
                  </a:lnTo>
                  <a:lnTo>
                    <a:pt x="4" y="24"/>
                  </a:lnTo>
                  <a:lnTo>
                    <a:pt x="0" y="21"/>
                  </a:lnTo>
                  <a:lnTo>
                    <a:pt x="0" y="18"/>
                  </a:lnTo>
                  <a:lnTo>
                    <a:pt x="0" y="15"/>
                  </a:lnTo>
                  <a:lnTo>
                    <a:pt x="2" y="10"/>
                  </a:lnTo>
                  <a:lnTo>
                    <a:pt x="8" y="6"/>
                  </a:lnTo>
                  <a:lnTo>
                    <a:pt x="16" y="1"/>
                  </a:lnTo>
                  <a:lnTo>
                    <a:pt x="24" y="0"/>
                  </a:lnTo>
                  <a:lnTo>
                    <a:pt x="30" y="0"/>
                  </a:lnTo>
                  <a:lnTo>
                    <a:pt x="32" y="3"/>
                  </a:lnTo>
                  <a:lnTo>
                    <a:pt x="34" y="13"/>
                  </a:lnTo>
                  <a:lnTo>
                    <a:pt x="36" y="25"/>
                  </a:lnTo>
                  <a:lnTo>
                    <a:pt x="34" y="29"/>
                  </a:lnTo>
                  <a:lnTo>
                    <a:pt x="30" y="31"/>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67" name="Freeform 267"/>
            <p:cNvSpPr>
              <a:spLocks/>
            </p:cNvSpPr>
            <p:nvPr/>
          </p:nvSpPr>
          <p:spPr bwMode="auto">
            <a:xfrm>
              <a:off x="3287" y="3168"/>
              <a:ext cx="41" cy="32"/>
            </a:xfrm>
            <a:custGeom>
              <a:avLst/>
              <a:gdLst>
                <a:gd name="T0" fmla="*/ 4 w 41"/>
                <a:gd name="T1" fmla="*/ 1 h 32"/>
                <a:gd name="T2" fmla="*/ 4 w 41"/>
                <a:gd name="T3" fmla="*/ 1 h 32"/>
                <a:gd name="T4" fmla="*/ 12 w 41"/>
                <a:gd name="T5" fmla="*/ 0 h 32"/>
                <a:gd name="T6" fmla="*/ 24 w 41"/>
                <a:gd name="T7" fmla="*/ 1 h 32"/>
                <a:gd name="T8" fmla="*/ 33 w 41"/>
                <a:gd name="T9" fmla="*/ 2 h 32"/>
                <a:gd name="T10" fmla="*/ 37 w 41"/>
                <a:gd name="T11" fmla="*/ 5 h 32"/>
                <a:gd name="T12" fmla="*/ 39 w 41"/>
                <a:gd name="T13" fmla="*/ 8 h 32"/>
                <a:gd name="T14" fmla="*/ 39 w 41"/>
                <a:gd name="T15" fmla="*/ 8 h 32"/>
                <a:gd name="T16" fmla="*/ 41 w 41"/>
                <a:gd name="T17" fmla="*/ 11 h 32"/>
                <a:gd name="T18" fmla="*/ 41 w 41"/>
                <a:gd name="T19" fmla="*/ 16 h 32"/>
                <a:gd name="T20" fmla="*/ 35 w 41"/>
                <a:gd name="T21" fmla="*/ 22 h 32"/>
                <a:gd name="T22" fmla="*/ 30 w 41"/>
                <a:gd name="T23" fmla="*/ 27 h 32"/>
                <a:gd name="T24" fmla="*/ 24 w 41"/>
                <a:gd name="T25" fmla="*/ 32 h 32"/>
                <a:gd name="T26" fmla="*/ 24 w 41"/>
                <a:gd name="T27" fmla="*/ 32 h 32"/>
                <a:gd name="T28" fmla="*/ 18 w 41"/>
                <a:gd name="T29" fmla="*/ 32 h 32"/>
                <a:gd name="T30" fmla="*/ 14 w 41"/>
                <a:gd name="T31" fmla="*/ 30 h 32"/>
                <a:gd name="T32" fmla="*/ 6 w 41"/>
                <a:gd name="T33" fmla="*/ 20 h 32"/>
                <a:gd name="T34" fmla="*/ 6 w 41"/>
                <a:gd name="T35" fmla="*/ 20 h 32"/>
                <a:gd name="T36" fmla="*/ 0 w 41"/>
                <a:gd name="T37" fmla="*/ 8 h 32"/>
                <a:gd name="T38" fmla="*/ 0 w 41"/>
                <a:gd name="T39" fmla="*/ 4 h 32"/>
                <a:gd name="T40" fmla="*/ 2 w 41"/>
                <a:gd name="T41" fmla="*/ 2 h 32"/>
                <a:gd name="T42" fmla="*/ 4 w 41"/>
                <a:gd name="T43" fmla="*/ 1 h 32"/>
                <a:gd name="T44" fmla="*/ 4 w 41"/>
                <a:gd name="T45" fmla="*/ 1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
                <a:gd name="T70" fmla="*/ 0 h 32"/>
                <a:gd name="T71" fmla="*/ 41 w 41"/>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 h="32">
                  <a:moveTo>
                    <a:pt x="4" y="1"/>
                  </a:moveTo>
                  <a:lnTo>
                    <a:pt x="4" y="1"/>
                  </a:lnTo>
                  <a:lnTo>
                    <a:pt x="12" y="0"/>
                  </a:lnTo>
                  <a:lnTo>
                    <a:pt x="24" y="1"/>
                  </a:lnTo>
                  <a:lnTo>
                    <a:pt x="33" y="2"/>
                  </a:lnTo>
                  <a:lnTo>
                    <a:pt x="37" y="5"/>
                  </a:lnTo>
                  <a:lnTo>
                    <a:pt x="39" y="8"/>
                  </a:lnTo>
                  <a:lnTo>
                    <a:pt x="41" y="11"/>
                  </a:lnTo>
                  <a:lnTo>
                    <a:pt x="41" y="16"/>
                  </a:lnTo>
                  <a:lnTo>
                    <a:pt x="35" y="22"/>
                  </a:lnTo>
                  <a:lnTo>
                    <a:pt x="30" y="27"/>
                  </a:lnTo>
                  <a:lnTo>
                    <a:pt x="24" y="32"/>
                  </a:lnTo>
                  <a:lnTo>
                    <a:pt x="18" y="32"/>
                  </a:lnTo>
                  <a:lnTo>
                    <a:pt x="14" y="30"/>
                  </a:lnTo>
                  <a:lnTo>
                    <a:pt x="6" y="20"/>
                  </a:lnTo>
                  <a:lnTo>
                    <a:pt x="0" y="8"/>
                  </a:lnTo>
                  <a:lnTo>
                    <a:pt x="0" y="4"/>
                  </a:lnTo>
                  <a:lnTo>
                    <a:pt x="2" y="2"/>
                  </a:lnTo>
                  <a:lnTo>
                    <a:pt x="4" y="1"/>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68" name="Freeform 268"/>
            <p:cNvSpPr>
              <a:spLocks/>
            </p:cNvSpPr>
            <p:nvPr/>
          </p:nvSpPr>
          <p:spPr bwMode="auto">
            <a:xfrm>
              <a:off x="3569" y="3132"/>
              <a:ext cx="52" cy="41"/>
            </a:xfrm>
            <a:custGeom>
              <a:avLst/>
              <a:gdLst>
                <a:gd name="T0" fmla="*/ 16 w 52"/>
                <a:gd name="T1" fmla="*/ 40 h 41"/>
                <a:gd name="T2" fmla="*/ 16 w 52"/>
                <a:gd name="T3" fmla="*/ 40 h 41"/>
                <a:gd name="T4" fmla="*/ 10 w 52"/>
                <a:gd name="T5" fmla="*/ 34 h 41"/>
                <a:gd name="T6" fmla="*/ 2 w 52"/>
                <a:gd name="T7" fmla="*/ 25 h 41"/>
                <a:gd name="T8" fmla="*/ 0 w 52"/>
                <a:gd name="T9" fmla="*/ 21 h 41"/>
                <a:gd name="T10" fmla="*/ 0 w 52"/>
                <a:gd name="T11" fmla="*/ 16 h 41"/>
                <a:gd name="T12" fmla="*/ 0 w 52"/>
                <a:gd name="T13" fmla="*/ 11 h 41"/>
                <a:gd name="T14" fmla="*/ 2 w 52"/>
                <a:gd name="T15" fmla="*/ 8 h 41"/>
                <a:gd name="T16" fmla="*/ 2 w 52"/>
                <a:gd name="T17" fmla="*/ 8 h 41"/>
                <a:gd name="T18" fmla="*/ 6 w 52"/>
                <a:gd name="T19" fmla="*/ 3 h 41"/>
                <a:gd name="T20" fmla="*/ 12 w 52"/>
                <a:gd name="T21" fmla="*/ 2 h 41"/>
                <a:gd name="T22" fmla="*/ 18 w 52"/>
                <a:gd name="T23" fmla="*/ 0 h 41"/>
                <a:gd name="T24" fmla="*/ 24 w 52"/>
                <a:gd name="T25" fmla="*/ 0 h 41"/>
                <a:gd name="T26" fmla="*/ 38 w 52"/>
                <a:gd name="T27" fmla="*/ 2 h 41"/>
                <a:gd name="T28" fmla="*/ 48 w 52"/>
                <a:gd name="T29" fmla="*/ 5 h 41"/>
                <a:gd name="T30" fmla="*/ 48 w 52"/>
                <a:gd name="T31" fmla="*/ 5 h 41"/>
                <a:gd name="T32" fmla="*/ 50 w 52"/>
                <a:gd name="T33" fmla="*/ 6 h 41"/>
                <a:gd name="T34" fmla="*/ 52 w 52"/>
                <a:gd name="T35" fmla="*/ 8 h 41"/>
                <a:gd name="T36" fmla="*/ 52 w 52"/>
                <a:gd name="T37" fmla="*/ 12 h 41"/>
                <a:gd name="T38" fmla="*/ 48 w 52"/>
                <a:gd name="T39" fmla="*/ 18 h 41"/>
                <a:gd name="T40" fmla="*/ 42 w 52"/>
                <a:gd name="T41" fmla="*/ 25 h 41"/>
                <a:gd name="T42" fmla="*/ 42 w 52"/>
                <a:gd name="T43" fmla="*/ 25 h 41"/>
                <a:gd name="T44" fmla="*/ 36 w 52"/>
                <a:gd name="T45" fmla="*/ 33 h 41"/>
                <a:gd name="T46" fmla="*/ 30 w 52"/>
                <a:gd name="T47" fmla="*/ 38 h 41"/>
                <a:gd name="T48" fmla="*/ 24 w 52"/>
                <a:gd name="T49" fmla="*/ 41 h 41"/>
                <a:gd name="T50" fmla="*/ 20 w 52"/>
                <a:gd name="T51" fmla="*/ 41 h 41"/>
                <a:gd name="T52" fmla="*/ 16 w 52"/>
                <a:gd name="T53" fmla="*/ 40 h 41"/>
                <a:gd name="T54" fmla="*/ 16 w 52"/>
                <a:gd name="T55" fmla="*/ 40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
                <a:gd name="T85" fmla="*/ 0 h 41"/>
                <a:gd name="T86" fmla="*/ 52 w 52"/>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 h="41">
                  <a:moveTo>
                    <a:pt x="16" y="40"/>
                  </a:moveTo>
                  <a:lnTo>
                    <a:pt x="16" y="40"/>
                  </a:lnTo>
                  <a:lnTo>
                    <a:pt x="10" y="34"/>
                  </a:lnTo>
                  <a:lnTo>
                    <a:pt x="2" y="25"/>
                  </a:lnTo>
                  <a:lnTo>
                    <a:pt x="0" y="21"/>
                  </a:lnTo>
                  <a:lnTo>
                    <a:pt x="0" y="16"/>
                  </a:lnTo>
                  <a:lnTo>
                    <a:pt x="0" y="11"/>
                  </a:lnTo>
                  <a:lnTo>
                    <a:pt x="2" y="8"/>
                  </a:lnTo>
                  <a:lnTo>
                    <a:pt x="6" y="3"/>
                  </a:lnTo>
                  <a:lnTo>
                    <a:pt x="12" y="2"/>
                  </a:lnTo>
                  <a:lnTo>
                    <a:pt x="18" y="0"/>
                  </a:lnTo>
                  <a:lnTo>
                    <a:pt x="24" y="0"/>
                  </a:lnTo>
                  <a:lnTo>
                    <a:pt x="38" y="2"/>
                  </a:lnTo>
                  <a:lnTo>
                    <a:pt x="48" y="5"/>
                  </a:lnTo>
                  <a:lnTo>
                    <a:pt x="50" y="6"/>
                  </a:lnTo>
                  <a:lnTo>
                    <a:pt x="52" y="8"/>
                  </a:lnTo>
                  <a:lnTo>
                    <a:pt x="52" y="12"/>
                  </a:lnTo>
                  <a:lnTo>
                    <a:pt x="48" y="18"/>
                  </a:lnTo>
                  <a:lnTo>
                    <a:pt x="42" y="25"/>
                  </a:lnTo>
                  <a:lnTo>
                    <a:pt x="36" y="33"/>
                  </a:lnTo>
                  <a:lnTo>
                    <a:pt x="30" y="38"/>
                  </a:lnTo>
                  <a:lnTo>
                    <a:pt x="24" y="41"/>
                  </a:lnTo>
                  <a:lnTo>
                    <a:pt x="20" y="41"/>
                  </a:lnTo>
                  <a:lnTo>
                    <a:pt x="16" y="4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69" name="Freeform 269"/>
            <p:cNvSpPr>
              <a:spLocks/>
            </p:cNvSpPr>
            <p:nvPr/>
          </p:nvSpPr>
          <p:spPr bwMode="auto">
            <a:xfrm>
              <a:off x="3534" y="3163"/>
              <a:ext cx="49" cy="43"/>
            </a:xfrm>
            <a:custGeom>
              <a:avLst/>
              <a:gdLst>
                <a:gd name="T0" fmla="*/ 41 w 49"/>
                <a:gd name="T1" fmla="*/ 43 h 43"/>
                <a:gd name="T2" fmla="*/ 41 w 49"/>
                <a:gd name="T3" fmla="*/ 43 h 43"/>
                <a:gd name="T4" fmla="*/ 31 w 49"/>
                <a:gd name="T5" fmla="*/ 43 h 43"/>
                <a:gd name="T6" fmla="*/ 18 w 49"/>
                <a:gd name="T7" fmla="*/ 40 h 43"/>
                <a:gd name="T8" fmla="*/ 12 w 49"/>
                <a:gd name="T9" fmla="*/ 37 h 43"/>
                <a:gd name="T10" fmla="*/ 6 w 49"/>
                <a:gd name="T11" fmla="*/ 34 h 43"/>
                <a:gd name="T12" fmla="*/ 2 w 49"/>
                <a:gd name="T13" fmla="*/ 31 h 43"/>
                <a:gd name="T14" fmla="*/ 0 w 49"/>
                <a:gd name="T15" fmla="*/ 27 h 43"/>
                <a:gd name="T16" fmla="*/ 0 w 49"/>
                <a:gd name="T17" fmla="*/ 27 h 43"/>
                <a:gd name="T18" fmla="*/ 0 w 49"/>
                <a:gd name="T19" fmla="*/ 22 h 43"/>
                <a:gd name="T20" fmla="*/ 2 w 49"/>
                <a:gd name="T21" fmla="*/ 18 h 43"/>
                <a:gd name="T22" fmla="*/ 4 w 49"/>
                <a:gd name="T23" fmla="*/ 13 h 43"/>
                <a:gd name="T24" fmla="*/ 10 w 49"/>
                <a:gd name="T25" fmla="*/ 10 h 43"/>
                <a:gd name="T26" fmla="*/ 20 w 49"/>
                <a:gd name="T27" fmla="*/ 3 h 43"/>
                <a:gd name="T28" fmla="*/ 29 w 49"/>
                <a:gd name="T29" fmla="*/ 0 h 43"/>
                <a:gd name="T30" fmla="*/ 29 w 49"/>
                <a:gd name="T31" fmla="*/ 0 h 43"/>
                <a:gd name="T32" fmla="*/ 33 w 49"/>
                <a:gd name="T33" fmla="*/ 0 h 43"/>
                <a:gd name="T34" fmla="*/ 35 w 49"/>
                <a:gd name="T35" fmla="*/ 2 h 43"/>
                <a:gd name="T36" fmla="*/ 41 w 49"/>
                <a:gd name="T37" fmla="*/ 5 h 43"/>
                <a:gd name="T38" fmla="*/ 43 w 49"/>
                <a:gd name="T39" fmla="*/ 10 h 43"/>
                <a:gd name="T40" fmla="*/ 45 w 49"/>
                <a:gd name="T41" fmla="*/ 19 h 43"/>
                <a:gd name="T42" fmla="*/ 45 w 49"/>
                <a:gd name="T43" fmla="*/ 19 h 43"/>
                <a:gd name="T44" fmla="*/ 47 w 49"/>
                <a:gd name="T45" fmla="*/ 27 h 43"/>
                <a:gd name="T46" fmla="*/ 49 w 49"/>
                <a:gd name="T47" fmla="*/ 34 h 43"/>
                <a:gd name="T48" fmla="*/ 47 w 49"/>
                <a:gd name="T49" fmla="*/ 40 h 43"/>
                <a:gd name="T50" fmla="*/ 45 w 49"/>
                <a:gd name="T51" fmla="*/ 41 h 43"/>
                <a:gd name="T52" fmla="*/ 41 w 49"/>
                <a:gd name="T53" fmla="*/ 43 h 43"/>
                <a:gd name="T54" fmla="*/ 41 w 49"/>
                <a:gd name="T55" fmla="*/ 43 h 4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
                <a:gd name="T85" fmla="*/ 0 h 43"/>
                <a:gd name="T86" fmla="*/ 49 w 49"/>
                <a:gd name="T87" fmla="*/ 43 h 4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 h="43">
                  <a:moveTo>
                    <a:pt x="41" y="43"/>
                  </a:moveTo>
                  <a:lnTo>
                    <a:pt x="41" y="43"/>
                  </a:lnTo>
                  <a:lnTo>
                    <a:pt x="31" y="43"/>
                  </a:lnTo>
                  <a:lnTo>
                    <a:pt x="18" y="40"/>
                  </a:lnTo>
                  <a:lnTo>
                    <a:pt x="12" y="37"/>
                  </a:lnTo>
                  <a:lnTo>
                    <a:pt x="6" y="34"/>
                  </a:lnTo>
                  <a:lnTo>
                    <a:pt x="2" y="31"/>
                  </a:lnTo>
                  <a:lnTo>
                    <a:pt x="0" y="27"/>
                  </a:lnTo>
                  <a:lnTo>
                    <a:pt x="0" y="22"/>
                  </a:lnTo>
                  <a:lnTo>
                    <a:pt x="2" y="18"/>
                  </a:lnTo>
                  <a:lnTo>
                    <a:pt x="4" y="13"/>
                  </a:lnTo>
                  <a:lnTo>
                    <a:pt x="10" y="10"/>
                  </a:lnTo>
                  <a:lnTo>
                    <a:pt x="20" y="3"/>
                  </a:lnTo>
                  <a:lnTo>
                    <a:pt x="29" y="0"/>
                  </a:lnTo>
                  <a:lnTo>
                    <a:pt x="33" y="0"/>
                  </a:lnTo>
                  <a:lnTo>
                    <a:pt x="35" y="2"/>
                  </a:lnTo>
                  <a:lnTo>
                    <a:pt x="41" y="5"/>
                  </a:lnTo>
                  <a:lnTo>
                    <a:pt x="43" y="10"/>
                  </a:lnTo>
                  <a:lnTo>
                    <a:pt x="45" y="19"/>
                  </a:lnTo>
                  <a:lnTo>
                    <a:pt x="47" y="27"/>
                  </a:lnTo>
                  <a:lnTo>
                    <a:pt x="49" y="34"/>
                  </a:lnTo>
                  <a:lnTo>
                    <a:pt x="47" y="40"/>
                  </a:lnTo>
                  <a:lnTo>
                    <a:pt x="45" y="41"/>
                  </a:lnTo>
                  <a:lnTo>
                    <a:pt x="41" y="43"/>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70" name="Freeform 270"/>
            <p:cNvSpPr>
              <a:spLocks/>
            </p:cNvSpPr>
            <p:nvPr/>
          </p:nvSpPr>
          <p:spPr bwMode="auto">
            <a:xfrm>
              <a:off x="3583" y="3176"/>
              <a:ext cx="44" cy="27"/>
            </a:xfrm>
            <a:custGeom>
              <a:avLst/>
              <a:gdLst>
                <a:gd name="T0" fmla="*/ 44 w 44"/>
                <a:gd name="T1" fmla="*/ 8 h 27"/>
                <a:gd name="T2" fmla="*/ 44 w 44"/>
                <a:gd name="T3" fmla="*/ 8 h 27"/>
                <a:gd name="T4" fmla="*/ 42 w 44"/>
                <a:gd name="T5" fmla="*/ 14 h 27"/>
                <a:gd name="T6" fmla="*/ 36 w 44"/>
                <a:gd name="T7" fmla="*/ 21 h 27"/>
                <a:gd name="T8" fmla="*/ 28 w 44"/>
                <a:gd name="T9" fmla="*/ 25 h 27"/>
                <a:gd name="T10" fmla="*/ 24 w 44"/>
                <a:gd name="T11" fmla="*/ 27 h 27"/>
                <a:gd name="T12" fmla="*/ 20 w 44"/>
                <a:gd name="T13" fmla="*/ 27 h 27"/>
                <a:gd name="T14" fmla="*/ 20 w 44"/>
                <a:gd name="T15" fmla="*/ 27 h 27"/>
                <a:gd name="T16" fmla="*/ 16 w 44"/>
                <a:gd name="T17" fmla="*/ 27 h 27"/>
                <a:gd name="T18" fmla="*/ 12 w 44"/>
                <a:gd name="T19" fmla="*/ 25 h 27"/>
                <a:gd name="T20" fmla="*/ 6 w 44"/>
                <a:gd name="T21" fmla="*/ 19 h 27"/>
                <a:gd name="T22" fmla="*/ 2 w 44"/>
                <a:gd name="T23" fmla="*/ 12 h 27"/>
                <a:gd name="T24" fmla="*/ 0 w 44"/>
                <a:gd name="T25" fmla="*/ 6 h 27"/>
                <a:gd name="T26" fmla="*/ 0 w 44"/>
                <a:gd name="T27" fmla="*/ 6 h 27"/>
                <a:gd name="T28" fmla="*/ 2 w 44"/>
                <a:gd name="T29" fmla="*/ 2 h 27"/>
                <a:gd name="T30" fmla="*/ 8 w 44"/>
                <a:gd name="T31" fmla="*/ 0 h 27"/>
                <a:gd name="T32" fmla="*/ 22 w 44"/>
                <a:gd name="T33" fmla="*/ 2 h 27"/>
                <a:gd name="T34" fmla="*/ 22 w 44"/>
                <a:gd name="T35" fmla="*/ 2 h 27"/>
                <a:gd name="T36" fmla="*/ 38 w 44"/>
                <a:gd name="T37" fmla="*/ 2 h 27"/>
                <a:gd name="T38" fmla="*/ 44 w 44"/>
                <a:gd name="T39" fmla="*/ 5 h 27"/>
                <a:gd name="T40" fmla="*/ 44 w 44"/>
                <a:gd name="T41" fmla="*/ 8 h 27"/>
                <a:gd name="T42" fmla="*/ 44 w 44"/>
                <a:gd name="T43" fmla="*/ 8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27"/>
                <a:gd name="T68" fmla="*/ 44 w 44"/>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27">
                  <a:moveTo>
                    <a:pt x="44" y="8"/>
                  </a:moveTo>
                  <a:lnTo>
                    <a:pt x="44" y="8"/>
                  </a:lnTo>
                  <a:lnTo>
                    <a:pt x="42" y="14"/>
                  </a:lnTo>
                  <a:lnTo>
                    <a:pt x="36" y="21"/>
                  </a:lnTo>
                  <a:lnTo>
                    <a:pt x="28" y="25"/>
                  </a:lnTo>
                  <a:lnTo>
                    <a:pt x="24" y="27"/>
                  </a:lnTo>
                  <a:lnTo>
                    <a:pt x="20" y="27"/>
                  </a:lnTo>
                  <a:lnTo>
                    <a:pt x="16" y="27"/>
                  </a:lnTo>
                  <a:lnTo>
                    <a:pt x="12" y="25"/>
                  </a:lnTo>
                  <a:lnTo>
                    <a:pt x="6" y="19"/>
                  </a:lnTo>
                  <a:lnTo>
                    <a:pt x="2" y="12"/>
                  </a:lnTo>
                  <a:lnTo>
                    <a:pt x="0" y="6"/>
                  </a:lnTo>
                  <a:lnTo>
                    <a:pt x="2" y="2"/>
                  </a:lnTo>
                  <a:lnTo>
                    <a:pt x="8" y="0"/>
                  </a:lnTo>
                  <a:lnTo>
                    <a:pt x="22" y="2"/>
                  </a:lnTo>
                  <a:lnTo>
                    <a:pt x="38" y="2"/>
                  </a:lnTo>
                  <a:lnTo>
                    <a:pt x="44" y="5"/>
                  </a:lnTo>
                  <a:lnTo>
                    <a:pt x="44" y="8"/>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71" name="Freeform 271"/>
            <p:cNvSpPr>
              <a:spLocks/>
            </p:cNvSpPr>
            <p:nvPr/>
          </p:nvSpPr>
          <p:spPr bwMode="auto">
            <a:xfrm>
              <a:off x="3526" y="3140"/>
              <a:ext cx="43" cy="28"/>
            </a:xfrm>
            <a:custGeom>
              <a:avLst/>
              <a:gdLst>
                <a:gd name="T0" fmla="*/ 0 w 43"/>
                <a:gd name="T1" fmla="*/ 25 h 28"/>
                <a:gd name="T2" fmla="*/ 0 w 43"/>
                <a:gd name="T3" fmla="*/ 25 h 28"/>
                <a:gd name="T4" fmla="*/ 0 w 43"/>
                <a:gd name="T5" fmla="*/ 17 h 28"/>
                <a:gd name="T6" fmla="*/ 2 w 43"/>
                <a:gd name="T7" fmla="*/ 10 h 28"/>
                <a:gd name="T8" fmla="*/ 8 w 43"/>
                <a:gd name="T9" fmla="*/ 3 h 28"/>
                <a:gd name="T10" fmla="*/ 12 w 43"/>
                <a:gd name="T11" fmla="*/ 1 h 28"/>
                <a:gd name="T12" fmla="*/ 16 w 43"/>
                <a:gd name="T13" fmla="*/ 0 h 28"/>
                <a:gd name="T14" fmla="*/ 16 w 43"/>
                <a:gd name="T15" fmla="*/ 0 h 28"/>
                <a:gd name="T16" fmla="*/ 20 w 43"/>
                <a:gd name="T17" fmla="*/ 0 h 28"/>
                <a:gd name="T18" fmla="*/ 26 w 43"/>
                <a:gd name="T19" fmla="*/ 0 h 28"/>
                <a:gd name="T20" fmla="*/ 34 w 43"/>
                <a:gd name="T21" fmla="*/ 4 h 28"/>
                <a:gd name="T22" fmla="*/ 39 w 43"/>
                <a:gd name="T23" fmla="*/ 11 h 28"/>
                <a:gd name="T24" fmla="*/ 43 w 43"/>
                <a:gd name="T25" fmla="*/ 16 h 28"/>
                <a:gd name="T26" fmla="*/ 43 w 43"/>
                <a:gd name="T27" fmla="*/ 16 h 28"/>
                <a:gd name="T28" fmla="*/ 43 w 43"/>
                <a:gd name="T29" fmla="*/ 20 h 28"/>
                <a:gd name="T30" fmla="*/ 39 w 43"/>
                <a:gd name="T31" fmla="*/ 23 h 28"/>
                <a:gd name="T32" fmla="*/ 24 w 43"/>
                <a:gd name="T33" fmla="*/ 26 h 28"/>
                <a:gd name="T34" fmla="*/ 24 w 43"/>
                <a:gd name="T35" fmla="*/ 26 h 28"/>
                <a:gd name="T36" fmla="*/ 8 w 43"/>
                <a:gd name="T37" fmla="*/ 28 h 28"/>
                <a:gd name="T38" fmla="*/ 2 w 43"/>
                <a:gd name="T39" fmla="*/ 28 h 28"/>
                <a:gd name="T40" fmla="*/ 0 w 43"/>
                <a:gd name="T41" fmla="*/ 26 h 28"/>
                <a:gd name="T42" fmla="*/ 0 w 43"/>
                <a:gd name="T43" fmla="*/ 25 h 28"/>
                <a:gd name="T44" fmla="*/ 0 w 43"/>
                <a:gd name="T45" fmla="*/ 25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28"/>
                <a:gd name="T71" fmla="*/ 43 w 43"/>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28">
                  <a:moveTo>
                    <a:pt x="0" y="25"/>
                  </a:moveTo>
                  <a:lnTo>
                    <a:pt x="0" y="25"/>
                  </a:lnTo>
                  <a:lnTo>
                    <a:pt x="0" y="17"/>
                  </a:lnTo>
                  <a:lnTo>
                    <a:pt x="2" y="10"/>
                  </a:lnTo>
                  <a:lnTo>
                    <a:pt x="8" y="3"/>
                  </a:lnTo>
                  <a:lnTo>
                    <a:pt x="12" y="1"/>
                  </a:lnTo>
                  <a:lnTo>
                    <a:pt x="16" y="0"/>
                  </a:lnTo>
                  <a:lnTo>
                    <a:pt x="20" y="0"/>
                  </a:lnTo>
                  <a:lnTo>
                    <a:pt x="26" y="0"/>
                  </a:lnTo>
                  <a:lnTo>
                    <a:pt x="34" y="4"/>
                  </a:lnTo>
                  <a:lnTo>
                    <a:pt x="39" y="11"/>
                  </a:lnTo>
                  <a:lnTo>
                    <a:pt x="43" y="16"/>
                  </a:lnTo>
                  <a:lnTo>
                    <a:pt x="43" y="20"/>
                  </a:lnTo>
                  <a:lnTo>
                    <a:pt x="39" y="23"/>
                  </a:lnTo>
                  <a:lnTo>
                    <a:pt x="24" y="26"/>
                  </a:lnTo>
                  <a:lnTo>
                    <a:pt x="8" y="28"/>
                  </a:lnTo>
                  <a:lnTo>
                    <a:pt x="2" y="28"/>
                  </a:lnTo>
                  <a:lnTo>
                    <a:pt x="0" y="26"/>
                  </a:lnTo>
                  <a:lnTo>
                    <a:pt x="0" y="25"/>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72" name="Freeform 272"/>
            <p:cNvSpPr>
              <a:spLocks/>
            </p:cNvSpPr>
            <p:nvPr/>
          </p:nvSpPr>
          <p:spPr bwMode="auto">
            <a:xfrm>
              <a:off x="3184" y="3006"/>
              <a:ext cx="52" cy="41"/>
            </a:xfrm>
            <a:custGeom>
              <a:avLst/>
              <a:gdLst>
                <a:gd name="T0" fmla="*/ 36 w 52"/>
                <a:gd name="T1" fmla="*/ 0 h 41"/>
                <a:gd name="T2" fmla="*/ 36 w 52"/>
                <a:gd name="T3" fmla="*/ 0 h 41"/>
                <a:gd name="T4" fmla="*/ 42 w 52"/>
                <a:gd name="T5" fmla="*/ 6 h 41"/>
                <a:gd name="T6" fmla="*/ 50 w 52"/>
                <a:gd name="T7" fmla="*/ 15 h 41"/>
                <a:gd name="T8" fmla="*/ 52 w 52"/>
                <a:gd name="T9" fmla="*/ 21 h 41"/>
                <a:gd name="T10" fmla="*/ 52 w 52"/>
                <a:gd name="T11" fmla="*/ 25 h 41"/>
                <a:gd name="T12" fmla="*/ 52 w 52"/>
                <a:gd name="T13" fmla="*/ 29 h 41"/>
                <a:gd name="T14" fmla="*/ 50 w 52"/>
                <a:gd name="T15" fmla="*/ 34 h 41"/>
                <a:gd name="T16" fmla="*/ 50 w 52"/>
                <a:gd name="T17" fmla="*/ 34 h 41"/>
                <a:gd name="T18" fmla="*/ 46 w 52"/>
                <a:gd name="T19" fmla="*/ 37 h 41"/>
                <a:gd name="T20" fmla="*/ 40 w 52"/>
                <a:gd name="T21" fmla="*/ 40 h 41"/>
                <a:gd name="T22" fmla="*/ 34 w 52"/>
                <a:gd name="T23" fmla="*/ 40 h 41"/>
                <a:gd name="T24" fmla="*/ 28 w 52"/>
                <a:gd name="T25" fmla="*/ 41 h 41"/>
                <a:gd name="T26" fmla="*/ 14 w 52"/>
                <a:gd name="T27" fmla="*/ 40 h 41"/>
                <a:gd name="T28" fmla="*/ 4 w 52"/>
                <a:gd name="T29" fmla="*/ 37 h 41"/>
                <a:gd name="T30" fmla="*/ 4 w 52"/>
                <a:gd name="T31" fmla="*/ 37 h 41"/>
                <a:gd name="T32" fmla="*/ 2 w 52"/>
                <a:gd name="T33" fmla="*/ 35 h 41"/>
                <a:gd name="T34" fmla="*/ 0 w 52"/>
                <a:gd name="T35" fmla="*/ 32 h 41"/>
                <a:gd name="T36" fmla="*/ 0 w 52"/>
                <a:gd name="T37" fmla="*/ 28 h 41"/>
                <a:gd name="T38" fmla="*/ 4 w 52"/>
                <a:gd name="T39" fmla="*/ 22 h 41"/>
                <a:gd name="T40" fmla="*/ 10 w 52"/>
                <a:gd name="T41" fmla="*/ 15 h 41"/>
                <a:gd name="T42" fmla="*/ 10 w 52"/>
                <a:gd name="T43" fmla="*/ 15 h 41"/>
                <a:gd name="T44" fmla="*/ 16 w 52"/>
                <a:gd name="T45" fmla="*/ 7 h 41"/>
                <a:gd name="T46" fmla="*/ 22 w 52"/>
                <a:gd name="T47" fmla="*/ 3 h 41"/>
                <a:gd name="T48" fmla="*/ 28 w 52"/>
                <a:gd name="T49" fmla="*/ 0 h 41"/>
                <a:gd name="T50" fmla="*/ 32 w 52"/>
                <a:gd name="T51" fmla="*/ 0 h 41"/>
                <a:gd name="T52" fmla="*/ 36 w 52"/>
                <a:gd name="T53" fmla="*/ 0 h 41"/>
                <a:gd name="T54" fmla="*/ 36 w 52"/>
                <a:gd name="T55" fmla="*/ 0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
                <a:gd name="T85" fmla="*/ 0 h 41"/>
                <a:gd name="T86" fmla="*/ 52 w 52"/>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 h="41">
                  <a:moveTo>
                    <a:pt x="36" y="0"/>
                  </a:moveTo>
                  <a:lnTo>
                    <a:pt x="36" y="0"/>
                  </a:lnTo>
                  <a:lnTo>
                    <a:pt x="42" y="6"/>
                  </a:lnTo>
                  <a:lnTo>
                    <a:pt x="50" y="15"/>
                  </a:lnTo>
                  <a:lnTo>
                    <a:pt x="52" y="21"/>
                  </a:lnTo>
                  <a:lnTo>
                    <a:pt x="52" y="25"/>
                  </a:lnTo>
                  <a:lnTo>
                    <a:pt x="52" y="29"/>
                  </a:lnTo>
                  <a:lnTo>
                    <a:pt x="50" y="34"/>
                  </a:lnTo>
                  <a:lnTo>
                    <a:pt x="46" y="37"/>
                  </a:lnTo>
                  <a:lnTo>
                    <a:pt x="40" y="40"/>
                  </a:lnTo>
                  <a:lnTo>
                    <a:pt x="34" y="40"/>
                  </a:lnTo>
                  <a:lnTo>
                    <a:pt x="28" y="41"/>
                  </a:lnTo>
                  <a:lnTo>
                    <a:pt x="14" y="40"/>
                  </a:lnTo>
                  <a:lnTo>
                    <a:pt x="4" y="37"/>
                  </a:lnTo>
                  <a:lnTo>
                    <a:pt x="2" y="35"/>
                  </a:lnTo>
                  <a:lnTo>
                    <a:pt x="0" y="32"/>
                  </a:lnTo>
                  <a:lnTo>
                    <a:pt x="0" y="28"/>
                  </a:lnTo>
                  <a:lnTo>
                    <a:pt x="4" y="22"/>
                  </a:lnTo>
                  <a:lnTo>
                    <a:pt x="10" y="15"/>
                  </a:lnTo>
                  <a:lnTo>
                    <a:pt x="16" y="7"/>
                  </a:lnTo>
                  <a:lnTo>
                    <a:pt x="22" y="3"/>
                  </a:lnTo>
                  <a:lnTo>
                    <a:pt x="28" y="0"/>
                  </a:lnTo>
                  <a:lnTo>
                    <a:pt x="32" y="0"/>
                  </a:lnTo>
                  <a:lnTo>
                    <a:pt x="36" y="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73" name="Freeform 273"/>
            <p:cNvSpPr>
              <a:spLocks/>
            </p:cNvSpPr>
            <p:nvPr/>
          </p:nvSpPr>
          <p:spPr bwMode="auto">
            <a:xfrm>
              <a:off x="3245" y="2956"/>
              <a:ext cx="54" cy="40"/>
            </a:xfrm>
            <a:custGeom>
              <a:avLst/>
              <a:gdLst>
                <a:gd name="T0" fmla="*/ 44 w 54"/>
                <a:gd name="T1" fmla="*/ 2 h 40"/>
                <a:gd name="T2" fmla="*/ 44 w 54"/>
                <a:gd name="T3" fmla="*/ 2 h 40"/>
                <a:gd name="T4" fmla="*/ 50 w 54"/>
                <a:gd name="T5" fmla="*/ 9 h 40"/>
                <a:gd name="T6" fmla="*/ 54 w 54"/>
                <a:gd name="T7" fmla="*/ 18 h 40"/>
                <a:gd name="T8" fmla="*/ 54 w 54"/>
                <a:gd name="T9" fmla="*/ 24 h 40"/>
                <a:gd name="T10" fmla="*/ 54 w 54"/>
                <a:gd name="T11" fmla="*/ 28 h 40"/>
                <a:gd name="T12" fmla="*/ 52 w 54"/>
                <a:gd name="T13" fmla="*/ 32 h 40"/>
                <a:gd name="T14" fmla="*/ 48 w 54"/>
                <a:gd name="T15" fmla="*/ 37 h 40"/>
                <a:gd name="T16" fmla="*/ 48 w 54"/>
                <a:gd name="T17" fmla="*/ 37 h 40"/>
                <a:gd name="T18" fmla="*/ 44 w 54"/>
                <a:gd name="T19" fmla="*/ 38 h 40"/>
                <a:gd name="T20" fmla="*/ 38 w 54"/>
                <a:gd name="T21" fmla="*/ 40 h 40"/>
                <a:gd name="T22" fmla="*/ 32 w 54"/>
                <a:gd name="T23" fmla="*/ 40 h 40"/>
                <a:gd name="T24" fmla="*/ 24 w 54"/>
                <a:gd name="T25" fmla="*/ 40 h 40"/>
                <a:gd name="T26" fmla="*/ 12 w 54"/>
                <a:gd name="T27" fmla="*/ 37 h 40"/>
                <a:gd name="T28" fmla="*/ 2 w 54"/>
                <a:gd name="T29" fmla="*/ 32 h 40"/>
                <a:gd name="T30" fmla="*/ 2 w 54"/>
                <a:gd name="T31" fmla="*/ 32 h 40"/>
                <a:gd name="T32" fmla="*/ 0 w 54"/>
                <a:gd name="T33" fmla="*/ 29 h 40"/>
                <a:gd name="T34" fmla="*/ 0 w 54"/>
                <a:gd name="T35" fmla="*/ 28 h 40"/>
                <a:gd name="T36" fmla="*/ 2 w 54"/>
                <a:gd name="T37" fmla="*/ 24 h 40"/>
                <a:gd name="T38" fmla="*/ 8 w 54"/>
                <a:gd name="T39" fmla="*/ 18 h 40"/>
                <a:gd name="T40" fmla="*/ 14 w 54"/>
                <a:gd name="T41" fmla="*/ 12 h 40"/>
                <a:gd name="T42" fmla="*/ 14 w 54"/>
                <a:gd name="T43" fmla="*/ 12 h 40"/>
                <a:gd name="T44" fmla="*/ 22 w 54"/>
                <a:gd name="T45" fmla="*/ 6 h 40"/>
                <a:gd name="T46" fmla="*/ 30 w 54"/>
                <a:gd name="T47" fmla="*/ 2 h 40"/>
                <a:gd name="T48" fmla="*/ 38 w 54"/>
                <a:gd name="T49" fmla="*/ 0 h 40"/>
                <a:gd name="T50" fmla="*/ 40 w 54"/>
                <a:gd name="T51" fmla="*/ 0 h 40"/>
                <a:gd name="T52" fmla="*/ 44 w 54"/>
                <a:gd name="T53" fmla="*/ 2 h 40"/>
                <a:gd name="T54" fmla="*/ 44 w 54"/>
                <a:gd name="T55" fmla="*/ 2 h 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4"/>
                <a:gd name="T85" fmla="*/ 0 h 40"/>
                <a:gd name="T86" fmla="*/ 54 w 54"/>
                <a:gd name="T87" fmla="*/ 40 h 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4" h="40">
                  <a:moveTo>
                    <a:pt x="44" y="2"/>
                  </a:moveTo>
                  <a:lnTo>
                    <a:pt x="44" y="2"/>
                  </a:lnTo>
                  <a:lnTo>
                    <a:pt x="50" y="9"/>
                  </a:lnTo>
                  <a:lnTo>
                    <a:pt x="54" y="18"/>
                  </a:lnTo>
                  <a:lnTo>
                    <a:pt x="54" y="24"/>
                  </a:lnTo>
                  <a:lnTo>
                    <a:pt x="54" y="28"/>
                  </a:lnTo>
                  <a:lnTo>
                    <a:pt x="52" y="32"/>
                  </a:lnTo>
                  <a:lnTo>
                    <a:pt x="48" y="37"/>
                  </a:lnTo>
                  <a:lnTo>
                    <a:pt x="44" y="38"/>
                  </a:lnTo>
                  <a:lnTo>
                    <a:pt x="38" y="40"/>
                  </a:lnTo>
                  <a:lnTo>
                    <a:pt x="32" y="40"/>
                  </a:lnTo>
                  <a:lnTo>
                    <a:pt x="24" y="40"/>
                  </a:lnTo>
                  <a:lnTo>
                    <a:pt x="12" y="37"/>
                  </a:lnTo>
                  <a:lnTo>
                    <a:pt x="2" y="32"/>
                  </a:lnTo>
                  <a:lnTo>
                    <a:pt x="0" y="29"/>
                  </a:lnTo>
                  <a:lnTo>
                    <a:pt x="0" y="28"/>
                  </a:lnTo>
                  <a:lnTo>
                    <a:pt x="2" y="24"/>
                  </a:lnTo>
                  <a:lnTo>
                    <a:pt x="8" y="18"/>
                  </a:lnTo>
                  <a:lnTo>
                    <a:pt x="14" y="12"/>
                  </a:lnTo>
                  <a:lnTo>
                    <a:pt x="22" y="6"/>
                  </a:lnTo>
                  <a:lnTo>
                    <a:pt x="30" y="2"/>
                  </a:lnTo>
                  <a:lnTo>
                    <a:pt x="38" y="0"/>
                  </a:lnTo>
                  <a:lnTo>
                    <a:pt x="40" y="0"/>
                  </a:lnTo>
                  <a:lnTo>
                    <a:pt x="44" y="2"/>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74" name="Freeform 274"/>
            <p:cNvSpPr>
              <a:spLocks/>
            </p:cNvSpPr>
            <p:nvPr/>
          </p:nvSpPr>
          <p:spPr bwMode="auto">
            <a:xfrm>
              <a:off x="3297" y="2927"/>
              <a:ext cx="47" cy="42"/>
            </a:xfrm>
            <a:custGeom>
              <a:avLst/>
              <a:gdLst>
                <a:gd name="T0" fmla="*/ 12 w 47"/>
                <a:gd name="T1" fmla="*/ 0 h 42"/>
                <a:gd name="T2" fmla="*/ 12 w 47"/>
                <a:gd name="T3" fmla="*/ 0 h 42"/>
                <a:gd name="T4" fmla="*/ 22 w 47"/>
                <a:gd name="T5" fmla="*/ 1 h 42"/>
                <a:gd name="T6" fmla="*/ 33 w 47"/>
                <a:gd name="T7" fmla="*/ 7 h 42"/>
                <a:gd name="T8" fmla="*/ 39 w 47"/>
                <a:gd name="T9" fmla="*/ 10 h 42"/>
                <a:gd name="T10" fmla="*/ 43 w 47"/>
                <a:gd name="T11" fmla="*/ 14 h 42"/>
                <a:gd name="T12" fmla="*/ 47 w 47"/>
                <a:gd name="T13" fmla="*/ 17 h 42"/>
                <a:gd name="T14" fmla="*/ 47 w 47"/>
                <a:gd name="T15" fmla="*/ 22 h 42"/>
                <a:gd name="T16" fmla="*/ 47 w 47"/>
                <a:gd name="T17" fmla="*/ 22 h 42"/>
                <a:gd name="T18" fmla="*/ 47 w 47"/>
                <a:gd name="T19" fmla="*/ 26 h 42"/>
                <a:gd name="T20" fmla="*/ 43 w 47"/>
                <a:gd name="T21" fmla="*/ 31 h 42"/>
                <a:gd name="T22" fmla="*/ 39 w 47"/>
                <a:gd name="T23" fmla="*/ 34 h 42"/>
                <a:gd name="T24" fmla="*/ 33 w 47"/>
                <a:gd name="T25" fmla="*/ 36 h 42"/>
                <a:gd name="T26" fmla="*/ 22 w 47"/>
                <a:gd name="T27" fmla="*/ 41 h 42"/>
                <a:gd name="T28" fmla="*/ 12 w 47"/>
                <a:gd name="T29" fmla="*/ 42 h 42"/>
                <a:gd name="T30" fmla="*/ 12 w 47"/>
                <a:gd name="T31" fmla="*/ 42 h 42"/>
                <a:gd name="T32" fmla="*/ 8 w 47"/>
                <a:gd name="T33" fmla="*/ 42 h 42"/>
                <a:gd name="T34" fmla="*/ 4 w 47"/>
                <a:gd name="T35" fmla="*/ 41 h 42"/>
                <a:gd name="T36" fmla="*/ 2 w 47"/>
                <a:gd name="T37" fmla="*/ 36 h 42"/>
                <a:gd name="T38" fmla="*/ 0 w 47"/>
                <a:gd name="T39" fmla="*/ 31 h 42"/>
                <a:gd name="T40" fmla="*/ 0 w 47"/>
                <a:gd name="T41" fmla="*/ 22 h 42"/>
                <a:gd name="T42" fmla="*/ 0 w 47"/>
                <a:gd name="T43" fmla="*/ 22 h 42"/>
                <a:gd name="T44" fmla="*/ 0 w 47"/>
                <a:gd name="T45" fmla="*/ 14 h 42"/>
                <a:gd name="T46" fmla="*/ 2 w 47"/>
                <a:gd name="T47" fmla="*/ 7 h 42"/>
                <a:gd name="T48" fmla="*/ 6 w 47"/>
                <a:gd name="T49" fmla="*/ 1 h 42"/>
                <a:gd name="T50" fmla="*/ 8 w 47"/>
                <a:gd name="T51" fmla="*/ 0 h 42"/>
                <a:gd name="T52" fmla="*/ 12 w 47"/>
                <a:gd name="T53" fmla="*/ 0 h 42"/>
                <a:gd name="T54" fmla="*/ 12 w 47"/>
                <a:gd name="T55" fmla="*/ 0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
                <a:gd name="T85" fmla="*/ 0 h 42"/>
                <a:gd name="T86" fmla="*/ 47 w 47"/>
                <a:gd name="T87" fmla="*/ 42 h 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 h="42">
                  <a:moveTo>
                    <a:pt x="12" y="0"/>
                  </a:moveTo>
                  <a:lnTo>
                    <a:pt x="12" y="0"/>
                  </a:lnTo>
                  <a:lnTo>
                    <a:pt x="22" y="1"/>
                  </a:lnTo>
                  <a:lnTo>
                    <a:pt x="33" y="7"/>
                  </a:lnTo>
                  <a:lnTo>
                    <a:pt x="39" y="10"/>
                  </a:lnTo>
                  <a:lnTo>
                    <a:pt x="43" y="14"/>
                  </a:lnTo>
                  <a:lnTo>
                    <a:pt x="47" y="17"/>
                  </a:lnTo>
                  <a:lnTo>
                    <a:pt x="47" y="22"/>
                  </a:lnTo>
                  <a:lnTo>
                    <a:pt x="47" y="26"/>
                  </a:lnTo>
                  <a:lnTo>
                    <a:pt x="43" y="31"/>
                  </a:lnTo>
                  <a:lnTo>
                    <a:pt x="39" y="34"/>
                  </a:lnTo>
                  <a:lnTo>
                    <a:pt x="33" y="36"/>
                  </a:lnTo>
                  <a:lnTo>
                    <a:pt x="22" y="41"/>
                  </a:lnTo>
                  <a:lnTo>
                    <a:pt x="12" y="42"/>
                  </a:lnTo>
                  <a:lnTo>
                    <a:pt x="8" y="42"/>
                  </a:lnTo>
                  <a:lnTo>
                    <a:pt x="4" y="41"/>
                  </a:lnTo>
                  <a:lnTo>
                    <a:pt x="2" y="36"/>
                  </a:lnTo>
                  <a:lnTo>
                    <a:pt x="0" y="31"/>
                  </a:lnTo>
                  <a:lnTo>
                    <a:pt x="0" y="22"/>
                  </a:lnTo>
                  <a:lnTo>
                    <a:pt x="0" y="14"/>
                  </a:lnTo>
                  <a:lnTo>
                    <a:pt x="2" y="7"/>
                  </a:lnTo>
                  <a:lnTo>
                    <a:pt x="6" y="1"/>
                  </a:lnTo>
                  <a:lnTo>
                    <a:pt x="8" y="0"/>
                  </a:lnTo>
                  <a:lnTo>
                    <a:pt x="12" y="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75" name="Freeform 275"/>
            <p:cNvSpPr>
              <a:spLocks/>
            </p:cNvSpPr>
            <p:nvPr/>
          </p:nvSpPr>
          <p:spPr bwMode="auto">
            <a:xfrm>
              <a:off x="3251" y="2924"/>
              <a:ext cx="44" cy="28"/>
            </a:xfrm>
            <a:custGeom>
              <a:avLst/>
              <a:gdLst>
                <a:gd name="T0" fmla="*/ 0 w 44"/>
                <a:gd name="T1" fmla="*/ 16 h 28"/>
                <a:gd name="T2" fmla="*/ 0 w 44"/>
                <a:gd name="T3" fmla="*/ 16 h 28"/>
                <a:gd name="T4" fmla="*/ 4 w 44"/>
                <a:gd name="T5" fmla="*/ 10 h 28"/>
                <a:gd name="T6" fmla="*/ 12 w 44"/>
                <a:gd name="T7" fmla="*/ 4 h 28"/>
                <a:gd name="T8" fmla="*/ 20 w 44"/>
                <a:gd name="T9" fmla="*/ 1 h 28"/>
                <a:gd name="T10" fmla="*/ 26 w 44"/>
                <a:gd name="T11" fmla="*/ 0 h 28"/>
                <a:gd name="T12" fmla="*/ 30 w 44"/>
                <a:gd name="T13" fmla="*/ 0 h 28"/>
                <a:gd name="T14" fmla="*/ 30 w 44"/>
                <a:gd name="T15" fmla="*/ 0 h 28"/>
                <a:gd name="T16" fmla="*/ 34 w 44"/>
                <a:gd name="T17" fmla="*/ 1 h 28"/>
                <a:gd name="T18" fmla="*/ 38 w 44"/>
                <a:gd name="T19" fmla="*/ 4 h 28"/>
                <a:gd name="T20" fmla="*/ 42 w 44"/>
                <a:gd name="T21" fmla="*/ 12 h 28"/>
                <a:gd name="T22" fmla="*/ 44 w 44"/>
                <a:gd name="T23" fmla="*/ 19 h 28"/>
                <a:gd name="T24" fmla="*/ 42 w 44"/>
                <a:gd name="T25" fmla="*/ 25 h 28"/>
                <a:gd name="T26" fmla="*/ 42 w 44"/>
                <a:gd name="T27" fmla="*/ 25 h 28"/>
                <a:gd name="T28" fmla="*/ 40 w 44"/>
                <a:gd name="T29" fmla="*/ 28 h 28"/>
                <a:gd name="T30" fmla="*/ 34 w 44"/>
                <a:gd name="T31" fmla="*/ 28 h 28"/>
                <a:gd name="T32" fmla="*/ 20 w 44"/>
                <a:gd name="T33" fmla="*/ 26 h 28"/>
                <a:gd name="T34" fmla="*/ 20 w 44"/>
                <a:gd name="T35" fmla="*/ 26 h 28"/>
                <a:gd name="T36" fmla="*/ 4 w 44"/>
                <a:gd name="T37" fmla="*/ 22 h 28"/>
                <a:gd name="T38" fmla="*/ 0 w 44"/>
                <a:gd name="T39" fmla="*/ 19 h 28"/>
                <a:gd name="T40" fmla="*/ 0 w 44"/>
                <a:gd name="T41" fmla="*/ 16 h 28"/>
                <a:gd name="T42" fmla="*/ 0 w 44"/>
                <a:gd name="T43" fmla="*/ 16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28"/>
                <a:gd name="T68" fmla="*/ 44 w 44"/>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28">
                  <a:moveTo>
                    <a:pt x="0" y="16"/>
                  </a:moveTo>
                  <a:lnTo>
                    <a:pt x="0" y="16"/>
                  </a:lnTo>
                  <a:lnTo>
                    <a:pt x="4" y="10"/>
                  </a:lnTo>
                  <a:lnTo>
                    <a:pt x="12" y="4"/>
                  </a:lnTo>
                  <a:lnTo>
                    <a:pt x="20" y="1"/>
                  </a:lnTo>
                  <a:lnTo>
                    <a:pt x="26" y="0"/>
                  </a:lnTo>
                  <a:lnTo>
                    <a:pt x="30" y="0"/>
                  </a:lnTo>
                  <a:lnTo>
                    <a:pt x="34" y="1"/>
                  </a:lnTo>
                  <a:lnTo>
                    <a:pt x="38" y="4"/>
                  </a:lnTo>
                  <a:lnTo>
                    <a:pt x="42" y="12"/>
                  </a:lnTo>
                  <a:lnTo>
                    <a:pt x="44" y="19"/>
                  </a:lnTo>
                  <a:lnTo>
                    <a:pt x="42" y="25"/>
                  </a:lnTo>
                  <a:lnTo>
                    <a:pt x="40" y="28"/>
                  </a:lnTo>
                  <a:lnTo>
                    <a:pt x="34" y="28"/>
                  </a:lnTo>
                  <a:lnTo>
                    <a:pt x="20" y="26"/>
                  </a:lnTo>
                  <a:lnTo>
                    <a:pt x="4" y="22"/>
                  </a:lnTo>
                  <a:lnTo>
                    <a:pt x="0" y="19"/>
                  </a:lnTo>
                  <a:lnTo>
                    <a:pt x="0" y="16"/>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76" name="Freeform 276"/>
            <p:cNvSpPr>
              <a:spLocks/>
            </p:cNvSpPr>
            <p:nvPr/>
          </p:nvSpPr>
          <p:spPr bwMode="auto">
            <a:xfrm>
              <a:off x="3301" y="2969"/>
              <a:ext cx="45" cy="28"/>
            </a:xfrm>
            <a:custGeom>
              <a:avLst/>
              <a:gdLst>
                <a:gd name="T0" fmla="*/ 45 w 45"/>
                <a:gd name="T1" fmla="*/ 6 h 28"/>
                <a:gd name="T2" fmla="*/ 45 w 45"/>
                <a:gd name="T3" fmla="*/ 6 h 28"/>
                <a:gd name="T4" fmla="*/ 43 w 45"/>
                <a:gd name="T5" fmla="*/ 12 h 28"/>
                <a:gd name="T6" fmla="*/ 37 w 45"/>
                <a:gd name="T7" fmla="*/ 19 h 28"/>
                <a:gd name="T8" fmla="*/ 29 w 45"/>
                <a:gd name="T9" fmla="*/ 25 h 28"/>
                <a:gd name="T10" fmla="*/ 25 w 45"/>
                <a:gd name="T11" fmla="*/ 27 h 28"/>
                <a:gd name="T12" fmla="*/ 21 w 45"/>
                <a:gd name="T13" fmla="*/ 28 h 28"/>
                <a:gd name="T14" fmla="*/ 21 w 45"/>
                <a:gd name="T15" fmla="*/ 28 h 28"/>
                <a:gd name="T16" fmla="*/ 16 w 45"/>
                <a:gd name="T17" fmla="*/ 27 h 28"/>
                <a:gd name="T18" fmla="*/ 12 w 45"/>
                <a:gd name="T19" fmla="*/ 25 h 28"/>
                <a:gd name="T20" fmla="*/ 6 w 45"/>
                <a:gd name="T21" fmla="*/ 19 h 28"/>
                <a:gd name="T22" fmla="*/ 0 w 45"/>
                <a:gd name="T23" fmla="*/ 12 h 28"/>
                <a:gd name="T24" fmla="*/ 0 w 45"/>
                <a:gd name="T25" fmla="*/ 6 h 28"/>
                <a:gd name="T26" fmla="*/ 0 w 45"/>
                <a:gd name="T27" fmla="*/ 6 h 28"/>
                <a:gd name="T28" fmla="*/ 0 w 45"/>
                <a:gd name="T29" fmla="*/ 3 h 28"/>
                <a:gd name="T30" fmla="*/ 6 w 45"/>
                <a:gd name="T31" fmla="*/ 2 h 28"/>
                <a:gd name="T32" fmla="*/ 21 w 45"/>
                <a:gd name="T33" fmla="*/ 0 h 28"/>
                <a:gd name="T34" fmla="*/ 21 w 45"/>
                <a:gd name="T35" fmla="*/ 0 h 28"/>
                <a:gd name="T36" fmla="*/ 37 w 45"/>
                <a:gd name="T37" fmla="*/ 0 h 28"/>
                <a:gd name="T38" fmla="*/ 43 w 45"/>
                <a:gd name="T39" fmla="*/ 3 h 28"/>
                <a:gd name="T40" fmla="*/ 43 w 45"/>
                <a:gd name="T41" fmla="*/ 5 h 28"/>
                <a:gd name="T42" fmla="*/ 45 w 45"/>
                <a:gd name="T43" fmla="*/ 6 h 28"/>
                <a:gd name="T44" fmla="*/ 45 w 45"/>
                <a:gd name="T45" fmla="*/ 6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5"/>
                <a:gd name="T70" fmla="*/ 0 h 28"/>
                <a:gd name="T71" fmla="*/ 45 w 45"/>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5" h="28">
                  <a:moveTo>
                    <a:pt x="45" y="6"/>
                  </a:moveTo>
                  <a:lnTo>
                    <a:pt x="45" y="6"/>
                  </a:lnTo>
                  <a:lnTo>
                    <a:pt x="43" y="12"/>
                  </a:lnTo>
                  <a:lnTo>
                    <a:pt x="37" y="19"/>
                  </a:lnTo>
                  <a:lnTo>
                    <a:pt x="29" y="25"/>
                  </a:lnTo>
                  <a:lnTo>
                    <a:pt x="25" y="27"/>
                  </a:lnTo>
                  <a:lnTo>
                    <a:pt x="21" y="28"/>
                  </a:lnTo>
                  <a:lnTo>
                    <a:pt x="16" y="27"/>
                  </a:lnTo>
                  <a:lnTo>
                    <a:pt x="12" y="25"/>
                  </a:lnTo>
                  <a:lnTo>
                    <a:pt x="6" y="19"/>
                  </a:lnTo>
                  <a:lnTo>
                    <a:pt x="0" y="12"/>
                  </a:lnTo>
                  <a:lnTo>
                    <a:pt x="0" y="6"/>
                  </a:lnTo>
                  <a:lnTo>
                    <a:pt x="0" y="3"/>
                  </a:lnTo>
                  <a:lnTo>
                    <a:pt x="6" y="2"/>
                  </a:lnTo>
                  <a:lnTo>
                    <a:pt x="21" y="0"/>
                  </a:lnTo>
                  <a:lnTo>
                    <a:pt x="37" y="0"/>
                  </a:lnTo>
                  <a:lnTo>
                    <a:pt x="43" y="3"/>
                  </a:lnTo>
                  <a:lnTo>
                    <a:pt x="43" y="5"/>
                  </a:lnTo>
                  <a:lnTo>
                    <a:pt x="45" y="6"/>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77" name="Freeform 277"/>
            <p:cNvSpPr>
              <a:spLocks/>
            </p:cNvSpPr>
            <p:nvPr/>
          </p:nvSpPr>
          <p:spPr bwMode="auto">
            <a:xfrm>
              <a:off x="3571" y="3081"/>
              <a:ext cx="54" cy="41"/>
            </a:xfrm>
            <a:custGeom>
              <a:avLst/>
              <a:gdLst>
                <a:gd name="T0" fmla="*/ 40 w 54"/>
                <a:gd name="T1" fmla="*/ 1 h 41"/>
                <a:gd name="T2" fmla="*/ 40 w 54"/>
                <a:gd name="T3" fmla="*/ 1 h 41"/>
                <a:gd name="T4" fmla="*/ 46 w 54"/>
                <a:gd name="T5" fmla="*/ 7 h 41"/>
                <a:gd name="T6" fmla="*/ 52 w 54"/>
                <a:gd name="T7" fmla="*/ 16 h 41"/>
                <a:gd name="T8" fmla="*/ 54 w 54"/>
                <a:gd name="T9" fmla="*/ 22 h 41"/>
                <a:gd name="T10" fmla="*/ 54 w 54"/>
                <a:gd name="T11" fmla="*/ 26 h 41"/>
                <a:gd name="T12" fmla="*/ 54 w 54"/>
                <a:gd name="T13" fmla="*/ 31 h 41"/>
                <a:gd name="T14" fmla="*/ 52 w 54"/>
                <a:gd name="T15" fmla="*/ 35 h 41"/>
                <a:gd name="T16" fmla="*/ 52 w 54"/>
                <a:gd name="T17" fmla="*/ 35 h 41"/>
                <a:gd name="T18" fmla="*/ 46 w 54"/>
                <a:gd name="T19" fmla="*/ 38 h 41"/>
                <a:gd name="T20" fmla="*/ 42 w 54"/>
                <a:gd name="T21" fmla="*/ 40 h 41"/>
                <a:gd name="T22" fmla="*/ 34 w 54"/>
                <a:gd name="T23" fmla="*/ 41 h 41"/>
                <a:gd name="T24" fmla="*/ 28 w 54"/>
                <a:gd name="T25" fmla="*/ 41 h 41"/>
                <a:gd name="T26" fmla="*/ 14 w 54"/>
                <a:gd name="T27" fmla="*/ 38 h 41"/>
                <a:gd name="T28" fmla="*/ 4 w 54"/>
                <a:gd name="T29" fmla="*/ 35 h 41"/>
                <a:gd name="T30" fmla="*/ 4 w 54"/>
                <a:gd name="T31" fmla="*/ 35 h 41"/>
                <a:gd name="T32" fmla="*/ 2 w 54"/>
                <a:gd name="T33" fmla="*/ 34 h 41"/>
                <a:gd name="T34" fmla="*/ 0 w 54"/>
                <a:gd name="T35" fmla="*/ 31 h 41"/>
                <a:gd name="T36" fmla="*/ 2 w 54"/>
                <a:gd name="T37" fmla="*/ 26 h 41"/>
                <a:gd name="T38" fmla="*/ 6 w 54"/>
                <a:gd name="T39" fmla="*/ 20 h 41"/>
                <a:gd name="T40" fmla="*/ 14 w 54"/>
                <a:gd name="T41" fmla="*/ 15 h 41"/>
                <a:gd name="T42" fmla="*/ 14 w 54"/>
                <a:gd name="T43" fmla="*/ 15 h 41"/>
                <a:gd name="T44" fmla="*/ 20 w 54"/>
                <a:gd name="T45" fmla="*/ 7 h 41"/>
                <a:gd name="T46" fmla="*/ 26 w 54"/>
                <a:gd name="T47" fmla="*/ 3 h 41"/>
                <a:gd name="T48" fmla="*/ 32 w 54"/>
                <a:gd name="T49" fmla="*/ 0 h 41"/>
                <a:gd name="T50" fmla="*/ 36 w 54"/>
                <a:gd name="T51" fmla="*/ 0 h 41"/>
                <a:gd name="T52" fmla="*/ 40 w 54"/>
                <a:gd name="T53" fmla="*/ 1 h 41"/>
                <a:gd name="T54" fmla="*/ 40 w 54"/>
                <a:gd name="T55" fmla="*/ 1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4"/>
                <a:gd name="T85" fmla="*/ 0 h 41"/>
                <a:gd name="T86" fmla="*/ 54 w 54"/>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4" h="41">
                  <a:moveTo>
                    <a:pt x="40" y="1"/>
                  </a:moveTo>
                  <a:lnTo>
                    <a:pt x="40" y="1"/>
                  </a:lnTo>
                  <a:lnTo>
                    <a:pt x="46" y="7"/>
                  </a:lnTo>
                  <a:lnTo>
                    <a:pt x="52" y="16"/>
                  </a:lnTo>
                  <a:lnTo>
                    <a:pt x="54" y="22"/>
                  </a:lnTo>
                  <a:lnTo>
                    <a:pt x="54" y="26"/>
                  </a:lnTo>
                  <a:lnTo>
                    <a:pt x="54" y="31"/>
                  </a:lnTo>
                  <a:lnTo>
                    <a:pt x="52" y="35"/>
                  </a:lnTo>
                  <a:lnTo>
                    <a:pt x="46" y="38"/>
                  </a:lnTo>
                  <a:lnTo>
                    <a:pt x="42" y="40"/>
                  </a:lnTo>
                  <a:lnTo>
                    <a:pt x="34" y="41"/>
                  </a:lnTo>
                  <a:lnTo>
                    <a:pt x="28" y="41"/>
                  </a:lnTo>
                  <a:lnTo>
                    <a:pt x="14" y="38"/>
                  </a:lnTo>
                  <a:lnTo>
                    <a:pt x="4" y="35"/>
                  </a:lnTo>
                  <a:lnTo>
                    <a:pt x="2" y="34"/>
                  </a:lnTo>
                  <a:lnTo>
                    <a:pt x="0" y="31"/>
                  </a:lnTo>
                  <a:lnTo>
                    <a:pt x="2" y="26"/>
                  </a:lnTo>
                  <a:lnTo>
                    <a:pt x="6" y="20"/>
                  </a:lnTo>
                  <a:lnTo>
                    <a:pt x="14" y="15"/>
                  </a:lnTo>
                  <a:lnTo>
                    <a:pt x="20" y="7"/>
                  </a:lnTo>
                  <a:lnTo>
                    <a:pt x="26" y="3"/>
                  </a:lnTo>
                  <a:lnTo>
                    <a:pt x="32" y="0"/>
                  </a:lnTo>
                  <a:lnTo>
                    <a:pt x="36" y="0"/>
                  </a:lnTo>
                  <a:lnTo>
                    <a:pt x="40" y="1"/>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78" name="Freeform 278"/>
            <p:cNvSpPr>
              <a:spLocks/>
            </p:cNvSpPr>
            <p:nvPr/>
          </p:nvSpPr>
          <p:spPr bwMode="auto">
            <a:xfrm>
              <a:off x="3617" y="3050"/>
              <a:ext cx="47" cy="43"/>
            </a:xfrm>
            <a:custGeom>
              <a:avLst/>
              <a:gdLst>
                <a:gd name="T0" fmla="*/ 8 w 47"/>
                <a:gd name="T1" fmla="*/ 0 h 43"/>
                <a:gd name="T2" fmla="*/ 8 w 47"/>
                <a:gd name="T3" fmla="*/ 0 h 43"/>
                <a:gd name="T4" fmla="*/ 18 w 47"/>
                <a:gd name="T5" fmla="*/ 0 h 43"/>
                <a:gd name="T6" fmla="*/ 31 w 47"/>
                <a:gd name="T7" fmla="*/ 4 h 43"/>
                <a:gd name="T8" fmla="*/ 37 w 47"/>
                <a:gd name="T9" fmla="*/ 7 h 43"/>
                <a:gd name="T10" fmla="*/ 41 w 47"/>
                <a:gd name="T11" fmla="*/ 10 h 43"/>
                <a:gd name="T12" fmla="*/ 45 w 47"/>
                <a:gd name="T13" fmla="*/ 13 h 43"/>
                <a:gd name="T14" fmla="*/ 47 w 47"/>
                <a:gd name="T15" fmla="*/ 18 h 43"/>
                <a:gd name="T16" fmla="*/ 47 w 47"/>
                <a:gd name="T17" fmla="*/ 18 h 43"/>
                <a:gd name="T18" fmla="*/ 47 w 47"/>
                <a:gd name="T19" fmla="*/ 22 h 43"/>
                <a:gd name="T20" fmla="*/ 45 w 47"/>
                <a:gd name="T21" fmla="*/ 27 h 43"/>
                <a:gd name="T22" fmla="*/ 41 w 47"/>
                <a:gd name="T23" fmla="*/ 31 h 43"/>
                <a:gd name="T24" fmla="*/ 35 w 47"/>
                <a:gd name="T25" fmla="*/ 34 h 43"/>
                <a:gd name="T26" fmla="*/ 25 w 47"/>
                <a:gd name="T27" fmla="*/ 40 h 43"/>
                <a:gd name="T28" fmla="*/ 16 w 47"/>
                <a:gd name="T29" fmla="*/ 43 h 43"/>
                <a:gd name="T30" fmla="*/ 16 w 47"/>
                <a:gd name="T31" fmla="*/ 43 h 43"/>
                <a:gd name="T32" fmla="*/ 12 w 47"/>
                <a:gd name="T33" fmla="*/ 43 h 43"/>
                <a:gd name="T34" fmla="*/ 8 w 47"/>
                <a:gd name="T35" fmla="*/ 41 h 43"/>
                <a:gd name="T36" fmla="*/ 4 w 47"/>
                <a:gd name="T37" fmla="*/ 37 h 43"/>
                <a:gd name="T38" fmla="*/ 2 w 47"/>
                <a:gd name="T39" fmla="*/ 31 h 43"/>
                <a:gd name="T40" fmla="*/ 2 w 47"/>
                <a:gd name="T41" fmla="*/ 22 h 43"/>
                <a:gd name="T42" fmla="*/ 2 w 47"/>
                <a:gd name="T43" fmla="*/ 22 h 43"/>
                <a:gd name="T44" fmla="*/ 0 w 47"/>
                <a:gd name="T45" fmla="*/ 15 h 43"/>
                <a:gd name="T46" fmla="*/ 0 w 47"/>
                <a:gd name="T47" fmla="*/ 7 h 43"/>
                <a:gd name="T48" fmla="*/ 2 w 47"/>
                <a:gd name="T49" fmla="*/ 2 h 43"/>
                <a:gd name="T50" fmla="*/ 4 w 47"/>
                <a:gd name="T51" fmla="*/ 0 h 43"/>
                <a:gd name="T52" fmla="*/ 8 w 47"/>
                <a:gd name="T53" fmla="*/ 0 h 43"/>
                <a:gd name="T54" fmla="*/ 8 w 47"/>
                <a:gd name="T55" fmla="*/ 0 h 4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
                <a:gd name="T85" fmla="*/ 0 h 43"/>
                <a:gd name="T86" fmla="*/ 47 w 47"/>
                <a:gd name="T87" fmla="*/ 43 h 4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 h="43">
                  <a:moveTo>
                    <a:pt x="8" y="0"/>
                  </a:moveTo>
                  <a:lnTo>
                    <a:pt x="8" y="0"/>
                  </a:lnTo>
                  <a:lnTo>
                    <a:pt x="18" y="0"/>
                  </a:lnTo>
                  <a:lnTo>
                    <a:pt x="31" y="4"/>
                  </a:lnTo>
                  <a:lnTo>
                    <a:pt x="37" y="7"/>
                  </a:lnTo>
                  <a:lnTo>
                    <a:pt x="41" y="10"/>
                  </a:lnTo>
                  <a:lnTo>
                    <a:pt x="45" y="13"/>
                  </a:lnTo>
                  <a:lnTo>
                    <a:pt x="47" y="18"/>
                  </a:lnTo>
                  <a:lnTo>
                    <a:pt x="47" y="22"/>
                  </a:lnTo>
                  <a:lnTo>
                    <a:pt x="45" y="27"/>
                  </a:lnTo>
                  <a:lnTo>
                    <a:pt x="41" y="31"/>
                  </a:lnTo>
                  <a:lnTo>
                    <a:pt x="35" y="34"/>
                  </a:lnTo>
                  <a:lnTo>
                    <a:pt x="25" y="40"/>
                  </a:lnTo>
                  <a:lnTo>
                    <a:pt x="16" y="43"/>
                  </a:lnTo>
                  <a:lnTo>
                    <a:pt x="12" y="43"/>
                  </a:lnTo>
                  <a:lnTo>
                    <a:pt x="8" y="41"/>
                  </a:lnTo>
                  <a:lnTo>
                    <a:pt x="4" y="37"/>
                  </a:lnTo>
                  <a:lnTo>
                    <a:pt x="2" y="31"/>
                  </a:lnTo>
                  <a:lnTo>
                    <a:pt x="2" y="22"/>
                  </a:lnTo>
                  <a:lnTo>
                    <a:pt x="0" y="15"/>
                  </a:lnTo>
                  <a:lnTo>
                    <a:pt x="0" y="7"/>
                  </a:lnTo>
                  <a:lnTo>
                    <a:pt x="2" y="2"/>
                  </a:lnTo>
                  <a:lnTo>
                    <a:pt x="4" y="0"/>
                  </a:lnTo>
                  <a:lnTo>
                    <a:pt x="8" y="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79" name="Freeform 279"/>
            <p:cNvSpPr>
              <a:spLocks/>
            </p:cNvSpPr>
            <p:nvPr/>
          </p:nvSpPr>
          <p:spPr bwMode="auto">
            <a:xfrm>
              <a:off x="3569" y="3050"/>
              <a:ext cx="44" cy="27"/>
            </a:xfrm>
            <a:custGeom>
              <a:avLst/>
              <a:gdLst>
                <a:gd name="T0" fmla="*/ 0 w 44"/>
                <a:gd name="T1" fmla="*/ 18 h 27"/>
                <a:gd name="T2" fmla="*/ 0 w 44"/>
                <a:gd name="T3" fmla="*/ 18 h 27"/>
                <a:gd name="T4" fmla="*/ 4 w 44"/>
                <a:gd name="T5" fmla="*/ 12 h 27"/>
                <a:gd name="T6" fmla="*/ 10 w 44"/>
                <a:gd name="T7" fmla="*/ 6 h 27"/>
                <a:gd name="T8" fmla="*/ 18 w 44"/>
                <a:gd name="T9" fmla="*/ 2 h 27"/>
                <a:gd name="T10" fmla="*/ 24 w 44"/>
                <a:gd name="T11" fmla="*/ 0 h 27"/>
                <a:gd name="T12" fmla="*/ 28 w 44"/>
                <a:gd name="T13" fmla="*/ 0 h 27"/>
                <a:gd name="T14" fmla="*/ 28 w 44"/>
                <a:gd name="T15" fmla="*/ 0 h 27"/>
                <a:gd name="T16" fmla="*/ 32 w 44"/>
                <a:gd name="T17" fmla="*/ 2 h 27"/>
                <a:gd name="T18" fmla="*/ 36 w 44"/>
                <a:gd name="T19" fmla="*/ 3 h 27"/>
                <a:gd name="T20" fmla="*/ 42 w 44"/>
                <a:gd name="T21" fmla="*/ 9 h 27"/>
                <a:gd name="T22" fmla="*/ 44 w 44"/>
                <a:gd name="T23" fmla="*/ 16 h 27"/>
                <a:gd name="T24" fmla="*/ 44 w 44"/>
                <a:gd name="T25" fmla="*/ 22 h 27"/>
                <a:gd name="T26" fmla="*/ 44 w 44"/>
                <a:gd name="T27" fmla="*/ 22 h 27"/>
                <a:gd name="T28" fmla="*/ 42 w 44"/>
                <a:gd name="T29" fmla="*/ 27 h 27"/>
                <a:gd name="T30" fmla="*/ 38 w 44"/>
                <a:gd name="T31" fmla="*/ 27 h 27"/>
                <a:gd name="T32" fmla="*/ 22 w 44"/>
                <a:gd name="T33" fmla="*/ 27 h 27"/>
                <a:gd name="T34" fmla="*/ 22 w 44"/>
                <a:gd name="T35" fmla="*/ 27 h 27"/>
                <a:gd name="T36" fmla="*/ 6 w 44"/>
                <a:gd name="T37" fmla="*/ 24 h 27"/>
                <a:gd name="T38" fmla="*/ 2 w 44"/>
                <a:gd name="T39" fmla="*/ 22 h 27"/>
                <a:gd name="T40" fmla="*/ 0 w 44"/>
                <a:gd name="T41" fmla="*/ 18 h 27"/>
                <a:gd name="T42" fmla="*/ 0 w 44"/>
                <a:gd name="T43" fmla="*/ 18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27"/>
                <a:gd name="T68" fmla="*/ 44 w 44"/>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27">
                  <a:moveTo>
                    <a:pt x="0" y="18"/>
                  </a:moveTo>
                  <a:lnTo>
                    <a:pt x="0" y="18"/>
                  </a:lnTo>
                  <a:lnTo>
                    <a:pt x="4" y="12"/>
                  </a:lnTo>
                  <a:lnTo>
                    <a:pt x="10" y="6"/>
                  </a:lnTo>
                  <a:lnTo>
                    <a:pt x="18" y="2"/>
                  </a:lnTo>
                  <a:lnTo>
                    <a:pt x="24" y="0"/>
                  </a:lnTo>
                  <a:lnTo>
                    <a:pt x="28" y="0"/>
                  </a:lnTo>
                  <a:lnTo>
                    <a:pt x="32" y="2"/>
                  </a:lnTo>
                  <a:lnTo>
                    <a:pt x="36" y="3"/>
                  </a:lnTo>
                  <a:lnTo>
                    <a:pt x="42" y="9"/>
                  </a:lnTo>
                  <a:lnTo>
                    <a:pt x="44" y="16"/>
                  </a:lnTo>
                  <a:lnTo>
                    <a:pt x="44" y="22"/>
                  </a:lnTo>
                  <a:lnTo>
                    <a:pt x="42" y="27"/>
                  </a:lnTo>
                  <a:lnTo>
                    <a:pt x="38" y="27"/>
                  </a:lnTo>
                  <a:lnTo>
                    <a:pt x="22" y="27"/>
                  </a:lnTo>
                  <a:lnTo>
                    <a:pt x="6" y="24"/>
                  </a:lnTo>
                  <a:lnTo>
                    <a:pt x="2" y="22"/>
                  </a:lnTo>
                  <a:lnTo>
                    <a:pt x="0" y="18"/>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80" name="Freeform 280"/>
            <p:cNvSpPr>
              <a:spLocks/>
            </p:cNvSpPr>
            <p:nvPr/>
          </p:nvSpPr>
          <p:spPr bwMode="auto">
            <a:xfrm>
              <a:off x="3625" y="3090"/>
              <a:ext cx="45" cy="28"/>
            </a:xfrm>
            <a:custGeom>
              <a:avLst/>
              <a:gdLst>
                <a:gd name="T0" fmla="*/ 45 w 45"/>
                <a:gd name="T1" fmla="*/ 4 h 28"/>
                <a:gd name="T2" fmla="*/ 45 w 45"/>
                <a:gd name="T3" fmla="*/ 4 h 28"/>
                <a:gd name="T4" fmla="*/ 45 w 45"/>
                <a:gd name="T5" fmla="*/ 10 h 28"/>
                <a:gd name="T6" fmla="*/ 41 w 45"/>
                <a:gd name="T7" fmla="*/ 17 h 28"/>
                <a:gd name="T8" fmla="*/ 35 w 45"/>
                <a:gd name="T9" fmla="*/ 25 h 28"/>
                <a:gd name="T10" fmla="*/ 29 w 45"/>
                <a:gd name="T11" fmla="*/ 26 h 28"/>
                <a:gd name="T12" fmla="*/ 25 w 45"/>
                <a:gd name="T13" fmla="*/ 28 h 28"/>
                <a:gd name="T14" fmla="*/ 25 w 45"/>
                <a:gd name="T15" fmla="*/ 28 h 28"/>
                <a:gd name="T16" fmla="*/ 21 w 45"/>
                <a:gd name="T17" fmla="*/ 28 h 28"/>
                <a:gd name="T18" fmla="*/ 17 w 45"/>
                <a:gd name="T19" fmla="*/ 26 h 28"/>
                <a:gd name="T20" fmla="*/ 10 w 45"/>
                <a:gd name="T21" fmla="*/ 20 h 28"/>
                <a:gd name="T22" fmla="*/ 4 w 45"/>
                <a:gd name="T23" fmla="*/ 14 h 28"/>
                <a:gd name="T24" fmla="*/ 0 w 45"/>
                <a:gd name="T25" fmla="*/ 9 h 28"/>
                <a:gd name="T26" fmla="*/ 0 w 45"/>
                <a:gd name="T27" fmla="*/ 9 h 28"/>
                <a:gd name="T28" fmla="*/ 2 w 45"/>
                <a:gd name="T29" fmla="*/ 4 h 28"/>
                <a:gd name="T30" fmla="*/ 6 w 45"/>
                <a:gd name="T31" fmla="*/ 3 h 28"/>
                <a:gd name="T32" fmla="*/ 21 w 45"/>
                <a:gd name="T33" fmla="*/ 0 h 28"/>
                <a:gd name="T34" fmla="*/ 21 w 45"/>
                <a:gd name="T35" fmla="*/ 0 h 28"/>
                <a:gd name="T36" fmla="*/ 37 w 45"/>
                <a:gd name="T37" fmla="*/ 0 h 28"/>
                <a:gd name="T38" fmla="*/ 43 w 45"/>
                <a:gd name="T39" fmla="*/ 0 h 28"/>
                <a:gd name="T40" fmla="*/ 43 w 45"/>
                <a:gd name="T41" fmla="*/ 1 h 28"/>
                <a:gd name="T42" fmla="*/ 45 w 45"/>
                <a:gd name="T43" fmla="*/ 4 h 28"/>
                <a:gd name="T44" fmla="*/ 45 w 45"/>
                <a:gd name="T45" fmla="*/ 4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5"/>
                <a:gd name="T70" fmla="*/ 0 h 28"/>
                <a:gd name="T71" fmla="*/ 45 w 45"/>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5" h="28">
                  <a:moveTo>
                    <a:pt x="45" y="4"/>
                  </a:moveTo>
                  <a:lnTo>
                    <a:pt x="45" y="4"/>
                  </a:lnTo>
                  <a:lnTo>
                    <a:pt x="45" y="10"/>
                  </a:lnTo>
                  <a:lnTo>
                    <a:pt x="41" y="17"/>
                  </a:lnTo>
                  <a:lnTo>
                    <a:pt x="35" y="25"/>
                  </a:lnTo>
                  <a:lnTo>
                    <a:pt x="29" y="26"/>
                  </a:lnTo>
                  <a:lnTo>
                    <a:pt x="25" y="28"/>
                  </a:lnTo>
                  <a:lnTo>
                    <a:pt x="21" y="28"/>
                  </a:lnTo>
                  <a:lnTo>
                    <a:pt x="17" y="26"/>
                  </a:lnTo>
                  <a:lnTo>
                    <a:pt x="10" y="20"/>
                  </a:lnTo>
                  <a:lnTo>
                    <a:pt x="4" y="14"/>
                  </a:lnTo>
                  <a:lnTo>
                    <a:pt x="0" y="9"/>
                  </a:lnTo>
                  <a:lnTo>
                    <a:pt x="2" y="4"/>
                  </a:lnTo>
                  <a:lnTo>
                    <a:pt x="6" y="3"/>
                  </a:lnTo>
                  <a:lnTo>
                    <a:pt x="21" y="0"/>
                  </a:lnTo>
                  <a:lnTo>
                    <a:pt x="37" y="0"/>
                  </a:lnTo>
                  <a:lnTo>
                    <a:pt x="43" y="0"/>
                  </a:lnTo>
                  <a:lnTo>
                    <a:pt x="43" y="1"/>
                  </a:lnTo>
                  <a:lnTo>
                    <a:pt x="45" y="4"/>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81" name="Freeform 281"/>
            <p:cNvSpPr>
              <a:spLocks/>
            </p:cNvSpPr>
            <p:nvPr/>
          </p:nvSpPr>
          <p:spPr bwMode="auto">
            <a:xfrm>
              <a:off x="3212" y="3075"/>
              <a:ext cx="51" cy="41"/>
            </a:xfrm>
            <a:custGeom>
              <a:avLst/>
              <a:gdLst>
                <a:gd name="T0" fmla="*/ 37 w 51"/>
                <a:gd name="T1" fmla="*/ 2 h 41"/>
                <a:gd name="T2" fmla="*/ 37 w 51"/>
                <a:gd name="T3" fmla="*/ 2 h 41"/>
                <a:gd name="T4" fmla="*/ 43 w 51"/>
                <a:gd name="T5" fmla="*/ 7 h 41"/>
                <a:gd name="T6" fmla="*/ 49 w 51"/>
                <a:gd name="T7" fmla="*/ 16 h 41"/>
                <a:gd name="T8" fmla="*/ 51 w 51"/>
                <a:gd name="T9" fmla="*/ 22 h 41"/>
                <a:gd name="T10" fmla="*/ 51 w 51"/>
                <a:gd name="T11" fmla="*/ 26 h 41"/>
                <a:gd name="T12" fmla="*/ 51 w 51"/>
                <a:gd name="T13" fmla="*/ 31 h 41"/>
                <a:gd name="T14" fmla="*/ 49 w 51"/>
                <a:gd name="T15" fmla="*/ 35 h 41"/>
                <a:gd name="T16" fmla="*/ 49 w 51"/>
                <a:gd name="T17" fmla="*/ 35 h 41"/>
                <a:gd name="T18" fmla="*/ 45 w 51"/>
                <a:gd name="T19" fmla="*/ 38 h 41"/>
                <a:gd name="T20" fmla="*/ 39 w 51"/>
                <a:gd name="T21" fmla="*/ 40 h 41"/>
                <a:gd name="T22" fmla="*/ 31 w 51"/>
                <a:gd name="T23" fmla="*/ 41 h 41"/>
                <a:gd name="T24" fmla="*/ 26 w 51"/>
                <a:gd name="T25" fmla="*/ 41 h 41"/>
                <a:gd name="T26" fmla="*/ 12 w 51"/>
                <a:gd name="T27" fmla="*/ 40 h 41"/>
                <a:gd name="T28" fmla="*/ 4 w 51"/>
                <a:gd name="T29" fmla="*/ 35 h 41"/>
                <a:gd name="T30" fmla="*/ 4 w 51"/>
                <a:gd name="T31" fmla="*/ 35 h 41"/>
                <a:gd name="T32" fmla="*/ 0 w 51"/>
                <a:gd name="T33" fmla="*/ 34 h 41"/>
                <a:gd name="T34" fmla="*/ 0 w 51"/>
                <a:gd name="T35" fmla="*/ 32 h 41"/>
                <a:gd name="T36" fmla="*/ 0 w 51"/>
                <a:gd name="T37" fmla="*/ 26 h 41"/>
                <a:gd name="T38" fmla="*/ 4 w 51"/>
                <a:gd name="T39" fmla="*/ 22 h 41"/>
                <a:gd name="T40" fmla="*/ 12 w 51"/>
                <a:gd name="T41" fmla="*/ 15 h 41"/>
                <a:gd name="T42" fmla="*/ 12 w 51"/>
                <a:gd name="T43" fmla="*/ 15 h 41"/>
                <a:gd name="T44" fmla="*/ 18 w 51"/>
                <a:gd name="T45" fmla="*/ 7 h 41"/>
                <a:gd name="T46" fmla="*/ 24 w 51"/>
                <a:gd name="T47" fmla="*/ 3 h 41"/>
                <a:gd name="T48" fmla="*/ 31 w 51"/>
                <a:gd name="T49" fmla="*/ 0 h 41"/>
                <a:gd name="T50" fmla="*/ 33 w 51"/>
                <a:gd name="T51" fmla="*/ 0 h 41"/>
                <a:gd name="T52" fmla="*/ 37 w 51"/>
                <a:gd name="T53" fmla="*/ 2 h 41"/>
                <a:gd name="T54" fmla="*/ 37 w 51"/>
                <a:gd name="T55" fmla="*/ 2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1"/>
                <a:gd name="T85" fmla="*/ 0 h 41"/>
                <a:gd name="T86" fmla="*/ 51 w 51"/>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1" h="41">
                  <a:moveTo>
                    <a:pt x="37" y="2"/>
                  </a:moveTo>
                  <a:lnTo>
                    <a:pt x="37" y="2"/>
                  </a:lnTo>
                  <a:lnTo>
                    <a:pt x="43" y="7"/>
                  </a:lnTo>
                  <a:lnTo>
                    <a:pt x="49" y="16"/>
                  </a:lnTo>
                  <a:lnTo>
                    <a:pt x="51" y="22"/>
                  </a:lnTo>
                  <a:lnTo>
                    <a:pt x="51" y="26"/>
                  </a:lnTo>
                  <a:lnTo>
                    <a:pt x="51" y="31"/>
                  </a:lnTo>
                  <a:lnTo>
                    <a:pt x="49" y="35"/>
                  </a:lnTo>
                  <a:lnTo>
                    <a:pt x="45" y="38"/>
                  </a:lnTo>
                  <a:lnTo>
                    <a:pt x="39" y="40"/>
                  </a:lnTo>
                  <a:lnTo>
                    <a:pt x="31" y="41"/>
                  </a:lnTo>
                  <a:lnTo>
                    <a:pt x="26" y="41"/>
                  </a:lnTo>
                  <a:lnTo>
                    <a:pt x="12" y="40"/>
                  </a:lnTo>
                  <a:lnTo>
                    <a:pt x="4" y="35"/>
                  </a:lnTo>
                  <a:lnTo>
                    <a:pt x="0" y="34"/>
                  </a:lnTo>
                  <a:lnTo>
                    <a:pt x="0" y="32"/>
                  </a:lnTo>
                  <a:lnTo>
                    <a:pt x="0" y="26"/>
                  </a:lnTo>
                  <a:lnTo>
                    <a:pt x="4" y="22"/>
                  </a:lnTo>
                  <a:lnTo>
                    <a:pt x="12" y="15"/>
                  </a:lnTo>
                  <a:lnTo>
                    <a:pt x="18" y="7"/>
                  </a:lnTo>
                  <a:lnTo>
                    <a:pt x="24" y="3"/>
                  </a:lnTo>
                  <a:lnTo>
                    <a:pt x="31" y="0"/>
                  </a:lnTo>
                  <a:lnTo>
                    <a:pt x="33" y="0"/>
                  </a:lnTo>
                  <a:lnTo>
                    <a:pt x="37" y="2"/>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82" name="Freeform 282"/>
            <p:cNvSpPr>
              <a:spLocks/>
            </p:cNvSpPr>
            <p:nvPr/>
          </p:nvSpPr>
          <p:spPr bwMode="auto">
            <a:xfrm>
              <a:off x="3255" y="3044"/>
              <a:ext cx="48" cy="43"/>
            </a:xfrm>
            <a:custGeom>
              <a:avLst/>
              <a:gdLst>
                <a:gd name="T0" fmla="*/ 8 w 48"/>
                <a:gd name="T1" fmla="*/ 0 h 43"/>
                <a:gd name="T2" fmla="*/ 8 w 48"/>
                <a:gd name="T3" fmla="*/ 0 h 43"/>
                <a:gd name="T4" fmla="*/ 18 w 48"/>
                <a:gd name="T5" fmla="*/ 0 h 43"/>
                <a:gd name="T6" fmla="*/ 32 w 48"/>
                <a:gd name="T7" fmla="*/ 5 h 43"/>
                <a:gd name="T8" fmla="*/ 38 w 48"/>
                <a:gd name="T9" fmla="*/ 8 h 43"/>
                <a:gd name="T10" fmla="*/ 42 w 48"/>
                <a:gd name="T11" fmla="*/ 10 h 43"/>
                <a:gd name="T12" fmla="*/ 46 w 48"/>
                <a:gd name="T13" fmla="*/ 15 h 43"/>
                <a:gd name="T14" fmla="*/ 48 w 48"/>
                <a:gd name="T15" fmla="*/ 18 h 43"/>
                <a:gd name="T16" fmla="*/ 48 w 48"/>
                <a:gd name="T17" fmla="*/ 18 h 43"/>
                <a:gd name="T18" fmla="*/ 48 w 48"/>
                <a:gd name="T19" fmla="*/ 22 h 43"/>
                <a:gd name="T20" fmla="*/ 46 w 48"/>
                <a:gd name="T21" fmla="*/ 27 h 43"/>
                <a:gd name="T22" fmla="*/ 42 w 48"/>
                <a:gd name="T23" fmla="*/ 31 h 43"/>
                <a:gd name="T24" fmla="*/ 38 w 48"/>
                <a:gd name="T25" fmla="*/ 34 h 43"/>
                <a:gd name="T26" fmla="*/ 26 w 48"/>
                <a:gd name="T27" fmla="*/ 40 h 43"/>
                <a:gd name="T28" fmla="*/ 16 w 48"/>
                <a:gd name="T29" fmla="*/ 43 h 43"/>
                <a:gd name="T30" fmla="*/ 16 w 48"/>
                <a:gd name="T31" fmla="*/ 43 h 43"/>
                <a:gd name="T32" fmla="*/ 12 w 48"/>
                <a:gd name="T33" fmla="*/ 43 h 43"/>
                <a:gd name="T34" fmla="*/ 8 w 48"/>
                <a:gd name="T35" fmla="*/ 41 h 43"/>
                <a:gd name="T36" fmla="*/ 6 w 48"/>
                <a:gd name="T37" fmla="*/ 38 h 43"/>
                <a:gd name="T38" fmla="*/ 2 w 48"/>
                <a:gd name="T39" fmla="*/ 31 h 43"/>
                <a:gd name="T40" fmla="*/ 2 w 48"/>
                <a:gd name="T41" fmla="*/ 24 h 43"/>
                <a:gd name="T42" fmla="*/ 2 w 48"/>
                <a:gd name="T43" fmla="*/ 24 h 43"/>
                <a:gd name="T44" fmla="*/ 0 w 48"/>
                <a:gd name="T45" fmla="*/ 15 h 43"/>
                <a:gd name="T46" fmla="*/ 0 w 48"/>
                <a:gd name="T47" fmla="*/ 8 h 43"/>
                <a:gd name="T48" fmla="*/ 2 w 48"/>
                <a:gd name="T49" fmla="*/ 3 h 43"/>
                <a:gd name="T50" fmla="*/ 4 w 48"/>
                <a:gd name="T51" fmla="*/ 0 h 43"/>
                <a:gd name="T52" fmla="*/ 8 w 48"/>
                <a:gd name="T53" fmla="*/ 0 h 43"/>
                <a:gd name="T54" fmla="*/ 8 w 48"/>
                <a:gd name="T55" fmla="*/ 0 h 4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8"/>
                <a:gd name="T85" fmla="*/ 0 h 43"/>
                <a:gd name="T86" fmla="*/ 48 w 48"/>
                <a:gd name="T87" fmla="*/ 43 h 4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8" h="43">
                  <a:moveTo>
                    <a:pt x="8" y="0"/>
                  </a:moveTo>
                  <a:lnTo>
                    <a:pt x="8" y="0"/>
                  </a:lnTo>
                  <a:lnTo>
                    <a:pt x="18" y="0"/>
                  </a:lnTo>
                  <a:lnTo>
                    <a:pt x="32" y="5"/>
                  </a:lnTo>
                  <a:lnTo>
                    <a:pt x="38" y="8"/>
                  </a:lnTo>
                  <a:lnTo>
                    <a:pt x="42" y="10"/>
                  </a:lnTo>
                  <a:lnTo>
                    <a:pt x="46" y="15"/>
                  </a:lnTo>
                  <a:lnTo>
                    <a:pt x="48" y="18"/>
                  </a:lnTo>
                  <a:lnTo>
                    <a:pt x="48" y="22"/>
                  </a:lnTo>
                  <a:lnTo>
                    <a:pt x="46" y="27"/>
                  </a:lnTo>
                  <a:lnTo>
                    <a:pt x="42" y="31"/>
                  </a:lnTo>
                  <a:lnTo>
                    <a:pt x="38" y="34"/>
                  </a:lnTo>
                  <a:lnTo>
                    <a:pt x="26" y="40"/>
                  </a:lnTo>
                  <a:lnTo>
                    <a:pt x="16" y="43"/>
                  </a:lnTo>
                  <a:lnTo>
                    <a:pt x="12" y="43"/>
                  </a:lnTo>
                  <a:lnTo>
                    <a:pt x="8" y="41"/>
                  </a:lnTo>
                  <a:lnTo>
                    <a:pt x="6" y="38"/>
                  </a:lnTo>
                  <a:lnTo>
                    <a:pt x="2" y="31"/>
                  </a:lnTo>
                  <a:lnTo>
                    <a:pt x="2" y="24"/>
                  </a:lnTo>
                  <a:lnTo>
                    <a:pt x="0" y="15"/>
                  </a:lnTo>
                  <a:lnTo>
                    <a:pt x="0" y="8"/>
                  </a:lnTo>
                  <a:lnTo>
                    <a:pt x="2" y="3"/>
                  </a:lnTo>
                  <a:lnTo>
                    <a:pt x="4" y="0"/>
                  </a:lnTo>
                  <a:lnTo>
                    <a:pt x="8" y="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83" name="Freeform 283"/>
            <p:cNvSpPr>
              <a:spLocks/>
            </p:cNvSpPr>
            <p:nvPr/>
          </p:nvSpPr>
          <p:spPr bwMode="auto">
            <a:xfrm>
              <a:off x="3210" y="3044"/>
              <a:ext cx="41" cy="28"/>
            </a:xfrm>
            <a:custGeom>
              <a:avLst/>
              <a:gdLst>
                <a:gd name="T0" fmla="*/ 0 w 41"/>
                <a:gd name="T1" fmla="*/ 18 h 28"/>
                <a:gd name="T2" fmla="*/ 0 w 41"/>
                <a:gd name="T3" fmla="*/ 18 h 28"/>
                <a:gd name="T4" fmla="*/ 2 w 41"/>
                <a:gd name="T5" fmla="*/ 12 h 28"/>
                <a:gd name="T6" fmla="*/ 8 w 41"/>
                <a:gd name="T7" fmla="*/ 6 h 28"/>
                <a:gd name="T8" fmla="*/ 16 w 41"/>
                <a:gd name="T9" fmla="*/ 2 h 28"/>
                <a:gd name="T10" fmla="*/ 22 w 41"/>
                <a:gd name="T11" fmla="*/ 0 h 28"/>
                <a:gd name="T12" fmla="*/ 26 w 41"/>
                <a:gd name="T13" fmla="*/ 0 h 28"/>
                <a:gd name="T14" fmla="*/ 26 w 41"/>
                <a:gd name="T15" fmla="*/ 0 h 28"/>
                <a:gd name="T16" fmla="*/ 30 w 41"/>
                <a:gd name="T17" fmla="*/ 2 h 28"/>
                <a:gd name="T18" fmla="*/ 33 w 41"/>
                <a:gd name="T19" fmla="*/ 3 h 28"/>
                <a:gd name="T20" fmla="*/ 39 w 41"/>
                <a:gd name="T21" fmla="*/ 10 h 28"/>
                <a:gd name="T22" fmla="*/ 41 w 41"/>
                <a:gd name="T23" fmla="*/ 16 h 28"/>
                <a:gd name="T24" fmla="*/ 41 w 41"/>
                <a:gd name="T25" fmla="*/ 22 h 28"/>
                <a:gd name="T26" fmla="*/ 41 w 41"/>
                <a:gd name="T27" fmla="*/ 22 h 28"/>
                <a:gd name="T28" fmla="*/ 39 w 41"/>
                <a:gd name="T29" fmla="*/ 27 h 28"/>
                <a:gd name="T30" fmla="*/ 35 w 41"/>
                <a:gd name="T31" fmla="*/ 28 h 28"/>
                <a:gd name="T32" fmla="*/ 20 w 41"/>
                <a:gd name="T33" fmla="*/ 27 h 28"/>
                <a:gd name="T34" fmla="*/ 20 w 41"/>
                <a:gd name="T35" fmla="*/ 27 h 28"/>
                <a:gd name="T36" fmla="*/ 6 w 41"/>
                <a:gd name="T37" fmla="*/ 24 h 28"/>
                <a:gd name="T38" fmla="*/ 0 w 41"/>
                <a:gd name="T39" fmla="*/ 22 h 28"/>
                <a:gd name="T40" fmla="*/ 0 w 41"/>
                <a:gd name="T41" fmla="*/ 18 h 28"/>
                <a:gd name="T42" fmla="*/ 0 w 41"/>
                <a:gd name="T43" fmla="*/ 18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1"/>
                <a:gd name="T67" fmla="*/ 0 h 28"/>
                <a:gd name="T68" fmla="*/ 41 w 41"/>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1" h="28">
                  <a:moveTo>
                    <a:pt x="0" y="18"/>
                  </a:moveTo>
                  <a:lnTo>
                    <a:pt x="0" y="18"/>
                  </a:lnTo>
                  <a:lnTo>
                    <a:pt x="2" y="12"/>
                  </a:lnTo>
                  <a:lnTo>
                    <a:pt x="8" y="6"/>
                  </a:lnTo>
                  <a:lnTo>
                    <a:pt x="16" y="2"/>
                  </a:lnTo>
                  <a:lnTo>
                    <a:pt x="22" y="0"/>
                  </a:lnTo>
                  <a:lnTo>
                    <a:pt x="26" y="0"/>
                  </a:lnTo>
                  <a:lnTo>
                    <a:pt x="30" y="2"/>
                  </a:lnTo>
                  <a:lnTo>
                    <a:pt x="33" y="3"/>
                  </a:lnTo>
                  <a:lnTo>
                    <a:pt x="39" y="10"/>
                  </a:lnTo>
                  <a:lnTo>
                    <a:pt x="41" y="16"/>
                  </a:lnTo>
                  <a:lnTo>
                    <a:pt x="41" y="22"/>
                  </a:lnTo>
                  <a:lnTo>
                    <a:pt x="39" y="27"/>
                  </a:lnTo>
                  <a:lnTo>
                    <a:pt x="35" y="28"/>
                  </a:lnTo>
                  <a:lnTo>
                    <a:pt x="20" y="27"/>
                  </a:lnTo>
                  <a:lnTo>
                    <a:pt x="6" y="24"/>
                  </a:lnTo>
                  <a:lnTo>
                    <a:pt x="0" y="22"/>
                  </a:lnTo>
                  <a:lnTo>
                    <a:pt x="0" y="18"/>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84" name="Freeform 284"/>
            <p:cNvSpPr>
              <a:spLocks/>
            </p:cNvSpPr>
            <p:nvPr/>
          </p:nvSpPr>
          <p:spPr bwMode="auto">
            <a:xfrm>
              <a:off x="3263" y="3084"/>
              <a:ext cx="46" cy="28"/>
            </a:xfrm>
            <a:custGeom>
              <a:avLst/>
              <a:gdLst>
                <a:gd name="T0" fmla="*/ 46 w 46"/>
                <a:gd name="T1" fmla="*/ 4 h 28"/>
                <a:gd name="T2" fmla="*/ 46 w 46"/>
                <a:gd name="T3" fmla="*/ 4 h 28"/>
                <a:gd name="T4" fmla="*/ 46 w 46"/>
                <a:gd name="T5" fmla="*/ 10 h 28"/>
                <a:gd name="T6" fmla="*/ 42 w 46"/>
                <a:gd name="T7" fmla="*/ 17 h 28"/>
                <a:gd name="T8" fmla="*/ 36 w 46"/>
                <a:gd name="T9" fmla="*/ 25 h 28"/>
                <a:gd name="T10" fmla="*/ 32 w 46"/>
                <a:gd name="T11" fmla="*/ 26 h 28"/>
                <a:gd name="T12" fmla="*/ 26 w 46"/>
                <a:gd name="T13" fmla="*/ 28 h 28"/>
                <a:gd name="T14" fmla="*/ 26 w 46"/>
                <a:gd name="T15" fmla="*/ 28 h 28"/>
                <a:gd name="T16" fmla="*/ 22 w 46"/>
                <a:gd name="T17" fmla="*/ 28 h 28"/>
                <a:gd name="T18" fmla="*/ 18 w 46"/>
                <a:gd name="T19" fmla="*/ 26 h 28"/>
                <a:gd name="T20" fmla="*/ 10 w 46"/>
                <a:gd name="T21" fmla="*/ 22 h 28"/>
                <a:gd name="T22" fmla="*/ 4 w 46"/>
                <a:gd name="T23" fmla="*/ 15 h 28"/>
                <a:gd name="T24" fmla="*/ 0 w 46"/>
                <a:gd name="T25" fmla="*/ 9 h 28"/>
                <a:gd name="T26" fmla="*/ 0 w 46"/>
                <a:gd name="T27" fmla="*/ 9 h 28"/>
                <a:gd name="T28" fmla="*/ 2 w 46"/>
                <a:gd name="T29" fmla="*/ 6 h 28"/>
                <a:gd name="T30" fmla="*/ 6 w 46"/>
                <a:gd name="T31" fmla="*/ 3 h 28"/>
                <a:gd name="T32" fmla="*/ 22 w 46"/>
                <a:gd name="T33" fmla="*/ 1 h 28"/>
                <a:gd name="T34" fmla="*/ 22 w 46"/>
                <a:gd name="T35" fmla="*/ 1 h 28"/>
                <a:gd name="T36" fmla="*/ 38 w 46"/>
                <a:gd name="T37" fmla="*/ 0 h 28"/>
                <a:gd name="T38" fmla="*/ 44 w 46"/>
                <a:gd name="T39" fmla="*/ 1 h 28"/>
                <a:gd name="T40" fmla="*/ 46 w 46"/>
                <a:gd name="T41" fmla="*/ 3 h 28"/>
                <a:gd name="T42" fmla="*/ 46 w 46"/>
                <a:gd name="T43" fmla="*/ 4 h 28"/>
                <a:gd name="T44" fmla="*/ 46 w 46"/>
                <a:gd name="T45" fmla="*/ 4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6"/>
                <a:gd name="T70" fmla="*/ 0 h 28"/>
                <a:gd name="T71" fmla="*/ 46 w 46"/>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6" h="28">
                  <a:moveTo>
                    <a:pt x="46" y="4"/>
                  </a:moveTo>
                  <a:lnTo>
                    <a:pt x="46" y="4"/>
                  </a:lnTo>
                  <a:lnTo>
                    <a:pt x="46" y="10"/>
                  </a:lnTo>
                  <a:lnTo>
                    <a:pt x="42" y="17"/>
                  </a:lnTo>
                  <a:lnTo>
                    <a:pt x="36" y="25"/>
                  </a:lnTo>
                  <a:lnTo>
                    <a:pt x="32" y="26"/>
                  </a:lnTo>
                  <a:lnTo>
                    <a:pt x="26" y="28"/>
                  </a:lnTo>
                  <a:lnTo>
                    <a:pt x="22" y="28"/>
                  </a:lnTo>
                  <a:lnTo>
                    <a:pt x="18" y="26"/>
                  </a:lnTo>
                  <a:lnTo>
                    <a:pt x="10" y="22"/>
                  </a:lnTo>
                  <a:lnTo>
                    <a:pt x="4" y="15"/>
                  </a:lnTo>
                  <a:lnTo>
                    <a:pt x="0" y="9"/>
                  </a:lnTo>
                  <a:lnTo>
                    <a:pt x="2" y="6"/>
                  </a:lnTo>
                  <a:lnTo>
                    <a:pt x="6" y="3"/>
                  </a:lnTo>
                  <a:lnTo>
                    <a:pt x="22" y="1"/>
                  </a:lnTo>
                  <a:lnTo>
                    <a:pt x="38" y="0"/>
                  </a:lnTo>
                  <a:lnTo>
                    <a:pt x="44" y="1"/>
                  </a:lnTo>
                  <a:lnTo>
                    <a:pt x="46" y="3"/>
                  </a:lnTo>
                  <a:lnTo>
                    <a:pt x="46" y="4"/>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85" name="Freeform 285"/>
            <p:cNvSpPr>
              <a:spLocks/>
            </p:cNvSpPr>
            <p:nvPr/>
          </p:nvSpPr>
          <p:spPr bwMode="auto">
            <a:xfrm>
              <a:off x="3563" y="2991"/>
              <a:ext cx="56" cy="39"/>
            </a:xfrm>
            <a:custGeom>
              <a:avLst/>
              <a:gdLst>
                <a:gd name="T0" fmla="*/ 56 w 56"/>
                <a:gd name="T1" fmla="*/ 22 h 39"/>
                <a:gd name="T2" fmla="*/ 56 w 56"/>
                <a:gd name="T3" fmla="*/ 22 h 39"/>
                <a:gd name="T4" fmla="*/ 48 w 56"/>
                <a:gd name="T5" fmla="*/ 28 h 39"/>
                <a:gd name="T6" fmla="*/ 38 w 56"/>
                <a:gd name="T7" fmla="*/ 34 h 39"/>
                <a:gd name="T8" fmla="*/ 32 w 56"/>
                <a:gd name="T9" fmla="*/ 37 h 39"/>
                <a:gd name="T10" fmla="*/ 24 w 56"/>
                <a:gd name="T11" fmla="*/ 39 h 39"/>
                <a:gd name="T12" fmla="*/ 18 w 56"/>
                <a:gd name="T13" fmla="*/ 39 h 39"/>
                <a:gd name="T14" fmla="*/ 12 w 56"/>
                <a:gd name="T15" fmla="*/ 37 h 39"/>
                <a:gd name="T16" fmla="*/ 12 w 56"/>
                <a:gd name="T17" fmla="*/ 37 h 39"/>
                <a:gd name="T18" fmla="*/ 8 w 56"/>
                <a:gd name="T19" fmla="*/ 34 h 39"/>
                <a:gd name="T20" fmla="*/ 4 w 56"/>
                <a:gd name="T21" fmla="*/ 31 h 39"/>
                <a:gd name="T22" fmla="*/ 2 w 56"/>
                <a:gd name="T23" fmla="*/ 27 h 39"/>
                <a:gd name="T24" fmla="*/ 0 w 56"/>
                <a:gd name="T25" fmla="*/ 22 h 39"/>
                <a:gd name="T26" fmla="*/ 0 w 56"/>
                <a:gd name="T27" fmla="*/ 12 h 39"/>
                <a:gd name="T28" fmla="*/ 2 w 56"/>
                <a:gd name="T29" fmla="*/ 5 h 39"/>
                <a:gd name="T30" fmla="*/ 2 w 56"/>
                <a:gd name="T31" fmla="*/ 5 h 39"/>
                <a:gd name="T32" fmla="*/ 4 w 56"/>
                <a:gd name="T33" fmla="*/ 2 h 39"/>
                <a:gd name="T34" fmla="*/ 8 w 56"/>
                <a:gd name="T35" fmla="*/ 0 h 39"/>
                <a:gd name="T36" fmla="*/ 14 w 56"/>
                <a:gd name="T37" fmla="*/ 0 h 39"/>
                <a:gd name="T38" fmla="*/ 22 w 56"/>
                <a:gd name="T39" fmla="*/ 2 h 39"/>
                <a:gd name="T40" fmla="*/ 32 w 56"/>
                <a:gd name="T41" fmla="*/ 6 h 39"/>
                <a:gd name="T42" fmla="*/ 32 w 56"/>
                <a:gd name="T43" fmla="*/ 6 h 39"/>
                <a:gd name="T44" fmla="*/ 42 w 56"/>
                <a:gd name="T45" fmla="*/ 9 h 39"/>
                <a:gd name="T46" fmla="*/ 52 w 56"/>
                <a:gd name="T47" fmla="*/ 12 h 39"/>
                <a:gd name="T48" fmla="*/ 56 w 56"/>
                <a:gd name="T49" fmla="*/ 17 h 39"/>
                <a:gd name="T50" fmla="*/ 56 w 56"/>
                <a:gd name="T51" fmla="*/ 19 h 39"/>
                <a:gd name="T52" fmla="*/ 56 w 56"/>
                <a:gd name="T53" fmla="*/ 22 h 39"/>
                <a:gd name="T54" fmla="*/ 56 w 56"/>
                <a:gd name="T55" fmla="*/ 22 h 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6"/>
                <a:gd name="T85" fmla="*/ 0 h 39"/>
                <a:gd name="T86" fmla="*/ 56 w 56"/>
                <a:gd name="T87" fmla="*/ 39 h 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6" h="39">
                  <a:moveTo>
                    <a:pt x="56" y="22"/>
                  </a:moveTo>
                  <a:lnTo>
                    <a:pt x="56" y="22"/>
                  </a:lnTo>
                  <a:lnTo>
                    <a:pt x="48" y="28"/>
                  </a:lnTo>
                  <a:lnTo>
                    <a:pt x="38" y="34"/>
                  </a:lnTo>
                  <a:lnTo>
                    <a:pt x="32" y="37"/>
                  </a:lnTo>
                  <a:lnTo>
                    <a:pt x="24" y="39"/>
                  </a:lnTo>
                  <a:lnTo>
                    <a:pt x="18" y="39"/>
                  </a:lnTo>
                  <a:lnTo>
                    <a:pt x="12" y="37"/>
                  </a:lnTo>
                  <a:lnTo>
                    <a:pt x="8" y="34"/>
                  </a:lnTo>
                  <a:lnTo>
                    <a:pt x="4" y="31"/>
                  </a:lnTo>
                  <a:lnTo>
                    <a:pt x="2" y="27"/>
                  </a:lnTo>
                  <a:lnTo>
                    <a:pt x="0" y="22"/>
                  </a:lnTo>
                  <a:lnTo>
                    <a:pt x="0" y="12"/>
                  </a:lnTo>
                  <a:lnTo>
                    <a:pt x="2" y="5"/>
                  </a:lnTo>
                  <a:lnTo>
                    <a:pt x="4" y="2"/>
                  </a:lnTo>
                  <a:lnTo>
                    <a:pt x="8" y="0"/>
                  </a:lnTo>
                  <a:lnTo>
                    <a:pt x="14" y="0"/>
                  </a:lnTo>
                  <a:lnTo>
                    <a:pt x="22" y="2"/>
                  </a:lnTo>
                  <a:lnTo>
                    <a:pt x="32" y="6"/>
                  </a:lnTo>
                  <a:lnTo>
                    <a:pt x="42" y="9"/>
                  </a:lnTo>
                  <a:lnTo>
                    <a:pt x="52" y="12"/>
                  </a:lnTo>
                  <a:lnTo>
                    <a:pt x="56" y="17"/>
                  </a:lnTo>
                  <a:lnTo>
                    <a:pt x="56" y="19"/>
                  </a:lnTo>
                  <a:lnTo>
                    <a:pt x="56" y="22"/>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86" name="Freeform 286"/>
            <p:cNvSpPr>
              <a:spLocks/>
            </p:cNvSpPr>
            <p:nvPr/>
          </p:nvSpPr>
          <p:spPr bwMode="auto">
            <a:xfrm>
              <a:off x="3609" y="3012"/>
              <a:ext cx="55" cy="38"/>
            </a:xfrm>
            <a:custGeom>
              <a:avLst/>
              <a:gdLst>
                <a:gd name="T0" fmla="*/ 55 w 55"/>
                <a:gd name="T1" fmla="*/ 4 h 38"/>
                <a:gd name="T2" fmla="*/ 55 w 55"/>
                <a:gd name="T3" fmla="*/ 4 h 38"/>
                <a:gd name="T4" fmla="*/ 55 w 55"/>
                <a:gd name="T5" fmla="*/ 12 h 38"/>
                <a:gd name="T6" fmla="*/ 53 w 55"/>
                <a:gd name="T7" fmla="*/ 22 h 38"/>
                <a:gd name="T8" fmla="*/ 51 w 55"/>
                <a:gd name="T9" fmla="*/ 28 h 38"/>
                <a:gd name="T10" fmla="*/ 47 w 55"/>
                <a:gd name="T11" fmla="*/ 32 h 38"/>
                <a:gd name="T12" fmla="*/ 43 w 55"/>
                <a:gd name="T13" fmla="*/ 35 h 38"/>
                <a:gd name="T14" fmla="*/ 39 w 55"/>
                <a:gd name="T15" fmla="*/ 37 h 38"/>
                <a:gd name="T16" fmla="*/ 39 w 55"/>
                <a:gd name="T17" fmla="*/ 37 h 38"/>
                <a:gd name="T18" fmla="*/ 33 w 55"/>
                <a:gd name="T19" fmla="*/ 38 h 38"/>
                <a:gd name="T20" fmla="*/ 28 w 55"/>
                <a:gd name="T21" fmla="*/ 37 h 38"/>
                <a:gd name="T22" fmla="*/ 22 w 55"/>
                <a:gd name="T23" fmla="*/ 35 h 38"/>
                <a:gd name="T24" fmla="*/ 16 w 55"/>
                <a:gd name="T25" fmla="*/ 32 h 38"/>
                <a:gd name="T26" fmla="*/ 6 w 55"/>
                <a:gd name="T27" fmla="*/ 25 h 38"/>
                <a:gd name="T28" fmla="*/ 0 w 55"/>
                <a:gd name="T29" fmla="*/ 19 h 38"/>
                <a:gd name="T30" fmla="*/ 0 w 55"/>
                <a:gd name="T31" fmla="*/ 19 h 38"/>
                <a:gd name="T32" fmla="*/ 0 w 55"/>
                <a:gd name="T33" fmla="*/ 16 h 38"/>
                <a:gd name="T34" fmla="*/ 0 w 55"/>
                <a:gd name="T35" fmla="*/ 13 h 38"/>
                <a:gd name="T36" fmla="*/ 6 w 55"/>
                <a:gd name="T37" fmla="*/ 10 h 38"/>
                <a:gd name="T38" fmla="*/ 14 w 55"/>
                <a:gd name="T39" fmla="*/ 7 h 38"/>
                <a:gd name="T40" fmla="*/ 24 w 55"/>
                <a:gd name="T41" fmla="*/ 4 h 38"/>
                <a:gd name="T42" fmla="*/ 24 w 55"/>
                <a:gd name="T43" fmla="*/ 4 h 38"/>
                <a:gd name="T44" fmla="*/ 33 w 55"/>
                <a:gd name="T45" fmla="*/ 1 h 38"/>
                <a:gd name="T46" fmla="*/ 43 w 55"/>
                <a:gd name="T47" fmla="*/ 0 h 38"/>
                <a:gd name="T48" fmla="*/ 51 w 55"/>
                <a:gd name="T49" fmla="*/ 0 h 38"/>
                <a:gd name="T50" fmla="*/ 53 w 55"/>
                <a:gd name="T51" fmla="*/ 1 h 38"/>
                <a:gd name="T52" fmla="*/ 55 w 55"/>
                <a:gd name="T53" fmla="*/ 4 h 38"/>
                <a:gd name="T54" fmla="*/ 55 w 55"/>
                <a:gd name="T55" fmla="*/ 4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
                <a:gd name="T85" fmla="*/ 0 h 38"/>
                <a:gd name="T86" fmla="*/ 55 w 55"/>
                <a:gd name="T87" fmla="*/ 38 h 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 h="38">
                  <a:moveTo>
                    <a:pt x="55" y="4"/>
                  </a:moveTo>
                  <a:lnTo>
                    <a:pt x="55" y="4"/>
                  </a:lnTo>
                  <a:lnTo>
                    <a:pt x="55" y="12"/>
                  </a:lnTo>
                  <a:lnTo>
                    <a:pt x="53" y="22"/>
                  </a:lnTo>
                  <a:lnTo>
                    <a:pt x="51" y="28"/>
                  </a:lnTo>
                  <a:lnTo>
                    <a:pt x="47" y="32"/>
                  </a:lnTo>
                  <a:lnTo>
                    <a:pt x="43" y="35"/>
                  </a:lnTo>
                  <a:lnTo>
                    <a:pt x="39" y="37"/>
                  </a:lnTo>
                  <a:lnTo>
                    <a:pt x="33" y="38"/>
                  </a:lnTo>
                  <a:lnTo>
                    <a:pt x="28" y="37"/>
                  </a:lnTo>
                  <a:lnTo>
                    <a:pt x="22" y="35"/>
                  </a:lnTo>
                  <a:lnTo>
                    <a:pt x="16" y="32"/>
                  </a:lnTo>
                  <a:lnTo>
                    <a:pt x="6" y="25"/>
                  </a:lnTo>
                  <a:lnTo>
                    <a:pt x="0" y="19"/>
                  </a:lnTo>
                  <a:lnTo>
                    <a:pt x="0" y="16"/>
                  </a:lnTo>
                  <a:lnTo>
                    <a:pt x="0" y="13"/>
                  </a:lnTo>
                  <a:lnTo>
                    <a:pt x="6" y="10"/>
                  </a:lnTo>
                  <a:lnTo>
                    <a:pt x="14" y="7"/>
                  </a:lnTo>
                  <a:lnTo>
                    <a:pt x="24" y="4"/>
                  </a:lnTo>
                  <a:lnTo>
                    <a:pt x="33" y="1"/>
                  </a:lnTo>
                  <a:lnTo>
                    <a:pt x="43" y="0"/>
                  </a:lnTo>
                  <a:lnTo>
                    <a:pt x="51" y="0"/>
                  </a:lnTo>
                  <a:lnTo>
                    <a:pt x="53" y="1"/>
                  </a:lnTo>
                  <a:lnTo>
                    <a:pt x="55" y="4"/>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87" name="Freeform 287"/>
            <p:cNvSpPr>
              <a:spLocks/>
            </p:cNvSpPr>
            <p:nvPr/>
          </p:nvSpPr>
          <p:spPr bwMode="auto">
            <a:xfrm>
              <a:off x="3623" y="2981"/>
              <a:ext cx="35" cy="32"/>
            </a:xfrm>
            <a:custGeom>
              <a:avLst/>
              <a:gdLst>
                <a:gd name="T0" fmla="*/ 6 w 35"/>
                <a:gd name="T1" fmla="*/ 0 h 32"/>
                <a:gd name="T2" fmla="*/ 6 w 35"/>
                <a:gd name="T3" fmla="*/ 0 h 32"/>
                <a:gd name="T4" fmla="*/ 14 w 35"/>
                <a:gd name="T5" fmla="*/ 2 h 32"/>
                <a:gd name="T6" fmla="*/ 23 w 35"/>
                <a:gd name="T7" fmla="*/ 4 h 32"/>
                <a:gd name="T8" fmla="*/ 31 w 35"/>
                <a:gd name="T9" fmla="*/ 9 h 32"/>
                <a:gd name="T10" fmla="*/ 33 w 35"/>
                <a:gd name="T11" fmla="*/ 12 h 32"/>
                <a:gd name="T12" fmla="*/ 35 w 35"/>
                <a:gd name="T13" fmla="*/ 15 h 32"/>
                <a:gd name="T14" fmla="*/ 35 w 35"/>
                <a:gd name="T15" fmla="*/ 15 h 32"/>
                <a:gd name="T16" fmla="*/ 35 w 35"/>
                <a:gd name="T17" fmla="*/ 19 h 32"/>
                <a:gd name="T18" fmla="*/ 31 w 35"/>
                <a:gd name="T19" fmla="*/ 22 h 32"/>
                <a:gd name="T20" fmla="*/ 25 w 35"/>
                <a:gd name="T21" fmla="*/ 27 h 32"/>
                <a:gd name="T22" fmla="*/ 16 w 35"/>
                <a:gd name="T23" fmla="*/ 31 h 32"/>
                <a:gd name="T24" fmla="*/ 10 w 35"/>
                <a:gd name="T25" fmla="*/ 32 h 32"/>
                <a:gd name="T26" fmla="*/ 10 w 35"/>
                <a:gd name="T27" fmla="*/ 32 h 32"/>
                <a:gd name="T28" fmla="*/ 4 w 35"/>
                <a:gd name="T29" fmla="*/ 31 h 32"/>
                <a:gd name="T30" fmla="*/ 2 w 35"/>
                <a:gd name="T31" fmla="*/ 28 h 32"/>
                <a:gd name="T32" fmla="*/ 0 w 35"/>
                <a:gd name="T33" fmla="*/ 18 h 32"/>
                <a:gd name="T34" fmla="*/ 0 w 35"/>
                <a:gd name="T35" fmla="*/ 18 h 32"/>
                <a:gd name="T36" fmla="*/ 0 w 35"/>
                <a:gd name="T37" fmla="*/ 6 h 32"/>
                <a:gd name="T38" fmla="*/ 2 w 35"/>
                <a:gd name="T39" fmla="*/ 2 h 32"/>
                <a:gd name="T40" fmla="*/ 6 w 35"/>
                <a:gd name="T41" fmla="*/ 0 h 32"/>
                <a:gd name="T42" fmla="*/ 6 w 35"/>
                <a:gd name="T43" fmla="*/ 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
                <a:gd name="T67" fmla="*/ 0 h 32"/>
                <a:gd name="T68" fmla="*/ 35 w 35"/>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 h="32">
                  <a:moveTo>
                    <a:pt x="6" y="0"/>
                  </a:moveTo>
                  <a:lnTo>
                    <a:pt x="6" y="0"/>
                  </a:lnTo>
                  <a:lnTo>
                    <a:pt x="14" y="2"/>
                  </a:lnTo>
                  <a:lnTo>
                    <a:pt x="23" y="4"/>
                  </a:lnTo>
                  <a:lnTo>
                    <a:pt x="31" y="9"/>
                  </a:lnTo>
                  <a:lnTo>
                    <a:pt x="33" y="12"/>
                  </a:lnTo>
                  <a:lnTo>
                    <a:pt x="35" y="15"/>
                  </a:lnTo>
                  <a:lnTo>
                    <a:pt x="35" y="19"/>
                  </a:lnTo>
                  <a:lnTo>
                    <a:pt x="31" y="22"/>
                  </a:lnTo>
                  <a:lnTo>
                    <a:pt x="25" y="27"/>
                  </a:lnTo>
                  <a:lnTo>
                    <a:pt x="16" y="31"/>
                  </a:lnTo>
                  <a:lnTo>
                    <a:pt x="10" y="32"/>
                  </a:lnTo>
                  <a:lnTo>
                    <a:pt x="4" y="31"/>
                  </a:lnTo>
                  <a:lnTo>
                    <a:pt x="2" y="28"/>
                  </a:lnTo>
                  <a:lnTo>
                    <a:pt x="0" y="18"/>
                  </a:lnTo>
                  <a:lnTo>
                    <a:pt x="0" y="6"/>
                  </a:lnTo>
                  <a:lnTo>
                    <a:pt x="2" y="2"/>
                  </a:lnTo>
                  <a:lnTo>
                    <a:pt x="6" y="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88" name="Freeform 288"/>
            <p:cNvSpPr>
              <a:spLocks/>
            </p:cNvSpPr>
            <p:nvPr/>
          </p:nvSpPr>
          <p:spPr bwMode="auto">
            <a:xfrm>
              <a:off x="3579" y="3027"/>
              <a:ext cx="40" cy="32"/>
            </a:xfrm>
            <a:custGeom>
              <a:avLst/>
              <a:gdLst>
                <a:gd name="T0" fmla="*/ 36 w 40"/>
                <a:gd name="T1" fmla="*/ 32 h 32"/>
                <a:gd name="T2" fmla="*/ 36 w 40"/>
                <a:gd name="T3" fmla="*/ 32 h 32"/>
                <a:gd name="T4" fmla="*/ 28 w 40"/>
                <a:gd name="T5" fmla="*/ 32 h 32"/>
                <a:gd name="T6" fmla="*/ 16 w 40"/>
                <a:gd name="T7" fmla="*/ 32 h 32"/>
                <a:gd name="T8" fmla="*/ 6 w 40"/>
                <a:gd name="T9" fmla="*/ 27 h 32"/>
                <a:gd name="T10" fmla="*/ 4 w 40"/>
                <a:gd name="T11" fmla="*/ 26 h 32"/>
                <a:gd name="T12" fmla="*/ 0 w 40"/>
                <a:gd name="T13" fmla="*/ 23 h 32"/>
                <a:gd name="T14" fmla="*/ 0 w 40"/>
                <a:gd name="T15" fmla="*/ 23 h 32"/>
                <a:gd name="T16" fmla="*/ 0 w 40"/>
                <a:gd name="T17" fmla="*/ 19 h 32"/>
                <a:gd name="T18" fmla="*/ 0 w 40"/>
                <a:gd name="T19" fmla="*/ 16 h 32"/>
                <a:gd name="T20" fmla="*/ 6 w 40"/>
                <a:gd name="T21" fmla="*/ 8 h 32"/>
                <a:gd name="T22" fmla="*/ 14 w 40"/>
                <a:gd name="T23" fmla="*/ 4 h 32"/>
                <a:gd name="T24" fmla="*/ 20 w 40"/>
                <a:gd name="T25" fmla="*/ 0 h 32"/>
                <a:gd name="T26" fmla="*/ 20 w 40"/>
                <a:gd name="T27" fmla="*/ 0 h 32"/>
                <a:gd name="T28" fmla="*/ 26 w 40"/>
                <a:gd name="T29" fmla="*/ 0 h 32"/>
                <a:gd name="T30" fmla="*/ 30 w 40"/>
                <a:gd name="T31" fmla="*/ 3 h 32"/>
                <a:gd name="T32" fmla="*/ 36 w 40"/>
                <a:gd name="T33" fmla="*/ 13 h 32"/>
                <a:gd name="T34" fmla="*/ 36 w 40"/>
                <a:gd name="T35" fmla="*/ 13 h 32"/>
                <a:gd name="T36" fmla="*/ 40 w 40"/>
                <a:gd name="T37" fmla="*/ 25 h 32"/>
                <a:gd name="T38" fmla="*/ 40 w 40"/>
                <a:gd name="T39" fmla="*/ 29 h 32"/>
                <a:gd name="T40" fmla="*/ 38 w 40"/>
                <a:gd name="T41" fmla="*/ 30 h 32"/>
                <a:gd name="T42" fmla="*/ 36 w 40"/>
                <a:gd name="T43" fmla="*/ 32 h 32"/>
                <a:gd name="T44" fmla="*/ 36 w 40"/>
                <a:gd name="T45" fmla="*/ 32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0"/>
                <a:gd name="T70" fmla="*/ 0 h 32"/>
                <a:gd name="T71" fmla="*/ 40 w 40"/>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0" h="32">
                  <a:moveTo>
                    <a:pt x="36" y="32"/>
                  </a:moveTo>
                  <a:lnTo>
                    <a:pt x="36" y="32"/>
                  </a:lnTo>
                  <a:lnTo>
                    <a:pt x="28" y="32"/>
                  </a:lnTo>
                  <a:lnTo>
                    <a:pt x="16" y="32"/>
                  </a:lnTo>
                  <a:lnTo>
                    <a:pt x="6" y="27"/>
                  </a:lnTo>
                  <a:lnTo>
                    <a:pt x="4" y="26"/>
                  </a:lnTo>
                  <a:lnTo>
                    <a:pt x="0" y="23"/>
                  </a:lnTo>
                  <a:lnTo>
                    <a:pt x="0" y="19"/>
                  </a:lnTo>
                  <a:lnTo>
                    <a:pt x="0" y="16"/>
                  </a:lnTo>
                  <a:lnTo>
                    <a:pt x="6" y="8"/>
                  </a:lnTo>
                  <a:lnTo>
                    <a:pt x="14" y="4"/>
                  </a:lnTo>
                  <a:lnTo>
                    <a:pt x="20" y="0"/>
                  </a:lnTo>
                  <a:lnTo>
                    <a:pt x="26" y="0"/>
                  </a:lnTo>
                  <a:lnTo>
                    <a:pt x="30" y="3"/>
                  </a:lnTo>
                  <a:lnTo>
                    <a:pt x="36" y="13"/>
                  </a:lnTo>
                  <a:lnTo>
                    <a:pt x="40" y="25"/>
                  </a:lnTo>
                  <a:lnTo>
                    <a:pt x="40" y="29"/>
                  </a:lnTo>
                  <a:lnTo>
                    <a:pt x="38" y="30"/>
                  </a:lnTo>
                  <a:lnTo>
                    <a:pt x="36" y="32"/>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89" name="Freeform 289"/>
            <p:cNvSpPr>
              <a:spLocks/>
            </p:cNvSpPr>
            <p:nvPr/>
          </p:nvSpPr>
          <p:spPr bwMode="auto">
            <a:xfrm>
              <a:off x="3236" y="2999"/>
              <a:ext cx="53" cy="41"/>
            </a:xfrm>
            <a:custGeom>
              <a:avLst/>
              <a:gdLst>
                <a:gd name="T0" fmla="*/ 15 w 53"/>
                <a:gd name="T1" fmla="*/ 39 h 41"/>
                <a:gd name="T2" fmla="*/ 15 w 53"/>
                <a:gd name="T3" fmla="*/ 39 h 41"/>
                <a:gd name="T4" fmla="*/ 7 w 53"/>
                <a:gd name="T5" fmla="*/ 33 h 41"/>
                <a:gd name="T6" fmla="*/ 2 w 53"/>
                <a:gd name="T7" fmla="*/ 25 h 41"/>
                <a:gd name="T8" fmla="*/ 0 w 53"/>
                <a:gd name="T9" fmla="*/ 19 h 41"/>
                <a:gd name="T10" fmla="*/ 0 w 53"/>
                <a:gd name="T11" fmla="*/ 14 h 41"/>
                <a:gd name="T12" fmla="*/ 0 w 53"/>
                <a:gd name="T13" fmla="*/ 10 h 41"/>
                <a:gd name="T14" fmla="*/ 4 w 53"/>
                <a:gd name="T15" fmla="*/ 6 h 41"/>
                <a:gd name="T16" fmla="*/ 4 w 53"/>
                <a:gd name="T17" fmla="*/ 6 h 41"/>
                <a:gd name="T18" fmla="*/ 7 w 53"/>
                <a:gd name="T19" fmla="*/ 3 h 41"/>
                <a:gd name="T20" fmla="*/ 13 w 53"/>
                <a:gd name="T21" fmla="*/ 1 h 41"/>
                <a:gd name="T22" fmla="*/ 19 w 53"/>
                <a:gd name="T23" fmla="*/ 0 h 41"/>
                <a:gd name="T24" fmla="*/ 25 w 53"/>
                <a:gd name="T25" fmla="*/ 0 h 41"/>
                <a:gd name="T26" fmla="*/ 39 w 53"/>
                <a:gd name="T27" fmla="*/ 1 h 41"/>
                <a:gd name="T28" fmla="*/ 49 w 53"/>
                <a:gd name="T29" fmla="*/ 6 h 41"/>
                <a:gd name="T30" fmla="*/ 49 w 53"/>
                <a:gd name="T31" fmla="*/ 6 h 41"/>
                <a:gd name="T32" fmla="*/ 51 w 53"/>
                <a:gd name="T33" fmla="*/ 7 h 41"/>
                <a:gd name="T34" fmla="*/ 53 w 53"/>
                <a:gd name="T35" fmla="*/ 9 h 41"/>
                <a:gd name="T36" fmla="*/ 51 w 53"/>
                <a:gd name="T37" fmla="*/ 14 h 41"/>
                <a:gd name="T38" fmla="*/ 47 w 53"/>
                <a:gd name="T39" fmla="*/ 19 h 41"/>
                <a:gd name="T40" fmla="*/ 41 w 53"/>
                <a:gd name="T41" fmla="*/ 26 h 41"/>
                <a:gd name="T42" fmla="*/ 41 w 53"/>
                <a:gd name="T43" fmla="*/ 26 h 41"/>
                <a:gd name="T44" fmla="*/ 33 w 53"/>
                <a:gd name="T45" fmla="*/ 33 h 41"/>
                <a:gd name="T46" fmla="*/ 27 w 53"/>
                <a:gd name="T47" fmla="*/ 38 h 41"/>
                <a:gd name="T48" fmla="*/ 21 w 53"/>
                <a:gd name="T49" fmla="*/ 41 h 41"/>
                <a:gd name="T50" fmla="*/ 17 w 53"/>
                <a:gd name="T51" fmla="*/ 41 h 41"/>
                <a:gd name="T52" fmla="*/ 15 w 53"/>
                <a:gd name="T53" fmla="*/ 39 h 41"/>
                <a:gd name="T54" fmla="*/ 15 w 53"/>
                <a:gd name="T55" fmla="*/ 39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41"/>
                <a:gd name="T86" fmla="*/ 53 w 53"/>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41">
                  <a:moveTo>
                    <a:pt x="15" y="39"/>
                  </a:moveTo>
                  <a:lnTo>
                    <a:pt x="15" y="39"/>
                  </a:lnTo>
                  <a:lnTo>
                    <a:pt x="7" y="33"/>
                  </a:lnTo>
                  <a:lnTo>
                    <a:pt x="2" y="25"/>
                  </a:lnTo>
                  <a:lnTo>
                    <a:pt x="0" y="19"/>
                  </a:lnTo>
                  <a:lnTo>
                    <a:pt x="0" y="14"/>
                  </a:lnTo>
                  <a:lnTo>
                    <a:pt x="0" y="10"/>
                  </a:lnTo>
                  <a:lnTo>
                    <a:pt x="4" y="6"/>
                  </a:lnTo>
                  <a:lnTo>
                    <a:pt x="7" y="3"/>
                  </a:lnTo>
                  <a:lnTo>
                    <a:pt x="13" y="1"/>
                  </a:lnTo>
                  <a:lnTo>
                    <a:pt x="19" y="0"/>
                  </a:lnTo>
                  <a:lnTo>
                    <a:pt x="25" y="0"/>
                  </a:lnTo>
                  <a:lnTo>
                    <a:pt x="39" y="1"/>
                  </a:lnTo>
                  <a:lnTo>
                    <a:pt x="49" y="6"/>
                  </a:lnTo>
                  <a:lnTo>
                    <a:pt x="51" y="7"/>
                  </a:lnTo>
                  <a:lnTo>
                    <a:pt x="53" y="9"/>
                  </a:lnTo>
                  <a:lnTo>
                    <a:pt x="51" y="14"/>
                  </a:lnTo>
                  <a:lnTo>
                    <a:pt x="47" y="19"/>
                  </a:lnTo>
                  <a:lnTo>
                    <a:pt x="41" y="26"/>
                  </a:lnTo>
                  <a:lnTo>
                    <a:pt x="33" y="33"/>
                  </a:lnTo>
                  <a:lnTo>
                    <a:pt x="27" y="38"/>
                  </a:lnTo>
                  <a:lnTo>
                    <a:pt x="21" y="41"/>
                  </a:lnTo>
                  <a:lnTo>
                    <a:pt x="17" y="41"/>
                  </a:lnTo>
                  <a:lnTo>
                    <a:pt x="15" y="39"/>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90" name="Freeform 290"/>
            <p:cNvSpPr>
              <a:spLocks/>
            </p:cNvSpPr>
            <p:nvPr/>
          </p:nvSpPr>
          <p:spPr bwMode="auto">
            <a:xfrm>
              <a:off x="3417" y="2914"/>
              <a:ext cx="46" cy="29"/>
            </a:xfrm>
            <a:custGeom>
              <a:avLst/>
              <a:gdLst>
                <a:gd name="T0" fmla="*/ 46 w 46"/>
                <a:gd name="T1" fmla="*/ 4 h 29"/>
                <a:gd name="T2" fmla="*/ 46 w 46"/>
                <a:gd name="T3" fmla="*/ 4 h 29"/>
                <a:gd name="T4" fmla="*/ 46 w 46"/>
                <a:gd name="T5" fmla="*/ 11 h 29"/>
                <a:gd name="T6" fmla="*/ 42 w 46"/>
                <a:gd name="T7" fmla="*/ 19 h 29"/>
                <a:gd name="T8" fmla="*/ 36 w 46"/>
                <a:gd name="T9" fmla="*/ 24 h 29"/>
                <a:gd name="T10" fmla="*/ 34 w 46"/>
                <a:gd name="T11" fmla="*/ 27 h 29"/>
                <a:gd name="T12" fmla="*/ 28 w 46"/>
                <a:gd name="T13" fmla="*/ 29 h 29"/>
                <a:gd name="T14" fmla="*/ 28 w 46"/>
                <a:gd name="T15" fmla="*/ 29 h 29"/>
                <a:gd name="T16" fmla="*/ 24 w 46"/>
                <a:gd name="T17" fmla="*/ 29 h 29"/>
                <a:gd name="T18" fmla="*/ 20 w 46"/>
                <a:gd name="T19" fmla="*/ 27 h 29"/>
                <a:gd name="T20" fmla="*/ 10 w 46"/>
                <a:gd name="T21" fmla="*/ 23 h 29"/>
                <a:gd name="T22" fmla="*/ 4 w 46"/>
                <a:gd name="T23" fmla="*/ 17 h 29"/>
                <a:gd name="T24" fmla="*/ 0 w 46"/>
                <a:gd name="T25" fmla="*/ 11 h 29"/>
                <a:gd name="T26" fmla="*/ 0 w 46"/>
                <a:gd name="T27" fmla="*/ 11 h 29"/>
                <a:gd name="T28" fmla="*/ 2 w 46"/>
                <a:gd name="T29" fmla="*/ 8 h 29"/>
                <a:gd name="T30" fmla="*/ 6 w 46"/>
                <a:gd name="T31" fmla="*/ 5 h 29"/>
                <a:gd name="T32" fmla="*/ 20 w 46"/>
                <a:gd name="T33" fmla="*/ 2 h 29"/>
                <a:gd name="T34" fmla="*/ 20 w 46"/>
                <a:gd name="T35" fmla="*/ 2 h 29"/>
                <a:gd name="T36" fmla="*/ 36 w 46"/>
                <a:gd name="T37" fmla="*/ 0 h 29"/>
                <a:gd name="T38" fmla="*/ 42 w 46"/>
                <a:gd name="T39" fmla="*/ 1 h 29"/>
                <a:gd name="T40" fmla="*/ 44 w 46"/>
                <a:gd name="T41" fmla="*/ 2 h 29"/>
                <a:gd name="T42" fmla="*/ 46 w 46"/>
                <a:gd name="T43" fmla="*/ 4 h 29"/>
                <a:gd name="T44" fmla="*/ 46 w 46"/>
                <a:gd name="T45" fmla="*/ 4 h 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6"/>
                <a:gd name="T70" fmla="*/ 0 h 29"/>
                <a:gd name="T71" fmla="*/ 46 w 46"/>
                <a:gd name="T72" fmla="*/ 29 h 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6" h="29">
                  <a:moveTo>
                    <a:pt x="46" y="4"/>
                  </a:moveTo>
                  <a:lnTo>
                    <a:pt x="46" y="4"/>
                  </a:lnTo>
                  <a:lnTo>
                    <a:pt x="46" y="11"/>
                  </a:lnTo>
                  <a:lnTo>
                    <a:pt x="42" y="19"/>
                  </a:lnTo>
                  <a:lnTo>
                    <a:pt x="36" y="24"/>
                  </a:lnTo>
                  <a:lnTo>
                    <a:pt x="34" y="27"/>
                  </a:lnTo>
                  <a:lnTo>
                    <a:pt x="28" y="29"/>
                  </a:lnTo>
                  <a:lnTo>
                    <a:pt x="24" y="29"/>
                  </a:lnTo>
                  <a:lnTo>
                    <a:pt x="20" y="27"/>
                  </a:lnTo>
                  <a:lnTo>
                    <a:pt x="10" y="23"/>
                  </a:lnTo>
                  <a:lnTo>
                    <a:pt x="4" y="17"/>
                  </a:lnTo>
                  <a:lnTo>
                    <a:pt x="0" y="11"/>
                  </a:lnTo>
                  <a:lnTo>
                    <a:pt x="2" y="8"/>
                  </a:lnTo>
                  <a:lnTo>
                    <a:pt x="6" y="5"/>
                  </a:lnTo>
                  <a:lnTo>
                    <a:pt x="20" y="2"/>
                  </a:lnTo>
                  <a:lnTo>
                    <a:pt x="36" y="0"/>
                  </a:lnTo>
                  <a:lnTo>
                    <a:pt x="42" y="1"/>
                  </a:lnTo>
                  <a:lnTo>
                    <a:pt x="44" y="2"/>
                  </a:lnTo>
                  <a:lnTo>
                    <a:pt x="46" y="4"/>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91" name="Freeform 291"/>
            <p:cNvSpPr>
              <a:spLocks/>
            </p:cNvSpPr>
            <p:nvPr/>
          </p:nvSpPr>
          <p:spPr bwMode="auto">
            <a:xfrm>
              <a:off x="3378" y="3085"/>
              <a:ext cx="57" cy="37"/>
            </a:xfrm>
            <a:custGeom>
              <a:avLst/>
              <a:gdLst>
                <a:gd name="T0" fmla="*/ 57 w 57"/>
                <a:gd name="T1" fmla="*/ 15 h 37"/>
                <a:gd name="T2" fmla="*/ 57 w 57"/>
                <a:gd name="T3" fmla="*/ 15 h 37"/>
                <a:gd name="T4" fmla="*/ 53 w 57"/>
                <a:gd name="T5" fmla="*/ 22 h 37"/>
                <a:gd name="T6" fmla="*/ 43 w 57"/>
                <a:gd name="T7" fmla="*/ 30 h 37"/>
                <a:gd name="T8" fmla="*/ 37 w 57"/>
                <a:gd name="T9" fmla="*/ 34 h 37"/>
                <a:gd name="T10" fmla="*/ 31 w 57"/>
                <a:gd name="T11" fmla="*/ 36 h 37"/>
                <a:gd name="T12" fmla="*/ 25 w 57"/>
                <a:gd name="T13" fmla="*/ 37 h 37"/>
                <a:gd name="T14" fmla="*/ 20 w 57"/>
                <a:gd name="T15" fmla="*/ 37 h 37"/>
                <a:gd name="T16" fmla="*/ 20 w 57"/>
                <a:gd name="T17" fmla="*/ 37 h 37"/>
                <a:gd name="T18" fmla="*/ 16 w 57"/>
                <a:gd name="T19" fmla="*/ 36 h 37"/>
                <a:gd name="T20" fmla="*/ 10 w 57"/>
                <a:gd name="T21" fmla="*/ 33 h 37"/>
                <a:gd name="T22" fmla="*/ 6 w 57"/>
                <a:gd name="T23" fmla="*/ 28 h 37"/>
                <a:gd name="T24" fmla="*/ 4 w 57"/>
                <a:gd name="T25" fmla="*/ 24 h 37"/>
                <a:gd name="T26" fmla="*/ 0 w 57"/>
                <a:gd name="T27" fmla="*/ 14 h 37"/>
                <a:gd name="T28" fmla="*/ 2 w 57"/>
                <a:gd name="T29" fmla="*/ 6 h 37"/>
                <a:gd name="T30" fmla="*/ 2 w 57"/>
                <a:gd name="T31" fmla="*/ 6 h 37"/>
                <a:gd name="T32" fmla="*/ 2 w 57"/>
                <a:gd name="T33" fmla="*/ 3 h 37"/>
                <a:gd name="T34" fmla="*/ 4 w 57"/>
                <a:gd name="T35" fmla="*/ 2 h 37"/>
                <a:gd name="T36" fmla="*/ 10 w 57"/>
                <a:gd name="T37" fmla="*/ 0 h 37"/>
                <a:gd name="T38" fmla="*/ 20 w 57"/>
                <a:gd name="T39" fmla="*/ 2 h 37"/>
                <a:gd name="T40" fmla="*/ 29 w 57"/>
                <a:gd name="T41" fmla="*/ 3 h 37"/>
                <a:gd name="T42" fmla="*/ 29 w 57"/>
                <a:gd name="T43" fmla="*/ 3 h 37"/>
                <a:gd name="T44" fmla="*/ 41 w 57"/>
                <a:gd name="T45" fmla="*/ 5 h 37"/>
                <a:gd name="T46" fmla="*/ 51 w 57"/>
                <a:gd name="T47" fmla="*/ 8 h 37"/>
                <a:gd name="T48" fmla="*/ 57 w 57"/>
                <a:gd name="T49" fmla="*/ 11 h 37"/>
                <a:gd name="T50" fmla="*/ 57 w 57"/>
                <a:gd name="T51" fmla="*/ 12 h 37"/>
                <a:gd name="T52" fmla="*/ 57 w 57"/>
                <a:gd name="T53" fmla="*/ 15 h 37"/>
                <a:gd name="T54" fmla="*/ 57 w 57"/>
                <a:gd name="T55" fmla="*/ 15 h 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
                <a:gd name="T85" fmla="*/ 0 h 37"/>
                <a:gd name="T86" fmla="*/ 57 w 57"/>
                <a:gd name="T87" fmla="*/ 37 h 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 h="37">
                  <a:moveTo>
                    <a:pt x="57" y="15"/>
                  </a:moveTo>
                  <a:lnTo>
                    <a:pt x="57" y="15"/>
                  </a:lnTo>
                  <a:lnTo>
                    <a:pt x="53" y="22"/>
                  </a:lnTo>
                  <a:lnTo>
                    <a:pt x="43" y="30"/>
                  </a:lnTo>
                  <a:lnTo>
                    <a:pt x="37" y="34"/>
                  </a:lnTo>
                  <a:lnTo>
                    <a:pt x="31" y="36"/>
                  </a:lnTo>
                  <a:lnTo>
                    <a:pt x="25" y="37"/>
                  </a:lnTo>
                  <a:lnTo>
                    <a:pt x="20" y="37"/>
                  </a:lnTo>
                  <a:lnTo>
                    <a:pt x="16" y="36"/>
                  </a:lnTo>
                  <a:lnTo>
                    <a:pt x="10" y="33"/>
                  </a:lnTo>
                  <a:lnTo>
                    <a:pt x="6" y="28"/>
                  </a:lnTo>
                  <a:lnTo>
                    <a:pt x="4" y="24"/>
                  </a:lnTo>
                  <a:lnTo>
                    <a:pt x="0" y="14"/>
                  </a:lnTo>
                  <a:lnTo>
                    <a:pt x="2" y="6"/>
                  </a:lnTo>
                  <a:lnTo>
                    <a:pt x="2" y="3"/>
                  </a:lnTo>
                  <a:lnTo>
                    <a:pt x="4" y="2"/>
                  </a:lnTo>
                  <a:lnTo>
                    <a:pt x="10" y="0"/>
                  </a:lnTo>
                  <a:lnTo>
                    <a:pt x="20" y="2"/>
                  </a:lnTo>
                  <a:lnTo>
                    <a:pt x="29" y="3"/>
                  </a:lnTo>
                  <a:lnTo>
                    <a:pt x="41" y="5"/>
                  </a:lnTo>
                  <a:lnTo>
                    <a:pt x="51" y="8"/>
                  </a:lnTo>
                  <a:lnTo>
                    <a:pt x="57" y="11"/>
                  </a:lnTo>
                  <a:lnTo>
                    <a:pt x="57" y="12"/>
                  </a:lnTo>
                  <a:lnTo>
                    <a:pt x="57" y="15"/>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92" name="Freeform 292"/>
            <p:cNvSpPr>
              <a:spLocks/>
            </p:cNvSpPr>
            <p:nvPr/>
          </p:nvSpPr>
          <p:spPr bwMode="auto">
            <a:xfrm>
              <a:off x="3429" y="3094"/>
              <a:ext cx="55" cy="38"/>
            </a:xfrm>
            <a:custGeom>
              <a:avLst/>
              <a:gdLst>
                <a:gd name="T0" fmla="*/ 51 w 55"/>
                <a:gd name="T1" fmla="*/ 3 h 38"/>
                <a:gd name="T2" fmla="*/ 51 w 55"/>
                <a:gd name="T3" fmla="*/ 3 h 38"/>
                <a:gd name="T4" fmla="*/ 55 w 55"/>
                <a:gd name="T5" fmla="*/ 10 h 38"/>
                <a:gd name="T6" fmla="*/ 55 w 55"/>
                <a:gd name="T7" fmla="*/ 21 h 38"/>
                <a:gd name="T8" fmla="*/ 55 w 55"/>
                <a:gd name="T9" fmla="*/ 25 h 38"/>
                <a:gd name="T10" fmla="*/ 53 w 55"/>
                <a:gd name="T11" fmla="*/ 30 h 38"/>
                <a:gd name="T12" fmla="*/ 50 w 55"/>
                <a:gd name="T13" fmla="*/ 34 h 38"/>
                <a:gd name="T14" fmla="*/ 46 w 55"/>
                <a:gd name="T15" fmla="*/ 37 h 38"/>
                <a:gd name="T16" fmla="*/ 46 w 55"/>
                <a:gd name="T17" fmla="*/ 37 h 38"/>
                <a:gd name="T18" fmla="*/ 40 w 55"/>
                <a:gd name="T19" fmla="*/ 38 h 38"/>
                <a:gd name="T20" fmla="*/ 34 w 55"/>
                <a:gd name="T21" fmla="*/ 38 h 38"/>
                <a:gd name="T22" fmla="*/ 28 w 55"/>
                <a:gd name="T23" fmla="*/ 38 h 38"/>
                <a:gd name="T24" fmla="*/ 22 w 55"/>
                <a:gd name="T25" fmla="*/ 37 h 38"/>
                <a:gd name="T26" fmla="*/ 10 w 55"/>
                <a:gd name="T27" fmla="*/ 31 h 38"/>
                <a:gd name="T28" fmla="*/ 2 w 55"/>
                <a:gd name="T29" fmla="*/ 25 h 38"/>
                <a:gd name="T30" fmla="*/ 2 w 55"/>
                <a:gd name="T31" fmla="*/ 25 h 38"/>
                <a:gd name="T32" fmla="*/ 2 w 55"/>
                <a:gd name="T33" fmla="*/ 22 h 38"/>
                <a:gd name="T34" fmla="*/ 0 w 55"/>
                <a:gd name="T35" fmla="*/ 21 h 38"/>
                <a:gd name="T36" fmla="*/ 4 w 55"/>
                <a:gd name="T37" fmla="*/ 16 h 38"/>
                <a:gd name="T38" fmla="*/ 12 w 55"/>
                <a:gd name="T39" fmla="*/ 12 h 38"/>
                <a:gd name="T40" fmla="*/ 20 w 55"/>
                <a:gd name="T41" fmla="*/ 7 h 38"/>
                <a:gd name="T42" fmla="*/ 20 w 55"/>
                <a:gd name="T43" fmla="*/ 7 h 38"/>
                <a:gd name="T44" fmla="*/ 30 w 55"/>
                <a:gd name="T45" fmla="*/ 3 h 38"/>
                <a:gd name="T46" fmla="*/ 40 w 55"/>
                <a:gd name="T47" fmla="*/ 0 h 38"/>
                <a:gd name="T48" fmla="*/ 46 w 55"/>
                <a:gd name="T49" fmla="*/ 0 h 38"/>
                <a:gd name="T50" fmla="*/ 50 w 55"/>
                <a:gd name="T51" fmla="*/ 0 h 38"/>
                <a:gd name="T52" fmla="*/ 51 w 55"/>
                <a:gd name="T53" fmla="*/ 3 h 38"/>
                <a:gd name="T54" fmla="*/ 51 w 55"/>
                <a:gd name="T55" fmla="*/ 3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
                <a:gd name="T85" fmla="*/ 0 h 38"/>
                <a:gd name="T86" fmla="*/ 55 w 55"/>
                <a:gd name="T87" fmla="*/ 38 h 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 h="38">
                  <a:moveTo>
                    <a:pt x="51" y="3"/>
                  </a:moveTo>
                  <a:lnTo>
                    <a:pt x="51" y="3"/>
                  </a:lnTo>
                  <a:lnTo>
                    <a:pt x="55" y="10"/>
                  </a:lnTo>
                  <a:lnTo>
                    <a:pt x="55" y="21"/>
                  </a:lnTo>
                  <a:lnTo>
                    <a:pt x="55" y="25"/>
                  </a:lnTo>
                  <a:lnTo>
                    <a:pt x="53" y="30"/>
                  </a:lnTo>
                  <a:lnTo>
                    <a:pt x="50" y="34"/>
                  </a:lnTo>
                  <a:lnTo>
                    <a:pt x="46" y="37"/>
                  </a:lnTo>
                  <a:lnTo>
                    <a:pt x="40" y="38"/>
                  </a:lnTo>
                  <a:lnTo>
                    <a:pt x="34" y="38"/>
                  </a:lnTo>
                  <a:lnTo>
                    <a:pt x="28" y="38"/>
                  </a:lnTo>
                  <a:lnTo>
                    <a:pt x="22" y="37"/>
                  </a:lnTo>
                  <a:lnTo>
                    <a:pt x="10" y="31"/>
                  </a:lnTo>
                  <a:lnTo>
                    <a:pt x="2" y="25"/>
                  </a:lnTo>
                  <a:lnTo>
                    <a:pt x="2" y="22"/>
                  </a:lnTo>
                  <a:lnTo>
                    <a:pt x="0" y="21"/>
                  </a:lnTo>
                  <a:lnTo>
                    <a:pt x="4" y="16"/>
                  </a:lnTo>
                  <a:lnTo>
                    <a:pt x="12" y="12"/>
                  </a:lnTo>
                  <a:lnTo>
                    <a:pt x="20" y="7"/>
                  </a:lnTo>
                  <a:lnTo>
                    <a:pt x="30" y="3"/>
                  </a:lnTo>
                  <a:lnTo>
                    <a:pt x="40" y="0"/>
                  </a:lnTo>
                  <a:lnTo>
                    <a:pt x="46" y="0"/>
                  </a:lnTo>
                  <a:lnTo>
                    <a:pt x="50" y="0"/>
                  </a:lnTo>
                  <a:lnTo>
                    <a:pt x="51" y="3"/>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93" name="Freeform 293"/>
            <p:cNvSpPr>
              <a:spLocks/>
            </p:cNvSpPr>
            <p:nvPr/>
          </p:nvSpPr>
          <p:spPr bwMode="auto">
            <a:xfrm>
              <a:off x="3431" y="3068"/>
              <a:ext cx="38" cy="31"/>
            </a:xfrm>
            <a:custGeom>
              <a:avLst/>
              <a:gdLst>
                <a:gd name="T0" fmla="*/ 6 w 38"/>
                <a:gd name="T1" fmla="*/ 0 h 31"/>
                <a:gd name="T2" fmla="*/ 6 w 38"/>
                <a:gd name="T3" fmla="*/ 0 h 31"/>
                <a:gd name="T4" fmla="*/ 14 w 38"/>
                <a:gd name="T5" fmla="*/ 0 h 31"/>
                <a:gd name="T6" fmla="*/ 24 w 38"/>
                <a:gd name="T7" fmla="*/ 1 h 31"/>
                <a:gd name="T8" fmla="*/ 32 w 38"/>
                <a:gd name="T9" fmla="*/ 4 h 31"/>
                <a:gd name="T10" fmla="*/ 36 w 38"/>
                <a:gd name="T11" fmla="*/ 7 h 31"/>
                <a:gd name="T12" fmla="*/ 38 w 38"/>
                <a:gd name="T13" fmla="*/ 10 h 31"/>
                <a:gd name="T14" fmla="*/ 38 w 38"/>
                <a:gd name="T15" fmla="*/ 10 h 31"/>
                <a:gd name="T16" fmla="*/ 38 w 38"/>
                <a:gd name="T17" fmla="*/ 13 h 31"/>
                <a:gd name="T18" fmla="*/ 38 w 38"/>
                <a:gd name="T19" fmla="*/ 17 h 31"/>
                <a:gd name="T20" fmla="*/ 32 w 38"/>
                <a:gd name="T21" fmla="*/ 23 h 31"/>
                <a:gd name="T22" fmla="*/ 24 w 38"/>
                <a:gd name="T23" fmla="*/ 28 h 31"/>
                <a:gd name="T24" fmla="*/ 18 w 38"/>
                <a:gd name="T25" fmla="*/ 31 h 31"/>
                <a:gd name="T26" fmla="*/ 18 w 38"/>
                <a:gd name="T27" fmla="*/ 31 h 31"/>
                <a:gd name="T28" fmla="*/ 12 w 38"/>
                <a:gd name="T29" fmla="*/ 31 h 31"/>
                <a:gd name="T30" fmla="*/ 8 w 38"/>
                <a:gd name="T31" fmla="*/ 28 h 31"/>
                <a:gd name="T32" fmla="*/ 4 w 38"/>
                <a:gd name="T33" fmla="*/ 17 h 31"/>
                <a:gd name="T34" fmla="*/ 4 w 38"/>
                <a:gd name="T35" fmla="*/ 17 h 31"/>
                <a:gd name="T36" fmla="*/ 0 w 38"/>
                <a:gd name="T37" fmla="*/ 6 h 31"/>
                <a:gd name="T38" fmla="*/ 0 w 38"/>
                <a:gd name="T39" fmla="*/ 1 h 31"/>
                <a:gd name="T40" fmla="*/ 6 w 38"/>
                <a:gd name="T41" fmla="*/ 0 h 31"/>
                <a:gd name="T42" fmla="*/ 6 w 38"/>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31"/>
                <a:gd name="T68" fmla="*/ 38 w 38"/>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31">
                  <a:moveTo>
                    <a:pt x="6" y="0"/>
                  </a:moveTo>
                  <a:lnTo>
                    <a:pt x="6" y="0"/>
                  </a:lnTo>
                  <a:lnTo>
                    <a:pt x="14" y="0"/>
                  </a:lnTo>
                  <a:lnTo>
                    <a:pt x="24" y="1"/>
                  </a:lnTo>
                  <a:lnTo>
                    <a:pt x="32" y="4"/>
                  </a:lnTo>
                  <a:lnTo>
                    <a:pt x="36" y="7"/>
                  </a:lnTo>
                  <a:lnTo>
                    <a:pt x="38" y="10"/>
                  </a:lnTo>
                  <a:lnTo>
                    <a:pt x="38" y="13"/>
                  </a:lnTo>
                  <a:lnTo>
                    <a:pt x="38" y="17"/>
                  </a:lnTo>
                  <a:lnTo>
                    <a:pt x="32" y="23"/>
                  </a:lnTo>
                  <a:lnTo>
                    <a:pt x="24" y="28"/>
                  </a:lnTo>
                  <a:lnTo>
                    <a:pt x="18" y="31"/>
                  </a:lnTo>
                  <a:lnTo>
                    <a:pt x="12" y="31"/>
                  </a:lnTo>
                  <a:lnTo>
                    <a:pt x="8" y="28"/>
                  </a:lnTo>
                  <a:lnTo>
                    <a:pt x="4" y="17"/>
                  </a:lnTo>
                  <a:lnTo>
                    <a:pt x="0" y="6"/>
                  </a:lnTo>
                  <a:lnTo>
                    <a:pt x="0" y="1"/>
                  </a:lnTo>
                  <a:lnTo>
                    <a:pt x="6" y="0"/>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94" name="Freeform 294"/>
            <p:cNvSpPr>
              <a:spLocks/>
            </p:cNvSpPr>
            <p:nvPr/>
          </p:nvSpPr>
          <p:spPr bwMode="auto">
            <a:xfrm>
              <a:off x="3405" y="3116"/>
              <a:ext cx="44" cy="32"/>
            </a:xfrm>
            <a:custGeom>
              <a:avLst/>
              <a:gdLst>
                <a:gd name="T0" fmla="*/ 40 w 44"/>
                <a:gd name="T1" fmla="*/ 30 h 32"/>
                <a:gd name="T2" fmla="*/ 40 w 44"/>
                <a:gd name="T3" fmla="*/ 30 h 32"/>
                <a:gd name="T4" fmla="*/ 32 w 44"/>
                <a:gd name="T5" fmla="*/ 32 h 32"/>
                <a:gd name="T6" fmla="*/ 22 w 44"/>
                <a:gd name="T7" fmla="*/ 32 h 32"/>
                <a:gd name="T8" fmla="*/ 10 w 44"/>
                <a:gd name="T9" fmla="*/ 31 h 32"/>
                <a:gd name="T10" fmla="*/ 6 w 44"/>
                <a:gd name="T11" fmla="*/ 30 h 32"/>
                <a:gd name="T12" fmla="*/ 2 w 44"/>
                <a:gd name="T13" fmla="*/ 27 h 32"/>
                <a:gd name="T14" fmla="*/ 2 w 44"/>
                <a:gd name="T15" fmla="*/ 27 h 32"/>
                <a:gd name="T16" fmla="*/ 2 w 44"/>
                <a:gd name="T17" fmla="*/ 24 h 32"/>
                <a:gd name="T18" fmla="*/ 0 w 44"/>
                <a:gd name="T19" fmla="*/ 19 h 32"/>
                <a:gd name="T20" fmla="*/ 4 w 44"/>
                <a:gd name="T21" fmla="*/ 12 h 32"/>
                <a:gd name="T22" fmla="*/ 10 w 44"/>
                <a:gd name="T23" fmla="*/ 6 h 32"/>
                <a:gd name="T24" fmla="*/ 16 w 44"/>
                <a:gd name="T25" fmla="*/ 2 h 32"/>
                <a:gd name="T26" fmla="*/ 16 w 44"/>
                <a:gd name="T27" fmla="*/ 2 h 32"/>
                <a:gd name="T28" fmla="*/ 20 w 44"/>
                <a:gd name="T29" fmla="*/ 0 h 32"/>
                <a:gd name="T30" fmla="*/ 26 w 44"/>
                <a:gd name="T31" fmla="*/ 2 h 32"/>
                <a:gd name="T32" fmla="*/ 34 w 44"/>
                <a:gd name="T33" fmla="*/ 12 h 32"/>
                <a:gd name="T34" fmla="*/ 34 w 44"/>
                <a:gd name="T35" fmla="*/ 12 h 32"/>
                <a:gd name="T36" fmla="*/ 42 w 44"/>
                <a:gd name="T37" fmla="*/ 22 h 32"/>
                <a:gd name="T38" fmla="*/ 44 w 44"/>
                <a:gd name="T39" fmla="*/ 27 h 32"/>
                <a:gd name="T40" fmla="*/ 42 w 44"/>
                <a:gd name="T41" fmla="*/ 28 h 32"/>
                <a:gd name="T42" fmla="*/ 40 w 44"/>
                <a:gd name="T43" fmla="*/ 30 h 32"/>
                <a:gd name="T44" fmla="*/ 40 w 44"/>
                <a:gd name="T45" fmla="*/ 30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
                <a:gd name="T70" fmla="*/ 0 h 32"/>
                <a:gd name="T71" fmla="*/ 44 w 44"/>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 h="32">
                  <a:moveTo>
                    <a:pt x="40" y="30"/>
                  </a:moveTo>
                  <a:lnTo>
                    <a:pt x="40" y="30"/>
                  </a:lnTo>
                  <a:lnTo>
                    <a:pt x="32" y="32"/>
                  </a:lnTo>
                  <a:lnTo>
                    <a:pt x="22" y="32"/>
                  </a:lnTo>
                  <a:lnTo>
                    <a:pt x="10" y="31"/>
                  </a:lnTo>
                  <a:lnTo>
                    <a:pt x="6" y="30"/>
                  </a:lnTo>
                  <a:lnTo>
                    <a:pt x="2" y="27"/>
                  </a:lnTo>
                  <a:lnTo>
                    <a:pt x="2" y="24"/>
                  </a:lnTo>
                  <a:lnTo>
                    <a:pt x="0" y="19"/>
                  </a:lnTo>
                  <a:lnTo>
                    <a:pt x="4" y="12"/>
                  </a:lnTo>
                  <a:lnTo>
                    <a:pt x="10" y="6"/>
                  </a:lnTo>
                  <a:lnTo>
                    <a:pt x="16" y="2"/>
                  </a:lnTo>
                  <a:lnTo>
                    <a:pt x="20" y="0"/>
                  </a:lnTo>
                  <a:lnTo>
                    <a:pt x="26" y="2"/>
                  </a:lnTo>
                  <a:lnTo>
                    <a:pt x="34" y="12"/>
                  </a:lnTo>
                  <a:lnTo>
                    <a:pt x="42" y="22"/>
                  </a:lnTo>
                  <a:lnTo>
                    <a:pt x="44" y="27"/>
                  </a:lnTo>
                  <a:lnTo>
                    <a:pt x="42" y="28"/>
                  </a:lnTo>
                  <a:lnTo>
                    <a:pt x="40" y="30"/>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295" name="Freeform 295"/>
            <p:cNvSpPr>
              <a:spLocks/>
            </p:cNvSpPr>
            <p:nvPr/>
          </p:nvSpPr>
          <p:spPr bwMode="auto">
            <a:xfrm>
              <a:off x="3147" y="2934"/>
              <a:ext cx="47" cy="43"/>
            </a:xfrm>
            <a:custGeom>
              <a:avLst/>
              <a:gdLst>
                <a:gd name="T0" fmla="*/ 39 w 47"/>
                <a:gd name="T1" fmla="*/ 43 h 43"/>
                <a:gd name="T2" fmla="*/ 39 w 47"/>
                <a:gd name="T3" fmla="*/ 43 h 43"/>
                <a:gd name="T4" fmla="*/ 27 w 47"/>
                <a:gd name="T5" fmla="*/ 41 h 43"/>
                <a:gd name="T6" fmla="*/ 15 w 47"/>
                <a:gd name="T7" fmla="*/ 37 h 43"/>
                <a:gd name="T8" fmla="*/ 10 w 47"/>
                <a:gd name="T9" fmla="*/ 34 h 43"/>
                <a:gd name="T10" fmla="*/ 6 w 47"/>
                <a:gd name="T11" fmla="*/ 31 h 43"/>
                <a:gd name="T12" fmla="*/ 2 w 47"/>
                <a:gd name="T13" fmla="*/ 27 h 43"/>
                <a:gd name="T14" fmla="*/ 0 w 47"/>
                <a:gd name="T15" fmla="*/ 22 h 43"/>
                <a:gd name="T16" fmla="*/ 0 w 47"/>
                <a:gd name="T17" fmla="*/ 22 h 43"/>
                <a:gd name="T18" fmla="*/ 0 w 47"/>
                <a:gd name="T19" fmla="*/ 18 h 43"/>
                <a:gd name="T20" fmla="*/ 4 w 47"/>
                <a:gd name="T21" fmla="*/ 13 h 43"/>
                <a:gd name="T22" fmla="*/ 8 w 47"/>
                <a:gd name="T23" fmla="*/ 10 h 43"/>
                <a:gd name="T24" fmla="*/ 12 w 47"/>
                <a:gd name="T25" fmla="*/ 7 h 43"/>
                <a:gd name="T26" fmla="*/ 23 w 47"/>
                <a:gd name="T27" fmla="*/ 2 h 43"/>
                <a:gd name="T28" fmla="*/ 35 w 47"/>
                <a:gd name="T29" fmla="*/ 0 h 43"/>
                <a:gd name="T30" fmla="*/ 35 w 47"/>
                <a:gd name="T31" fmla="*/ 0 h 43"/>
                <a:gd name="T32" fmla="*/ 37 w 47"/>
                <a:gd name="T33" fmla="*/ 0 h 43"/>
                <a:gd name="T34" fmla="*/ 41 w 47"/>
                <a:gd name="T35" fmla="*/ 2 h 43"/>
                <a:gd name="T36" fmla="*/ 45 w 47"/>
                <a:gd name="T37" fmla="*/ 4 h 43"/>
                <a:gd name="T38" fmla="*/ 45 w 47"/>
                <a:gd name="T39" fmla="*/ 12 h 43"/>
                <a:gd name="T40" fmla="*/ 47 w 47"/>
                <a:gd name="T41" fmla="*/ 19 h 43"/>
                <a:gd name="T42" fmla="*/ 47 w 47"/>
                <a:gd name="T43" fmla="*/ 19 h 43"/>
                <a:gd name="T44" fmla="*/ 47 w 47"/>
                <a:gd name="T45" fmla="*/ 28 h 43"/>
                <a:gd name="T46" fmla="*/ 47 w 47"/>
                <a:gd name="T47" fmla="*/ 35 h 43"/>
                <a:gd name="T48" fmla="*/ 45 w 47"/>
                <a:gd name="T49" fmla="*/ 40 h 43"/>
                <a:gd name="T50" fmla="*/ 41 w 47"/>
                <a:gd name="T51" fmla="*/ 41 h 43"/>
                <a:gd name="T52" fmla="*/ 39 w 47"/>
                <a:gd name="T53" fmla="*/ 43 h 43"/>
                <a:gd name="T54" fmla="*/ 39 w 47"/>
                <a:gd name="T55" fmla="*/ 43 h 4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
                <a:gd name="T85" fmla="*/ 0 h 43"/>
                <a:gd name="T86" fmla="*/ 47 w 47"/>
                <a:gd name="T87" fmla="*/ 43 h 4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 h="43">
                  <a:moveTo>
                    <a:pt x="39" y="43"/>
                  </a:moveTo>
                  <a:lnTo>
                    <a:pt x="39" y="43"/>
                  </a:lnTo>
                  <a:lnTo>
                    <a:pt x="27" y="41"/>
                  </a:lnTo>
                  <a:lnTo>
                    <a:pt x="15" y="37"/>
                  </a:lnTo>
                  <a:lnTo>
                    <a:pt x="10" y="34"/>
                  </a:lnTo>
                  <a:lnTo>
                    <a:pt x="6" y="31"/>
                  </a:lnTo>
                  <a:lnTo>
                    <a:pt x="2" y="27"/>
                  </a:lnTo>
                  <a:lnTo>
                    <a:pt x="0" y="22"/>
                  </a:lnTo>
                  <a:lnTo>
                    <a:pt x="0" y="18"/>
                  </a:lnTo>
                  <a:lnTo>
                    <a:pt x="4" y="13"/>
                  </a:lnTo>
                  <a:lnTo>
                    <a:pt x="8" y="10"/>
                  </a:lnTo>
                  <a:lnTo>
                    <a:pt x="12" y="7"/>
                  </a:lnTo>
                  <a:lnTo>
                    <a:pt x="23" y="2"/>
                  </a:lnTo>
                  <a:lnTo>
                    <a:pt x="35" y="0"/>
                  </a:lnTo>
                  <a:lnTo>
                    <a:pt x="37" y="0"/>
                  </a:lnTo>
                  <a:lnTo>
                    <a:pt x="41" y="2"/>
                  </a:lnTo>
                  <a:lnTo>
                    <a:pt x="45" y="4"/>
                  </a:lnTo>
                  <a:lnTo>
                    <a:pt x="45" y="12"/>
                  </a:lnTo>
                  <a:lnTo>
                    <a:pt x="47" y="19"/>
                  </a:lnTo>
                  <a:lnTo>
                    <a:pt x="47" y="28"/>
                  </a:lnTo>
                  <a:lnTo>
                    <a:pt x="47" y="35"/>
                  </a:lnTo>
                  <a:lnTo>
                    <a:pt x="45" y="40"/>
                  </a:lnTo>
                  <a:lnTo>
                    <a:pt x="41" y="41"/>
                  </a:lnTo>
                  <a:lnTo>
                    <a:pt x="39" y="43"/>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96" name="Freeform 296"/>
            <p:cNvSpPr>
              <a:spLocks/>
            </p:cNvSpPr>
            <p:nvPr/>
          </p:nvSpPr>
          <p:spPr bwMode="auto">
            <a:xfrm>
              <a:off x="3206" y="2974"/>
              <a:ext cx="43" cy="28"/>
            </a:xfrm>
            <a:custGeom>
              <a:avLst/>
              <a:gdLst>
                <a:gd name="T0" fmla="*/ 43 w 43"/>
                <a:gd name="T1" fmla="*/ 11 h 28"/>
                <a:gd name="T2" fmla="*/ 43 w 43"/>
                <a:gd name="T3" fmla="*/ 11 h 28"/>
                <a:gd name="T4" fmla="*/ 39 w 43"/>
                <a:gd name="T5" fmla="*/ 16 h 28"/>
                <a:gd name="T6" fmla="*/ 34 w 43"/>
                <a:gd name="T7" fmla="*/ 22 h 28"/>
                <a:gd name="T8" fmla="*/ 26 w 43"/>
                <a:gd name="T9" fmla="*/ 26 h 28"/>
                <a:gd name="T10" fmla="*/ 20 w 43"/>
                <a:gd name="T11" fmla="*/ 28 h 28"/>
                <a:gd name="T12" fmla="*/ 16 w 43"/>
                <a:gd name="T13" fmla="*/ 28 h 28"/>
                <a:gd name="T14" fmla="*/ 16 w 43"/>
                <a:gd name="T15" fmla="*/ 28 h 28"/>
                <a:gd name="T16" fmla="*/ 12 w 43"/>
                <a:gd name="T17" fmla="*/ 26 h 28"/>
                <a:gd name="T18" fmla="*/ 8 w 43"/>
                <a:gd name="T19" fmla="*/ 25 h 28"/>
                <a:gd name="T20" fmla="*/ 4 w 43"/>
                <a:gd name="T21" fmla="*/ 17 h 28"/>
                <a:gd name="T22" fmla="*/ 0 w 43"/>
                <a:gd name="T23" fmla="*/ 10 h 28"/>
                <a:gd name="T24" fmla="*/ 0 w 43"/>
                <a:gd name="T25" fmla="*/ 4 h 28"/>
                <a:gd name="T26" fmla="*/ 0 w 43"/>
                <a:gd name="T27" fmla="*/ 4 h 28"/>
                <a:gd name="T28" fmla="*/ 4 w 43"/>
                <a:gd name="T29" fmla="*/ 1 h 28"/>
                <a:gd name="T30" fmla="*/ 8 w 43"/>
                <a:gd name="T31" fmla="*/ 0 h 28"/>
                <a:gd name="T32" fmla="*/ 24 w 43"/>
                <a:gd name="T33" fmla="*/ 1 h 28"/>
                <a:gd name="T34" fmla="*/ 24 w 43"/>
                <a:gd name="T35" fmla="*/ 1 h 28"/>
                <a:gd name="T36" fmla="*/ 37 w 43"/>
                <a:gd name="T37" fmla="*/ 4 h 28"/>
                <a:gd name="T38" fmla="*/ 43 w 43"/>
                <a:gd name="T39" fmla="*/ 7 h 28"/>
                <a:gd name="T40" fmla="*/ 43 w 43"/>
                <a:gd name="T41" fmla="*/ 11 h 28"/>
                <a:gd name="T42" fmla="*/ 43 w 43"/>
                <a:gd name="T43" fmla="*/ 11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28"/>
                <a:gd name="T68" fmla="*/ 43 w 43"/>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28">
                  <a:moveTo>
                    <a:pt x="43" y="11"/>
                  </a:moveTo>
                  <a:lnTo>
                    <a:pt x="43" y="11"/>
                  </a:lnTo>
                  <a:lnTo>
                    <a:pt x="39" y="16"/>
                  </a:lnTo>
                  <a:lnTo>
                    <a:pt x="34" y="22"/>
                  </a:lnTo>
                  <a:lnTo>
                    <a:pt x="26" y="26"/>
                  </a:lnTo>
                  <a:lnTo>
                    <a:pt x="20" y="28"/>
                  </a:lnTo>
                  <a:lnTo>
                    <a:pt x="16" y="28"/>
                  </a:lnTo>
                  <a:lnTo>
                    <a:pt x="12" y="26"/>
                  </a:lnTo>
                  <a:lnTo>
                    <a:pt x="8" y="25"/>
                  </a:lnTo>
                  <a:lnTo>
                    <a:pt x="4" y="17"/>
                  </a:lnTo>
                  <a:lnTo>
                    <a:pt x="0" y="10"/>
                  </a:lnTo>
                  <a:lnTo>
                    <a:pt x="0" y="4"/>
                  </a:lnTo>
                  <a:lnTo>
                    <a:pt x="4" y="1"/>
                  </a:lnTo>
                  <a:lnTo>
                    <a:pt x="8" y="0"/>
                  </a:lnTo>
                  <a:lnTo>
                    <a:pt x="24" y="1"/>
                  </a:lnTo>
                  <a:lnTo>
                    <a:pt x="37" y="4"/>
                  </a:lnTo>
                  <a:lnTo>
                    <a:pt x="43" y="7"/>
                  </a:lnTo>
                  <a:lnTo>
                    <a:pt x="43" y="11"/>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97" name="Freeform 297"/>
            <p:cNvSpPr>
              <a:spLocks/>
            </p:cNvSpPr>
            <p:nvPr/>
          </p:nvSpPr>
          <p:spPr bwMode="auto">
            <a:xfrm>
              <a:off x="3206" y="2922"/>
              <a:ext cx="45" cy="28"/>
            </a:xfrm>
            <a:custGeom>
              <a:avLst/>
              <a:gdLst>
                <a:gd name="T0" fmla="*/ 0 w 45"/>
                <a:gd name="T1" fmla="*/ 24 h 28"/>
                <a:gd name="T2" fmla="*/ 0 w 45"/>
                <a:gd name="T3" fmla="*/ 24 h 28"/>
                <a:gd name="T4" fmla="*/ 2 w 45"/>
                <a:gd name="T5" fmla="*/ 18 h 28"/>
                <a:gd name="T6" fmla="*/ 6 w 45"/>
                <a:gd name="T7" fmla="*/ 11 h 28"/>
                <a:gd name="T8" fmla="*/ 14 w 45"/>
                <a:gd name="T9" fmla="*/ 3 h 28"/>
                <a:gd name="T10" fmla="*/ 18 w 45"/>
                <a:gd name="T11" fmla="*/ 2 h 28"/>
                <a:gd name="T12" fmla="*/ 22 w 45"/>
                <a:gd name="T13" fmla="*/ 0 h 28"/>
                <a:gd name="T14" fmla="*/ 22 w 45"/>
                <a:gd name="T15" fmla="*/ 0 h 28"/>
                <a:gd name="T16" fmla="*/ 26 w 45"/>
                <a:gd name="T17" fmla="*/ 2 h 28"/>
                <a:gd name="T18" fmla="*/ 32 w 45"/>
                <a:gd name="T19" fmla="*/ 3 h 28"/>
                <a:gd name="T20" fmla="*/ 37 w 45"/>
                <a:gd name="T21" fmla="*/ 8 h 28"/>
                <a:gd name="T22" fmla="*/ 43 w 45"/>
                <a:gd name="T23" fmla="*/ 15 h 28"/>
                <a:gd name="T24" fmla="*/ 45 w 45"/>
                <a:gd name="T25" fmla="*/ 21 h 28"/>
                <a:gd name="T26" fmla="*/ 45 w 45"/>
                <a:gd name="T27" fmla="*/ 21 h 28"/>
                <a:gd name="T28" fmla="*/ 45 w 45"/>
                <a:gd name="T29" fmla="*/ 25 h 28"/>
                <a:gd name="T30" fmla="*/ 41 w 45"/>
                <a:gd name="T31" fmla="*/ 27 h 28"/>
                <a:gd name="T32" fmla="*/ 26 w 45"/>
                <a:gd name="T33" fmla="*/ 28 h 28"/>
                <a:gd name="T34" fmla="*/ 26 w 45"/>
                <a:gd name="T35" fmla="*/ 28 h 28"/>
                <a:gd name="T36" fmla="*/ 8 w 45"/>
                <a:gd name="T37" fmla="*/ 28 h 28"/>
                <a:gd name="T38" fmla="*/ 4 w 45"/>
                <a:gd name="T39" fmla="*/ 27 h 28"/>
                <a:gd name="T40" fmla="*/ 2 w 45"/>
                <a:gd name="T41" fmla="*/ 25 h 28"/>
                <a:gd name="T42" fmla="*/ 0 w 45"/>
                <a:gd name="T43" fmla="*/ 24 h 28"/>
                <a:gd name="T44" fmla="*/ 0 w 45"/>
                <a:gd name="T45" fmla="*/ 24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5"/>
                <a:gd name="T70" fmla="*/ 0 h 28"/>
                <a:gd name="T71" fmla="*/ 45 w 45"/>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5" h="28">
                  <a:moveTo>
                    <a:pt x="0" y="24"/>
                  </a:moveTo>
                  <a:lnTo>
                    <a:pt x="0" y="24"/>
                  </a:lnTo>
                  <a:lnTo>
                    <a:pt x="2" y="18"/>
                  </a:lnTo>
                  <a:lnTo>
                    <a:pt x="6" y="11"/>
                  </a:lnTo>
                  <a:lnTo>
                    <a:pt x="14" y="3"/>
                  </a:lnTo>
                  <a:lnTo>
                    <a:pt x="18" y="2"/>
                  </a:lnTo>
                  <a:lnTo>
                    <a:pt x="22" y="0"/>
                  </a:lnTo>
                  <a:lnTo>
                    <a:pt x="26" y="2"/>
                  </a:lnTo>
                  <a:lnTo>
                    <a:pt x="32" y="3"/>
                  </a:lnTo>
                  <a:lnTo>
                    <a:pt x="37" y="8"/>
                  </a:lnTo>
                  <a:lnTo>
                    <a:pt x="43" y="15"/>
                  </a:lnTo>
                  <a:lnTo>
                    <a:pt x="45" y="21"/>
                  </a:lnTo>
                  <a:lnTo>
                    <a:pt x="45" y="25"/>
                  </a:lnTo>
                  <a:lnTo>
                    <a:pt x="41" y="27"/>
                  </a:lnTo>
                  <a:lnTo>
                    <a:pt x="26" y="28"/>
                  </a:lnTo>
                  <a:lnTo>
                    <a:pt x="8" y="28"/>
                  </a:lnTo>
                  <a:lnTo>
                    <a:pt x="4" y="27"/>
                  </a:lnTo>
                  <a:lnTo>
                    <a:pt x="2" y="25"/>
                  </a:lnTo>
                  <a:lnTo>
                    <a:pt x="0" y="24"/>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98" name="Freeform 298"/>
            <p:cNvSpPr>
              <a:spLocks/>
            </p:cNvSpPr>
            <p:nvPr/>
          </p:nvSpPr>
          <p:spPr bwMode="auto">
            <a:xfrm>
              <a:off x="3157" y="3068"/>
              <a:ext cx="55" cy="38"/>
            </a:xfrm>
            <a:custGeom>
              <a:avLst/>
              <a:gdLst>
                <a:gd name="T0" fmla="*/ 0 w 55"/>
                <a:gd name="T1" fmla="*/ 19 h 38"/>
                <a:gd name="T2" fmla="*/ 0 w 55"/>
                <a:gd name="T3" fmla="*/ 19 h 38"/>
                <a:gd name="T4" fmla="*/ 5 w 55"/>
                <a:gd name="T5" fmla="*/ 11 h 38"/>
                <a:gd name="T6" fmla="*/ 15 w 55"/>
                <a:gd name="T7" fmla="*/ 6 h 38"/>
                <a:gd name="T8" fmla="*/ 21 w 55"/>
                <a:gd name="T9" fmla="*/ 3 h 38"/>
                <a:gd name="T10" fmla="*/ 29 w 55"/>
                <a:gd name="T11" fmla="*/ 1 h 38"/>
                <a:gd name="T12" fmla="*/ 35 w 55"/>
                <a:gd name="T13" fmla="*/ 0 h 38"/>
                <a:gd name="T14" fmla="*/ 41 w 55"/>
                <a:gd name="T15" fmla="*/ 1 h 38"/>
                <a:gd name="T16" fmla="*/ 41 w 55"/>
                <a:gd name="T17" fmla="*/ 1 h 38"/>
                <a:gd name="T18" fmla="*/ 45 w 55"/>
                <a:gd name="T19" fmla="*/ 3 h 38"/>
                <a:gd name="T20" fmla="*/ 49 w 55"/>
                <a:gd name="T21" fmla="*/ 7 h 38"/>
                <a:gd name="T22" fmla="*/ 53 w 55"/>
                <a:gd name="T23" fmla="*/ 11 h 38"/>
                <a:gd name="T24" fmla="*/ 55 w 55"/>
                <a:gd name="T25" fmla="*/ 16 h 38"/>
                <a:gd name="T26" fmla="*/ 55 w 55"/>
                <a:gd name="T27" fmla="*/ 26 h 38"/>
                <a:gd name="T28" fmla="*/ 53 w 55"/>
                <a:gd name="T29" fmla="*/ 33 h 38"/>
                <a:gd name="T30" fmla="*/ 53 w 55"/>
                <a:gd name="T31" fmla="*/ 33 h 38"/>
                <a:gd name="T32" fmla="*/ 51 w 55"/>
                <a:gd name="T33" fmla="*/ 36 h 38"/>
                <a:gd name="T34" fmla="*/ 49 w 55"/>
                <a:gd name="T35" fmla="*/ 38 h 38"/>
                <a:gd name="T36" fmla="*/ 43 w 55"/>
                <a:gd name="T37" fmla="*/ 38 h 38"/>
                <a:gd name="T38" fmla="*/ 35 w 55"/>
                <a:gd name="T39" fmla="*/ 36 h 38"/>
                <a:gd name="T40" fmla="*/ 23 w 55"/>
                <a:gd name="T41" fmla="*/ 33 h 38"/>
                <a:gd name="T42" fmla="*/ 23 w 55"/>
                <a:gd name="T43" fmla="*/ 33 h 38"/>
                <a:gd name="T44" fmla="*/ 13 w 55"/>
                <a:gd name="T45" fmla="*/ 31 h 38"/>
                <a:gd name="T46" fmla="*/ 5 w 55"/>
                <a:gd name="T47" fmla="*/ 28 h 38"/>
                <a:gd name="T48" fmla="*/ 0 w 55"/>
                <a:gd name="T49" fmla="*/ 23 h 38"/>
                <a:gd name="T50" fmla="*/ 0 w 55"/>
                <a:gd name="T51" fmla="*/ 22 h 38"/>
                <a:gd name="T52" fmla="*/ 0 w 55"/>
                <a:gd name="T53" fmla="*/ 19 h 38"/>
                <a:gd name="T54" fmla="*/ 0 w 55"/>
                <a:gd name="T55" fmla="*/ 19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
                <a:gd name="T85" fmla="*/ 0 h 38"/>
                <a:gd name="T86" fmla="*/ 55 w 55"/>
                <a:gd name="T87" fmla="*/ 38 h 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 h="38">
                  <a:moveTo>
                    <a:pt x="0" y="19"/>
                  </a:moveTo>
                  <a:lnTo>
                    <a:pt x="0" y="19"/>
                  </a:lnTo>
                  <a:lnTo>
                    <a:pt x="5" y="11"/>
                  </a:lnTo>
                  <a:lnTo>
                    <a:pt x="15" y="6"/>
                  </a:lnTo>
                  <a:lnTo>
                    <a:pt x="21" y="3"/>
                  </a:lnTo>
                  <a:lnTo>
                    <a:pt x="29" y="1"/>
                  </a:lnTo>
                  <a:lnTo>
                    <a:pt x="35" y="0"/>
                  </a:lnTo>
                  <a:lnTo>
                    <a:pt x="41" y="1"/>
                  </a:lnTo>
                  <a:lnTo>
                    <a:pt x="45" y="3"/>
                  </a:lnTo>
                  <a:lnTo>
                    <a:pt x="49" y="7"/>
                  </a:lnTo>
                  <a:lnTo>
                    <a:pt x="53" y="11"/>
                  </a:lnTo>
                  <a:lnTo>
                    <a:pt x="55" y="16"/>
                  </a:lnTo>
                  <a:lnTo>
                    <a:pt x="55" y="26"/>
                  </a:lnTo>
                  <a:lnTo>
                    <a:pt x="53" y="33"/>
                  </a:lnTo>
                  <a:lnTo>
                    <a:pt x="51" y="36"/>
                  </a:lnTo>
                  <a:lnTo>
                    <a:pt x="49" y="38"/>
                  </a:lnTo>
                  <a:lnTo>
                    <a:pt x="43" y="38"/>
                  </a:lnTo>
                  <a:lnTo>
                    <a:pt x="35" y="36"/>
                  </a:lnTo>
                  <a:lnTo>
                    <a:pt x="23" y="33"/>
                  </a:lnTo>
                  <a:lnTo>
                    <a:pt x="13" y="31"/>
                  </a:lnTo>
                  <a:lnTo>
                    <a:pt x="5" y="28"/>
                  </a:lnTo>
                  <a:lnTo>
                    <a:pt x="0" y="23"/>
                  </a:lnTo>
                  <a:lnTo>
                    <a:pt x="0" y="22"/>
                  </a:lnTo>
                  <a:lnTo>
                    <a:pt x="0" y="19"/>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299" name="Freeform 299"/>
            <p:cNvSpPr>
              <a:spLocks/>
            </p:cNvSpPr>
            <p:nvPr/>
          </p:nvSpPr>
          <p:spPr bwMode="auto">
            <a:xfrm>
              <a:off x="3119" y="3087"/>
              <a:ext cx="36" cy="32"/>
            </a:xfrm>
            <a:custGeom>
              <a:avLst/>
              <a:gdLst>
                <a:gd name="T0" fmla="*/ 30 w 36"/>
                <a:gd name="T1" fmla="*/ 32 h 32"/>
                <a:gd name="T2" fmla="*/ 30 w 36"/>
                <a:gd name="T3" fmla="*/ 32 h 32"/>
                <a:gd name="T4" fmla="*/ 22 w 36"/>
                <a:gd name="T5" fmla="*/ 32 h 32"/>
                <a:gd name="T6" fmla="*/ 12 w 36"/>
                <a:gd name="T7" fmla="*/ 29 h 32"/>
                <a:gd name="T8" fmla="*/ 4 w 36"/>
                <a:gd name="T9" fmla="*/ 25 h 32"/>
                <a:gd name="T10" fmla="*/ 2 w 36"/>
                <a:gd name="T11" fmla="*/ 22 h 32"/>
                <a:gd name="T12" fmla="*/ 0 w 36"/>
                <a:gd name="T13" fmla="*/ 19 h 32"/>
                <a:gd name="T14" fmla="*/ 0 w 36"/>
                <a:gd name="T15" fmla="*/ 19 h 32"/>
                <a:gd name="T16" fmla="*/ 0 w 36"/>
                <a:gd name="T17" fmla="*/ 14 h 32"/>
                <a:gd name="T18" fmla="*/ 2 w 36"/>
                <a:gd name="T19" fmla="*/ 12 h 32"/>
                <a:gd name="T20" fmla="*/ 8 w 36"/>
                <a:gd name="T21" fmla="*/ 6 h 32"/>
                <a:gd name="T22" fmla="*/ 16 w 36"/>
                <a:gd name="T23" fmla="*/ 3 h 32"/>
                <a:gd name="T24" fmla="*/ 24 w 36"/>
                <a:gd name="T25" fmla="*/ 0 h 32"/>
                <a:gd name="T26" fmla="*/ 24 w 36"/>
                <a:gd name="T27" fmla="*/ 0 h 32"/>
                <a:gd name="T28" fmla="*/ 30 w 36"/>
                <a:gd name="T29" fmla="*/ 1 h 32"/>
                <a:gd name="T30" fmla="*/ 32 w 36"/>
                <a:gd name="T31" fmla="*/ 4 h 32"/>
                <a:gd name="T32" fmla="*/ 36 w 36"/>
                <a:gd name="T33" fmla="*/ 14 h 32"/>
                <a:gd name="T34" fmla="*/ 36 w 36"/>
                <a:gd name="T35" fmla="*/ 14 h 32"/>
                <a:gd name="T36" fmla="*/ 36 w 36"/>
                <a:gd name="T37" fmla="*/ 26 h 32"/>
                <a:gd name="T38" fmla="*/ 36 w 36"/>
                <a:gd name="T39" fmla="*/ 31 h 32"/>
                <a:gd name="T40" fmla="*/ 30 w 36"/>
                <a:gd name="T41" fmla="*/ 32 h 32"/>
                <a:gd name="T42" fmla="*/ 30 w 36"/>
                <a:gd name="T43" fmla="*/ 32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2"/>
                <a:gd name="T68" fmla="*/ 36 w 36"/>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2">
                  <a:moveTo>
                    <a:pt x="30" y="32"/>
                  </a:moveTo>
                  <a:lnTo>
                    <a:pt x="30" y="32"/>
                  </a:lnTo>
                  <a:lnTo>
                    <a:pt x="22" y="32"/>
                  </a:lnTo>
                  <a:lnTo>
                    <a:pt x="12" y="29"/>
                  </a:lnTo>
                  <a:lnTo>
                    <a:pt x="4" y="25"/>
                  </a:lnTo>
                  <a:lnTo>
                    <a:pt x="2" y="22"/>
                  </a:lnTo>
                  <a:lnTo>
                    <a:pt x="0" y="19"/>
                  </a:lnTo>
                  <a:lnTo>
                    <a:pt x="0" y="14"/>
                  </a:lnTo>
                  <a:lnTo>
                    <a:pt x="2" y="12"/>
                  </a:lnTo>
                  <a:lnTo>
                    <a:pt x="8" y="6"/>
                  </a:lnTo>
                  <a:lnTo>
                    <a:pt x="16" y="3"/>
                  </a:lnTo>
                  <a:lnTo>
                    <a:pt x="24" y="0"/>
                  </a:lnTo>
                  <a:lnTo>
                    <a:pt x="30" y="1"/>
                  </a:lnTo>
                  <a:lnTo>
                    <a:pt x="32" y="4"/>
                  </a:lnTo>
                  <a:lnTo>
                    <a:pt x="36" y="14"/>
                  </a:lnTo>
                  <a:lnTo>
                    <a:pt x="36" y="26"/>
                  </a:lnTo>
                  <a:lnTo>
                    <a:pt x="36" y="31"/>
                  </a:lnTo>
                  <a:lnTo>
                    <a:pt x="30" y="32"/>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00" name="Freeform 300"/>
            <p:cNvSpPr>
              <a:spLocks/>
            </p:cNvSpPr>
            <p:nvPr/>
          </p:nvSpPr>
          <p:spPr bwMode="auto">
            <a:xfrm>
              <a:off x="3151" y="3040"/>
              <a:ext cx="41" cy="32"/>
            </a:xfrm>
            <a:custGeom>
              <a:avLst/>
              <a:gdLst>
                <a:gd name="T0" fmla="*/ 4 w 41"/>
                <a:gd name="T1" fmla="*/ 1 h 32"/>
                <a:gd name="T2" fmla="*/ 4 w 41"/>
                <a:gd name="T3" fmla="*/ 1 h 32"/>
                <a:gd name="T4" fmla="*/ 13 w 41"/>
                <a:gd name="T5" fmla="*/ 0 h 32"/>
                <a:gd name="T6" fmla="*/ 23 w 41"/>
                <a:gd name="T7" fmla="*/ 0 h 32"/>
                <a:gd name="T8" fmla="*/ 33 w 41"/>
                <a:gd name="T9" fmla="*/ 3 h 32"/>
                <a:gd name="T10" fmla="*/ 37 w 41"/>
                <a:gd name="T11" fmla="*/ 6 h 32"/>
                <a:gd name="T12" fmla="*/ 41 w 41"/>
                <a:gd name="T13" fmla="*/ 9 h 32"/>
                <a:gd name="T14" fmla="*/ 41 w 41"/>
                <a:gd name="T15" fmla="*/ 9 h 32"/>
                <a:gd name="T16" fmla="*/ 41 w 41"/>
                <a:gd name="T17" fmla="*/ 12 h 32"/>
                <a:gd name="T18" fmla="*/ 41 w 41"/>
                <a:gd name="T19" fmla="*/ 14 h 32"/>
                <a:gd name="T20" fmla="*/ 37 w 41"/>
                <a:gd name="T21" fmla="*/ 22 h 32"/>
                <a:gd name="T22" fmla="*/ 29 w 41"/>
                <a:gd name="T23" fmla="*/ 28 h 32"/>
                <a:gd name="T24" fmla="*/ 23 w 41"/>
                <a:gd name="T25" fmla="*/ 32 h 32"/>
                <a:gd name="T26" fmla="*/ 23 w 41"/>
                <a:gd name="T27" fmla="*/ 32 h 32"/>
                <a:gd name="T28" fmla="*/ 17 w 41"/>
                <a:gd name="T29" fmla="*/ 32 h 32"/>
                <a:gd name="T30" fmla="*/ 13 w 41"/>
                <a:gd name="T31" fmla="*/ 29 h 32"/>
                <a:gd name="T32" fmla="*/ 8 w 41"/>
                <a:gd name="T33" fmla="*/ 19 h 32"/>
                <a:gd name="T34" fmla="*/ 8 w 41"/>
                <a:gd name="T35" fmla="*/ 19 h 32"/>
                <a:gd name="T36" fmla="*/ 0 w 41"/>
                <a:gd name="T37" fmla="*/ 9 h 32"/>
                <a:gd name="T38" fmla="*/ 0 w 41"/>
                <a:gd name="T39" fmla="*/ 4 h 32"/>
                <a:gd name="T40" fmla="*/ 2 w 41"/>
                <a:gd name="T41" fmla="*/ 3 h 32"/>
                <a:gd name="T42" fmla="*/ 4 w 41"/>
                <a:gd name="T43" fmla="*/ 1 h 32"/>
                <a:gd name="T44" fmla="*/ 4 w 41"/>
                <a:gd name="T45" fmla="*/ 1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
                <a:gd name="T70" fmla="*/ 0 h 32"/>
                <a:gd name="T71" fmla="*/ 41 w 41"/>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 h="32">
                  <a:moveTo>
                    <a:pt x="4" y="1"/>
                  </a:moveTo>
                  <a:lnTo>
                    <a:pt x="4" y="1"/>
                  </a:lnTo>
                  <a:lnTo>
                    <a:pt x="13" y="0"/>
                  </a:lnTo>
                  <a:lnTo>
                    <a:pt x="23" y="0"/>
                  </a:lnTo>
                  <a:lnTo>
                    <a:pt x="33" y="3"/>
                  </a:lnTo>
                  <a:lnTo>
                    <a:pt x="37" y="6"/>
                  </a:lnTo>
                  <a:lnTo>
                    <a:pt x="41" y="9"/>
                  </a:lnTo>
                  <a:lnTo>
                    <a:pt x="41" y="12"/>
                  </a:lnTo>
                  <a:lnTo>
                    <a:pt x="41" y="14"/>
                  </a:lnTo>
                  <a:lnTo>
                    <a:pt x="37" y="22"/>
                  </a:lnTo>
                  <a:lnTo>
                    <a:pt x="29" y="28"/>
                  </a:lnTo>
                  <a:lnTo>
                    <a:pt x="23" y="32"/>
                  </a:lnTo>
                  <a:lnTo>
                    <a:pt x="17" y="32"/>
                  </a:lnTo>
                  <a:lnTo>
                    <a:pt x="13" y="29"/>
                  </a:lnTo>
                  <a:lnTo>
                    <a:pt x="8" y="19"/>
                  </a:lnTo>
                  <a:lnTo>
                    <a:pt x="0" y="9"/>
                  </a:lnTo>
                  <a:lnTo>
                    <a:pt x="0" y="4"/>
                  </a:lnTo>
                  <a:lnTo>
                    <a:pt x="2" y="3"/>
                  </a:lnTo>
                  <a:lnTo>
                    <a:pt x="4" y="1"/>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01" name="Freeform 301"/>
            <p:cNvSpPr>
              <a:spLocks/>
            </p:cNvSpPr>
            <p:nvPr/>
          </p:nvSpPr>
          <p:spPr bwMode="auto">
            <a:xfrm>
              <a:off x="3528" y="3203"/>
              <a:ext cx="55" cy="37"/>
            </a:xfrm>
            <a:custGeom>
              <a:avLst/>
              <a:gdLst>
                <a:gd name="T0" fmla="*/ 0 w 55"/>
                <a:gd name="T1" fmla="*/ 31 h 37"/>
                <a:gd name="T2" fmla="*/ 0 w 55"/>
                <a:gd name="T3" fmla="*/ 31 h 37"/>
                <a:gd name="T4" fmla="*/ 0 w 55"/>
                <a:gd name="T5" fmla="*/ 23 h 37"/>
                <a:gd name="T6" fmla="*/ 2 w 55"/>
                <a:gd name="T7" fmla="*/ 13 h 37"/>
                <a:gd name="T8" fmla="*/ 6 w 55"/>
                <a:gd name="T9" fmla="*/ 9 h 37"/>
                <a:gd name="T10" fmla="*/ 10 w 55"/>
                <a:gd name="T11" fmla="*/ 4 h 37"/>
                <a:gd name="T12" fmla="*/ 14 w 55"/>
                <a:gd name="T13" fmla="*/ 1 h 37"/>
                <a:gd name="T14" fmla="*/ 20 w 55"/>
                <a:gd name="T15" fmla="*/ 0 h 37"/>
                <a:gd name="T16" fmla="*/ 20 w 55"/>
                <a:gd name="T17" fmla="*/ 0 h 37"/>
                <a:gd name="T18" fmla="*/ 26 w 55"/>
                <a:gd name="T19" fmla="*/ 0 h 37"/>
                <a:gd name="T20" fmla="*/ 32 w 55"/>
                <a:gd name="T21" fmla="*/ 0 h 37"/>
                <a:gd name="T22" fmla="*/ 37 w 55"/>
                <a:gd name="T23" fmla="*/ 3 h 37"/>
                <a:gd name="T24" fmla="*/ 41 w 55"/>
                <a:gd name="T25" fmla="*/ 6 h 37"/>
                <a:gd name="T26" fmla="*/ 51 w 55"/>
                <a:gd name="T27" fmla="*/ 13 h 37"/>
                <a:gd name="T28" fmla="*/ 55 w 55"/>
                <a:gd name="T29" fmla="*/ 20 h 37"/>
                <a:gd name="T30" fmla="*/ 55 w 55"/>
                <a:gd name="T31" fmla="*/ 20 h 37"/>
                <a:gd name="T32" fmla="*/ 55 w 55"/>
                <a:gd name="T33" fmla="*/ 23 h 37"/>
                <a:gd name="T34" fmla="*/ 55 w 55"/>
                <a:gd name="T35" fmla="*/ 25 h 37"/>
                <a:gd name="T36" fmla="*/ 49 w 55"/>
                <a:gd name="T37" fmla="*/ 29 h 37"/>
                <a:gd name="T38" fmla="*/ 41 w 55"/>
                <a:gd name="T39" fmla="*/ 31 h 37"/>
                <a:gd name="T40" fmla="*/ 32 w 55"/>
                <a:gd name="T41" fmla="*/ 34 h 37"/>
                <a:gd name="T42" fmla="*/ 32 w 55"/>
                <a:gd name="T43" fmla="*/ 34 h 37"/>
                <a:gd name="T44" fmla="*/ 20 w 55"/>
                <a:gd name="T45" fmla="*/ 35 h 37"/>
                <a:gd name="T46" fmla="*/ 10 w 55"/>
                <a:gd name="T47" fmla="*/ 37 h 37"/>
                <a:gd name="T48" fmla="*/ 4 w 55"/>
                <a:gd name="T49" fmla="*/ 35 h 37"/>
                <a:gd name="T50" fmla="*/ 2 w 55"/>
                <a:gd name="T51" fmla="*/ 34 h 37"/>
                <a:gd name="T52" fmla="*/ 0 w 55"/>
                <a:gd name="T53" fmla="*/ 31 h 37"/>
                <a:gd name="T54" fmla="*/ 0 w 55"/>
                <a:gd name="T55" fmla="*/ 31 h 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
                <a:gd name="T85" fmla="*/ 0 h 37"/>
                <a:gd name="T86" fmla="*/ 55 w 55"/>
                <a:gd name="T87" fmla="*/ 37 h 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 h="37">
                  <a:moveTo>
                    <a:pt x="0" y="31"/>
                  </a:moveTo>
                  <a:lnTo>
                    <a:pt x="0" y="31"/>
                  </a:lnTo>
                  <a:lnTo>
                    <a:pt x="0" y="23"/>
                  </a:lnTo>
                  <a:lnTo>
                    <a:pt x="2" y="13"/>
                  </a:lnTo>
                  <a:lnTo>
                    <a:pt x="6" y="9"/>
                  </a:lnTo>
                  <a:lnTo>
                    <a:pt x="10" y="4"/>
                  </a:lnTo>
                  <a:lnTo>
                    <a:pt x="14" y="1"/>
                  </a:lnTo>
                  <a:lnTo>
                    <a:pt x="20" y="0"/>
                  </a:lnTo>
                  <a:lnTo>
                    <a:pt x="26" y="0"/>
                  </a:lnTo>
                  <a:lnTo>
                    <a:pt x="32" y="0"/>
                  </a:lnTo>
                  <a:lnTo>
                    <a:pt x="37" y="3"/>
                  </a:lnTo>
                  <a:lnTo>
                    <a:pt x="41" y="6"/>
                  </a:lnTo>
                  <a:lnTo>
                    <a:pt x="51" y="13"/>
                  </a:lnTo>
                  <a:lnTo>
                    <a:pt x="55" y="20"/>
                  </a:lnTo>
                  <a:lnTo>
                    <a:pt x="55" y="23"/>
                  </a:lnTo>
                  <a:lnTo>
                    <a:pt x="55" y="25"/>
                  </a:lnTo>
                  <a:lnTo>
                    <a:pt x="49" y="29"/>
                  </a:lnTo>
                  <a:lnTo>
                    <a:pt x="41" y="31"/>
                  </a:lnTo>
                  <a:lnTo>
                    <a:pt x="32" y="34"/>
                  </a:lnTo>
                  <a:lnTo>
                    <a:pt x="20" y="35"/>
                  </a:lnTo>
                  <a:lnTo>
                    <a:pt x="10" y="37"/>
                  </a:lnTo>
                  <a:lnTo>
                    <a:pt x="4" y="35"/>
                  </a:lnTo>
                  <a:lnTo>
                    <a:pt x="2" y="34"/>
                  </a:lnTo>
                  <a:lnTo>
                    <a:pt x="0" y="31"/>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02" name="Freeform 302"/>
            <p:cNvSpPr>
              <a:spLocks/>
            </p:cNvSpPr>
            <p:nvPr/>
          </p:nvSpPr>
          <p:spPr bwMode="auto">
            <a:xfrm>
              <a:off x="3508" y="3238"/>
              <a:ext cx="42" cy="31"/>
            </a:xfrm>
            <a:custGeom>
              <a:avLst/>
              <a:gdLst>
                <a:gd name="T0" fmla="*/ 38 w 42"/>
                <a:gd name="T1" fmla="*/ 26 h 31"/>
                <a:gd name="T2" fmla="*/ 38 w 42"/>
                <a:gd name="T3" fmla="*/ 26 h 31"/>
                <a:gd name="T4" fmla="*/ 32 w 42"/>
                <a:gd name="T5" fmla="*/ 29 h 31"/>
                <a:gd name="T6" fmla="*/ 22 w 42"/>
                <a:gd name="T7" fmla="*/ 31 h 31"/>
                <a:gd name="T8" fmla="*/ 12 w 42"/>
                <a:gd name="T9" fmla="*/ 31 h 31"/>
                <a:gd name="T10" fmla="*/ 6 w 42"/>
                <a:gd name="T11" fmla="*/ 29 h 31"/>
                <a:gd name="T12" fmla="*/ 2 w 42"/>
                <a:gd name="T13" fmla="*/ 28 h 31"/>
                <a:gd name="T14" fmla="*/ 2 w 42"/>
                <a:gd name="T15" fmla="*/ 28 h 31"/>
                <a:gd name="T16" fmla="*/ 0 w 42"/>
                <a:gd name="T17" fmla="*/ 25 h 31"/>
                <a:gd name="T18" fmla="*/ 0 w 42"/>
                <a:gd name="T19" fmla="*/ 22 h 31"/>
                <a:gd name="T20" fmla="*/ 0 w 42"/>
                <a:gd name="T21" fmla="*/ 15 h 31"/>
                <a:gd name="T22" fmla="*/ 4 w 42"/>
                <a:gd name="T23" fmla="*/ 7 h 31"/>
                <a:gd name="T24" fmla="*/ 8 w 42"/>
                <a:gd name="T25" fmla="*/ 2 h 31"/>
                <a:gd name="T26" fmla="*/ 8 w 42"/>
                <a:gd name="T27" fmla="*/ 2 h 31"/>
                <a:gd name="T28" fmla="*/ 14 w 42"/>
                <a:gd name="T29" fmla="*/ 0 h 31"/>
                <a:gd name="T30" fmla="*/ 18 w 42"/>
                <a:gd name="T31" fmla="*/ 2 h 31"/>
                <a:gd name="T32" fmla="*/ 30 w 42"/>
                <a:gd name="T33" fmla="*/ 10 h 31"/>
                <a:gd name="T34" fmla="*/ 30 w 42"/>
                <a:gd name="T35" fmla="*/ 10 h 31"/>
                <a:gd name="T36" fmla="*/ 40 w 42"/>
                <a:gd name="T37" fmla="*/ 19 h 31"/>
                <a:gd name="T38" fmla="*/ 42 w 42"/>
                <a:gd name="T39" fmla="*/ 22 h 31"/>
                <a:gd name="T40" fmla="*/ 38 w 42"/>
                <a:gd name="T41" fmla="*/ 26 h 31"/>
                <a:gd name="T42" fmla="*/ 38 w 42"/>
                <a:gd name="T43" fmla="*/ 26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31"/>
                <a:gd name="T68" fmla="*/ 42 w 42"/>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31">
                  <a:moveTo>
                    <a:pt x="38" y="26"/>
                  </a:moveTo>
                  <a:lnTo>
                    <a:pt x="38" y="26"/>
                  </a:lnTo>
                  <a:lnTo>
                    <a:pt x="32" y="29"/>
                  </a:lnTo>
                  <a:lnTo>
                    <a:pt x="22" y="31"/>
                  </a:lnTo>
                  <a:lnTo>
                    <a:pt x="12" y="31"/>
                  </a:lnTo>
                  <a:lnTo>
                    <a:pt x="6" y="29"/>
                  </a:lnTo>
                  <a:lnTo>
                    <a:pt x="2" y="28"/>
                  </a:lnTo>
                  <a:lnTo>
                    <a:pt x="0" y="25"/>
                  </a:lnTo>
                  <a:lnTo>
                    <a:pt x="0" y="22"/>
                  </a:lnTo>
                  <a:lnTo>
                    <a:pt x="0" y="15"/>
                  </a:lnTo>
                  <a:lnTo>
                    <a:pt x="4" y="7"/>
                  </a:lnTo>
                  <a:lnTo>
                    <a:pt x="8" y="2"/>
                  </a:lnTo>
                  <a:lnTo>
                    <a:pt x="14" y="0"/>
                  </a:lnTo>
                  <a:lnTo>
                    <a:pt x="18" y="2"/>
                  </a:lnTo>
                  <a:lnTo>
                    <a:pt x="30" y="10"/>
                  </a:lnTo>
                  <a:lnTo>
                    <a:pt x="40" y="19"/>
                  </a:lnTo>
                  <a:lnTo>
                    <a:pt x="42" y="22"/>
                  </a:lnTo>
                  <a:lnTo>
                    <a:pt x="38" y="26"/>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03" name="Freeform 303"/>
            <p:cNvSpPr>
              <a:spLocks/>
            </p:cNvSpPr>
            <p:nvPr/>
          </p:nvSpPr>
          <p:spPr bwMode="auto">
            <a:xfrm>
              <a:off x="3490" y="3187"/>
              <a:ext cx="44" cy="30"/>
            </a:xfrm>
            <a:custGeom>
              <a:avLst/>
              <a:gdLst>
                <a:gd name="T0" fmla="*/ 0 w 44"/>
                <a:gd name="T1" fmla="*/ 10 h 30"/>
                <a:gd name="T2" fmla="*/ 0 w 44"/>
                <a:gd name="T3" fmla="*/ 10 h 30"/>
                <a:gd name="T4" fmla="*/ 6 w 44"/>
                <a:gd name="T5" fmla="*/ 6 h 30"/>
                <a:gd name="T6" fmla="*/ 16 w 44"/>
                <a:gd name="T7" fmla="*/ 1 h 30"/>
                <a:gd name="T8" fmla="*/ 26 w 44"/>
                <a:gd name="T9" fmla="*/ 0 h 30"/>
                <a:gd name="T10" fmla="*/ 32 w 44"/>
                <a:gd name="T11" fmla="*/ 0 h 30"/>
                <a:gd name="T12" fmla="*/ 36 w 44"/>
                <a:gd name="T13" fmla="*/ 1 h 30"/>
                <a:gd name="T14" fmla="*/ 36 w 44"/>
                <a:gd name="T15" fmla="*/ 1 h 30"/>
                <a:gd name="T16" fmla="*/ 40 w 44"/>
                <a:gd name="T17" fmla="*/ 3 h 30"/>
                <a:gd name="T18" fmla="*/ 42 w 44"/>
                <a:gd name="T19" fmla="*/ 6 h 30"/>
                <a:gd name="T20" fmla="*/ 44 w 44"/>
                <a:gd name="T21" fmla="*/ 14 h 30"/>
                <a:gd name="T22" fmla="*/ 42 w 44"/>
                <a:gd name="T23" fmla="*/ 22 h 30"/>
                <a:gd name="T24" fmla="*/ 40 w 44"/>
                <a:gd name="T25" fmla="*/ 28 h 30"/>
                <a:gd name="T26" fmla="*/ 40 w 44"/>
                <a:gd name="T27" fmla="*/ 28 h 30"/>
                <a:gd name="T28" fmla="*/ 36 w 44"/>
                <a:gd name="T29" fmla="*/ 30 h 30"/>
                <a:gd name="T30" fmla="*/ 30 w 44"/>
                <a:gd name="T31" fmla="*/ 30 h 30"/>
                <a:gd name="T32" fmla="*/ 16 w 44"/>
                <a:gd name="T33" fmla="*/ 25 h 30"/>
                <a:gd name="T34" fmla="*/ 16 w 44"/>
                <a:gd name="T35" fmla="*/ 25 h 30"/>
                <a:gd name="T36" fmla="*/ 2 w 44"/>
                <a:gd name="T37" fmla="*/ 17 h 30"/>
                <a:gd name="T38" fmla="*/ 0 w 44"/>
                <a:gd name="T39" fmla="*/ 14 h 30"/>
                <a:gd name="T40" fmla="*/ 0 w 44"/>
                <a:gd name="T41" fmla="*/ 13 h 30"/>
                <a:gd name="T42" fmla="*/ 0 w 44"/>
                <a:gd name="T43" fmla="*/ 10 h 30"/>
                <a:gd name="T44" fmla="*/ 0 w 44"/>
                <a:gd name="T45" fmla="*/ 1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
                <a:gd name="T70" fmla="*/ 0 h 30"/>
                <a:gd name="T71" fmla="*/ 44 w 44"/>
                <a:gd name="T72" fmla="*/ 30 h 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 h="30">
                  <a:moveTo>
                    <a:pt x="0" y="10"/>
                  </a:moveTo>
                  <a:lnTo>
                    <a:pt x="0" y="10"/>
                  </a:lnTo>
                  <a:lnTo>
                    <a:pt x="6" y="6"/>
                  </a:lnTo>
                  <a:lnTo>
                    <a:pt x="16" y="1"/>
                  </a:lnTo>
                  <a:lnTo>
                    <a:pt x="26" y="0"/>
                  </a:lnTo>
                  <a:lnTo>
                    <a:pt x="32" y="0"/>
                  </a:lnTo>
                  <a:lnTo>
                    <a:pt x="36" y="1"/>
                  </a:lnTo>
                  <a:lnTo>
                    <a:pt x="40" y="3"/>
                  </a:lnTo>
                  <a:lnTo>
                    <a:pt x="42" y="6"/>
                  </a:lnTo>
                  <a:lnTo>
                    <a:pt x="44" y="14"/>
                  </a:lnTo>
                  <a:lnTo>
                    <a:pt x="42" y="22"/>
                  </a:lnTo>
                  <a:lnTo>
                    <a:pt x="40" y="28"/>
                  </a:lnTo>
                  <a:lnTo>
                    <a:pt x="36" y="30"/>
                  </a:lnTo>
                  <a:lnTo>
                    <a:pt x="30" y="30"/>
                  </a:lnTo>
                  <a:lnTo>
                    <a:pt x="16" y="25"/>
                  </a:lnTo>
                  <a:lnTo>
                    <a:pt x="2" y="17"/>
                  </a:lnTo>
                  <a:lnTo>
                    <a:pt x="0" y="14"/>
                  </a:lnTo>
                  <a:lnTo>
                    <a:pt x="0" y="13"/>
                  </a:lnTo>
                  <a:lnTo>
                    <a:pt x="0" y="1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04" name="Freeform 304"/>
            <p:cNvSpPr>
              <a:spLocks/>
            </p:cNvSpPr>
            <p:nvPr/>
          </p:nvSpPr>
          <p:spPr bwMode="auto">
            <a:xfrm>
              <a:off x="3648" y="3168"/>
              <a:ext cx="42" cy="29"/>
            </a:xfrm>
            <a:custGeom>
              <a:avLst/>
              <a:gdLst>
                <a:gd name="T0" fmla="*/ 38 w 42"/>
                <a:gd name="T1" fmla="*/ 25 h 29"/>
                <a:gd name="T2" fmla="*/ 38 w 42"/>
                <a:gd name="T3" fmla="*/ 25 h 29"/>
                <a:gd name="T4" fmla="*/ 32 w 42"/>
                <a:gd name="T5" fmla="*/ 27 h 29"/>
                <a:gd name="T6" fmla="*/ 22 w 42"/>
                <a:gd name="T7" fmla="*/ 29 h 29"/>
                <a:gd name="T8" fmla="*/ 10 w 42"/>
                <a:gd name="T9" fmla="*/ 29 h 29"/>
                <a:gd name="T10" fmla="*/ 6 w 42"/>
                <a:gd name="T11" fmla="*/ 29 h 29"/>
                <a:gd name="T12" fmla="*/ 2 w 42"/>
                <a:gd name="T13" fmla="*/ 26 h 29"/>
                <a:gd name="T14" fmla="*/ 2 w 42"/>
                <a:gd name="T15" fmla="*/ 26 h 29"/>
                <a:gd name="T16" fmla="*/ 0 w 42"/>
                <a:gd name="T17" fmla="*/ 23 h 29"/>
                <a:gd name="T18" fmla="*/ 0 w 42"/>
                <a:gd name="T19" fmla="*/ 20 h 29"/>
                <a:gd name="T20" fmla="*/ 0 w 42"/>
                <a:gd name="T21" fmla="*/ 13 h 29"/>
                <a:gd name="T22" fmla="*/ 4 w 42"/>
                <a:gd name="T23" fmla="*/ 5 h 29"/>
                <a:gd name="T24" fmla="*/ 8 w 42"/>
                <a:gd name="T25" fmla="*/ 1 h 29"/>
                <a:gd name="T26" fmla="*/ 8 w 42"/>
                <a:gd name="T27" fmla="*/ 1 h 29"/>
                <a:gd name="T28" fmla="*/ 14 w 42"/>
                <a:gd name="T29" fmla="*/ 0 h 29"/>
                <a:gd name="T30" fmla="*/ 18 w 42"/>
                <a:gd name="T31" fmla="*/ 1 h 29"/>
                <a:gd name="T32" fmla="*/ 28 w 42"/>
                <a:gd name="T33" fmla="*/ 8 h 29"/>
                <a:gd name="T34" fmla="*/ 28 w 42"/>
                <a:gd name="T35" fmla="*/ 8 h 29"/>
                <a:gd name="T36" fmla="*/ 40 w 42"/>
                <a:gd name="T37" fmla="*/ 17 h 29"/>
                <a:gd name="T38" fmla="*/ 42 w 42"/>
                <a:gd name="T39" fmla="*/ 22 h 29"/>
                <a:gd name="T40" fmla="*/ 38 w 42"/>
                <a:gd name="T41" fmla="*/ 25 h 29"/>
                <a:gd name="T42" fmla="*/ 38 w 42"/>
                <a:gd name="T43" fmla="*/ 25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29"/>
                <a:gd name="T68" fmla="*/ 42 w 42"/>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29">
                  <a:moveTo>
                    <a:pt x="38" y="25"/>
                  </a:moveTo>
                  <a:lnTo>
                    <a:pt x="38" y="25"/>
                  </a:lnTo>
                  <a:lnTo>
                    <a:pt x="32" y="27"/>
                  </a:lnTo>
                  <a:lnTo>
                    <a:pt x="22" y="29"/>
                  </a:lnTo>
                  <a:lnTo>
                    <a:pt x="10" y="29"/>
                  </a:lnTo>
                  <a:lnTo>
                    <a:pt x="6" y="29"/>
                  </a:lnTo>
                  <a:lnTo>
                    <a:pt x="2" y="26"/>
                  </a:lnTo>
                  <a:lnTo>
                    <a:pt x="0" y="23"/>
                  </a:lnTo>
                  <a:lnTo>
                    <a:pt x="0" y="20"/>
                  </a:lnTo>
                  <a:lnTo>
                    <a:pt x="0" y="13"/>
                  </a:lnTo>
                  <a:lnTo>
                    <a:pt x="4" y="5"/>
                  </a:lnTo>
                  <a:lnTo>
                    <a:pt x="8" y="1"/>
                  </a:lnTo>
                  <a:lnTo>
                    <a:pt x="14" y="0"/>
                  </a:lnTo>
                  <a:lnTo>
                    <a:pt x="18" y="1"/>
                  </a:lnTo>
                  <a:lnTo>
                    <a:pt x="28" y="8"/>
                  </a:lnTo>
                  <a:lnTo>
                    <a:pt x="40" y="17"/>
                  </a:lnTo>
                  <a:lnTo>
                    <a:pt x="42" y="22"/>
                  </a:lnTo>
                  <a:lnTo>
                    <a:pt x="38" y="25"/>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05" name="Freeform 305"/>
            <p:cNvSpPr>
              <a:spLocks/>
            </p:cNvSpPr>
            <p:nvPr/>
          </p:nvSpPr>
          <p:spPr bwMode="auto">
            <a:xfrm>
              <a:off x="3631" y="3115"/>
              <a:ext cx="43" cy="31"/>
            </a:xfrm>
            <a:custGeom>
              <a:avLst/>
              <a:gdLst>
                <a:gd name="T0" fmla="*/ 0 w 43"/>
                <a:gd name="T1" fmla="*/ 11 h 31"/>
                <a:gd name="T2" fmla="*/ 0 w 43"/>
                <a:gd name="T3" fmla="*/ 11 h 31"/>
                <a:gd name="T4" fmla="*/ 6 w 43"/>
                <a:gd name="T5" fmla="*/ 7 h 31"/>
                <a:gd name="T6" fmla="*/ 15 w 43"/>
                <a:gd name="T7" fmla="*/ 3 h 31"/>
                <a:gd name="T8" fmla="*/ 25 w 43"/>
                <a:gd name="T9" fmla="*/ 0 h 31"/>
                <a:gd name="T10" fmla="*/ 31 w 43"/>
                <a:gd name="T11" fmla="*/ 0 h 31"/>
                <a:gd name="T12" fmla="*/ 35 w 43"/>
                <a:gd name="T13" fmla="*/ 1 h 31"/>
                <a:gd name="T14" fmla="*/ 35 w 43"/>
                <a:gd name="T15" fmla="*/ 1 h 31"/>
                <a:gd name="T16" fmla="*/ 39 w 43"/>
                <a:gd name="T17" fmla="*/ 4 h 31"/>
                <a:gd name="T18" fmla="*/ 41 w 43"/>
                <a:gd name="T19" fmla="*/ 7 h 31"/>
                <a:gd name="T20" fmla="*/ 43 w 43"/>
                <a:gd name="T21" fmla="*/ 14 h 31"/>
                <a:gd name="T22" fmla="*/ 41 w 43"/>
                <a:gd name="T23" fmla="*/ 22 h 31"/>
                <a:gd name="T24" fmla="*/ 39 w 43"/>
                <a:gd name="T25" fmla="*/ 28 h 31"/>
                <a:gd name="T26" fmla="*/ 39 w 43"/>
                <a:gd name="T27" fmla="*/ 28 h 31"/>
                <a:gd name="T28" fmla="*/ 35 w 43"/>
                <a:gd name="T29" fmla="*/ 31 h 31"/>
                <a:gd name="T30" fmla="*/ 29 w 43"/>
                <a:gd name="T31" fmla="*/ 31 h 31"/>
                <a:gd name="T32" fmla="*/ 15 w 43"/>
                <a:gd name="T33" fmla="*/ 25 h 31"/>
                <a:gd name="T34" fmla="*/ 15 w 43"/>
                <a:gd name="T35" fmla="*/ 25 h 31"/>
                <a:gd name="T36" fmla="*/ 2 w 43"/>
                <a:gd name="T37" fmla="*/ 19 h 31"/>
                <a:gd name="T38" fmla="*/ 0 w 43"/>
                <a:gd name="T39" fmla="*/ 14 h 31"/>
                <a:gd name="T40" fmla="*/ 0 w 43"/>
                <a:gd name="T41" fmla="*/ 13 h 31"/>
                <a:gd name="T42" fmla="*/ 0 w 43"/>
                <a:gd name="T43" fmla="*/ 11 h 31"/>
                <a:gd name="T44" fmla="*/ 0 w 43"/>
                <a:gd name="T45" fmla="*/ 1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31"/>
                <a:gd name="T71" fmla="*/ 43 w 43"/>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31">
                  <a:moveTo>
                    <a:pt x="0" y="11"/>
                  </a:moveTo>
                  <a:lnTo>
                    <a:pt x="0" y="11"/>
                  </a:lnTo>
                  <a:lnTo>
                    <a:pt x="6" y="7"/>
                  </a:lnTo>
                  <a:lnTo>
                    <a:pt x="15" y="3"/>
                  </a:lnTo>
                  <a:lnTo>
                    <a:pt x="25" y="0"/>
                  </a:lnTo>
                  <a:lnTo>
                    <a:pt x="31" y="0"/>
                  </a:lnTo>
                  <a:lnTo>
                    <a:pt x="35" y="1"/>
                  </a:lnTo>
                  <a:lnTo>
                    <a:pt x="39" y="4"/>
                  </a:lnTo>
                  <a:lnTo>
                    <a:pt x="41" y="7"/>
                  </a:lnTo>
                  <a:lnTo>
                    <a:pt x="43" y="14"/>
                  </a:lnTo>
                  <a:lnTo>
                    <a:pt x="41" y="22"/>
                  </a:lnTo>
                  <a:lnTo>
                    <a:pt x="39" y="28"/>
                  </a:lnTo>
                  <a:lnTo>
                    <a:pt x="35" y="31"/>
                  </a:lnTo>
                  <a:lnTo>
                    <a:pt x="29" y="31"/>
                  </a:lnTo>
                  <a:lnTo>
                    <a:pt x="15" y="25"/>
                  </a:lnTo>
                  <a:lnTo>
                    <a:pt x="2" y="19"/>
                  </a:lnTo>
                  <a:lnTo>
                    <a:pt x="0" y="14"/>
                  </a:lnTo>
                  <a:lnTo>
                    <a:pt x="0" y="13"/>
                  </a:lnTo>
                  <a:lnTo>
                    <a:pt x="0" y="11"/>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06" name="Freeform 306"/>
            <p:cNvSpPr>
              <a:spLocks/>
            </p:cNvSpPr>
            <p:nvPr/>
          </p:nvSpPr>
          <p:spPr bwMode="auto">
            <a:xfrm>
              <a:off x="3313" y="2900"/>
              <a:ext cx="53" cy="41"/>
            </a:xfrm>
            <a:custGeom>
              <a:avLst/>
              <a:gdLst>
                <a:gd name="T0" fmla="*/ 19 w 53"/>
                <a:gd name="T1" fmla="*/ 40 h 41"/>
                <a:gd name="T2" fmla="*/ 19 w 53"/>
                <a:gd name="T3" fmla="*/ 40 h 41"/>
                <a:gd name="T4" fmla="*/ 11 w 53"/>
                <a:gd name="T5" fmla="*/ 36 h 41"/>
                <a:gd name="T6" fmla="*/ 4 w 53"/>
                <a:gd name="T7" fmla="*/ 27 h 41"/>
                <a:gd name="T8" fmla="*/ 2 w 53"/>
                <a:gd name="T9" fmla="*/ 21 h 41"/>
                <a:gd name="T10" fmla="*/ 0 w 53"/>
                <a:gd name="T11" fmla="*/ 16 h 41"/>
                <a:gd name="T12" fmla="*/ 2 w 53"/>
                <a:gd name="T13" fmla="*/ 12 h 41"/>
                <a:gd name="T14" fmla="*/ 4 w 53"/>
                <a:gd name="T15" fmla="*/ 8 h 41"/>
                <a:gd name="T16" fmla="*/ 4 w 53"/>
                <a:gd name="T17" fmla="*/ 8 h 41"/>
                <a:gd name="T18" fmla="*/ 7 w 53"/>
                <a:gd name="T19" fmla="*/ 5 h 41"/>
                <a:gd name="T20" fmla="*/ 11 w 53"/>
                <a:gd name="T21" fmla="*/ 2 h 41"/>
                <a:gd name="T22" fmla="*/ 17 w 53"/>
                <a:gd name="T23" fmla="*/ 0 h 41"/>
                <a:gd name="T24" fmla="*/ 25 w 53"/>
                <a:gd name="T25" fmla="*/ 0 h 41"/>
                <a:gd name="T26" fmla="*/ 39 w 53"/>
                <a:gd name="T27" fmla="*/ 2 h 41"/>
                <a:gd name="T28" fmla="*/ 49 w 53"/>
                <a:gd name="T29" fmla="*/ 5 h 41"/>
                <a:gd name="T30" fmla="*/ 49 w 53"/>
                <a:gd name="T31" fmla="*/ 5 h 41"/>
                <a:gd name="T32" fmla="*/ 51 w 53"/>
                <a:gd name="T33" fmla="*/ 6 h 41"/>
                <a:gd name="T34" fmla="*/ 53 w 53"/>
                <a:gd name="T35" fmla="*/ 8 h 41"/>
                <a:gd name="T36" fmla="*/ 53 w 53"/>
                <a:gd name="T37" fmla="*/ 12 h 41"/>
                <a:gd name="T38" fmla="*/ 49 w 53"/>
                <a:gd name="T39" fmla="*/ 18 h 41"/>
                <a:gd name="T40" fmla="*/ 43 w 53"/>
                <a:gd name="T41" fmla="*/ 25 h 41"/>
                <a:gd name="T42" fmla="*/ 43 w 53"/>
                <a:gd name="T43" fmla="*/ 25 h 41"/>
                <a:gd name="T44" fmla="*/ 37 w 53"/>
                <a:gd name="T45" fmla="*/ 33 h 41"/>
                <a:gd name="T46" fmla="*/ 31 w 53"/>
                <a:gd name="T47" fmla="*/ 38 h 41"/>
                <a:gd name="T48" fmla="*/ 25 w 53"/>
                <a:gd name="T49" fmla="*/ 41 h 41"/>
                <a:gd name="T50" fmla="*/ 21 w 53"/>
                <a:gd name="T51" fmla="*/ 41 h 41"/>
                <a:gd name="T52" fmla="*/ 19 w 53"/>
                <a:gd name="T53" fmla="*/ 40 h 41"/>
                <a:gd name="T54" fmla="*/ 19 w 53"/>
                <a:gd name="T55" fmla="*/ 40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41"/>
                <a:gd name="T86" fmla="*/ 53 w 53"/>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41">
                  <a:moveTo>
                    <a:pt x="19" y="40"/>
                  </a:moveTo>
                  <a:lnTo>
                    <a:pt x="19" y="40"/>
                  </a:lnTo>
                  <a:lnTo>
                    <a:pt x="11" y="36"/>
                  </a:lnTo>
                  <a:lnTo>
                    <a:pt x="4" y="27"/>
                  </a:lnTo>
                  <a:lnTo>
                    <a:pt x="2" y="21"/>
                  </a:lnTo>
                  <a:lnTo>
                    <a:pt x="0" y="16"/>
                  </a:lnTo>
                  <a:lnTo>
                    <a:pt x="2" y="12"/>
                  </a:lnTo>
                  <a:lnTo>
                    <a:pt x="4" y="8"/>
                  </a:lnTo>
                  <a:lnTo>
                    <a:pt x="7" y="5"/>
                  </a:lnTo>
                  <a:lnTo>
                    <a:pt x="11" y="2"/>
                  </a:lnTo>
                  <a:lnTo>
                    <a:pt x="17" y="0"/>
                  </a:lnTo>
                  <a:lnTo>
                    <a:pt x="25" y="0"/>
                  </a:lnTo>
                  <a:lnTo>
                    <a:pt x="39" y="2"/>
                  </a:lnTo>
                  <a:lnTo>
                    <a:pt x="49" y="5"/>
                  </a:lnTo>
                  <a:lnTo>
                    <a:pt x="51" y="6"/>
                  </a:lnTo>
                  <a:lnTo>
                    <a:pt x="53" y="8"/>
                  </a:lnTo>
                  <a:lnTo>
                    <a:pt x="53" y="12"/>
                  </a:lnTo>
                  <a:lnTo>
                    <a:pt x="49" y="18"/>
                  </a:lnTo>
                  <a:lnTo>
                    <a:pt x="43" y="25"/>
                  </a:lnTo>
                  <a:lnTo>
                    <a:pt x="37" y="33"/>
                  </a:lnTo>
                  <a:lnTo>
                    <a:pt x="31" y="38"/>
                  </a:lnTo>
                  <a:lnTo>
                    <a:pt x="25" y="41"/>
                  </a:lnTo>
                  <a:lnTo>
                    <a:pt x="21" y="41"/>
                  </a:lnTo>
                  <a:lnTo>
                    <a:pt x="19" y="4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07" name="Freeform 307"/>
            <p:cNvSpPr>
              <a:spLocks/>
            </p:cNvSpPr>
            <p:nvPr/>
          </p:nvSpPr>
          <p:spPr bwMode="auto">
            <a:xfrm>
              <a:off x="3350" y="2927"/>
              <a:ext cx="42" cy="29"/>
            </a:xfrm>
            <a:custGeom>
              <a:avLst/>
              <a:gdLst>
                <a:gd name="T0" fmla="*/ 40 w 42"/>
                <a:gd name="T1" fmla="*/ 25 h 29"/>
                <a:gd name="T2" fmla="*/ 40 w 42"/>
                <a:gd name="T3" fmla="*/ 25 h 29"/>
                <a:gd name="T4" fmla="*/ 32 w 42"/>
                <a:gd name="T5" fmla="*/ 28 h 29"/>
                <a:gd name="T6" fmla="*/ 22 w 42"/>
                <a:gd name="T7" fmla="*/ 29 h 29"/>
                <a:gd name="T8" fmla="*/ 12 w 42"/>
                <a:gd name="T9" fmla="*/ 29 h 29"/>
                <a:gd name="T10" fmla="*/ 6 w 42"/>
                <a:gd name="T11" fmla="*/ 28 h 29"/>
                <a:gd name="T12" fmla="*/ 4 w 42"/>
                <a:gd name="T13" fmla="*/ 26 h 29"/>
                <a:gd name="T14" fmla="*/ 4 w 42"/>
                <a:gd name="T15" fmla="*/ 26 h 29"/>
                <a:gd name="T16" fmla="*/ 0 w 42"/>
                <a:gd name="T17" fmla="*/ 23 h 29"/>
                <a:gd name="T18" fmla="*/ 0 w 42"/>
                <a:gd name="T19" fmla="*/ 20 h 29"/>
                <a:gd name="T20" fmla="*/ 0 w 42"/>
                <a:gd name="T21" fmla="*/ 13 h 29"/>
                <a:gd name="T22" fmla="*/ 4 w 42"/>
                <a:gd name="T23" fmla="*/ 6 h 29"/>
                <a:gd name="T24" fmla="*/ 10 w 42"/>
                <a:gd name="T25" fmla="*/ 1 h 29"/>
                <a:gd name="T26" fmla="*/ 10 w 42"/>
                <a:gd name="T27" fmla="*/ 1 h 29"/>
                <a:gd name="T28" fmla="*/ 14 w 42"/>
                <a:gd name="T29" fmla="*/ 0 h 29"/>
                <a:gd name="T30" fmla="*/ 18 w 42"/>
                <a:gd name="T31" fmla="*/ 0 h 29"/>
                <a:gd name="T32" fmla="*/ 30 w 42"/>
                <a:gd name="T33" fmla="*/ 9 h 29"/>
                <a:gd name="T34" fmla="*/ 30 w 42"/>
                <a:gd name="T35" fmla="*/ 9 h 29"/>
                <a:gd name="T36" fmla="*/ 40 w 42"/>
                <a:gd name="T37" fmla="*/ 17 h 29"/>
                <a:gd name="T38" fmla="*/ 42 w 42"/>
                <a:gd name="T39" fmla="*/ 22 h 29"/>
                <a:gd name="T40" fmla="*/ 40 w 42"/>
                <a:gd name="T41" fmla="*/ 25 h 29"/>
                <a:gd name="T42" fmla="*/ 40 w 42"/>
                <a:gd name="T43" fmla="*/ 25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29"/>
                <a:gd name="T68" fmla="*/ 42 w 42"/>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29">
                  <a:moveTo>
                    <a:pt x="40" y="25"/>
                  </a:moveTo>
                  <a:lnTo>
                    <a:pt x="40" y="25"/>
                  </a:lnTo>
                  <a:lnTo>
                    <a:pt x="32" y="28"/>
                  </a:lnTo>
                  <a:lnTo>
                    <a:pt x="22" y="29"/>
                  </a:lnTo>
                  <a:lnTo>
                    <a:pt x="12" y="29"/>
                  </a:lnTo>
                  <a:lnTo>
                    <a:pt x="6" y="28"/>
                  </a:lnTo>
                  <a:lnTo>
                    <a:pt x="4" y="26"/>
                  </a:lnTo>
                  <a:lnTo>
                    <a:pt x="0" y="23"/>
                  </a:lnTo>
                  <a:lnTo>
                    <a:pt x="0" y="20"/>
                  </a:lnTo>
                  <a:lnTo>
                    <a:pt x="0" y="13"/>
                  </a:lnTo>
                  <a:lnTo>
                    <a:pt x="4" y="6"/>
                  </a:lnTo>
                  <a:lnTo>
                    <a:pt x="10" y="1"/>
                  </a:lnTo>
                  <a:lnTo>
                    <a:pt x="14" y="0"/>
                  </a:lnTo>
                  <a:lnTo>
                    <a:pt x="18" y="0"/>
                  </a:lnTo>
                  <a:lnTo>
                    <a:pt x="30" y="9"/>
                  </a:lnTo>
                  <a:lnTo>
                    <a:pt x="40" y="17"/>
                  </a:lnTo>
                  <a:lnTo>
                    <a:pt x="42" y="22"/>
                  </a:lnTo>
                  <a:lnTo>
                    <a:pt x="40" y="25"/>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08" name="Freeform 308"/>
            <p:cNvSpPr>
              <a:spLocks/>
            </p:cNvSpPr>
            <p:nvPr/>
          </p:nvSpPr>
          <p:spPr bwMode="auto">
            <a:xfrm>
              <a:off x="3368" y="2881"/>
              <a:ext cx="43" cy="30"/>
            </a:xfrm>
            <a:custGeom>
              <a:avLst/>
              <a:gdLst>
                <a:gd name="T0" fmla="*/ 0 w 43"/>
                <a:gd name="T1" fmla="*/ 11 h 30"/>
                <a:gd name="T2" fmla="*/ 0 w 43"/>
                <a:gd name="T3" fmla="*/ 11 h 30"/>
                <a:gd name="T4" fmla="*/ 6 w 43"/>
                <a:gd name="T5" fmla="*/ 6 h 30"/>
                <a:gd name="T6" fmla="*/ 16 w 43"/>
                <a:gd name="T7" fmla="*/ 2 h 30"/>
                <a:gd name="T8" fmla="*/ 26 w 43"/>
                <a:gd name="T9" fmla="*/ 0 h 30"/>
                <a:gd name="T10" fmla="*/ 32 w 43"/>
                <a:gd name="T11" fmla="*/ 0 h 30"/>
                <a:gd name="T12" fmla="*/ 35 w 43"/>
                <a:gd name="T13" fmla="*/ 2 h 30"/>
                <a:gd name="T14" fmla="*/ 35 w 43"/>
                <a:gd name="T15" fmla="*/ 2 h 30"/>
                <a:gd name="T16" fmla="*/ 39 w 43"/>
                <a:gd name="T17" fmla="*/ 3 h 30"/>
                <a:gd name="T18" fmla="*/ 41 w 43"/>
                <a:gd name="T19" fmla="*/ 6 h 30"/>
                <a:gd name="T20" fmla="*/ 43 w 43"/>
                <a:gd name="T21" fmla="*/ 13 h 30"/>
                <a:gd name="T22" fmla="*/ 41 w 43"/>
                <a:gd name="T23" fmla="*/ 22 h 30"/>
                <a:gd name="T24" fmla="*/ 39 w 43"/>
                <a:gd name="T25" fmla="*/ 28 h 30"/>
                <a:gd name="T26" fmla="*/ 39 w 43"/>
                <a:gd name="T27" fmla="*/ 28 h 30"/>
                <a:gd name="T28" fmla="*/ 35 w 43"/>
                <a:gd name="T29" fmla="*/ 30 h 30"/>
                <a:gd name="T30" fmla="*/ 30 w 43"/>
                <a:gd name="T31" fmla="*/ 30 h 30"/>
                <a:gd name="T32" fmla="*/ 16 w 43"/>
                <a:gd name="T33" fmla="*/ 25 h 30"/>
                <a:gd name="T34" fmla="*/ 16 w 43"/>
                <a:gd name="T35" fmla="*/ 25 h 30"/>
                <a:gd name="T36" fmla="*/ 2 w 43"/>
                <a:gd name="T37" fmla="*/ 18 h 30"/>
                <a:gd name="T38" fmla="*/ 0 w 43"/>
                <a:gd name="T39" fmla="*/ 15 h 30"/>
                <a:gd name="T40" fmla="*/ 0 w 43"/>
                <a:gd name="T41" fmla="*/ 12 h 30"/>
                <a:gd name="T42" fmla="*/ 0 w 43"/>
                <a:gd name="T43" fmla="*/ 11 h 30"/>
                <a:gd name="T44" fmla="*/ 0 w 43"/>
                <a:gd name="T45" fmla="*/ 11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30"/>
                <a:gd name="T71" fmla="*/ 43 w 43"/>
                <a:gd name="T72" fmla="*/ 30 h 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30">
                  <a:moveTo>
                    <a:pt x="0" y="11"/>
                  </a:moveTo>
                  <a:lnTo>
                    <a:pt x="0" y="11"/>
                  </a:lnTo>
                  <a:lnTo>
                    <a:pt x="6" y="6"/>
                  </a:lnTo>
                  <a:lnTo>
                    <a:pt x="16" y="2"/>
                  </a:lnTo>
                  <a:lnTo>
                    <a:pt x="26" y="0"/>
                  </a:lnTo>
                  <a:lnTo>
                    <a:pt x="32" y="0"/>
                  </a:lnTo>
                  <a:lnTo>
                    <a:pt x="35" y="2"/>
                  </a:lnTo>
                  <a:lnTo>
                    <a:pt x="39" y="3"/>
                  </a:lnTo>
                  <a:lnTo>
                    <a:pt x="41" y="6"/>
                  </a:lnTo>
                  <a:lnTo>
                    <a:pt x="43" y="13"/>
                  </a:lnTo>
                  <a:lnTo>
                    <a:pt x="41" y="22"/>
                  </a:lnTo>
                  <a:lnTo>
                    <a:pt x="39" y="28"/>
                  </a:lnTo>
                  <a:lnTo>
                    <a:pt x="35" y="30"/>
                  </a:lnTo>
                  <a:lnTo>
                    <a:pt x="30" y="30"/>
                  </a:lnTo>
                  <a:lnTo>
                    <a:pt x="16" y="25"/>
                  </a:lnTo>
                  <a:lnTo>
                    <a:pt x="2" y="18"/>
                  </a:lnTo>
                  <a:lnTo>
                    <a:pt x="0" y="15"/>
                  </a:lnTo>
                  <a:lnTo>
                    <a:pt x="0" y="12"/>
                  </a:lnTo>
                  <a:lnTo>
                    <a:pt x="0" y="11"/>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09" name="Freeform 309"/>
            <p:cNvSpPr>
              <a:spLocks/>
            </p:cNvSpPr>
            <p:nvPr/>
          </p:nvSpPr>
          <p:spPr bwMode="auto">
            <a:xfrm>
              <a:off x="3668" y="3049"/>
              <a:ext cx="53" cy="41"/>
            </a:xfrm>
            <a:custGeom>
              <a:avLst/>
              <a:gdLst>
                <a:gd name="T0" fmla="*/ 36 w 53"/>
                <a:gd name="T1" fmla="*/ 0 h 41"/>
                <a:gd name="T2" fmla="*/ 36 w 53"/>
                <a:gd name="T3" fmla="*/ 0 h 41"/>
                <a:gd name="T4" fmla="*/ 44 w 53"/>
                <a:gd name="T5" fmla="*/ 5 h 41"/>
                <a:gd name="T6" fmla="*/ 50 w 53"/>
                <a:gd name="T7" fmla="*/ 14 h 41"/>
                <a:gd name="T8" fmla="*/ 52 w 53"/>
                <a:gd name="T9" fmla="*/ 20 h 41"/>
                <a:gd name="T10" fmla="*/ 53 w 53"/>
                <a:gd name="T11" fmla="*/ 25 h 41"/>
                <a:gd name="T12" fmla="*/ 53 w 53"/>
                <a:gd name="T13" fmla="*/ 29 h 41"/>
                <a:gd name="T14" fmla="*/ 52 w 53"/>
                <a:gd name="T15" fmla="*/ 33 h 41"/>
                <a:gd name="T16" fmla="*/ 52 w 53"/>
                <a:gd name="T17" fmla="*/ 33 h 41"/>
                <a:gd name="T18" fmla="*/ 48 w 53"/>
                <a:gd name="T19" fmla="*/ 36 h 41"/>
                <a:gd name="T20" fmla="*/ 42 w 53"/>
                <a:gd name="T21" fmla="*/ 39 h 41"/>
                <a:gd name="T22" fmla="*/ 36 w 53"/>
                <a:gd name="T23" fmla="*/ 41 h 41"/>
                <a:gd name="T24" fmla="*/ 28 w 53"/>
                <a:gd name="T25" fmla="*/ 41 h 41"/>
                <a:gd name="T26" fmla="*/ 16 w 53"/>
                <a:gd name="T27" fmla="*/ 39 h 41"/>
                <a:gd name="T28" fmla="*/ 6 w 53"/>
                <a:gd name="T29" fmla="*/ 36 h 41"/>
                <a:gd name="T30" fmla="*/ 6 w 53"/>
                <a:gd name="T31" fmla="*/ 36 h 41"/>
                <a:gd name="T32" fmla="*/ 2 w 53"/>
                <a:gd name="T33" fmla="*/ 35 h 41"/>
                <a:gd name="T34" fmla="*/ 0 w 53"/>
                <a:gd name="T35" fmla="*/ 32 h 41"/>
                <a:gd name="T36" fmla="*/ 2 w 53"/>
                <a:gd name="T37" fmla="*/ 28 h 41"/>
                <a:gd name="T38" fmla="*/ 6 w 53"/>
                <a:gd name="T39" fmla="*/ 22 h 41"/>
                <a:gd name="T40" fmla="*/ 12 w 53"/>
                <a:gd name="T41" fmla="*/ 14 h 41"/>
                <a:gd name="T42" fmla="*/ 12 w 53"/>
                <a:gd name="T43" fmla="*/ 14 h 41"/>
                <a:gd name="T44" fmla="*/ 18 w 53"/>
                <a:gd name="T45" fmla="*/ 8 h 41"/>
                <a:gd name="T46" fmla="*/ 24 w 53"/>
                <a:gd name="T47" fmla="*/ 3 h 41"/>
                <a:gd name="T48" fmla="*/ 30 w 53"/>
                <a:gd name="T49" fmla="*/ 0 h 41"/>
                <a:gd name="T50" fmla="*/ 32 w 53"/>
                <a:gd name="T51" fmla="*/ 0 h 41"/>
                <a:gd name="T52" fmla="*/ 36 w 53"/>
                <a:gd name="T53" fmla="*/ 0 h 41"/>
                <a:gd name="T54" fmla="*/ 36 w 53"/>
                <a:gd name="T55" fmla="*/ 0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41"/>
                <a:gd name="T86" fmla="*/ 53 w 53"/>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41">
                  <a:moveTo>
                    <a:pt x="36" y="0"/>
                  </a:moveTo>
                  <a:lnTo>
                    <a:pt x="36" y="0"/>
                  </a:lnTo>
                  <a:lnTo>
                    <a:pt x="44" y="5"/>
                  </a:lnTo>
                  <a:lnTo>
                    <a:pt x="50" y="14"/>
                  </a:lnTo>
                  <a:lnTo>
                    <a:pt x="52" y="20"/>
                  </a:lnTo>
                  <a:lnTo>
                    <a:pt x="53" y="25"/>
                  </a:lnTo>
                  <a:lnTo>
                    <a:pt x="53" y="29"/>
                  </a:lnTo>
                  <a:lnTo>
                    <a:pt x="52" y="33"/>
                  </a:lnTo>
                  <a:lnTo>
                    <a:pt x="48" y="36"/>
                  </a:lnTo>
                  <a:lnTo>
                    <a:pt x="42" y="39"/>
                  </a:lnTo>
                  <a:lnTo>
                    <a:pt x="36" y="41"/>
                  </a:lnTo>
                  <a:lnTo>
                    <a:pt x="28" y="41"/>
                  </a:lnTo>
                  <a:lnTo>
                    <a:pt x="16" y="39"/>
                  </a:lnTo>
                  <a:lnTo>
                    <a:pt x="6" y="36"/>
                  </a:lnTo>
                  <a:lnTo>
                    <a:pt x="2" y="35"/>
                  </a:lnTo>
                  <a:lnTo>
                    <a:pt x="0" y="32"/>
                  </a:lnTo>
                  <a:lnTo>
                    <a:pt x="2" y="28"/>
                  </a:lnTo>
                  <a:lnTo>
                    <a:pt x="6" y="22"/>
                  </a:lnTo>
                  <a:lnTo>
                    <a:pt x="12" y="14"/>
                  </a:lnTo>
                  <a:lnTo>
                    <a:pt x="18" y="8"/>
                  </a:lnTo>
                  <a:lnTo>
                    <a:pt x="24" y="3"/>
                  </a:lnTo>
                  <a:lnTo>
                    <a:pt x="30" y="0"/>
                  </a:lnTo>
                  <a:lnTo>
                    <a:pt x="32" y="0"/>
                  </a:lnTo>
                  <a:lnTo>
                    <a:pt x="36" y="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10" name="Freeform 310"/>
            <p:cNvSpPr>
              <a:spLocks/>
            </p:cNvSpPr>
            <p:nvPr/>
          </p:nvSpPr>
          <p:spPr bwMode="auto">
            <a:xfrm>
              <a:off x="3548" y="2952"/>
              <a:ext cx="53" cy="41"/>
            </a:xfrm>
            <a:custGeom>
              <a:avLst/>
              <a:gdLst>
                <a:gd name="T0" fmla="*/ 37 w 53"/>
                <a:gd name="T1" fmla="*/ 1 h 41"/>
                <a:gd name="T2" fmla="*/ 37 w 53"/>
                <a:gd name="T3" fmla="*/ 1 h 41"/>
                <a:gd name="T4" fmla="*/ 45 w 53"/>
                <a:gd name="T5" fmla="*/ 7 h 41"/>
                <a:gd name="T6" fmla="*/ 51 w 53"/>
                <a:gd name="T7" fmla="*/ 16 h 41"/>
                <a:gd name="T8" fmla="*/ 51 w 53"/>
                <a:gd name="T9" fmla="*/ 22 h 41"/>
                <a:gd name="T10" fmla="*/ 53 w 53"/>
                <a:gd name="T11" fmla="*/ 26 h 41"/>
                <a:gd name="T12" fmla="*/ 51 w 53"/>
                <a:gd name="T13" fmla="*/ 31 h 41"/>
                <a:gd name="T14" fmla="*/ 49 w 53"/>
                <a:gd name="T15" fmla="*/ 35 h 41"/>
                <a:gd name="T16" fmla="*/ 49 w 53"/>
                <a:gd name="T17" fmla="*/ 35 h 41"/>
                <a:gd name="T18" fmla="*/ 45 w 53"/>
                <a:gd name="T19" fmla="*/ 38 h 41"/>
                <a:gd name="T20" fmla="*/ 39 w 53"/>
                <a:gd name="T21" fmla="*/ 39 h 41"/>
                <a:gd name="T22" fmla="*/ 33 w 53"/>
                <a:gd name="T23" fmla="*/ 41 h 41"/>
                <a:gd name="T24" fmla="*/ 25 w 53"/>
                <a:gd name="T25" fmla="*/ 41 h 41"/>
                <a:gd name="T26" fmla="*/ 13 w 53"/>
                <a:gd name="T27" fmla="*/ 38 h 41"/>
                <a:gd name="T28" fmla="*/ 4 w 53"/>
                <a:gd name="T29" fmla="*/ 35 h 41"/>
                <a:gd name="T30" fmla="*/ 4 w 53"/>
                <a:gd name="T31" fmla="*/ 35 h 41"/>
                <a:gd name="T32" fmla="*/ 0 w 53"/>
                <a:gd name="T33" fmla="*/ 33 h 41"/>
                <a:gd name="T34" fmla="*/ 0 w 53"/>
                <a:gd name="T35" fmla="*/ 31 h 41"/>
                <a:gd name="T36" fmla="*/ 0 w 53"/>
                <a:gd name="T37" fmla="*/ 26 h 41"/>
                <a:gd name="T38" fmla="*/ 6 w 53"/>
                <a:gd name="T39" fmla="*/ 20 h 41"/>
                <a:gd name="T40" fmla="*/ 12 w 53"/>
                <a:gd name="T41" fmla="*/ 14 h 41"/>
                <a:gd name="T42" fmla="*/ 12 w 53"/>
                <a:gd name="T43" fmla="*/ 14 h 41"/>
                <a:gd name="T44" fmla="*/ 17 w 53"/>
                <a:gd name="T45" fmla="*/ 7 h 41"/>
                <a:gd name="T46" fmla="*/ 25 w 53"/>
                <a:gd name="T47" fmla="*/ 1 h 41"/>
                <a:gd name="T48" fmla="*/ 31 w 53"/>
                <a:gd name="T49" fmla="*/ 0 h 41"/>
                <a:gd name="T50" fmla="*/ 33 w 53"/>
                <a:gd name="T51" fmla="*/ 0 h 41"/>
                <a:gd name="T52" fmla="*/ 37 w 53"/>
                <a:gd name="T53" fmla="*/ 1 h 41"/>
                <a:gd name="T54" fmla="*/ 37 w 53"/>
                <a:gd name="T55" fmla="*/ 1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41"/>
                <a:gd name="T86" fmla="*/ 53 w 53"/>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41">
                  <a:moveTo>
                    <a:pt x="37" y="1"/>
                  </a:moveTo>
                  <a:lnTo>
                    <a:pt x="37" y="1"/>
                  </a:lnTo>
                  <a:lnTo>
                    <a:pt x="45" y="7"/>
                  </a:lnTo>
                  <a:lnTo>
                    <a:pt x="51" y="16"/>
                  </a:lnTo>
                  <a:lnTo>
                    <a:pt x="51" y="22"/>
                  </a:lnTo>
                  <a:lnTo>
                    <a:pt x="53" y="26"/>
                  </a:lnTo>
                  <a:lnTo>
                    <a:pt x="51" y="31"/>
                  </a:lnTo>
                  <a:lnTo>
                    <a:pt x="49" y="35"/>
                  </a:lnTo>
                  <a:lnTo>
                    <a:pt x="45" y="38"/>
                  </a:lnTo>
                  <a:lnTo>
                    <a:pt x="39" y="39"/>
                  </a:lnTo>
                  <a:lnTo>
                    <a:pt x="33" y="41"/>
                  </a:lnTo>
                  <a:lnTo>
                    <a:pt x="25" y="41"/>
                  </a:lnTo>
                  <a:lnTo>
                    <a:pt x="13" y="38"/>
                  </a:lnTo>
                  <a:lnTo>
                    <a:pt x="4" y="35"/>
                  </a:lnTo>
                  <a:lnTo>
                    <a:pt x="0" y="33"/>
                  </a:lnTo>
                  <a:lnTo>
                    <a:pt x="0" y="31"/>
                  </a:lnTo>
                  <a:lnTo>
                    <a:pt x="0" y="26"/>
                  </a:lnTo>
                  <a:lnTo>
                    <a:pt x="6" y="20"/>
                  </a:lnTo>
                  <a:lnTo>
                    <a:pt x="12" y="14"/>
                  </a:lnTo>
                  <a:lnTo>
                    <a:pt x="17" y="7"/>
                  </a:lnTo>
                  <a:lnTo>
                    <a:pt x="25" y="1"/>
                  </a:lnTo>
                  <a:lnTo>
                    <a:pt x="31" y="0"/>
                  </a:lnTo>
                  <a:lnTo>
                    <a:pt x="33" y="0"/>
                  </a:lnTo>
                  <a:lnTo>
                    <a:pt x="37" y="1"/>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11" name="Freeform 311"/>
            <p:cNvSpPr>
              <a:spLocks/>
            </p:cNvSpPr>
            <p:nvPr/>
          </p:nvSpPr>
          <p:spPr bwMode="auto">
            <a:xfrm>
              <a:off x="3546" y="2921"/>
              <a:ext cx="43" cy="26"/>
            </a:xfrm>
            <a:custGeom>
              <a:avLst/>
              <a:gdLst>
                <a:gd name="T0" fmla="*/ 0 w 43"/>
                <a:gd name="T1" fmla="*/ 17 h 26"/>
                <a:gd name="T2" fmla="*/ 0 w 43"/>
                <a:gd name="T3" fmla="*/ 17 h 26"/>
                <a:gd name="T4" fmla="*/ 2 w 43"/>
                <a:gd name="T5" fmla="*/ 12 h 26"/>
                <a:gd name="T6" fmla="*/ 8 w 43"/>
                <a:gd name="T7" fmla="*/ 6 h 26"/>
                <a:gd name="T8" fmla="*/ 17 w 43"/>
                <a:gd name="T9" fmla="*/ 1 h 26"/>
                <a:gd name="T10" fmla="*/ 21 w 43"/>
                <a:gd name="T11" fmla="*/ 0 h 26"/>
                <a:gd name="T12" fmla="*/ 25 w 43"/>
                <a:gd name="T13" fmla="*/ 0 h 26"/>
                <a:gd name="T14" fmla="*/ 25 w 43"/>
                <a:gd name="T15" fmla="*/ 0 h 26"/>
                <a:gd name="T16" fmla="*/ 29 w 43"/>
                <a:gd name="T17" fmla="*/ 1 h 26"/>
                <a:gd name="T18" fmla="*/ 33 w 43"/>
                <a:gd name="T19" fmla="*/ 3 h 26"/>
                <a:gd name="T20" fmla="*/ 39 w 43"/>
                <a:gd name="T21" fmla="*/ 9 h 26"/>
                <a:gd name="T22" fmla="*/ 41 w 43"/>
                <a:gd name="T23" fmla="*/ 16 h 26"/>
                <a:gd name="T24" fmla="*/ 43 w 43"/>
                <a:gd name="T25" fmla="*/ 22 h 26"/>
                <a:gd name="T26" fmla="*/ 43 w 43"/>
                <a:gd name="T27" fmla="*/ 22 h 26"/>
                <a:gd name="T28" fmla="*/ 41 w 43"/>
                <a:gd name="T29" fmla="*/ 25 h 26"/>
                <a:gd name="T30" fmla="*/ 35 w 43"/>
                <a:gd name="T31" fmla="*/ 26 h 26"/>
                <a:gd name="T32" fmla="*/ 21 w 43"/>
                <a:gd name="T33" fmla="*/ 26 h 26"/>
                <a:gd name="T34" fmla="*/ 21 w 43"/>
                <a:gd name="T35" fmla="*/ 26 h 26"/>
                <a:gd name="T36" fmla="*/ 6 w 43"/>
                <a:gd name="T37" fmla="*/ 23 h 26"/>
                <a:gd name="T38" fmla="*/ 0 w 43"/>
                <a:gd name="T39" fmla="*/ 22 h 26"/>
                <a:gd name="T40" fmla="*/ 0 w 43"/>
                <a:gd name="T41" fmla="*/ 17 h 26"/>
                <a:gd name="T42" fmla="*/ 0 w 43"/>
                <a:gd name="T43" fmla="*/ 17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26"/>
                <a:gd name="T68" fmla="*/ 43 w 43"/>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26">
                  <a:moveTo>
                    <a:pt x="0" y="17"/>
                  </a:moveTo>
                  <a:lnTo>
                    <a:pt x="0" y="17"/>
                  </a:lnTo>
                  <a:lnTo>
                    <a:pt x="2" y="12"/>
                  </a:lnTo>
                  <a:lnTo>
                    <a:pt x="8" y="6"/>
                  </a:lnTo>
                  <a:lnTo>
                    <a:pt x="17" y="1"/>
                  </a:lnTo>
                  <a:lnTo>
                    <a:pt x="21" y="0"/>
                  </a:lnTo>
                  <a:lnTo>
                    <a:pt x="25" y="0"/>
                  </a:lnTo>
                  <a:lnTo>
                    <a:pt x="29" y="1"/>
                  </a:lnTo>
                  <a:lnTo>
                    <a:pt x="33" y="3"/>
                  </a:lnTo>
                  <a:lnTo>
                    <a:pt x="39" y="9"/>
                  </a:lnTo>
                  <a:lnTo>
                    <a:pt x="41" y="16"/>
                  </a:lnTo>
                  <a:lnTo>
                    <a:pt x="43" y="22"/>
                  </a:lnTo>
                  <a:lnTo>
                    <a:pt x="41" y="25"/>
                  </a:lnTo>
                  <a:lnTo>
                    <a:pt x="35" y="26"/>
                  </a:lnTo>
                  <a:lnTo>
                    <a:pt x="21" y="26"/>
                  </a:lnTo>
                  <a:lnTo>
                    <a:pt x="6" y="23"/>
                  </a:lnTo>
                  <a:lnTo>
                    <a:pt x="0" y="22"/>
                  </a:lnTo>
                  <a:lnTo>
                    <a:pt x="0" y="17"/>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12" name="Freeform 312"/>
            <p:cNvSpPr>
              <a:spLocks/>
            </p:cNvSpPr>
            <p:nvPr/>
          </p:nvSpPr>
          <p:spPr bwMode="auto">
            <a:xfrm>
              <a:off x="3601" y="2959"/>
              <a:ext cx="43" cy="29"/>
            </a:xfrm>
            <a:custGeom>
              <a:avLst/>
              <a:gdLst>
                <a:gd name="T0" fmla="*/ 43 w 43"/>
                <a:gd name="T1" fmla="*/ 6 h 29"/>
                <a:gd name="T2" fmla="*/ 43 w 43"/>
                <a:gd name="T3" fmla="*/ 6 h 29"/>
                <a:gd name="T4" fmla="*/ 43 w 43"/>
                <a:gd name="T5" fmla="*/ 12 h 29"/>
                <a:gd name="T6" fmla="*/ 39 w 43"/>
                <a:gd name="T7" fmla="*/ 19 h 29"/>
                <a:gd name="T8" fmla="*/ 34 w 43"/>
                <a:gd name="T9" fmla="*/ 25 h 29"/>
                <a:gd name="T10" fmla="*/ 30 w 43"/>
                <a:gd name="T11" fmla="*/ 28 h 29"/>
                <a:gd name="T12" fmla="*/ 26 w 43"/>
                <a:gd name="T13" fmla="*/ 29 h 29"/>
                <a:gd name="T14" fmla="*/ 26 w 43"/>
                <a:gd name="T15" fmla="*/ 29 h 29"/>
                <a:gd name="T16" fmla="*/ 20 w 43"/>
                <a:gd name="T17" fmla="*/ 29 h 29"/>
                <a:gd name="T18" fmla="*/ 16 w 43"/>
                <a:gd name="T19" fmla="*/ 28 h 29"/>
                <a:gd name="T20" fmla="*/ 8 w 43"/>
                <a:gd name="T21" fmla="*/ 22 h 29"/>
                <a:gd name="T22" fmla="*/ 2 w 43"/>
                <a:gd name="T23" fmla="*/ 16 h 29"/>
                <a:gd name="T24" fmla="*/ 0 w 43"/>
                <a:gd name="T25" fmla="*/ 10 h 29"/>
                <a:gd name="T26" fmla="*/ 0 w 43"/>
                <a:gd name="T27" fmla="*/ 10 h 29"/>
                <a:gd name="T28" fmla="*/ 0 w 43"/>
                <a:gd name="T29" fmla="*/ 6 h 29"/>
                <a:gd name="T30" fmla="*/ 4 w 43"/>
                <a:gd name="T31" fmla="*/ 4 h 29"/>
                <a:gd name="T32" fmla="*/ 20 w 43"/>
                <a:gd name="T33" fmla="*/ 2 h 29"/>
                <a:gd name="T34" fmla="*/ 20 w 43"/>
                <a:gd name="T35" fmla="*/ 2 h 29"/>
                <a:gd name="T36" fmla="*/ 36 w 43"/>
                <a:gd name="T37" fmla="*/ 0 h 29"/>
                <a:gd name="T38" fmla="*/ 41 w 43"/>
                <a:gd name="T39" fmla="*/ 2 h 29"/>
                <a:gd name="T40" fmla="*/ 43 w 43"/>
                <a:gd name="T41" fmla="*/ 3 h 29"/>
                <a:gd name="T42" fmla="*/ 43 w 43"/>
                <a:gd name="T43" fmla="*/ 6 h 29"/>
                <a:gd name="T44" fmla="*/ 43 w 43"/>
                <a:gd name="T45" fmla="*/ 6 h 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29"/>
                <a:gd name="T71" fmla="*/ 43 w 43"/>
                <a:gd name="T72" fmla="*/ 29 h 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29">
                  <a:moveTo>
                    <a:pt x="43" y="6"/>
                  </a:moveTo>
                  <a:lnTo>
                    <a:pt x="43" y="6"/>
                  </a:lnTo>
                  <a:lnTo>
                    <a:pt x="43" y="12"/>
                  </a:lnTo>
                  <a:lnTo>
                    <a:pt x="39" y="19"/>
                  </a:lnTo>
                  <a:lnTo>
                    <a:pt x="34" y="25"/>
                  </a:lnTo>
                  <a:lnTo>
                    <a:pt x="30" y="28"/>
                  </a:lnTo>
                  <a:lnTo>
                    <a:pt x="26" y="29"/>
                  </a:lnTo>
                  <a:lnTo>
                    <a:pt x="20" y="29"/>
                  </a:lnTo>
                  <a:lnTo>
                    <a:pt x="16" y="28"/>
                  </a:lnTo>
                  <a:lnTo>
                    <a:pt x="8" y="22"/>
                  </a:lnTo>
                  <a:lnTo>
                    <a:pt x="2" y="16"/>
                  </a:lnTo>
                  <a:lnTo>
                    <a:pt x="0" y="10"/>
                  </a:lnTo>
                  <a:lnTo>
                    <a:pt x="0" y="6"/>
                  </a:lnTo>
                  <a:lnTo>
                    <a:pt x="4" y="4"/>
                  </a:lnTo>
                  <a:lnTo>
                    <a:pt x="20" y="2"/>
                  </a:lnTo>
                  <a:lnTo>
                    <a:pt x="36" y="0"/>
                  </a:lnTo>
                  <a:lnTo>
                    <a:pt x="41" y="2"/>
                  </a:lnTo>
                  <a:lnTo>
                    <a:pt x="43" y="3"/>
                  </a:lnTo>
                  <a:lnTo>
                    <a:pt x="43" y="6"/>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13" name="Freeform 313"/>
            <p:cNvSpPr>
              <a:spLocks/>
            </p:cNvSpPr>
            <p:nvPr/>
          </p:nvSpPr>
          <p:spPr bwMode="auto">
            <a:xfrm>
              <a:off x="3672" y="2993"/>
              <a:ext cx="53" cy="41"/>
            </a:xfrm>
            <a:custGeom>
              <a:avLst/>
              <a:gdLst>
                <a:gd name="T0" fmla="*/ 40 w 53"/>
                <a:gd name="T1" fmla="*/ 1 h 41"/>
                <a:gd name="T2" fmla="*/ 40 w 53"/>
                <a:gd name="T3" fmla="*/ 1 h 41"/>
                <a:gd name="T4" fmla="*/ 46 w 53"/>
                <a:gd name="T5" fmla="*/ 7 h 41"/>
                <a:gd name="T6" fmla="*/ 51 w 53"/>
                <a:gd name="T7" fmla="*/ 16 h 41"/>
                <a:gd name="T8" fmla="*/ 53 w 53"/>
                <a:gd name="T9" fmla="*/ 22 h 41"/>
                <a:gd name="T10" fmla="*/ 53 w 53"/>
                <a:gd name="T11" fmla="*/ 26 h 41"/>
                <a:gd name="T12" fmla="*/ 53 w 53"/>
                <a:gd name="T13" fmla="*/ 31 h 41"/>
                <a:gd name="T14" fmla="*/ 49 w 53"/>
                <a:gd name="T15" fmla="*/ 35 h 41"/>
                <a:gd name="T16" fmla="*/ 49 w 53"/>
                <a:gd name="T17" fmla="*/ 35 h 41"/>
                <a:gd name="T18" fmla="*/ 46 w 53"/>
                <a:gd name="T19" fmla="*/ 38 h 41"/>
                <a:gd name="T20" fmla="*/ 40 w 53"/>
                <a:gd name="T21" fmla="*/ 39 h 41"/>
                <a:gd name="T22" fmla="*/ 34 w 53"/>
                <a:gd name="T23" fmla="*/ 41 h 41"/>
                <a:gd name="T24" fmla="*/ 28 w 53"/>
                <a:gd name="T25" fmla="*/ 41 h 41"/>
                <a:gd name="T26" fmla="*/ 14 w 53"/>
                <a:gd name="T27" fmla="*/ 39 h 41"/>
                <a:gd name="T28" fmla="*/ 4 w 53"/>
                <a:gd name="T29" fmla="*/ 35 h 41"/>
                <a:gd name="T30" fmla="*/ 4 w 53"/>
                <a:gd name="T31" fmla="*/ 35 h 41"/>
                <a:gd name="T32" fmla="*/ 2 w 53"/>
                <a:gd name="T33" fmla="*/ 34 h 41"/>
                <a:gd name="T34" fmla="*/ 0 w 53"/>
                <a:gd name="T35" fmla="*/ 32 h 41"/>
                <a:gd name="T36" fmla="*/ 2 w 53"/>
                <a:gd name="T37" fmla="*/ 26 h 41"/>
                <a:gd name="T38" fmla="*/ 6 w 53"/>
                <a:gd name="T39" fmla="*/ 22 h 41"/>
                <a:gd name="T40" fmla="*/ 12 w 53"/>
                <a:gd name="T41" fmla="*/ 15 h 41"/>
                <a:gd name="T42" fmla="*/ 12 w 53"/>
                <a:gd name="T43" fmla="*/ 15 h 41"/>
                <a:gd name="T44" fmla="*/ 20 w 53"/>
                <a:gd name="T45" fmla="*/ 7 h 41"/>
                <a:gd name="T46" fmla="*/ 26 w 53"/>
                <a:gd name="T47" fmla="*/ 3 h 41"/>
                <a:gd name="T48" fmla="*/ 32 w 53"/>
                <a:gd name="T49" fmla="*/ 0 h 41"/>
                <a:gd name="T50" fmla="*/ 36 w 53"/>
                <a:gd name="T51" fmla="*/ 0 h 41"/>
                <a:gd name="T52" fmla="*/ 40 w 53"/>
                <a:gd name="T53" fmla="*/ 1 h 41"/>
                <a:gd name="T54" fmla="*/ 40 w 53"/>
                <a:gd name="T55" fmla="*/ 1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41"/>
                <a:gd name="T86" fmla="*/ 53 w 53"/>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41">
                  <a:moveTo>
                    <a:pt x="40" y="1"/>
                  </a:moveTo>
                  <a:lnTo>
                    <a:pt x="40" y="1"/>
                  </a:lnTo>
                  <a:lnTo>
                    <a:pt x="46" y="7"/>
                  </a:lnTo>
                  <a:lnTo>
                    <a:pt x="51" y="16"/>
                  </a:lnTo>
                  <a:lnTo>
                    <a:pt x="53" y="22"/>
                  </a:lnTo>
                  <a:lnTo>
                    <a:pt x="53" y="26"/>
                  </a:lnTo>
                  <a:lnTo>
                    <a:pt x="53" y="31"/>
                  </a:lnTo>
                  <a:lnTo>
                    <a:pt x="49" y="35"/>
                  </a:lnTo>
                  <a:lnTo>
                    <a:pt x="46" y="38"/>
                  </a:lnTo>
                  <a:lnTo>
                    <a:pt x="40" y="39"/>
                  </a:lnTo>
                  <a:lnTo>
                    <a:pt x="34" y="41"/>
                  </a:lnTo>
                  <a:lnTo>
                    <a:pt x="28" y="41"/>
                  </a:lnTo>
                  <a:lnTo>
                    <a:pt x="14" y="39"/>
                  </a:lnTo>
                  <a:lnTo>
                    <a:pt x="4" y="35"/>
                  </a:lnTo>
                  <a:lnTo>
                    <a:pt x="2" y="34"/>
                  </a:lnTo>
                  <a:lnTo>
                    <a:pt x="0" y="32"/>
                  </a:lnTo>
                  <a:lnTo>
                    <a:pt x="2" y="26"/>
                  </a:lnTo>
                  <a:lnTo>
                    <a:pt x="6" y="22"/>
                  </a:lnTo>
                  <a:lnTo>
                    <a:pt x="12" y="15"/>
                  </a:lnTo>
                  <a:lnTo>
                    <a:pt x="20" y="7"/>
                  </a:lnTo>
                  <a:lnTo>
                    <a:pt x="26" y="3"/>
                  </a:lnTo>
                  <a:lnTo>
                    <a:pt x="32" y="0"/>
                  </a:lnTo>
                  <a:lnTo>
                    <a:pt x="36" y="0"/>
                  </a:lnTo>
                  <a:lnTo>
                    <a:pt x="40" y="1"/>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14" name="Freeform 314"/>
            <p:cNvSpPr>
              <a:spLocks/>
            </p:cNvSpPr>
            <p:nvPr/>
          </p:nvSpPr>
          <p:spPr bwMode="auto">
            <a:xfrm>
              <a:off x="3706" y="2943"/>
              <a:ext cx="49" cy="42"/>
            </a:xfrm>
            <a:custGeom>
              <a:avLst/>
              <a:gdLst>
                <a:gd name="T0" fmla="*/ 8 w 49"/>
                <a:gd name="T1" fmla="*/ 0 h 42"/>
                <a:gd name="T2" fmla="*/ 8 w 49"/>
                <a:gd name="T3" fmla="*/ 0 h 42"/>
                <a:gd name="T4" fmla="*/ 19 w 49"/>
                <a:gd name="T5" fmla="*/ 1 h 42"/>
                <a:gd name="T6" fmla="*/ 31 w 49"/>
                <a:gd name="T7" fmla="*/ 4 h 42"/>
                <a:gd name="T8" fmla="*/ 37 w 49"/>
                <a:gd name="T9" fmla="*/ 7 h 42"/>
                <a:gd name="T10" fmla="*/ 43 w 49"/>
                <a:gd name="T11" fmla="*/ 10 h 42"/>
                <a:gd name="T12" fmla="*/ 47 w 49"/>
                <a:gd name="T13" fmla="*/ 15 h 42"/>
                <a:gd name="T14" fmla="*/ 49 w 49"/>
                <a:gd name="T15" fmla="*/ 19 h 42"/>
                <a:gd name="T16" fmla="*/ 49 w 49"/>
                <a:gd name="T17" fmla="*/ 19 h 42"/>
                <a:gd name="T18" fmla="*/ 47 w 49"/>
                <a:gd name="T19" fmla="*/ 23 h 42"/>
                <a:gd name="T20" fmla="*/ 45 w 49"/>
                <a:gd name="T21" fmla="*/ 28 h 42"/>
                <a:gd name="T22" fmla="*/ 41 w 49"/>
                <a:gd name="T23" fmla="*/ 31 h 42"/>
                <a:gd name="T24" fmla="*/ 37 w 49"/>
                <a:gd name="T25" fmla="*/ 35 h 42"/>
                <a:gd name="T26" fmla="*/ 25 w 49"/>
                <a:gd name="T27" fmla="*/ 40 h 42"/>
                <a:gd name="T28" fmla="*/ 15 w 49"/>
                <a:gd name="T29" fmla="*/ 42 h 42"/>
                <a:gd name="T30" fmla="*/ 15 w 49"/>
                <a:gd name="T31" fmla="*/ 42 h 42"/>
                <a:gd name="T32" fmla="*/ 12 w 49"/>
                <a:gd name="T33" fmla="*/ 42 h 42"/>
                <a:gd name="T34" fmla="*/ 10 w 49"/>
                <a:gd name="T35" fmla="*/ 42 h 42"/>
                <a:gd name="T36" fmla="*/ 6 w 49"/>
                <a:gd name="T37" fmla="*/ 38 h 42"/>
                <a:gd name="T38" fmla="*/ 4 w 49"/>
                <a:gd name="T39" fmla="*/ 32 h 42"/>
                <a:gd name="T40" fmla="*/ 2 w 49"/>
                <a:gd name="T41" fmla="*/ 23 h 42"/>
                <a:gd name="T42" fmla="*/ 2 w 49"/>
                <a:gd name="T43" fmla="*/ 23 h 42"/>
                <a:gd name="T44" fmla="*/ 0 w 49"/>
                <a:gd name="T45" fmla="*/ 15 h 42"/>
                <a:gd name="T46" fmla="*/ 0 w 49"/>
                <a:gd name="T47" fmla="*/ 7 h 42"/>
                <a:gd name="T48" fmla="*/ 2 w 49"/>
                <a:gd name="T49" fmla="*/ 3 h 42"/>
                <a:gd name="T50" fmla="*/ 4 w 49"/>
                <a:gd name="T51" fmla="*/ 1 h 42"/>
                <a:gd name="T52" fmla="*/ 8 w 49"/>
                <a:gd name="T53" fmla="*/ 0 h 42"/>
                <a:gd name="T54" fmla="*/ 8 w 49"/>
                <a:gd name="T55" fmla="*/ 0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
                <a:gd name="T85" fmla="*/ 0 h 42"/>
                <a:gd name="T86" fmla="*/ 49 w 49"/>
                <a:gd name="T87" fmla="*/ 42 h 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 h="42">
                  <a:moveTo>
                    <a:pt x="8" y="0"/>
                  </a:moveTo>
                  <a:lnTo>
                    <a:pt x="8" y="0"/>
                  </a:lnTo>
                  <a:lnTo>
                    <a:pt x="19" y="1"/>
                  </a:lnTo>
                  <a:lnTo>
                    <a:pt x="31" y="4"/>
                  </a:lnTo>
                  <a:lnTo>
                    <a:pt x="37" y="7"/>
                  </a:lnTo>
                  <a:lnTo>
                    <a:pt x="43" y="10"/>
                  </a:lnTo>
                  <a:lnTo>
                    <a:pt x="47" y="15"/>
                  </a:lnTo>
                  <a:lnTo>
                    <a:pt x="49" y="19"/>
                  </a:lnTo>
                  <a:lnTo>
                    <a:pt x="47" y="23"/>
                  </a:lnTo>
                  <a:lnTo>
                    <a:pt x="45" y="28"/>
                  </a:lnTo>
                  <a:lnTo>
                    <a:pt x="41" y="31"/>
                  </a:lnTo>
                  <a:lnTo>
                    <a:pt x="37" y="35"/>
                  </a:lnTo>
                  <a:lnTo>
                    <a:pt x="25" y="40"/>
                  </a:lnTo>
                  <a:lnTo>
                    <a:pt x="15" y="42"/>
                  </a:lnTo>
                  <a:lnTo>
                    <a:pt x="12" y="42"/>
                  </a:lnTo>
                  <a:lnTo>
                    <a:pt x="10" y="42"/>
                  </a:lnTo>
                  <a:lnTo>
                    <a:pt x="6" y="38"/>
                  </a:lnTo>
                  <a:lnTo>
                    <a:pt x="4" y="32"/>
                  </a:lnTo>
                  <a:lnTo>
                    <a:pt x="2" y="23"/>
                  </a:lnTo>
                  <a:lnTo>
                    <a:pt x="0" y="15"/>
                  </a:lnTo>
                  <a:lnTo>
                    <a:pt x="0" y="7"/>
                  </a:lnTo>
                  <a:lnTo>
                    <a:pt x="2" y="3"/>
                  </a:lnTo>
                  <a:lnTo>
                    <a:pt x="4" y="1"/>
                  </a:lnTo>
                  <a:lnTo>
                    <a:pt x="8" y="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15" name="Freeform 315"/>
            <p:cNvSpPr>
              <a:spLocks/>
            </p:cNvSpPr>
            <p:nvPr/>
          </p:nvSpPr>
          <p:spPr bwMode="auto">
            <a:xfrm>
              <a:off x="3660" y="2943"/>
              <a:ext cx="44" cy="28"/>
            </a:xfrm>
            <a:custGeom>
              <a:avLst/>
              <a:gdLst>
                <a:gd name="T0" fmla="*/ 0 w 44"/>
                <a:gd name="T1" fmla="*/ 19 h 28"/>
                <a:gd name="T2" fmla="*/ 0 w 44"/>
                <a:gd name="T3" fmla="*/ 19 h 28"/>
                <a:gd name="T4" fmla="*/ 4 w 44"/>
                <a:gd name="T5" fmla="*/ 13 h 28"/>
                <a:gd name="T6" fmla="*/ 10 w 44"/>
                <a:gd name="T7" fmla="*/ 7 h 28"/>
                <a:gd name="T8" fmla="*/ 18 w 44"/>
                <a:gd name="T9" fmla="*/ 1 h 28"/>
                <a:gd name="T10" fmla="*/ 22 w 44"/>
                <a:gd name="T11" fmla="*/ 1 h 28"/>
                <a:gd name="T12" fmla="*/ 26 w 44"/>
                <a:gd name="T13" fmla="*/ 0 h 28"/>
                <a:gd name="T14" fmla="*/ 26 w 44"/>
                <a:gd name="T15" fmla="*/ 0 h 28"/>
                <a:gd name="T16" fmla="*/ 32 w 44"/>
                <a:gd name="T17" fmla="*/ 1 h 28"/>
                <a:gd name="T18" fmla="*/ 34 w 44"/>
                <a:gd name="T19" fmla="*/ 4 h 28"/>
                <a:gd name="T20" fmla="*/ 40 w 44"/>
                <a:gd name="T21" fmla="*/ 10 h 28"/>
                <a:gd name="T22" fmla="*/ 44 w 44"/>
                <a:gd name="T23" fmla="*/ 18 h 28"/>
                <a:gd name="T24" fmla="*/ 44 w 44"/>
                <a:gd name="T25" fmla="*/ 23 h 28"/>
                <a:gd name="T26" fmla="*/ 44 w 44"/>
                <a:gd name="T27" fmla="*/ 23 h 28"/>
                <a:gd name="T28" fmla="*/ 42 w 44"/>
                <a:gd name="T29" fmla="*/ 26 h 28"/>
                <a:gd name="T30" fmla="*/ 36 w 44"/>
                <a:gd name="T31" fmla="*/ 28 h 28"/>
                <a:gd name="T32" fmla="*/ 22 w 44"/>
                <a:gd name="T33" fmla="*/ 26 h 28"/>
                <a:gd name="T34" fmla="*/ 22 w 44"/>
                <a:gd name="T35" fmla="*/ 26 h 28"/>
                <a:gd name="T36" fmla="*/ 6 w 44"/>
                <a:gd name="T37" fmla="*/ 25 h 28"/>
                <a:gd name="T38" fmla="*/ 2 w 44"/>
                <a:gd name="T39" fmla="*/ 22 h 28"/>
                <a:gd name="T40" fmla="*/ 0 w 44"/>
                <a:gd name="T41" fmla="*/ 19 h 28"/>
                <a:gd name="T42" fmla="*/ 0 w 44"/>
                <a:gd name="T43" fmla="*/ 19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28"/>
                <a:gd name="T68" fmla="*/ 44 w 44"/>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28">
                  <a:moveTo>
                    <a:pt x="0" y="19"/>
                  </a:moveTo>
                  <a:lnTo>
                    <a:pt x="0" y="19"/>
                  </a:lnTo>
                  <a:lnTo>
                    <a:pt x="4" y="13"/>
                  </a:lnTo>
                  <a:lnTo>
                    <a:pt x="10" y="7"/>
                  </a:lnTo>
                  <a:lnTo>
                    <a:pt x="18" y="1"/>
                  </a:lnTo>
                  <a:lnTo>
                    <a:pt x="22" y="1"/>
                  </a:lnTo>
                  <a:lnTo>
                    <a:pt x="26" y="0"/>
                  </a:lnTo>
                  <a:lnTo>
                    <a:pt x="32" y="1"/>
                  </a:lnTo>
                  <a:lnTo>
                    <a:pt x="34" y="4"/>
                  </a:lnTo>
                  <a:lnTo>
                    <a:pt x="40" y="10"/>
                  </a:lnTo>
                  <a:lnTo>
                    <a:pt x="44" y="18"/>
                  </a:lnTo>
                  <a:lnTo>
                    <a:pt x="44" y="23"/>
                  </a:lnTo>
                  <a:lnTo>
                    <a:pt x="42" y="26"/>
                  </a:lnTo>
                  <a:lnTo>
                    <a:pt x="36" y="28"/>
                  </a:lnTo>
                  <a:lnTo>
                    <a:pt x="22" y="26"/>
                  </a:lnTo>
                  <a:lnTo>
                    <a:pt x="6" y="25"/>
                  </a:lnTo>
                  <a:lnTo>
                    <a:pt x="2" y="22"/>
                  </a:lnTo>
                  <a:lnTo>
                    <a:pt x="0" y="19"/>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16" name="Freeform 316"/>
            <p:cNvSpPr>
              <a:spLocks/>
            </p:cNvSpPr>
            <p:nvPr/>
          </p:nvSpPr>
          <p:spPr bwMode="auto">
            <a:xfrm>
              <a:off x="3186" y="3175"/>
              <a:ext cx="50" cy="42"/>
            </a:xfrm>
            <a:custGeom>
              <a:avLst/>
              <a:gdLst>
                <a:gd name="T0" fmla="*/ 10 w 50"/>
                <a:gd name="T1" fmla="*/ 0 h 42"/>
                <a:gd name="T2" fmla="*/ 10 w 50"/>
                <a:gd name="T3" fmla="*/ 0 h 42"/>
                <a:gd name="T4" fmla="*/ 20 w 50"/>
                <a:gd name="T5" fmla="*/ 1 h 42"/>
                <a:gd name="T6" fmla="*/ 32 w 50"/>
                <a:gd name="T7" fmla="*/ 4 h 42"/>
                <a:gd name="T8" fmla="*/ 38 w 50"/>
                <a:gd name="T9" fmla="*/ 7 h 42"/>
                <a:gd name="T10" fmla="*/ 44 w 50"/>
                <a:gd name="T11" fmla="*/ 12 h 42"/>
                <a:gd name="T12" fmla="*/ 48 w 50"/>
                <a:gd name="T13" fmla="*/ 15 h 42"/>
                <a:gd name="T14" fmla="*/ 50 w 50"/>
                <a:gd name="T15" fmla="*/ 19 h 42"/>
                <a:gd name="T16" fmla="*/ 50 w 50"/>
                <a:gd name="T17" fmla="*/ 19 h 42"/>
                <a:gd name="T18" fmla="*/ 50 w 50"/>
                <a:gd name="T19" fmla="*/ 23 h 42"/>
                <a:gd name="T20" fmla="*/ 48 w 50"/>
                <a:gd name="T21" fmla="*/ 28 h 42"/>
                <a:gd name="T22" fmla="*/ 44 w 50"/>
                <a:gd name="T23" fmla="*/ 32 h 42"/>
                <a:gd name="T24" fmla="*/ 38 w 50"/>
                <a:gd name="T25" fmla="*/ 35 h 42"/>
                <a:gd name="T26" fmla="*/ 28 w 50"/>
                <a:gd name="T27" fmla="*/ 41 h 42"/>
                <a:gd name="T28" fmla="*/ 16 w 50"/>
                <a:gd name="T29" fmla="*/ 42 h 42"/>
                <a:gd name="T30" fmla="*/ 16 w 50"/>
                <a:gd name="T31" fmla="*/ 42 h 42"/>
                <a:gd name="T32" fmla="*/ 14 w 50"/>
                <a:gd name="T33" fmla="*/ 42 h 42"/>
                <a:gd name="T34" fmla="*/ 10 w 50"/>
                <a:gd name="T35" fmla="*/ 42 h 42"/>
                <a:gd name="T36" fmla="*/ 6 w 50"/>
                <a:gd name="T37" fmla="*/ 38 h 42"/>
                <a:gd name="T38" fmla="*/ 4 w 50"/>
                <a:gd name="T39" fmla="*/ 32 h 42"/>
                <a:gd name="T40" fmla="*/ 2 w 50"/>
                <a:gd name="T41" fmla="*/ 23 h 42"/>
                <a:gd name="T42" fmla="*/ 2 w 50"/>
                <a:gd name="T43" fmla="*/ 23 h 42"/>
                <a:gd name="T44" fmla="*/ 2 w 50"/>
                <a:gd name="T45" fmla="*/ 16 h 42"/>
                <a:gd name="T46" fmla="*/ 0 w 50"/>
                <a:gd name="T47" fmla="*/ 9 h 42"/>
                <a:gd name="T48" fmla="*/ 2 w 50"/>
                <a:gd name="T49" fmla="*/ 3 h 42"/>
                <a:gd name="T50" fmla="*/ 6 w 50"/>
                <a:gd name="T51" fmla="*/ 1 h 42"/>
                <a:gd name="T52" fmla="*/ 10 w 50"/>
                <a:gd name="T53" fmla="*/ 0 h 42"/>
                <a:gd name="T54" fmla="*/ 10 w 50"/>
                <a:gd name="T55" fmla="*/ 0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0"/>
                <a:gd name="T85" fmla="*/ 0 h 42"/>
                <a:gd name="T86" fmla="*/ 50 w 50"/>
                <a:gd name="T87" fmla="*/ 42 h 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0" h="42">
                  <a:moveTo>
                    <a:pt x="10" y="0"/>
                  </a:moveTo>
                  <a:lnTo>
                    <a:pt x="10" y="0"/>
                  </a:lnTo>
                  <a:lnTo>
                    <a:pt x="20" y="1"/>
                  </a:lnTo>
                  <a:lnTo>
                    <a:pt x="32" y="4"/>
                  </a:lnTo>
                  <a:lnTo>
                    <a:pt x="38" y="7"/>
                  </a:lnTo>
                  <a:lnTo>
                    <a:pt x="44" y="12"/>
                  </a:lnTo>
                  <a:lnTo>
                    <a:pt x="48" y="15"/>
                  </a:lnTo>
                  <a:lnTo>
                    <a:pt x="50" y="19"/>
                  </a:lnTo>
                  <a:lnTo>
                    <a:pt x="50" y="23"/>
                  </a:lnTo>
                  <a:lnTo>
                    <a:pt x="48" y="28"/>
                  </a:lnTo>
                  <a:lnTo>
                    <a:pt x="44" y="32"/>
                  </a:lnTo>
                  <a:lnTo>
                    <a:pt x="38" y="35"/>
                  </a:lnTo>
                  <a:lnTo>
                    <a:pt x="28" y="41"/>
                  </a:lnTo>
                  <a:lnTo>
                    <a:pt x="16" y="42"/>
                  </a:lnTo>
                  <a:lnTo>
                    <a:pt x="14" y="42"/>
                  </a:lnTo>
                  <a:lnTo>
                    <a:pt x="10" y="42"/>
                  </a:lnTo>
                  <a:lnTo>
                    <a:pt x="6" y="38"/>
                  </a:lnTo>
                  <a:lnTo>
                    <a:pt x="4" y="32"/>
                  </a:lnTo>
                  <a:lnTo>
                    <a:pt x="2" y="23"/>
                  </a:lnTo>
                  <a:lnTo>
                    <a:pt x="2" y="16"/>
                  </a:lnTo>
                  <a:lnTo>
                    <a:pt x="0" y="9"/>
                  </a:lnTo>
                  <a:lnTo>
                    <a:pt x="2" y="3"/>
                  </a:lnTo>
                  <a:lnTo>
                    <a:pt x="6" y="1"/>
                  </a:lnTo>
                  <a:lnTo>
                    <a:pt x="10" y="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17" name="Freeform 317"/>
            <p:cNvSpPr>
              <a:spLocks/>
            </p:cNvSpPr>
            <p:nvPr/>
          </p:nvSpPr>
          <p:spPr bwMode="auto">
            <a:xfrm>
              <a:off x="3141" y="3176"/>
              <a:ext cx="43" cy="27"/>
            </a:xfrm>
            <a:custGeom>
              <a:avLst/>
              <a:gdLst>
                <a:gd name="T0" fmla="*/ 0 w 43"/>
                <a:gd name="T1" fmla="*/ 18 h 27"/>
                <a:gd name="T2" fmla="*/ 0 w 43"/>
                <a:gd name="T3" fmla="*/ 18 h 27"/>
                <a:gd name="T4" fmla="*/ 4 w 43"/>
                <a:gd name="T5" fmla="*/ 12 h 27"/>
                <a:gd name="T6" fmla="*/ 10 w 43"/>
                <a:gd name="T7" fmla="*/ 6 h 27"/>
                <a:gd name="T8" fmla="*/ 18 w 43"/>
                <a:gd name="T9" fmla="*/ 2 h 27"/>
                <a:gd name="T10" fmla="*/ 21 w 43"/>
                <a:gd name="T11" fmla="*/ 0 h 27"/>
                <a:gd name="T12" fmla="*/ 27 w 43"/>
                <a:gd name="T13" fmla="*/ 0 h 27"/>
                <a:gd name="T14" fmla="*/ 27 w 43"/>
                <a:gd name="T15" fmla="*/ 0 h 27"/>
                <a:gd name="T16" fmla="*/ 31 w 43"/>
                <a:gd name="T17" fmla="*/ 0 h 27"/>
                <a:gd name="T18" fmla="*/ 35 w 43"/>
                <a:gd name="T19" fmla="*/ 3 h 27"/>
                <a:gd name="T20" fmla="*/ 39 w 43"/>
                <a:gd name="T21" fmla="*/ 9 h 27"/>
                <a:gd name="T22" fmla="*/ 43 w 43"/>
                <a:gd name="T23" fmla="*/ 17 h 27"/>
                <a:gd name="T24" fmla="*/ 43 w 43"/>
                <a:gd name="T25" fmla="*/ 22 h 27"/>
                <a:gd name="T26" fmla="*/ 43 w 43"/>
                <a:gd name="T27" fmla="*/ 22 h 27"/>
                <a:gd name="T28" fmla="*/ 41 w 43"/>
                <a:gd name="T29" fmla="*/ 25 h 27"/>
                <a:gd name="T30" fmla="*/ 37 w 43"/>
                <a:gd name="T31" fmla="*/ 27 h 27"/>
                <a:gd name="T32" fmla="*/ 21 w 43"/>
                <a:gd name="T33" fmla="*/ 25 h 27"/>
                <a:gd name="T34" fmla="*/ 21 w 43"/>
                <a:gd name="T35" fmla="*/ 25 h 27"/>
                <a:gd name="T36" fmla="*/ 6 w 43"/>
                <a:gd name="T37" fmla="*/ 24 h 27"/>
                <a:gd name="T38" fmla="*/ 2 w 43"/>
                <a:gd name="T39" fmla="*/ 21 h 27"/>
                <a:gd name="T40" fmla="*/ 0 w 43"/>
                <a:gd name="T41" fmla="*/ 18 h 27"/>
                <a:gd name="T42" fmla="*/ 0 w 43"/>
                <a:gd name="T43" fmla="*/ 18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27"/>
                <a:gd name="T68" fmla="*/ 43 w 43"/>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27">
                  <a:moveTo>
                    <a:pt x="0" y="18"/>
                  </a:moveTo>
                  <a:lnTo>
                    <a:pt x="0" y="18"/>
                  </a:lnTo>
                  <a:lnTo>
                    <a:pt x="4" y="12"/>
                  </a:lnTo>
                  <a:lnTo>
                    <a:pt x="10" y="6"/>
                  </a:lnTo>
                  <a:lnTo>
                    <a:pt x="18" y="2"/>
                  </a:lnTo>
                  <a:lnTo>
                    <a:pt x="21" y="0"/>
                  </a:lnTo>
                  <a:lnTo>
                    <a:pt x="27" y="0"/>
                  </a:lnTo>
                  <a:lnTo>
                    <a:pt x="31" y="0"/>
                  </a:lnTo>
                  <a:lnTo>
                    <a:pt x="35" y="3"/>
                  </a:lnTo>
                  <a:lnTo>
                    <a:pt x="39" y="9"/>
                  </a:lnTo>
                  <a:lnTo>
                    <a:pt x="43" y="17"/>
                  </a:lnTo>
                  <a:lnTo>
                    <a:pt x="43" y="22"/>
                  </a:lnTo>
                  <a:lnTo>
                    <a:pt x="41" y="25"/>
                  </a:lnTo>
                  <a:lnTo>
                    <a:pt x="37" y="27"/>
                  </a:lnTo>
                  <a:lnTo>
                    <a:pt x="21" y="25"/>
                  </a:lnTo>
                  <a:lnTo>
                    <a:pt x="6" y="24"/>
                  </a:lnTo>
                  <a:lnTo>
                    <a:pt x="2" y="21"/>
                  </a:lnTo>
                  <a:lnTo>
                    <a:pt x="0" y="18"/>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18" name="Freeform 318"/>
            <p:cNvSpPr>
              <a:spLocks/>
            </p:cNvSpPr>
            <p:nvPr/>
          </p:nvSpPr>
          <p:spPr bwMode="auto">
            <a:xfrm>
              <a:off x="3168" y="3223"/>
              <a:ext cx="46" cy="28"/>
            </a:xfrm>
            <a:custGeom>
              <a:avLst/>
              <a:gdLst>
                <a:gd name="T0" fmla="*/ 46 w 46"/>
                <a:gd name="T1" fmla="*/ 5 h 28"/>
                <a:gd name="T2" fmla="*/ 46 w 46"/>
                <a:gd name="T3" fmla="*/ 5 h 28"/>
                <a:gd name="T4" fmla="*/ 44 w 46"/>
                <a:gd name="T5" fmla="*/ 11 h 28"/>
                <a:gd name="T6" fmla="*/ 40 w 46"/>
                <a:gd name="T7" fmla="*/ 18 h 28"/>
                <a:gd name="T8" fmla="*/ 34 w 46"/>
                <a:gd name="T9" fmla="*/ 25 h 28"/>
                <a:gd name="T10" fmla="*/ 30 w 46"/>
                <a:gd name="T11" fmla="*/ 27 h 28"/>
                <a:gd name="T12" fmla="*/ 26 w 46"/>
                <a:gd name="T13" fmla="*/ 28 h 28"/>
                <a:gd name="T14" fmla="*/ 26 w 46"/>
                <a:gd name="T15" fmla="*/ 28 h 28"/>
                <a:gd name="T16" fmla="*/ 22 w 46"/>
                <a:gd name="T17" fmla="*/ 28 h 28"/>
                <a:gd name="T18" fmla="*/ 16 w 46"/>
                <a:gd name="T19" fmla="*/ 27 h 28"/>
                <a:gd name="T20" fmla="*/ 8 w 46"/>
                <a:gd name="T21" fmla="*/ 22 h 28"/>
                <a:gd name="T22" fmla="*/ 2 w 46"/>
                <a:gd name="T23" fmla="*/ 15 h 28"/>
                <a:gd name="T24" fmla="*/ 0 w 46"/>
                <a:gd name="T25" fmla="*/ 9 h 28"/>
                <a:gd name="T26" fmla="*/ 0 w 46"/>
                <a:gd name="T27" fmla="*/ 9 h 28"/>
                <a:gd name="T28" fmla="*/ 0 w 46"/>
                <a:gd name="T29" fmla="*/ 5 h 28"/>
                <a:gd name="T30" fmla="*/ 4 w 46"/>
                <a:gd name="T31" fmla="*/ 3 h 28"/>
                <a:gd name="T32" fmla="*/ 20 w 46"/>
                <a:gd name="T33" fmla="*/ 0 h 28"/>
                <a:gd name="T34" fmla="*/ 20 w 46"/>
                <a:gd name="T35" fmla="*/ 0 h 28"/>
                <a:gd name="T36" fmla="*/ 36 w 46"/>
                <a:gd name="T37" fmla="*/ 0 h 28"/>
                <a:gd name="T38" fmla="*/ 42 w 46"/>
                <a:gd name="T39" fmla="*/ 0 h 28"/>
                <a:gd name="T40" fmla="*/ 44 w 46"/>
                <a:gd name="T41" fmla="*/ 2 h 28"/>
                <a:gd name="T42" fmla="*/ 46 w 46"/>
                <a:gd name="T43" fmla="*/ 5 h 28"/>
                <a:gd name="T44" fmla="*/ 46 w 46"/>
                <a:gd name="T45" fmla="*/ 5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6"/>
                <a:gd name="T70" fmla="*/ 0 h 28"/>
                <a:gd name="T71" fmla="*/ 46 w 46"/>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6" h="28">
                  <a:moveTo>
                    <a:pt x="46" y="5"/>
                  </a:moveTo>
                  <a:lnTo>
                    <a:pt x="46" y="5"/>
                  </a:lnTo>
                  <a:lnTo>
                    <a:pt x="44" y="11"/>
                  </a:lnTo>
                  <a:lnTo>
                    <a:pt x="40" y="18"/>
                  </a:lnTo>
                  <a:lnTo>
                    <a:pt x="34" y="25"/>
                  </a:lnTo>
                  <a:lnTo>
                    <a:pt x="30" y="27"/>
                  </a:lnTo>
                  <a:lnTo>
                    <a:pt x="26" y="28"/>
                  </a:lnTo>
                  <a:lnTo>
                    <a:pt x="22" y="28"/>
                  </a:lnTo>
                  <a:lnTo>
                    <a:pt x="16" y="27"/>
                  </a:lnTo>
                  <a:lnTo>
                    <a:pt x="8" y="22"/>
                  </a:lnTo>
                  <a:lnTo>
                    <a:pt x="2" y="15"/>
                  </a:lnTo>
                  <a:lnTo>
                    <a:pt x="0" y="9"/>
                  </a:lnTo>
                  <a:lnTo>
                    <a:pt x="0" y="5"/>
                  </a:lnTo>
                  <a:lnTo>
                    <a:pt x="4" y="3"/>
                  </a:lnTo>
                  <a:lnTo>
                    <a:pt x="20" y="0"/>
                  </a:lnTo>
                  <a:lnTo>
                    <a:pt x="36" y="0"/>
                  </a:lnTo>
                  <a:lnTo>
                    <a:pt x="42" y="0"/>
                  </a:lnTo>
                  <a:lnTo>
                    <a:pt x="44" y="2"/>
                  </a:lnTo>
                  <a:lnTo>
                    <a:pt x="46" y="5"/>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19" name="Freeform 319"/>
            <p:cNvSpPr>
              <a:spLocks/>
            </p:cNvSpPr>
            <p:nvPr/>
          </p:nvSpPr>
          <p:spPr bwMode="auto">
            <a:xfrm>
              <a:off x="3289" y="3231"/>
              <a:ext cx="57" cy="36"/>
            </a:xfrm>
            <a:custGeom>
              <a:avLst/>
              <a:gdLst>
                <a:gd name="T0" fmla="*/ 55 w 57"/>
                <a:gd name="T1" fmla="*/ 16 h 36"/>
                <a:gd name="T2" fmla="*/ 55 w 57"/>
                <a:gd name="T3" fmla="*/ 16 h 36"/>
                <a:gd name="T4" fmla="*/ 51 w 57"/>
                <a:gd name="T5" fmla="*/ 23 h 36"/>
                <a:gd name="T6" fmla="*/ 43 w 57"/>
                <a:gd name="T7" fmla="*/ 31 h 36"/>
                <a:gd name="T8" fmla="*/ 37 w 57"/>
                <a:gd name="T9" fmla="*/ 33 h 36"/>
                <a:gd name="T10" fmla="*/ 31 w 57"/>
                <a:gd name="T11" fmla="*/ 36 h 36"/>
                <a:gd name="T12" fmla="*/ 26 w 57"/>
                <a:gd name="T13" fmla="*/ 36 h 36"/>
                <a:gd name="T14" fmla="*/ 20 w 57"/>
                <a:gd name="T15" fmla="*/ 36 h 36"/>
                <a:gd name="T16" fmla="*/ 20 w 57"/>
                <a:gd name="T17" fmla="*/ 36 h 36"/>
                <a:gd name="T18" fmla="*/ 14 w 57"/>
                <a:gd name="T19" fmla="*/ 35 h 36"/>
                <a:gd name="T20" fmla="*/ 10 w 57"/>
                <a:gd name="T21" fmla="*/ 32 h 36"/>
                <a:gd name="T22" fmla="*/ 6 w 57"/>
                <a:gd name="T23" fmla="*/ 28 h 36"/>
                <a:gd name="T24" fmla="*/ 2 w 57"/>
                <a:gd name="T25" fmla="*/ 23 h 36"/>
                <a:gd name="T26" fmla="*/ 0 w 57"/>
                <a:gd name="T27" fmla="*/ 14 h 36"/>
                <a:gd name="T28" fmla="*/ 0 w 57"/>
                <a:gd name="T29" fmla="*/ 6 h 36"/>
                <a:gd name="T30" fmla="*/ 0 w 57"/>
                <a:gd name="T31" fmla="*/ 6 h 36"/>
                <a:gd name="T32" fmla="*/ 2 w 57"/>
                <a:gd name="T33" fmla="*/ 4 h 36"/>
                <a:gd name="T34" fmla="*/ 4 w 57"/>
                <a:gd name="T35" fmla="*/ 1 h 36"/>
                <a:gd name="T36" fmla="*/ 10 w 57"/>
                <a:gd name="T37" fmla="*/ 0 h 36"/>
                <a:gd name="T38" fmla="*/ 18 w 57"/>
                <a:gd name="T39" fmla="*/ 1 h 36"/>
                <a:gd name="T40" fmla="*/ 30 w 57"/>
                <a:gd name="T41" fmla="*/ 3 h 36"/>
                <a:gd name="T42" fmla="*/ 30 w 57"/>
                <a:gd name="T43" fmla="*/ 3 h 36"/>
                <a:gd name="T44" fmla="*/ 39 w 57"/>
                <a:gd name="T45" fmla="*/ 4 h 36"/>
                <a:gd name="T46" fmla="*/ 49 w 57"/>
                <a:gd name="T47" fmla="*/ 7 h 36"/>
                <a:gd name="T48" fmla="*/ 55 w 57"/>
                <a:gd name="T49" fmla="*/ 10 h 36"/>
                <a:gd name="T50" fmla="*/ 57 w 57"/>
                <a:gd name="T51" fmla="*/ 13 h 36"/>
                <a:gd name="T52" fmla="*/ 55 w 57"/>
                <a:gd name="T53" fmla="*/ 16 h 36"/>
                <a:gd name="T54" fmla="*/ 55 w 57"/>
                <a:gd name="T55" fmla="*/ 16 h 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
                <a:gd name="T85" fmla="*/ 0 h 36"/>
                <a:gd name="T86" fmla="*/ 57 w 57"/>
                <a:gd name="T87" fmla="*/ 36 h 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 h="36">
                  <a:moveTo>
                    <a:pt x="55" y="16"/>
                  </a:moveTo>
                  <a:lnTo>
                    <a:pt x="55" y="16"/>
                  </a:lnTo>
                  <a:lnTo>
                    <a:pt x="51" y="23"/>
                  </a:lnTo>
                  <a:lnTo>
                    <a:pt x="43" y="31"/>
                  </a:lnTo>
                  <a:lnTo>
                    <a:pt x="37" y="33"/>
                  </a:lnTo>
                  <a:lnTo>
                    <a:pt x="31" y="36"/>
                  </a:lnTo>
                  <a:lnTo>
                    <a:pt x="26" y="36"/>
                  </a:lnTo>
                  <a:lnTo>
                    <a:pt x="20" y="36"/>
                  </a:lnTo>
                  <a:lnTo>
                    <a:pt x="14" y="35"/>
                  </a:lnTo>
                  <a:lnTo>
                    <a:pt x="10" y="32"/>
                  </a:lnTo>
                  <a:lnTo>
                    <a:pt x="6" y="28"/>
                  </a:lnTo>
                  <a:lnTo>
                    <a:pt x="2" y="23"/>
                  </a:lnTo>
                  <a:lnTo>
                    <a:pt x="0" y="14"/>
                  </a:lnTo>
                  <a:lnTo>
                    <a:pt x="0" y="6"/>
                  </a:lnTo>
                  <a:lnTo>
                    <a:pt x="2" y="4"/>
                  </a:lnTo>
                  <a:lnTo>
                    <a:pt x="4" y="1"/>
                  </a:lnTo>
                  <a:lnTo>
                    <a:pt x="10" y="0"/>
                  </a:lnTo>
                  <a:lnTo>
                    <a:pt x="18" y="1"/>
                  </a:lnTo>
                  <a:lnTo>
                    <a:pt x="30" y="3"/>
                  </a:lnTo>
                  <a:lnTo>
                    <a:pt x="39" y="4"/>
                  </a:lnTo>
                  <a:lnTo>
                    <a:pt x="49" y="7"/>
                  </a:lnTo>
                  <a:lnTo>
                    <a:pt x="55" y="10"/>
                  </a:lnTo>
                  <a:lnTo>
                    <a:pt x="57" y="13"/>
                  </a:lnTo>
                  <a:lnTo>
                    <a:pt x="55" y="16"/>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20" name="Freeform 320"/>
            <p:cNvSpPr>
              <a:spLocks/>
            </p:cNvSpPr>
            <p:nvPr/>
          </p:nvSpPr>
          <p:spPr bwMode="auto">
            <a:xfrm>
              <a:off x="3326" y="3248"/>
              <a:ext cx="56" cy="40"/>
            </a:xfrm>
            <a:custGeom>
              <a:avLst/>
              <a:gdLst>
                <a:gd name="T0" fmla="*/ 52 w 56"/>
                <a:gd name="T1" fmla="*/ 3 h 40"/>
                <a:gd name="T2" fmla="*/ 52 w 56"/>
                <a:gd name="T3" fmla="*/ 3 h 40"/>
                <a:gd name="T4" fmla="*/ 56 w 56"/>
                <a:gd name="T5" fmla="*/ 11 h 40"/>
                <a:gd name="T6" fmla="*/ 56 w 56"/>
                <a:gd name="T7" fmla="*/ 21 h 40"/>
                <a:gd name="T8" fmla="*/ 54 w 56"/>
                <a:gd name="T9" fmla="*/ 25 h 40"/>
                <a:gd name="T10" fmla="*/ 52 w 56"/>
                <a:gd name="T11" fmla="*/ 31 h 40"/>
                <a:gd name="T12" fmla="*/ 50 w 56"/>
                <a:gd name="T13" fmla="*/ 36 h 40"/>
                <a:gd name="T14" fmla="*/ 46 w 56"/>
                <a:gd name="T15" fmla="*/ 38 h 40"/>
                <a:gd name="T16" fmla="*/ 46 w 56"/>
                <a:gd name="T17" fmla="*/ 38 h 40"/>
                <a:gd name="T18" fmla="*/ 40 w 56"/>
                <a:gd name="T19" fmla="*/ 40 h 40"/>
                <a:gd name="T20" fmla="*/ 34 w 56"/>
                <a:gd name="T21" fmla="*/ 40 h 40"/>
                <a:gd name="T22" fmla="*/ 28 w 56"/>
                <a:gd name="T23" fmla="*/ 38 h 40"/>
                <a:gd name="T24" fmla="*/ 20 w 56"/>
                <a:gd name="T25" fmla="*/ 37 h 40"/>
                <a:gd name="T26" fmla="*/ 10 w 56"/>
                <a:gd name="T27" fmla="*/ 31 h 40"/>
                <a:gd name="T28" fmla="*/ 2 w 56"/>
                <a:gd name="T29" fmla="*/ 25 h 40"/>
                <a:gd name="T30" fmla="*/ 2 w 56"/>
                <a:gd name="T31" fmla="*/ 25 h 40"/>
                <a:gd name="T32" fmla="*/ 0 w 56"/>
                <a:gd name="T33" fmla="*/ 24 h 40"/>
                <a:gd name="T34" fmla="*/ 0 w 56"/>
                <a:gd name="T35" fmla="*/ 21 h 40"/>
                <a:gd name="T36" fmla="*/ 4 w 56"/>
                <a:gd name="T37" fmla="*/ 16 h 40"/>
                <a:gd name="T38" fmla="*/ 10 w 56"/>
                <a:gd name="T39" fmla="*/ 12 h 40"/>
                <a:gd name="T40" fmla="*/ 20 w 56"/>
                <a:gd name="T41" fmla="*/ 8 h 40"/>
                <a:gd name="T42" fmla="*/ 20 w 56"/>
                <a:gd name="T43" fmla="*/ 8 h 40"/>
                <a:gd name="T44" fmla="*/ 30 w 56"/>
                <a:gd name="T45" fmla="*/ 3 h 40"/>
                <a:gd name="T46" fmla="*/ 38 w 56"/>
                <a:gd name="T47" fmla="*/ 0 h 40"/>
                <a:gd name="T48" fmla="*/ 46 w 56"/>
                <a:gd name="T49" fmla="*/ 0 h 40"/>
                <a:gd name="T50" fmla="*/ 50 w 56"/>
                <a:gd name="T51" fmla="*/ 0 h 40"/>
                <a:gd name="T52" fmla="*/ 52 w 56"/>
                <a:gd name="T53" fmla="*/ 3 h 40"/>
                <a:gd name="T54" fmla="*/ 52 w 56"/>
                <a:gd name="T55" fmla="*/ 3 h 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6"/>
                <a:gd name="T85" fmla="*/ 0 h 40"/>
                <a:gd name="T86" fmla="*/ 56 w 56"/>
                <a:gd name="T87" fmla="*/ 40 h 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6" h="40">
                  <a:moveTo>
                    <a:pt x="52" y="3"/>
                  </a:moveTo>
                  <a:lnTo>
                    <a:pt x="52" y="3"/>
                  </a:lnTo>
                  <a:lnTo>
                    <a:pt x="56" y="11"/>
                  </a:lnTo>
                  <a:lnTo>
                    <a:pt x="56" y="21"/>
                  </a:lnTo>
                  <a:lnTo>
                    <a:pt x="54" y="25"/>
                  </a:lnTo>
                  <a:lnTo>
                    <a:pt x="52" y="31"/>
                  </a:lnTo>
                  <a:lnTo>
                    <a:pt x="50" y="36"/>
                  </a:lnTo>
                  <a:lnTo>
                    <a:pt x="46" y="38"/>
                  </a:lnTo>
                  <a:lnTo>
                    <a:pt x="40" y="40"/>
                  </a:lnTo>
                  <a:lnTo>
                    <a:pt x="34" y="40"/>
                  </a:lnTo>
                  <a:lnTo>
                    <a:pt x="28" y="38"/>
                  </a:lnTo>
                  <a:lnTo>
                    <a:pt x="20" y="37"/>
                  </a:lnTo>
                  <a:lnTo>
                    <a:pt x="10" y="31"/>
                  </a:lnTo>
                  <a:lnTo>
                    <a:pt x="2" y="25"/>
                  </a:lnTo>
                  <a:lnTo>
                    <a:pt x="0" y="24"/>
                  </a:lnTo>
                  <a:lnTo>
                    <a:pt x="0" y="21"/>
                  </a:lnTo>
                  <a:lnTo>
                    <a:pt x="4" y="16"/>
                  </a:lnTo>
                  <a:lnTo>
                    <a:pt x="10" y="12"/>
                  </a:lnTo>
                  <a:lnTo>
                    <a:pt x="20" y="8"/>
                  </a:lnTo>
                  <a:lnTo>
                    <a:pt x="30" y="3"/>
                  </a:lnTo>
                  <a:lnTo>
                    <a:pt x="38" y="0"/>
                  </a:lnTo>
                  <a:lnTo>
                    <a:pt x="46" y="0"/>
                  </a:lnTo>
                  <a:lnTo>
                    <a:pt x="50" y="0"/>
                  </a:lnTo>
                  <a:lnTo>
                    <a:pt x="52" y="3"/>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21" name="Freeform 321"/>
            <p:cNvSpPr>
              <a:spLocks/>
            </p:cNvSpPr>
            <p:nvPr/>
          </p:nvSpPr>
          <p:spPr bwMode="auto">
            <a:xfrm>
              <a:off x="3342" y="3213"/>
              <a:ext cx="38" cy="31"/>
            </a:xfrm>
            <a:custGeom>
              <a:avLst/>
              <a:gdLst>
                <a:gd name="T0" fmla="*/ 4 w 38"/>
                <a:gd name="T1" fmla="*/ 0 h 31"/>
                <a:gd name="T2" fmla="*/ 4 w 38"/>
                <a:gd name="T3" fmla="*/ 0 h 31"/>
                <a:gd name="T4" fmla="*/ 12 w 38"/>
                <a:gd name="T5" fmla="*/ 0 h 31"/>
                <a:gd name="T6" fmla="*/ 22 w 38"/>
                <a:gd name="T7" fmla="*/ 2 h 31"/>
                <a:gd name="T8" fmla="*/ 32 w 38"/>
                <a:gd name="T9" fmla="*/ 6 h 31"/>
                <a:gd name="T10" fmla="*/ 36 w 38"/>
                <a:gd name="T11" fmla="*/ 7 h 31"/>
                <a:gd name="T12" fmla="*/ 38 w 38"/>
                <a:gd name="T13" fmla="*/ 10 h 31"/>
                <a:gd name="T14" fmla="*/ 38 w 38"/>
                <a:gd name="T15" fmla="*/ 10 h 31"/>
                <a:gd name="T16" fmla="*/ 38 w 38"/>
                <a:gd name="T17" fmla="*/ 15 h 31"/>
                <a:gd name="T18" fmla="*/ 36 w 38"/>
                <a:gd name="T19" fmla="*/ 18 h 31"/>
                <a:gd name="T20" fmla="*/ 32 w 38"/>
                <a:gd name="T21" fmla="*/ 24 h 31"/>
                <a:gd name="T22" fmla="*/ 24 w 38"/>
                <a:gd name="T23" fmla="*/ 28 h 31"/>
                <a:gd name="T24" fmla="*/ 16 w 38"/>
                <a:gd name="T25" fmla="*/ 31 h 31"/>
                <a:gd name="T26" fmla="*/ 16 w 38"/>
                <a:gd name="T27" fmla="*/ 31 h 31"/>
                <a:gd name="T28" fmla="*/ 12 w 38"/>
                <a:gd name="T29" fmla="*/ 31 h 31"/>
                <a:gd name="T30" fmla="*/ 8 w 38"/>
                <a:gd name="T31" fmla="*/ 28 h 31"/>
                <a:gd name="T32" fmla="*/ 2 w 38"/>
                <a:gd name="T33" fmla="*/ 18 h 31"/>
                <a:gd name="T34" fmla="*/ 2 w 38"/>
                <a:gd name="T35" fmla="*/ 18 h 31"/>
                <a:gd name="T36" fmla="*/ 0 w 38"/>
                <a:gd name="T37" fmla="*/ 6 h 31"/>
                <a:gd name="T38" fmla="*/ 0 w 38"/>
                <a:gd name="T39" fmla="*/ 3 h 31"/>
                <a:gd name="T40" fmla="*/ 4 w 38"/>
                <a:gd name="T41" fmla="*/ 0 h 31"/>
                <a:gd name="T42" fmla="*/ 4 w 38"/>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31"/>
                <a:gd name="T68" fmla="*/ 38 w 38"/>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31">
                  <a:moveTo>
                    <a:pt x="4" y="0"/>
                  </a:moveTo>
                  <a:lnTo>
                    <a:pt x="4" y="0"/>
                  </a:lnTo>
                  <a:lnTo>
                    <a:pt x="12" y="0"/>
                  </a:lnTo>
                  <a:lnTo>
                    <a:pt x="22" y="2"/>
                  </a:lnTo>
                  <a:lnTo>
                    <a:pt x="32" y="6"/>
                  </a:lnTo>
                  <a:lnTo>
                    <a:pt x="36" y="7"/>
                  </a:lnTo>
                  <a:lnTo>
                    <a:pt x="38" y="10"/>
                  </a:lnTo>
                  <a:lnTo>
                    <a:pt x="38" y="15"/>
                  </a:lnTo>
                  <a:lnTo>
                    <a:pt x="36" y="18"/>
                  </a:lnTo>
                  <a:lnTo>
                    <a:pt x="32" y="24"/>
                  </a:lnTo>
                  <a:lnTo>
                    <a:pt x="24" y="28"/>
                  </a:lnTo>
                  <a:lnTo>
                    <a:pt x="16" y="31"/>
                  </a:lnTo>
                  <a:lnTo>
                    <a:pt x="12" y="31"/>
                  </a:lnTo>
                  <a:lnTo>
                    <a:pt x="8" y="28"/>
                  </a:lnTo>
                  <a:lnTo>
                    <a:pt x="2" y="18"/>
                  </a:lnTo>
                  <a:lnTo>
                    <a:pt x="0" y="6"/>
                  </a:lnTo>
                  <a:lnTo>
                    <a:pt x="0" y="3"/>
                  </a:lnTo>
                  <a:lnTo>
                    <a:pt x="4" y="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grpSp>
      <p:cxnSp>
        <p:nvCxnSpPr>
          <p:cNvPr id="322" name="Straight Connector 321"/>
          <p:cNvCxnSpPr>
            <a:cxnSpLocks/>
            <a:endCxn id="245" idx="25"/>
          </p:cNvCxnSpPr>
          <p:nvPr/>
        </p:nvCxnSpPr>
        <p:spPr>
          <a:xfrm>
            <a:off x="9702800" y="2689578"/>
            <a:ext cx="100185" cy="234004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23" name="Group 216"/>
          <p:cNvGrpSpPr>
            <a:grpSpLocks/>
          </p:cNvGrpSpPr>
          <p:nvPr/>
        </p:nvGrpSpPr>
        <p:grpSpPr bwMode="auto">
          <a:xfrm>
            <a:off x="2616200" y="4881781"/>
            <a:ext cx="940796" cy="627197"/>
            <a:chOff x="3119" y="2881"/>
            <a:chExt cx="636" cy="407"/>
          </a:xfrm>
        </p:grpSpPr>
        <p:sp>
          <p:nvSpPr>
            <p:cNvPr id="324" name="Freeform 217"/>
            <p:cNvSpPr>
              <a:spLocks/>
            </p:cNvSpPr>
            <p:nvPr/>
          </p:nvSpPr>
          <p:spPr bwMode="auto">
            <a:xfrm>
              <a:off x="3334" y="2996"/>
              <a:ext cx="54" cy="41"/>
            </a:xfrm>
            <a:custGeom>
              <a:avLst/>
              <a:gdLst>
                <a:gd name="T0" fmla="*/ 12 w 54"/>
                <a:gd name="T1" fmla="*/ 39 h 41"/>
                <a:gd name="T2" fmla="*/ 12 w 54"/>
                <a:gd name="T3" fmla="*/ 39 h 41"/>
                <a:gd name="T4" fmla="*/ 6 w 54"/>
                <a:gd name="T5" fmla="*/ 34 h 41"/>
                <a:gd name="T6" fmla="*/ 0 w 54"/>
                <a:gd name="T7" fmla="*/ 23 h 41"/>
                <a:gd name="T8" fmla="*/ 0 w 54"/>
                <a:gd name="T9" fmla="*/ 19 h 41"/>
                <a:gd name="T10" fmla="*/ 0 w 54"/>
                <a:gd name="T11" fmla="*/ 14 h 41"/>
                <a:gd name="T12" fmla="*/ 0 w 54"/>
                <a:gd name="T13" fmla="*/ 9 h 41"/>
                <a:gd name="T14" fmla="*/ 4 w 54"/>
                <a:gd name="T15" fmla="*/ 6 h 41"/>
                <a:gd name="T16" fmla="*/ 4 w 54"/>
                <a:gd name="T17" fmla="*/ 6 h 41"/>
                <a:gd name="T18" fmla="*/ 8 w 54"/>
                <a:gd name="T19" fmla="*/ 3 h 41"/>
                <a:gd name="T20" fmla="*/ 14 w 54"/>
                <a:gd name="T21" fmla="*/ 1 h 41"/>
                <a:gd name="T22" fmla="*/ 20 w 54"/>
                <a:gd name="T23" fmla="*/ 0 h 41"/>
                <a:gd name="T24" fmla="*/ 28 w 54"/>
                <a:gd name="T25" fmla="*/ 1 h 41"/>
                <a:gd name="T26" fmla="*/ 40 w 54"/>
                <a:gd name="T27" fmla="*/ 3 h 41"/>
                <a:gd name="T28" fmla="*/ 50 w 54"/>
                <a:gd name="T29" fmla="*/ 7 h 41"/>
                <a:gd name="T30" fmla="*/ 50 w 54"/>
                <a:gd name="T31" fmla="*/ 7 h 41"/>
                <a:gd name="T32" fmla="*/ 52 w 54"/>
                <a:gd name="T33" fmla="*/ 9 h 41"/>
                <a:gd name="T34" fmla="*/ 54 w 54"/>
                <a:gd name="T35" fmla="*/ 12 h 41"/>
                <a:gd name="T36" fmla="*/ 52 w 54"/>
                <a:gd name="T37" fmla="*/ 16 h 41"/>
                <a:gd name="T38" fmla="*/ 46 w 54"/>
                <a:gd name="T39" fmla="*/ 22 h 41"/>
                <a:gd name="T40" fmla="*/ 40 w 54"/>
                <a:gd name="T41" fmla="*/ 28 h 41"/>
                <a:gd name="T42" fmla="*/ 40 w 54"/>
                <a:gd name="T43" fmla="*/ 28 h 41"/>
                <a:gd name="T44" fmla="*/ 32 w 54"/>
                <a:gd name="T45" fmla="*/ 34 h 41"/>
                <a:gd name="T46" fmla="*/ 26 w 54"/>
                <a:gd name="T47" fmla="*/ 39 h 41"/>
                <a:gd name="T48" fmla="*/ 18 w 54"/>
                <a:gd name="T49" fmla="*/ 41 h 41"/>
                <a:gd name="T50" fmla="*/ 16 w 54"/>
                <a:gd name="T51" fmla="*/ 41 h 41"/>
                <a:gd name="T52" fmla="*/ 12 w 54"/>
                <a:gd name="T53" fmla="*/ 39 h 41"/>
                <a:gd name="T54" fmla="*/ 12 w 54"/>
                <a:gd name="T55" fmla="*/ 39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4"/>
                <a:gd name="T85" fmla="*/ 0 h 41"/>
                <a:gd name="T86" fmla="*/ 54 w 54"/>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4" h="41">
                  <a:moveTo>
                    <a:pt x="12" y="39"/>
                  </a:moveTo>
                  <a:lnTo>
                    <a:pt x="12" y="39"/>
                  </a:lnTo>
                  <a:lnTo>
                    <a:pt x="6" y="34"/>
                  </a:lnTo>
                  <a:lnTo>
                    <a:pt x="0" y="23"/>
                  </a:lnTo>
                  <a:lnTo>
                    <a:pt x="0" y="19"/>
                  </a:lnTo>
                  <a:lnTo>
                    <a:pt x="0" y="14"/>
                  </a:lnTo>
                  <a:lnTo>
                    <a:pt x="0" y="9"/>
                  </a:lnTo>
                  <a:lnTo>
                    <a:pt x="4" y="6"/>
                  </a:lnTo>
                  <a:lnTo>
                    <a:pt x="8" y="3"/>
                  </a:lnTo>
                  <a:lnTo>
                    <a:pt x="14" y="1"/>
                  </a:lnTo>
                  <a:lnTo>
                    <a:pt x="20" y="0"/>
                  </a:lnTo>
                  <a:lnTo>
                    <a:pt x="28" y="1"/>
                  </a:lnTo>
                  <a:lnTo>
                    <a:pt x="40" y="3"/>
                  </a:lnTo>
                  <a:lnTo>
                    <a:pt x="50" y="7"/>
                  </a:lnTo>
                  <a:lnTo>
                    <a:pt x="52" y="9"/>
                  </a:lnTo>
                  <a:lnTo>
                    <a:pt x="54" y="12"/>
                  </a:lnTo>
                  <a:lnTo>
                    <a:pt x="52" y="16"/>
                  </a:lnTo>
                  <a:lnTo>
                    <a:pt x="46" y="22"/>
                  </a:lnTo>
                  <a:lnTo>
                    <a:pt x="40" y="28"/>
                  </a:lnTo>
                  <a:lnTo>
                    <a:pt x="32" y="34"/>
                  </a:lnTo>
                  <a:lnTo>
                    <a:pt x="26" y="39"/>
                  </a:lnTo>
                  <a:lnTo>
                    <a:pt x="18" y="41"/>
                  </a:lnTo>
                  <a:lnTo>
                    <a:pt x="16" y="41"/>
                  </a:lnTo>
                  <a:lnTo>
                    <a:pt x="12" y="39"/>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25" name="Freeform 218"/>
            <p:cNvSpPr>
              <a:spLocks/>
            </p:cNvSpPr>
            <p:nvPr/>
          </p:nvSpPr>
          <p:spPr bwMode="auto">
            <a:xfrm>
              <a:off x="3291" y="3025"/>
              <a:ext cx="47" cy="43"/>
            </a:xfrm>
            <a:custGeom>
              <a:avLst/>
              <a:gdLst>
                <a:gd name="T0" fmla="*/ 39 w 47"/>
                <a:gd name="T1" fmla="*/ 43 h 43"/>
                <a:gd name="T2" fmla="*/ 39 w 47"/>
                <a:gd name="T3" fmla="*/ 43 h 43"/>
                <a:gd name="T4" fmla="*/ 28 w 47"/>
                <a:gd name="T5" fmla="*/ 41 h 43"/>
                <a:gd name="T6" fmla="*/ 16 w 47"/>
                <a:gd name="T7" fmla="*/ 37 h 43"/>
                <a:gd name="T8" fmla="*/ 10 w 47"/>
                <a:gd name="T9" fmla="*/ 34 h 43"/>
                <a:gd name="T10" fmla="*/ 6 w 47"/>
                <a:gd name="T11" fmla="*/ 31 h 43"/>
                <a:gd name="T12" fmla="*/ 2 w 47"/>
                <a:gd name="T13" fmla="*/ 27 h 43"/>
                <a:gd name="T14" fmla="*/ 0 w 47"/>
                <a:gd name="T15" fmla="*/ 22 h 43"/>
                <a:gd name="T16" fmla="*/ 0 w 47"/>
                <a:gd name="T17" fmla="*/ 22 h 43"/>
                <a:gd name="T18" fmla="*/ 2 w 47"/>
                <a:gd name="T19" fmla="*/ 18 h 43"/>
                <a:gd name="T20" fmla="*/ 4 w 47"/>
                <a:gd name="T21" fmla="*/ 13 h 43"/>
                <a:gd name="T22" fmla="*/ 8 w 47"/>
                <a:gd name="T23" fmla="*/ 10 h 43"/>
                <a:gd name="T24" fmla="*/ 14 w 47"/>
                <a:gd name="T25" fmla="*/ 7 h 43"/>
                <a:gd name="T26" fmla="*/ 24 w 47"/>
                <a:gd name="T27" fmla="*/ 2 h 43"/>
                <a:gd name="T28" fmla="*/ 35 w 47"/>
                <a:gd name="T29" fmla="*/ 0 h 43"/>
                <a:gd name="T30" fmla="*/ 35 w 47"/>
                <a:gd name="T31" fmla="*/ 0 h 43"/>
                <a:gd name="T32" fmla="*/ 39 w 47"/>
                <a:gd name="T33" fmla="*/ 0 h 43"/>
                <a:gd name="T34" fmla="*/ 41 w 47"/>
                <a:gd name="T35" fmla="*/ 2 h 43"/>
                <a:gd name="T36" fmla="*/ 45 w 47"/>
                <a:gd name="T37" fmla="*/ 5 h 43"/>
                <a:gd name="T38" fmla="*/ 45 w 47"/>
                <a:gd name="T39" fmla="*/ 12 h 43"/>
                <a:gd name="T40" fmla="*/ 47 w 47"/>
                <a:gd name="T41" fmla="*/ 19 h 43"/>
                <a:gd name="T42" fmla="*/ 47 w 47"/>
                <a:gd name="T43" fmla="*/ 19 h 43"/>
                <a:gd name="T44" fmla="*/ 47 w 47"/>
                <a:gd name="T45" fmla="*/ 28 h 43"/>
                <a:gd name="T46" fmla="*/ 47 w 47"/>
                <a:gd name="T47" fmla="*/ 35 h 43"/>
                <a:gd name="T48" fmla="*/ 45 w 47"/>
                <a:gd name="T49" fmla="*/ 40 h 43"/>
                <a:gd name="T50" fmla="*/ 43 w 47"/>
                <a:gd name="T51" fmla="*/ 41 h 43"/>
                <a:gd name="T52" fmla="*/ 39 w 47"/>
                <a:gd name="T53" fmla="*/ 43 h 43"/>
                <a:gd name="T54" fmla="*/ 39 w 47"/>
                <a:gd name="T55" fmla="*/ 43 h 4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
                <a:gd name="T85" fmla="*/ 0 h 43"/>
                <a:gd name="T86" fmla="*/ 47 w 47"/>
                <a:gd name="T87" fmla="*/ 43 h 4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 h="43">
                  <a:moveTo>
                    <a:pt x="39" y="43"/>
                  </a:moveTo>
                  <a:lnTo>
                    <a:pt x="39" y="43"/>
                  </a:lnTo>
                  <a:lnTo>
                    <a:pt x="28" y="41"/>
                  </a:lnTo>
                  <a:lnTo>
                    <a:pt x="16" y="37"/>
                  </a:lnTo>
                  <a:lnTo>
                    <a:pt x="10" y="34"/>
                  </a:lnTo>
                  <a:lnTo>
                    <a:pt x="6" y="31"/>
                  </a:lnTo>
                  <a:lnTo>
                    <a:pt x="2" y="27"/>
                  </a:lnTo>
                  <a:lnTo>
                    <a:pt x="0" y="22"/>
                  </a:lnTo>
                  <a:lnTo>
                    <a:pt x="2" y="18"/>
                  </a:lnTo>
                  <a:lnTo>
                    <a:pt x="4" y="13"/>
                  </a:lnTo>
                  <a:lnTo>
                    <a:pt x="8" y="10"/>
                  </a:lnTo>
                  <a:lnTo>
                    <a:pt x="14" y="7"/>
                  </a:lnTo>
                  <a:lnTo>
                    <a:pt x="24" y="2"/>
                  </a:lnTo>
                  <a:lnTo>
                    <a:pt x="35" y="0"/>
                  </a:lnTo>
                  <a:lnTo>
                    <a:pt x="39" y="0"/>
                  </a:lnTo>
                  <a:lnTo>
                    <a:pt x="41" y="2"/>
                  </a:lnTo>
                  <a:lnTo>
                    <a:pt x="45" y="5"/>
                  </a:lnTo>
                  <a:lnTo>
                    <a:pt x="45" y="12"/>
                  </a:lnTo>
                  <a:lnTo>
                    <a:pt x="47" y="19"/>
                  </a:lnTo>
                  <a:lnTo>
                    <a:pt x="47" y="28"/>
                  </a:lnTo>
                  <a:lnTo>
                    <a:pt x="47" y="35"/>
                  </a:lnTo>
                  <a:lnTo>
                    <a:pt x="45" y="40"/>
                  </a:lnTo>
                  <a:lnTo>
                    <a:pt x="43" y="41"/>
                  </a:lnTo>
                  <a:lnTo>
                    <a:pt x="39" y="43"/>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26" name="Freeform 219"/>
            <p:cNvSpPr>
              <a:spLocks/>
            </p:cNvSpPr>
            <p:nvPr/>
          </p:nvSpPr>
          <p:spPr bwMode="auto">
            <a:xfrm>
              <a:off x="3342" y="3041"/>
              <a:ext cx="44" cy="28"/>
            </a:xfrm>
            <a:custGeom>
              <a:avLst/>
              <a:gdLst>
                <a:gd name="T0" fmla="*/ 44 w 44"/>
                <a:gd name="T1" fmla="*/ 11 h 28"/>
                <a:gd name="T2" fmla="*/ 44 w 44"/>
                <a:gd name="T3" fmla="*/ 11 h 28"/>
                <a:gd name="T4" fmla="*/ 40 w 44"/>
                <a:gd name="T5" fmla="*/ 16 h 28"/>
                <a:gd name="T6" fmla="*/ 34 w 44"/>
                <a:gd name="T7" fmla="*/ 22 h 28"/>
                <a:gd name="T8" fmla="*/ 24 w 44"/>
                <a:gd name="T9" fmla="*/ 27 h 28"/>
                <a:gd name="T10" fmla="*/ 20 w 44"/>
                <a:gd name="T11" fmla="*/ 28 h 28"/>
                <a:gd name="T12" fmla="*/ 16 w 44"/>
                <a:gd name="T13" fmla="*/ 28 h 28"/>
                <a:gd name="T14" fmla="*/ 16 w 44"/>
                <a:gd name="T15" fmla="*/ 28 h 28"/>
                <a:gd name="T16" fmla="*/ 12 w 44"/>
                <a:gd name="T17" fmla="*/ 27 h 28"/>
                <a:gd name="T18" fmla="*/ 8 w 44"/>
                <a:gd name="T19" fmla="*/ 24 h 28"/>
                <a:gd name="T20" fmla="*/ 2 w 44"/>
                <a:gd name="T21" fmla="*/ 18 h 28"/>
                <a:gd name="T22" fmla="*/ 0 w 44"/>
                <a:gd name="T23" fmla="*/ 11 h 28"/>
                <a:gd name="T24" fmla="*/ 0 w 44"/>
                <a:gd name="T25" fmla="*/ 5 h 28"/>
                <a:gd name="T26" fmla="*/ 0 w 44"/>
                <a:gd name="T27" fmla="*/ 5 h 28"/>
                <a:gd name="T28" fmla="*/ 2 w 44"/>
                <a:gd name="T29" fmla="*/ 0 h 28"/>
                <a:gd name="T30" fmla="*/ 8 w 44"/>
                <a:gd name="T31" fmla="*/ 0 h 28"/>
                <a:gd name="T32" fmla="*/ 22 w 44"/>
                <a:gd name="T33" fmla="*/ 2 h 28"/>
                <a:gd name="T34" fmla="*/ 22 w 44"/>
                <a:gd name="T35" fmla="*/ 2 h 28"/>
                <a:gd name="T36" fmla="*/ 38 w 44"/>
                <a:gd name="T37" fmla="*/ 5 h 28"/>
                <a:gd name="T38" fmla="*/ 42 w 44"/>
                <a:gd name="T39" fmla="*/ 8 h 28"/>
                <a:gd name="T40" fmla="*/ 44 w 44"/>
                <a:gd name="T41" fmla="*/ 11 h 28"/>
                <a:gd name="T42" fmla="*/ 44 w 44"/>
                <a:gd name="T43" fmla="*/ 11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28"/>
                <a:gd name="T68" fmla="*/ 44 w 44"/>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28">
                  <a:moveTo>
                    <a:pt x="44" y="11"/>
                  </a:moveTo>
                  <a:lnTo>
                    <a:pt x="44" y="11"/>
                  </a:lnTo>
                  <a:lnTo>
                    <a:pt x="40" y="16"/>
                  </a:lnTo>
                  <a:lnTo>
                    <a:pt x="34" y="22"/>
                  </a:lnTo>
                  <a:lnTo>
                    <a:pt x="24" y="27"/>
                  </a:lnTo>
                  <a:lnTo>
                    <a:pt x="20" y="28"/>
                  </a:lnTo>
                  <a:lnTo>
                    <a:pt x="16" y="28"/>
                  </a:lnTo>
                  <a:lnTo>
                    <a:pt x="12" y="27"/>
                  </a:lnTo>
                  <a:lnTo>
                    <a:pt x="8" y="24"/>
                  </a:lnTo>
                  <a:lnTo>
                    <a:pt x="2" y="18"/>
                  </a:lnTo>
                  <a:lnTo>
                    <a:pt x="0" y="11"/>
                  </a:lnTo>
                  <a:lnTo>
                    <a:pt x="0" y="5"/>
                  </a:lnTo>
                  <a:lnTo>
                    <a:pt x="2" y="0"/>
                  </a:lnTo>
                  <a:lnTo>
                    <a:pt x="8" y="0"/>
                  </a:lnTo>
                  <a:lnTo>
                    <a:pt x="22" y="2"/>
                  </a:lnTo>
                  <a:lnTo>
                    <a:pt x="38" y="5"/>
                  </a:lnTo>
                  <a:lnTo>
                    <a:pt x="42" y="8"/>
                  </a:lnTo>
                  <a:lnTo>
                    <a:pt x="44" y="11"/>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27" name="Freeform 220"/>
            <p:cNvSpPr>
              <a:spLocks/>
            </p:cNvSpPr>
            <p:nvPr/>
          </p:nvSpPr>
          <p:spPr bwMode="auto">
            <a:xfrm>
              <a:off x="3289" y="2999"/>
              <a:ext cx="43" cy="28"/>
            </a:xfrm>
            <a:custGeom>
              <a:avLst/>
              <a:gdLst>
                <a:gd name="T0" fmla="*/ 0 w 43"/>
                <a:gd name="T1" fmla="*/ 22 h 28"/>
                <a:gd name="T2" fmla="*/ 0 w 43"/>
                <a:gd name="T3" fmla="*/ 22 h 28"/>
                <a:gd name="T4" fmla="*/ 0 w 43"/>
                <a:gd name="T5" fmla="*/ 16 h 28"/>
                <a:gd name="T6" fmla="*/ 4 w 43"/>
                <a:gd name="T7" fmla="*/ 9 h 28"/>
                <a:gd name="T8" fmla="*/ 12 w 43"/>
                <a:gd name="T9" fmla="*/ 3 h 28"/>
                <a:gd name="T10" fmla="*/ 16 w 43"/>
                <a:gd name="T11" fmla="*/ 1 h 28"/>
                <a:gd name="T12" fmla="*/ 20 w 43"/>
                <a:gd name="T13" fmla="*/ 0 h 28"/>
                <a:gd name="T14" fmla="*/ 20 w 43"/>
                <a:gd name="T15" fmla="*/ 0 h 28"/>
                <a:gd name="T16" fmla="*/ 26 w 43"/>
                <a:gd name="T17" fmla="*/ 0 h 28"/>
                <a:gd name="T18" fmla="*/ 30 w 43"/>
                <a:gd name="T19" fmla="*/ 1 h 28"/>
                <a:gd name="T20" fmla="*/ 37 w 43"/>
                <a:gd name="T21" fmla="*/ 7 h 28"/>
                <a:gd name="T22" fmla="*/ 41 w 43"/>
                <a:gd name="T23" fmla="*/ 13 h 28"/>
                <a:gd name="T24" fmla="*/ 43 w 43"/>
                <a:gd name="T25" fmla="*/ 19 h 28"/>
                <a:gd name="T26" fmla="*/ 43 w 43"/>
                <a:gd name="T27" fmla="*/ 19 h 28"/>
                <a:gd name="T28" fmla="*/ 43 w 43"/>
                <a:gd name="T29" fmla="*/ 23 h 28"/>
                <a:gd name="T30" fmla="*/ 39 w 43"/>
                <a:gd name="T31" fmla="*/ 25 h 28"/>
                <a:gd name="T32" fmla="*/ 24 w 43"/>
                <a:gd name="T33" fmla="*/ 26 h 28"/>
                <a:gd name="T34" fmla="*/ 24 w 43"/>
                <a:gd name="T35" fmla="*/ 26 h 28"/>
                <a:gd name="T36" fmla="*/ 6 w 43"/>
                <a:gd name="T37" fmla="*/ 28 h 28"/>
                <a:gd name="T38" fmla="*/ 2 w 43"/>
                <a:gd name="T39" fmla="*/ 26 h 28"/>
                <a:gd name="T40" fmla="*/ 0 w 43"/>
                <a:gd name="T41" fmla="*/ 25 h 28"/>
                <a:gd name="T42" fmla="*/ 0 w 43"/>
                <a:gd name="T43" fmla="*/ 22 h 28"/>
                <a:gd name="T44" fmla="*/ 0 w 43"/>
                <a:gd name="T45" fmla="*/ 22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28"/>
                <a:gd name="T71" fmla="*/ 43 w 43"/>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28">
                  <a:moveTo>
                    <a:pt x="0" y="22"/>
                  </a:moveTo>
                  <a:lnTo>
                    <a:pt x="0" y="22"/>
                  </a:lnTo>
                  <a:lnTo>
                    <a:pt x="0" y="16"/>
                  </a:lnTo>
                  <a:lnTo>
                    <a:pt x="4" y="9"/>
                  </a:lnTo>
                  <a:lnTo>
                    <a:pt x="12" y="3"/>
                  </a:lnTo>
                  <a:lnTo>
                    <a:pt x="16" y="1"/>
                  </a:lnTo>
                  <a:lnTo>
                    <a:pt x="20" y="0"/>
                  </a:lnTo>
                  <a:lnTo>
                    <a:pt x="26" y="0"/>
                  </a:lnTo>
                  <a:lnTo>
                    <a:pt x="30" y="1"/>
                  </a:lnTo>
                  <a:lnTo>
                    <a:pt x="37" y="7"/>
                  </a:lnTo>
                  <a:lnTo>
                    <a:pt x="41" y="13"/>
                  </a:lnTo>
                  <a:lnTo>
                    <a:pt x="43" y="19"/>
                  </a:lnTo>
                  <a:lnTo>
                    <a:pt x="43" y="23"/>
                  </a:lnTo>
                  <a:lnTo>
                    <a:pt x="39" y="25"/>
                  </a:lnTo>
                  <a:lnTo>
                    <a:pt x="24" y="26"/>
                  </a:lnTo>
                  <a:lnTo>
                    <a:pt x="6" y="28"/>
                  </a:lnTo>
                  <a:lnTo>
                    <a:pt x="2" y="26"/>
                  </a:lnTo>
                  <a:lnTo>
                    <a:pt x="0" y="25"/>
                  </a:lnTo>
                  <a:lnTo>
                    <a:pt x="0" y="22"/>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28" name="Freeform 221"/>
            <p:cNvSpPr>
              <a:spLocks/>
            </p:cNvSpPr>
            <p:nvPr/>
          </p:nvSpPr>
          <p:spPr bwMode="auto">
            <a:xfrm>
              <a:off x="3425" y="3032"/>
              <a:ext cx="55" cy="39"/>
            </a:xfrm>
            <a:custGeom>
              <a:avLst/>
              <a:gdLst>
                <a:gd name="T0" fmla="*/ 0 w 55"/>
                <a:gd name="T1" fmla="*/ 18 h 39"/>
                <a:gd name="T2" fmla="*/ 0 w 55"/>
                <a:gd name="T3" fmla="*/ 18 h 39"/>
                <a:gd name="T4" fmla="*/ 6 w 55"/>
                <a:gd name="T5" fmla="*/ 12 h 39"/>
                <a:gd name="T6" fmla="*/ 16 w 55"/>
                <a:gd name="T7" fmla="*/ 5 h 39"/>
                <a:gd name="T8" fmla="*/ 22 w 55"/>
                <a:gd name="T9" fmla="*/ 2 h 39"/>
                <a:gd name="T10" fmla="*/ 28 w 55"/>
                <a:gd name="T11" fmla="*/ 0 h 39"/>
                <a:gd name="T12" fmla="*/ 36 w 55"/>
                <a:gd name="T13" fmla="*/ 0 h 39"/>
                <a:gd name="T14" fmla="*/ 42 w 55"/>
                <a:gd name="T15" fmla="*/ 0 h 39"/>
                <a:gd name="T16" fmla="*/ 42 w 55"/>
                <a:gd name="T17" fmla="*/ 0 h 39"/>
                <a:gd name="T18" fmla="*/ 46 w 55"/>
                <a:gd name="T19" fmla="*/ 3 h 39"/>
                <a:gd name="T20" fmla="*/ 50 w 55"/>
                <a:gd name="T21" fmla="*/ 6 h 39"/>
                <a:gd name="T22" fmla="*/ 54 w 55"/>
                <a:gd name="T23" fmla="*/ 11 h 39"/>
                <a:gd name="T24" fmla="*/ 54 w 55"/>
                <a:gd name="T25" fmla="*/ 15 h 39"/>
                <a:gd name="T26" fmla="*/ 55 w 55"/>
                <a:gd name="T27" fmla="*/ 25 h 39"/>
                <a:gd name="T28" fmla="*/ 54 w 55"/>
                <a:gd name="T29" fmla="*/ 33 h 39"/>
                <a:gd name="T30" fmla="*/ 54 w 55"/>
                <a:gd name="T31" fmla="*/ 33 h 39"/>
                <a:gd name="T32" fmla="*/ 52 w 55"/>
                <a:gd name="T33" fmla="*/ 36 h 39"/>
                <a:gd name="T34" fmla="*/ 50 w 55"/>
                <a:gd name="T35" fmla="*/ 37 h 39"/>
                <a:gd name="T36" fmla="*/ 44 w 55"/>
                <a:gd name="T37" fmla="*/ 39 h 39"/>
                <a:gd name="T38" fmla="*/ 34 w 55"/>
                <a:gd name="T39" fmla="*/ 36 h 39"/>
                <a:gd name="T40" fmla="*/ 24 w 55"/>
                <a:gd name="T41" fmla="*/ 33 h 39"/>
                <a:gd name="T42" fmla="*/ 24 w 55"/>
                <a:gd name="T43" fmla="*/ 33 h 39"/>
                <a:gd name="T44" fmla="*/ 14 w 55"/>
                <a:gd name="T45" fmla="*/ 30 h 39"/>
                <a:gd name="T46" fmla="*/ 6 w 55"/>
                <a:gd name="T47" fmla="*/ 27 h 39"/>
                <a:gd name="T48" fmla="*/ 0 w 55"/>
                <a:gd name="T49" fmla="*/ 24 h 39"/>
                <a:gd name="T50" fmla="*/ 0 w 55"/>
                <a:gd name="T51" fmla="*/ 21 h 39"/>
                <a:gd name="T52" fmla="*/ 0 w 55"/>
                <a:gd name="T53" fmla="*/ 18 h 39"/>
                <a:gd name="T54" fmla="*/ 0 w 55"/>
                <a:gd name="T55" fmla="*/ 18 h 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
                <a:gd name="T85" fmla="*/ 0 h 39"/>
                <a:gd name="T86" fmla="*/ 55 w 55"/>
                <a:gd name="T87" fmla="*/ 39 h 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 h="39">
                  <a:moveTo>
                    <a:pt x="0" y="18"/>
                  </a:moveTo>
                  <a:lnTo>
                    <a:pt x="0" y="18"/>
                  </a:lnTo>
                  <a:lnTo>
                    <a:pt x="6" y="12"/>
                  </a:lnTo>
                  <a:lnTo>
                    <a:pt x="16" y="5"/>
                  </a:lnTo>
                  <a:lnTo>
                    <a:pt x="22" y="2"/>
                  </a:lnTo>
                  <a:lnTo>
                    <a:pt x="28" y="0"/>
                  </a:lnTo>
                  <a:lnTo>
                    <a:pt x="36" y="0"/>
                  </a:lnTo>
                  <a:lnTo>
                    <a:pt x="42" y="0"/>
                  </a:lnTo>
                  <a:lnTo>
                    <a:pt x="46" y="3"/>
                  </a:lnTo>
                  <a:lnTo>
                    <a:pt x="50" y="6"/>
                  </a:lnTo>
                  <a:lnTo>
                    <a:pt x="54" y="11"/>
                  </a:lnTo>
                  <a:lnTo>
                    <a:pt x="54" y="15"/>
                  </a:lnTo>
                  <a:lnTo>
                    <a:pt x="55" y="25"/>
                  </a:lnTo>
                  <a:lnTo>
                    <a:pt x="54" y="33"/>
                  </a:lnTo>
                  <a:lnTo>
                    <a:pt x="52" y="36"/>
                  </a:lnTo>
                  <a:lnTo>
                    <a:pt x="50" y="37"/>
                  </a:lnTo>
                  <a:lnTo>
                    <a:pt x="44" y="39"/>
                  </a:lnTo>
                  <a:lnTo>
                    <a:pt x="34" y="36"/>
                  </a:lnTo>
                  <a:lnTo>
                    <a:pt x="24" y="33"/>
                  </a:lnTo>
                  <a:lnTo>
                    <a:pt x="14" y="30"/>
                  </a:lnTo>
                  <a:lnTo>
                    <a:pt x="6" y="27"/>
                  </a:lnTo>
                  <a:lnTo>
                    <a:pt x="0" y="24"/>
                  </a:lnTo>
                  <a:lnTo>
                    <a:pt x="0" y="21"/>
                  </a:lnTo>
                  <a:lnTo>
                    <a:pt x="0" y="18"/>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29" name="Freeform 222"/>
            <p:cNvSpPr>
              <a:spLocks/>
            </p:cNvSpPr>
            <p:nvPr/>
          </p:nvSpPr>
          <p:spPr bwMode="auto">
            <a:xfrm>
              <a:off x="3378" y="3015"/>
              <a:ext cx="55" cy="38"/>
            </a:xfrm>
            <a:custGeom>
              <a:avLst/>
              <a:gdLst>
                <a:gd name="T0" fmla="*/ 2 w 55"/>
                <a:gd name="T1" fmla="*/ 35 h 38"/>
                <a:gd name="T2" fmla="*/ 2 w 55"/>
                <a:gd name="T3" fmla="*/ 35 h 38"/>
                <a:gd name="T4" fmla="*/ 0 w 55"/>
                <a:gd name="T5" fmla="*/ 26 h 38"/>
                <a:gd name="T6" fmla="*/ 0 w 55"/>
                <a:gd name="T7" fmla="*/ 16 h 38"/>
                <a:gd name="T8" fmla="*/ 2 w 55"/>
                <a:gd name="T9" fmla="*/ 12 h 38"/>
                <a:gd name="T10" fmla="*/ 6 w 55"/>
                <a:gd name="T11" fmla="*/ 7 h 38"/>
                <a:gd name="T12" fmla="*/ 10 w 55"/>
                <a:gd name="T13" fmla="*/ 3 h 38"/>
                <a:gd name="T14" fmla="*/ 14 w 55"/>
                <a:gd name="T15" fmla="*/ 1 h 38"/>
                <a:gd name="T16" fmla="*/ 14 w 55"/>
                <a:gd name="T17" fmla="*/ 1 h 38"/>
                <a:gd name="T18" fmla="*/ 20 w 55"/>
                <a:gd name="T19" fmla="*/ 0 h 38"/>
                <a:gd name="T20" fmla="*/ 25 w 55"/>
                <a:gd name="T21" fmla="*/ 0 h 38"/>
                <a:gd name="T22" fmla="*/ 31 w 55"/>
                <a:gd name="T23" fmla="*/ 1 h 38"/>
                <a:gd name="T24" fmla="*/ 37 w 55"/>
                <a:gd name="T25" fmla="*/ 4 h 38"/>
                <a:gd name="T26" fmla="*/ 47 w 55"/>
                <a:gd name="T27" fmla="*/ 10 h 38"/>
                <a:gd name="T28" fmla="*/ 53 w 55"/>
                <a:gd name="T29" fmla="*/ 17 h 38"/>
                <a:gd name="T30" fmla="*/ 53 w 55"/>
                <a:gd name="T31" fmla="*/ 17 h 38"/>
                <a:gd name="T32" fmla="*/ 55 w 55"/>
                <a:gd name="T33" fmla="*/ 20 h 38"/>
                <a:gd name="T34" fmla="*/ 55 w 55"/>
                <a:gd name="T35" fmla="*/ 22 h 38"/>
                <a:gd name="T36" fmla="*/ 51 w 55"/>
                <a:gd name="T37" fmla="*/ 26 h 38"/>
                <a:gd name="T38" fmla="*/ 43 w 55"/>
                <a:gd name="T39" fmla="*/ 29 h 38"/>
                <a:gd name="T40" fmla="*/ 33 w 55"/>
                <a:gd name="T41" fmla="*/ 32 h 38"/>
                <a:gd name="T42" fmla="*/ 33 w 55"/>
                <a:gd name="T43" fmla="*/ 32 h 38"/>
                <a:gd name="T44" fmla="*/ 22 w 55"/>
                <a:gd name="T45" fmla="*/ 37 h 38"/>
                <a:gd name="T46" fmla="*/ 14 w 55"/>
                <a:gd name="T47" fmla="*/ 38 h 38"/>
                <a:gd name="T48" fmla="*/ 6 w 55"/>
                <a:gd name="T49" fmla="*/ 38 h 38"/>
                <a:gd name="T50" fmla="*/ 4 w 55"/>
                <a:gd name="T51" fmla="*/ 37 h 38"/>
                <a:gd name="T52" fmla="*/ 2 w 55"/>
                <a:gd name="T53" fmla="*/ 35 h 38"/>
                <a:gd name="T54" fmla="*/ 2 w 55"/>
                <a:gd name="T55" fmla="*/ 35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
                <a:gd name="T85" fmla="*/ 0 h 38"/>
                <a:gd name="T86" fmla="*/ 55 w 55"/>
                <a:gd name="T87" fmla="*/ 38 h 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 h="38">
                  <a:moveTo>
                    <a:pt x="2" y="35"/>
                  </a:moveTo>
                  <a:lnTo>
                    <a:pt x="2" y="35"/>
                  </a:lnTo>
                  <a:lnTo>
                    <a:pt x="0" y="26"/>
                  </a:lnTo>
                  <a:lnTo>
                    <a:pt x="0" y="16"/>
                  </a:lnTo>
                  <a:lnTo>
                    <a:pt x="2" y="12"/>
                  </a:lnTo>
                  <a:lnTo>
                    <a:pt x="6" y="7"/>
                  </a:lnTo>
                  <a:lnTo>
                    <a:pt x="10" y="3"/>
                  </a:lnTo>
                  <a:lnTo>
                    <a:pt x="14" y="1"/>
                  </a:lnTo>
                  <a:lnTo>
                    <a:pt x="20" y="0"/>
                  </a:lnTo>
                  <a:lnTo>
                    <a:pt x="25" y="0"/>
                  </a:lnTo>
                  <a:lnTo>
                    <a:pt x="31" y="1"/>
                  </a:lnTo>
                  <a:lnTo>
                    <a:pt x="37" y="4"/>
                  </a:lnTo>
                  <a:lnTo>
                    <a:pt x="47" y="10"/>
                  </a:lnTo>
                  <a:lnTo>
                    <a:pt x="53" y="17"/>
                  </a:lnTo>
                  <a:lnTo>
                    <a:pt x="55" y="20"/>
                  </a:lnTo>
                  <a:lnTo>
                    <a:pt x="55" y="22"/>
                  </a:lnTo>
                  <a:lnTo>
                    <a:pt x="51" y="26"/>
                  </a:lnTo>
                  <a:lnTo>
                    <a:pt x="43" y="29"/>
                  </a:lnTo>
                  <a:lnTo>
                    <a:pt x="33" y="32"/>
                  </a:lnTo>
                  <a:lnTo>
                    <a:pt x="22" y="37"/>
                  </a:lnTo>
                  <a:lnTo>
                    <a:pt x="14" y="38"/>
                  </a:lnTo>
                  <a:lnTo>
                    <a:pt x="6" y="38"/>
                  </a:lnTo>
                  <a:lnTo>
                    <a:pt x="4" y="37"/>
                  </a:lnTo>
                  <a:lnTo>
                    <a:pt x="2" y="35"/>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30" name="Freeform 223"/>
            <p:cNvSpPr>
              <a:spLocks/>
            </p:cNvSpPr>
            <p:nvPr/>
          </p:nvSpPr>
          <p:spPr bwMode="auto">
            <a:xfrm>
              <a:off x="3388" y="3052"/>
              <a:ext cx="35" cy="30"/>
            </a:xfrm>
            <a:custGeom>
              <a:avLst/>
              <a:gdLst>
                <a:gd name="T0" fmla="*/ 29 w 35"/>
                <a:gd name="T1" fmla="*/ 30 h 30"/>
                <a:gd name="T2" fmla="*/ 29 w 35"/>
                <a:gd name="T3" fmla="*/ 30 h 30"/>
                <a:gd name="T4" fmla="*/ 21 w 35"/>
                <a:gd name="T5" fmla="*/ 30 h 30"/>
                <a:gd name="T6" fmla="*/ 12 w 35"/>
                <a:gd name="T7" fmla="*/ 27 h 30"/>
                <a:gd name="T8" fmla="*/ 4 w 35"/>
                <a:gd name="T9" fmla="*/ 23 h 30"/>
                <a:gd name="T10" fmla="*/ 2 w 35"/>
                <a:gd name="T11" fmla="*/ 20 h 30"/>
                <a:gd name="T12" fmla="*/ 0 w 35"/>
                <a:gd name="T13" fmla="*/ 17 h 30"/>
                <a:gd name="T14" fmla="*/ 0 w 35"/>
                <a:gd name="T15" fmla="*/ 17 h 30"/>
                <a:gd name="T16" fmla="*/ 0 w 35"/>
                <a:gd name="T17" fmla="*/ 14 h 30"/>
                <a:gd name="T18" fmla="*/ 2 w 35"/>
                <a:gd name="T19" fmla="*/ 11 h 30"/>
                <a:gd name="T20" fmla="*/ 8 w 35"/>
                <a:gd name="T21" fmla="*/ 5 h 30"/>
                <a:gd name="T22" fmla="*/ 15 w 35"/>
                <a:gd name="T23" fmla="*/ 1 h 30"/>
                <a:gd name="T24" fmla="*/ 23 w 35"/>
                <a:gd name="T25" fmla="*/ 0 h 30"/>
                <a:gd name="T26" fmla="*/ 23 w 35"/>
                <a:gd name="T27" fmla="*/ 0 h 30"/>
                <a:gd name="T28" fmla="*/ 29 w 35"/>
                <a:gd name="T29" fmla="*/ 0 h 30"/>
                <a:gd name="T30" fmla="*/ 31 w 35"/>
                <a:gd name="T31" fmla="*/ 2 h 30"/>
                <a:gd name="T32" fmla="*/ 35 w 35"/>
                <a:gd name="T33" fmla="*/ 13 h 30"/>
                <a:gd name="T34" fmla="*/ 35 w 35"/>
                <a:gd name="T35" fmla="*/ 13 h 30"/>
                <a:gd name="T36" fmla="*/ 35 w 35"/>
                <a:gd name="T37" fmla="*/ 26 h 30"/>
                <a:gd name="T38" fmla="*/ 33 w 35"/>
                <a:gd name="T39" fmla="*/ 29 h 30"/>
                <a:gd name="T40" fmla="*/ 29 w 35"/>
                <a:gd name="T41" fmla="*/ 30 h 30"/>
                <a:gd name="T42" fmla="*/ 29 w 35"/>
                <a:gd name="T43" fmla="*/ 30 h 3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
                <a:gd name="T67" fmla="*/ 0 h 30"/>
                <a:gd name="T68" fmla="*/ 35 w 35"/>
                <a:gd name="T69" fmla="*/ 30 h 3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 h="30">
                  <a:moveTo>
                    <a:pt x="29" y="30"/>
                  </a:moveTo>
                  <a:lnTo>
                    <a:pt x="29" y="30"/>
                  </a:lnTo>
                  <a:lnTo>
                    <a:pt x="21" y="30"/>
                  </a:lnTo>
                  <a:lnTo>
                    <a:pt x="12" y="27"/>
                  </a:lnTo>
                  <a:lnTo>
                    <a:pt x="4" y="23"/>
                  </a:lnTo>
                  <a:lnTo>
                    <a:pt x="2" y="20"/>
                  </a:lnTo>
                  <a:lnTo>
                    <a:pt x="0" y="17"/>
                  </a:lnTo>
                  <a:lnTo>
                    <a:pt x="0" y="14"/>
                  </a:lnTo>
                  <a:lnTo>
                    <a:pt x="2" y="11"/>
                  </a:lnTo>
                  <a:lnTo>
                    <a:pt x="8" y="5"/>
                  </a:lnTo>
                  <a:lnTo>
                    <a:pt x="15" y="1"/>
                  </a:lnTo>
                  <a:lnTo>
                    <a:pt x="23" y="0"/>
                  </a:lnTo>
                  <a:lnTo>
                    <a:pt x="29" y="0"/>
                  </a:lnTo>
                  <a:lnTo>
                    <a:pt x="31" y="2"/>
                  </a:lnTo>
                  <a:lnTo>
                    <a:pt x="35" y="13"/>
                  </a:lnTo>
                  <a:lnTo>
                    <a:pt x="35" y="26"/>
                  </a:lnTo>
                  <a:lnTo>
                    <a:pt x="33" y="29"/>
                  </a:lnTo>
                  <a:lnTo>
                    <a:pt x="29" y="30"/>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31" name="Freeform 224"/>
            <p:cNvSpPr>
              <a:spLocks/>
            </p:cNvSpPr>
            <p:nvPr/>
          </p:nvSpPr>
          <p:spPr bwMode="auto">
            <a:xfrm>
              <a:off x="3419" y="3003"/>
              <a:ext cx="42" cy="32"/>
            </a:xfrm>
            <a:custGeom>
              <a:avLst/>
              <a:gdLst>
                <a:gd name="T0" fmla="*/ 4 w 42"/>
                <a:gd name="T1" fmla="*/ 2 h 32"/>
                <a:gd name="T2" fmla="*/ 4 w 42"/>
                <a:gd name="T3" fmla="*/ 2 h 32"/>
                <a:gd name="T4" fmla="*/ 12 w 42"/>
                <a:gd name="T5" fmla="*/ 0 h 32"/>
                <a:gd name="T6" fmla="*/ 24 w 42"/>
                <a:gd name="T7" fmla="*/ 2 h 32"/>
                <a:gd name="T8" fmla="*/ 34 w 42"/>
                <a:gd name="T9" fmla="*/ 3 h 32"/>
                <a:gd name="T10" fmla="*/ 38 w 42"/>
                <a:gd name="T11" fmla="*/ 6 h 32"/>
                <a:gd name="T12" fmla="*/ 40 w 42"/>
                <a:gd name="T13" fmla="*/ 9 h 32"/>
                <a:gd name="T14" fmla="*/ 40 w 42"/>
                <a:gd name="T15" fmla="*/ 9 h 32"/>
                <a:gd name="T16" fmla="*/ 42 w 42"/>
                <a:gd name="T17" fmla="*/ 12 h 32"/>
                <a:gd name="T18" fmla="*/ 42 w 42"/>
                <a:gd name="T19" fmla="*/ 16 h 32"/>
                <a:gd name="T20" fmla="*/ 38 w 42"/>
                <a:gd name="T21" fmla="*/ 22 h 32"/>
                <a:gd name="T22" fmla="*/ 30 w 42"/>
                <a:gd name="T23" fmla="*/ 28 h 32"/>
                <a:gd name="T24" fmla="*/ 24 w 42"/>
                <a:gd name="T25" fmla="*/ 32 h 32"/>
                <a:gd name="T26" fmla="*/ 24 w 42"/>
                <a:gd name="T27" fmla="*/ 32 h 32"/>
                <a:gd name="T28" fmla="*/ 18 w 42"/>
                <a:gd name="T29" fmla="*/ 32 h 32"/>
                <a:gd name="T30" fmla="*/ 14 w 42"/>
                <a:gd name="T31" fmla="*/ 31 h 32"/>
                <a:gd name="T32" fmla="*/ 6 w 42"/>
                <a:gd name="T33" fmla="*/ 21 h 32"/>
                <a:gd name="T34" fmla="*/ 6 w 42"/>
                <a:gd name="T35" fmla="*/ 21 h 32"/>
                <a:gd name="T36" fmla="*/ 0 w 42"/>
                <a:gd name="T37" fmla="*/ 9 h 32"/>
                <a:gd name="T38" fmla="*/ 0 w 42"/>
                <a:gd name="T39" fmla="*/ 5 h 32"/>
                <a:gd name="T40" fmla="*/ 2 w 42"/>
                <a:gd name="T41" fmla="*/ 3 h 32"/>
                <a:gd name="T42" fmla="*/ 4 w 42"/>
                <a:gd name="T43" fmla="*/ 2 h 32"/>
                <a:gd name="T44" fmla="*/ 4 w 42"/>
                <a:gd name="T45" fmla="*/ 2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2"/>
                <a:gd name="T70" fmla="*/ 0 h 32"/>
                <a:gd name="T71" fmla="*/ 42 w 42"/>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2" h="32">
                  <a:moveTo>
                    <a:pt x="4" y="2"/>
                  </a:moveTo>
                  <a:lnTo>
                    <a:pt x="4" y="2"/>
                  </a:lnTo>
                  <a:lnTo>
                    <a:pt x="12" y="0"/>
                  </a:lnTo>
                  <a:lnTo>
                    <a:pt x="24" y="2"/>
                  </a:lnTo>
                  <a:lnTo>
                    <a:pt x="34" y="3"/>
                  </a:lnTo>
                  <a:lnTo>
                    <a:pt x="38" y="6"/>
                  </a:lnTo>
                  <a:lnTo>
                    <a:pt x="40" y="9"/>
                  </a:lnTo>
                  <a:lnTo>
                    <a:pt x="42" y="12"/>
                  </a:lnTo>
                  <a:lnTo>
                    <a:pt x="42" y="16"/>
                  </a:lnTo>
                  <a:lnTo>
                    <a:pt x="38" y="22"/>
                  </a:lnTo>
                  <a:lnTo>
                    <a:pt x="30" y="28"/>
                  </a:lnTo>
                  <a:lnTo>
                    <a:pt x="24" y="32"/>
                  </a:lnTo>
                  <a:lnTo>
                    <a:pt x="18" y="32"/>
                  </a:lnTo>
                  <a:lnTo>
                    <a:pt x="14" y="31"/>
                  </a:lnTo>
                  <a:lnTo>
                    <a:pt x="6" y="21"/>
                  </a:lnTo>
                  <a:lnTo>
                    <a:pt x="0" y="9"/>
                  </a:lnTo>
                  <a:lnTo>
                    <a:pt x="0" y="5"/>
                  </a:lnTo>
                  <a:lnTo>
                    <a:pt x="2" y="3"/>
                  </a:lnTo>
                  <a:lnTo>
                    <a:pt x="4" y="2"/>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32" name="Freeform 225"/>
            <p:cNvSpPr>
              <a:spLocks/>
            </p:cNvSpPr>
            <p:nvPr/>
          </p:nvSpPr>
          <p:spPr bwMode="auto">
            <a:xfrm>
              <a:off x="3376" y="3150"/>
              <a:ext cx="51" cy="41"/>
            </a:xfrm>
            <a:custGeom>
              <a:avLst/>
              <a:gdLst>
                <a:gd name="T0" fmla="*/ 18 w 51"/>
                <a:gd name="T1" fmla="*/ 40 h 41"/>
                <a:gd name="T2" fmla="*/ 18 w 51"/>
                <a:gd name="T3" fmla="*/ 40 h 41"/>
                <a:gd name="T4" fmla="*/ 10 w 51"/>
                <a:gd name="T5" fmla="*/ 34 h 41"/>
                <a:gd name="T6" fmla="*/ 2 w 51"/>
                <a:gd name="T7" fmla="*/ 25 h 41"/>
                <a:gd name="T8" fmla="*/ 0 w 51"/>
                <a:gd name="T9" fmla="*/ 20 h 41"/>
                <a:gd name="T10" fmla="*/ 0 w 51"/>
                <a:gd name="T11" fmla="*/ 15 h 41"/>
                <a:gd name="T12" fmla="*/ 0 w 51"/>
                <a:gd name="T13" fmla="*/ 10 h 41"/>
                <a:gd name="T14" fmla="*/ 2 w 51"/>
                <a:gd name="T15" fmla="*/ 7 h 41"/>
                <a:gd name="T16" fmla="*/ 2 w 51"/>
                <a:gd name="T17" fmla="*/ 7 h 41"/>
                <a:gd name="T18" fmla="*/ 6 w 51"/>
                <a:gd name="T19" fmla="*/ 3 h 41"/>
                <a:gd name="T20" fmla="*/ 12 w 51"/>
                <a:gd name="T21" fmla="*/ 1 h 41"/>
                <a:gd name="T22" fmla="*/ 18 w 51"/>
                <a:gd name="T23" fmla="*/ 0 h 41"/>
                <a:gd name="T24" fmla="*/ 24 w 51"/>
                <a:gd name="T25" fmla="*/ 0 h 41"/>
                <a:gd name="T26" fmla="*/ 37 w 51"/>
                <a:gd name="T27" fmla="*/ 1 h 41"/>
                <a:gd name="T28" fmla="*/ 47 w 51"/>
                <a:gd name="T29" fmla="*/ 3 h 41"/>
                <a:gd name="T30" fmla="*/ 47 w 51"/>
                <a:gd name="T31" fmla="*/ 3 h 41"/>
                <a:gd name="T32" fmla="*/ 51 w 51"/>
                <a:gd name="T33" fmla="*/ 6 h 41"/>
                <a:gd name="T34" fmla="*/ 51 w 51"/>
                <a:gd name="T35" fmla="*/ 7 h 41"/>
                <a:gd name="T36" fmla="*/ 51 w 51"/>
                <a:gd name="T37" fmla="*/ 12 h 41"/>
                <a:gd name="T38" fmla="*/ 47 w 51"/>
                <a:gd name="T39" fmla="*/ 18 h 41"/>
                <a:gd name="T40" fmla="*/ 41 w 51"/>
                <a:gd name="T41" fmla="*/ 25 h 41"/>
                <a:gd name="T42" fmla="*/ 41 w 51"/>
                <a:gd name="T43" fmla="*/ 25 h 41"/>
                <a:gd name="T44" fmla="*/ 35 w 51"/>
                <a:gd name="T45" fmla="*/ 32 h 41"/>
                <a:gd name="T46" fmla="*/ 29 w 51"/>
                <a:gd name="T47" fmla="*/ 38 h 41"/>
                <a:gd name="T48" fmla="*/ 24 w 51"/>
                <a:gd name="T49" fmla="*/ 41 h 41"/>
                <a:gd name="T50" fmla="*/ 20 w 51"/>
                <a:gd name="T51" fmla="*/ 41 h 41"/>
                <a:gd name="T52" fmla="*/ 18 w 51"/>
                <a:gd name="T53" fmla="*/ 40 h 41"/>
                <a:gd name="T54" fmla="*/ 18 w 51"/>
                <a:gd name="T55" fmla="*/ 40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1"/>
                <a:gd name="T85" fmla="*/ 0 h 41"/>
                <a:gd name="T86" fmla="*/ 51 w 51"/>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1" h="41">
                  <a:moveTo>
                    <a:pt x="18" y="40"/>
                  </a:moveTo>
                  <a:lnTo>
                    <a:pt x="18" y="40"/>
                  </a:lnTo>
                  <a:lnTo>
                    <a:pt x="10" y="34"/>
                  </a:lnTo>
                  <a:lnTo>
                    <a:pt x="2" y="25"/>
                  </a:lnTo>
                  <a:lnTo>
                    <a:pt x="0" y="20"/>
                  </a:lnTo>
                  <a:lnTo>
                    <a:pt x="0" y="15"/>
                  </a:lnTo>
                  <a:lnTo>
                    <a:pt x="0" y="10"/>
                  </a:lnTo>
                  <a:lnTo>
                    <a:pt x="2" y="7"/>
                  </a:lnTo>
                  <a:lnTo>
                    <a:pt x="6" y="3"/>
                  </a:lnTo>
                  <a:lnTo>
                    <a:pt x="12" y="1"/>
                  </a:lnTo>
                  <a:lnTo>
                    <a:pt x="18" y="0"/>
                  </a:lnTo>
                  <a:lnTo>
                    <a:pt x="24" y="0"/>
                  </a:lnTo>
                  <a:lnTo>
                    <a:pt x="37" y="1"/>
                  </a:lnTo>
                  <a:lnTo>
                    <a:pt x="47" y="3"/>
                  </a:lnTo>
                  <a:lnTo>
                    <a:pt x="51" y="6"/>
                  </a:lnTo>
                  <a:lnTo>
                    <a:pt x="51" y="7"/>
                  </a:lnTo>
                  <a:lnTo>
                    <a:pt x="51" y="12"/>
                  </a:lnTo>
                  <a:lnTo>
                    <a:pt x="47" y="18"/>
                  </a:lnTo>
                  <a:lnTo>
                    <a:pt x="41" y="25"/>
                  </a:lnTo>
                  <a:lnTo>
                    <a:pt x="35" y="32"/>
                  </a:lnTo>
                  <a:lnTo>
                    <a:pt x="29" y="38"/>
                  </a:lnTo>
                  <a:lnTo>
                    <a:pt x="24" y="41"/>
                  </a:lnTo>
                  <a:lnTo>
                    <a:pt x="20" y="41"/>
                  </a:lnTo>
                  <a:lnTo>
                    <a:pt x="18" y="40"/>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33" name="Freeform 226"/>
            <p:cNvSpPr>
              <a:spLocks/>
            </p:cNvSpPr>
            <p:nvPr/>
          </p:nvSpPr>
          <p:spPr bwMode="auto">
            <a:xfrm>
              <a:off x="3340" y="3181"/>
              <a:ext cx="50" cy="42"/>
            </a:xfrm>
            <a:custGeom>
              <a:avLst/>
              <a:gdLst>
                <a:gd name="T0" fmla="*/ 42 w 50"/>
                <a:gd name="T1" fmla="*/ 42 h 42"/>
                <a:gd name="T2" fmla="*/ 42 w 50"/>
                <a:gd name="T3" fmla="*/ 42 h 42"/>
                <a:gd name="T4" fmla="*/ 32 w 50"/>
                <a:gd name="T5" fmla="*/ 42 h 42"/>
                <a:gd name="T6" fmla="*/ 18 w 50"/>
                <a:gd name="T7" fmla="*/ 39 h 42"/>
                <a:gd name="T8" fmla="*/ 12 w 50"/>
                <a:gd name="T9" fmla="*/ 36 h 42"/>
                <a:gd name="T10" fmla="*/ 6 w 50"/>
                <a:gd name="T11" fmla="*/ 34 h 42"/>
                <a:gd name="T12" fmla="*/ 2 w 50"/>
                <a:gd name="T13" fmla="*/ 31 h 42"/>
                <a:gd name="T14" fmla="*/ 0 w 50"/>
                <a:gd name="T15" fmla="*/ 26 h 42"/>
                <a:gd name="T16" fmla="*/ 0 w 50"/>
                <a:gd name="T17" fmla="*/ 26 h 42"/>
                <a:gd name="T18" fmla="*/ 0 w 50"/>
                <a:gd name="T19" fmla="*/ 22 h 42"/>
                <a:gd name="T20" fmla="*/ 2 w 50"/>
                <a:gd name="T21" fmla="*/ 17 h 42"/>
                <a:gd name="T22" fmla="*/ 6 w 50"/>
                <a:gd name="T23" fmla="*/ 13 h 42"/>
                <a:gd name="T24" fmla="*/ 10 w 50"/>
                <a:gd name="T25" fmla="*/ 9 h 42"/>
                <a:gd name="T26" fmla="*/ 20 w 50"/>
                <a:gd name="T27" fmla="*/ 3 h 42"/>
                <a:gd name="T28" fmla="*/ 30 w 50"/>
                <a:gd name="T29" fmla="*/ 0 h 42"/>
                <a:gd name="T30" fmla="*/ 30 w 50"/>
                <a:gd name="T31" fmla="*/ 0 h 42"/>
                <a:gd name="T32" fmla="*/ 34 w 50"/>
                <a:gd name="T33" fmla="*/ 0 h 42"/>
                <a:gd name="T34" fmla="*/ 38 w 50"/>
                <a:gd name="T35" fmla="*/ 1 h 42"/>
                <a:gd name="T36" fmla="*/ 42 w 50"/>
                <a:gd name="T37" fmla="*/ 4 h 42"/>
                <a:gd name="T38" fmla="*/ 44 w 50"/>
                <a:gd name="T39" fmla="*/ 10 h 42"/>
                <a:gd name="T40" fmla="*/ 46 w 50"/>
                <a:gd name="T41" fmla="*/ 19 h 42"/>
                <a:gd name="T42" fmla="*/ 46 w 50"/>
                <a:gd name="T43" fmla="*/ 19 h 42"/>
                <a:gd name="T44" fmla="*/ 50 w 50"/>
                <a:gd name="T45" fmla="*/ 26 h 42"/>
                <a:gd name="T46" fmla="*/ 50 w 50"/>
                <a:gd name="T47" fmla="*/ 34 h 42"/>
                <a:gd name="T48" fmla="*/ 48 w 50"/>
                <a:gd name="T49" fmla="*/ 39 h 42"/>
                <a:gd name="T50" fmla="*/ 46 w 50"/>
                <a:gd name="T51" fmla="*/ 41 h 42"/>
                <a:gd name="T52" fmla="*/ 42 w 50"/>
                <a:gd name="T53" fmla="*/ 42 h 42"/>
                <a:gd name="T54" fmla="*/ 42 w 50"/>
                <a:gd name="T55" fmla="*/ 42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0"/>
                <a:gd name="T85" fmla="*/ 0 h 42"/>
                <a:gd name="T86" fmla="*/ 50 w 50"/>
                <a:gd name="T87" fmla="*/ 42 h 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0" h="42">
                  <a:moveTo>
                    <a:pt x="42" y="42"/>
                  </a:moveTo>
                  <a:lnTo>
                    <a:pt x="42" y="42"/>
                  </a:lnTo>
                  <a:lnTo>
                    <a:pt x="32" y="42"/>
                  </a:lnTo>
                  <a:lnTo>
                    <a:pt x="18" y="39"/>
                  </a:lnTo>
                  <a:lnTo>
                    <a:pt x="12" y="36"/>
                  </a:lnTo>
                  <a:lnTo>
                    <a:pt x="6" y="34"/>
                  </a:lnTo>
                  <a:lnTo>
                    <a:pt x="2" y="31"/>
                  </a:lnTo>
                  <a:lnTo>
                    <a:pt x="0" y="26"/>
                  </a:lnTo>
                  <a:lnTo>
                    <a:pt x="0" y="22"/>
                  </a:lnTo>
                  <a:lnTo>
                    <a:pt x="2" y="17"/>
                  </a:lnTo>
                  <a:lnTo>
                    <a:pt x="6" y="13"/>
                  </a:lnTo>
                  <a:lnTo>
                    <a:pt x="10" y="9"/>
                  </a:lnTo>
                  <a:lnTo>
                    <a:pt x="20" y="3"/>
                  </a:lnTo>
                  <a:lnTo>
                    <a:pt x="30" y="0"/>
                  </a:lnTo>
                  <a:lnTo>
                    <a:pt x="34" y="0"/>
                  </a:lnTo>
                  <a:lnTo>
                    <a:pt x="38" y="1"/>
                  </a:lnTo>
                  <a:lnTo>
                    <a:pt x="42" y="4"/>
                  </a:lnTo>
                  <a:lnTo>
                    <a:pt x="44" y="10"/>
                  </a:lnTo>
                  <a:lnTo>
                    <a:pt x="46" y="19"/>
                  </a:lnTo>
                  <a:lnTo>
                    <a:pt x="50" y="26"/>
                  </a:lnTo>
                  <a:lnTo>
                    <a:pt x="50" y="34"/>
                  </a:lnTo>
                  <a:lnTo>
                    <a:pt x="48" y="39"/>
                  </a:lnTo>
                  <a:lnTo>
                    <a:pt x="46" y="41"/>
                  </a:lnTo>
                  <a:lnTo>
                    <a:pt x="42" y="42"/>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34" name="Freeform 227"/>
            <p:cNvSpPr>
              <a:spLocks/>
            </p:cNvSpPr>
            <p:nvPr/>
          </p:nvSpPr>
          <p:spPr bwMode="auto">
            <a:xfrm>
              <a:off x="3392" y="3194"/>
              <a:ext cx="43" cy="26"/>
            </a:xfrm>
            <a:custGeom>
              <a:avLst/>
              <a:gdLst>
                <a:gd name="T0" fmla="*/ 43 w 43"/>
                <a:gd name="T1" fmla="*/ 7 h 26"/>
                <a:gd name="T2" fmla="*/ 43 w 43"/>
                <a:gd name="T3" fmla="*/ 7 h 26"/>
                <a:gd name="T4" fmla="*/ 39 w 43"/>
                <a:gd name="T5" fmla="*/ 13 h 26"/>
                <a:gd name="T6" fmla="*/ 35 w 43"/>
                <a:gd name="T7" fmla="*/ 21 h 26"/>
                <a:gd name="T8" fmla="*/ 27 w 43"/>
                <a:gd name="T9" fmla="*/ 25 h 26"/>
                <a:gd name="T10" fmla="*/ 21 w 43"/>
                <a:gd name="T11" fmla="*/ 26 h 26"/>
                <a:gd name="T12" fmla="*/ 17 w 43"/>
                <a:gd name="T13" fmla="*/ 26 h 26"/>
                <a:gd name="T14" fmla="*/ 17 w 43"/>
                <a:gd name="T15" fmla="*/ 26 h 26"/>
                <a:gd name="T16" fmla="*/ 13 w 43"/>
                <a:gd name="T17" fmla="*/ 26 h 26"/>
                <a:gd name="T18" fmla="*/ 9 w 43"/>
                <a:gd name="T19" fmla="*/ 25 h 26"/>
                <a:gd name="T20" fmla="*/ 4 w 43"/>
                <a:gd name="T21" fmla="*/ 19 h 26"/>
                <a:gd name="T22" fmla="*/ 0 w 43"/>
                <a:gd name="T23" fmla="*/ 12 h 26"/>
                <a:gd name="T24" fmla="*/ 0 w 43"/>
                <a:gd name="T25" fmla="*/ 6 h 26"/>
                <a:gd name="T26" fmla="*/ 0 w 43"/>
                <a:gd name="T27" fmla="*/ 6 h 26"/>
                <a:gd name="T28" fmla="*/ 0 w 43"/>
                <a:gd name="T29" fmla="*/ 1 h 26"/>
                <a:gd name="T30" fmla="*/ 6 w 43"/>
                <a:gd name="T31" fmla="*/ 0 h 26"/>
                <a:gd name="T32" fmla="*/ 19 w 43"/>
                <a:gd name="T33" fmla="*/ 1 h 26"/>
                <a:gd name="T34" fmla="*/ 19 w 43"/>
                <a:gd name="T35" fmla="*/ 1 h 26"/>
                <a:gd name="T36" fmla="*/ 35 w 43"/>
                <a:gd name="T37" fmla="*/ 1 h 26"/>
                <a:gd name="T38" fmla="*/ 41 w 43"/>
                <a:gd name="T39" fmla="*/ 4 h 26"/>
                <a:gd name="T40" fmla="*/ 43 w 43"/>
                <a:gd name="T41" fmla="*/ 7 h 26"/>
                <a:gd name="T42" fmla="*/ 43 w 43"/>
                <a:gd name="T43" fmla="*/ 7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26"/>
                <a:gd name="T68" fmla="*/ 43 w 43"/>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26">
                  <a:moveTo>
                    <a:pt x="43" y="7"/>
                  </a:moveTo>
                  <a:lnTo>
                    <a:pt x="43" y="7"/>
                  </a:lnTo>
                  <a:lnTo>
                    <a:pt x="39" y="13"/>
                  </a:lnTo>
                  <a:lnTo>
                    <a:pt x="35" y="21"/>
                  </a:lnTo>
                  <a:lnTo>
                    <a:pt x="27" y="25"/>
                  </a:lnTo>
                  <a:lnTo>
                    <a:pt x="21" y="26"/>
                  </a:lnTo>
                  <a:lnTo>
                    <a:pt x="17" y="26"/>
                  </a:lnTo>
                  <a:lnTo>
                    <a:pt x="13" y="26"/>
                  </a:lnTo>
                  <a:lnTo>
                    <a:pt x="9" y="25"/>
                  </a:lnTo>
                  <a:lnTo>
                    <a:pt x="4" y="19"/>
                  </a:lnTo>
                  <a:lnTo>
                    <a:pt x="0" y="12"/>
                  </a:lnTo>
                  <a:lnTo>
                    <a:pt x="0" y="6"/>
                  </a:lnTo>
                  <a:lnTo>
                    <a:pt x="0" y="1"/>
                  </a:lnTo>
                  <a:lnTo>
                    <a:pt x="6" y="0"/>
                  </a:lnTo>
                  <a:lnTo>
                    <a:pt x="19" y="1"/>
                  </a:lnTo>
                  <a:lnTo>
                    <a:pt x="35" y="1"/>
                  </a:lnTo>
                  <a:lnTo>
                    <a:pt x="41" y="4"/>
                  </a:lnTo>
                  <a:lnTo>
                    <a:pt x="43" y="7"/>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35" name="Freeform 228"/>
            <p:cNvSpPr>
              <a:spLocks/>
            </p:cNvSpPr>
            <p:nvPr/>
          </p:nvSpPr>
          <p:spPr bwMode="auto">
            <a:xfrm>
              <a:off x="3332" y="3157"/>
              <a:ext cx="44" cy="28"/>
            </a:xfrm>
            <a:custGeom>
              <a:avLst/>
              <a:gdLst>
                <a:gd name="T0" fmla="*/ 0 w 44"/>
                <a:gd name="T1" fmla="*/ 24 h 28"/>
                <a:gd name="T2" fmla="*/ 0 w 44"/>
                <a:gd name="T3" fmla="*/ 24 h 28"/>
                <a:gd name="T4" fmla="*/ 0 w 44"/>
                <a:gd name="T5" fmla="*/ 18 h 28"/>
                <a:gd name="T6" fmla="*/ 2 w 44"/>
                <a:gd name="T7" fmla="*/ 11 h 28"/>
                <a:gd name="T8" fmla="*/ 8 w 44"/>
                <a:gd name="T9" fmla="*/ 3 h 28"/>
                <a:gd name="T10" fmla="*/ 12 w 44"/>
                <a:gd name="T11" fmla="*/ 2 h 28"/>
                <a:gd name="T12" fmla="*/ 16 w 44"/>
                <a:gd name="T13" fmla="*/ 0 h 28"/>
                <a:gd name="T14" fmla="*/ 16 w 44"/>
                <a:gd name="T15" fmla="*/ 0 h 28"/>
                <a:gd name="T16" fmla="*/ 22 w 44"/>
                <a:gd name="T17" fmla="*/ 0 h 28"/>
                <a:gd name="T18" fmla="*/ 26 w 44"/>
                <a:gd name="T19" fmla="*/ 0 h 28"/>
                <a:gd name="T20" fmla="*/ 34 w 44"/>
                <a:gd name="T21" fmla="*/ 5 h 28"/>
                <a:gd name="T22" fmla="*/ 42 w 44"/>
                <a:gd name="T23" fmla="*/ 12 h 28"/>
                <a:gd name="T24" fmla="*/ 44 w 44"/>
                <a:gd name="T25" fmla="*/ 16 h 28"/>
                <a:gd name="T26" fmla="*/ 44 w 44"/>
                <a:gd name="T27" fmla="*/ 16 h 28"/>
                <a:gd name="T28" fmla="*/ 44 w 44"/>
                <a:gd name="T29" fmla="*/ 21 h 28"/>
                <a:gd name="T30" fmla="*/ 40 w 44"/>
                <a:gd name="T31" fmla="*/ 24 h 28"/>
                <a:gd name="T32" fmla="*/ 24 w 44"/>
                <a:gd name="T33" fmla="*/ 27 h 28"/>
                <a:gd name="T34" fmla="*/ 24 w 44"/>
                <a:gd name="T35" fmla="*/ 27 h 28"/>
                <a:gd name="T36" fmla="*/ 8 w 44"/>
                <a:gd name="T37" fmla="*/ 28 h 28"/>
                <a:gd name="T38" fmla="*/ 2 w 44"/>
                <a:gd name="T39" fmla="*/ 28 h 28"/>
                <a:gd name="T40" fmla="*/ 0 w 44"/>
                <a:gd name="T41" fmla="*/ 27 h 28"/>
                <a:gd name="T42" fmla="*/ 0 w 44"/>
                <a:gd name="T43" fmla="*/ 24 h 28"/>
                <a:gd name="T44" fmla="*/ 0 w 44"/>
                <a:gd name="T45" fmla="*/ 24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
                <a:gd name="T70" fmla="*/ 0 h 28"/>
                <a:gd name="T71" fmla="*/ 44 w 44"/>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 h="28">
                  <a:moveTo>
                    <a:pt x="0" y="24"/>
                  </a:moveTo>
                  <a:lnTo>
                    <a:pt x="0" y="24"/>
                  </a:lnTo>
                  <a:lnTo>
                    <a:pt x="0" y="18"/>
                  </a:lnTo>
                  <a:lnTo>
                    <a:pt x="2" y="11"/>
                  </a:lnTo>
                  <a:lnTo>
                    <a:pt x="8" y="3"/>
                  </a:lnTo>
                  <a:lnTo>
                    <a:pt x="12" y="2"/>
                  </a:lnTo>
                  <a:lnTo>
                    <a:pt x="16" y="0"/>
                  </a:lnTo>
                  <a:lnTo>
                    <a:pt x="22" y="0"/>
                  </a:lnTo>
                  <a:lnTo>
                    <a:pt x="26" y="0"/>
                  </a:lnTo>
                  <a:lnTo>
                    <a:pt x="34" y="5"/>
                  </a:lnTo>
                  <a:lnTo>
                    <a:pt x="42" y="12"/>
                  </a:lnTo>
                  <a:lnTo>
                    <a:pt x="44" y="16"/>
                  </a:lnTo>
                  <a:lnTo>
                    <a:pt x="44" y="21"/>
                  </a:lnTo>
                  <a:lnTo>
                    <a:pt x="40" y="24"/>
                  </a:lnTo>
                  <a:lnTo>
                    <a:pt x="24" y="27"/>
                  </a:lnTo>
                  <a:lnTo>
                    <a:pt x="8" y="28"/>
                  </a:lnTo>
                  <a:lnTo>
                    <a:pt x="2" y="28"/>
                  </a:lnTo>
                  <a:lnTo>
                    <a:pt x="0" y="27"/>
                  </a:lnTo>
                  <a:lnTo>
                    <a:pt x="0" y="24"/>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36" name="Freeform 229"/>
            <p:cNvSpPr>
              <a:spLocks/>
            </p:cNvSpPr>
            <p:nvPr/>
          </p:nvSpPr>
          <p:spPr bwMode="auto">
            <a:xfrm>
              <a:off x="3477" y="3150"/>
              <a:ext cx="57" cy="37"/>
            </a:xfrm>
            <a:custGeom>
              <a:avLst/>
              <a:gdLst>
                <a:gd name="T0" fmla="*/ 0 w 57"/>
                <a:gd name="T1" fmla="*/ 32 h 37"/>
                <a:gd name="T2" fmla="*/ 0 w 57"/>
                <a:gd name="T3" fmla="*/ 32 h 37"/>
                <a:gd name="T4" fmla="*/ 0 w 57"/>
                <a:gd name="T5" fmla="*/ 23 h 37"/>
                <a:gd name="T6" fmla="*/ 3 w 57"/>
                <a:gd name="T7" fmla="*/ 13 h 37"/>
                <a:gd name="T8" fmla="*/ 5 w 57"/>
                <a:gd name="T9" fmla="*/ 9 h 37"/>
                <a:gd name="T10" fmla="*/ 9 w 57"/>
                <a:gd name="T11" fmla="*/ 4 h 37"/>
                <a:gd name="T12" fmla="*/ 15 w 57"/>
                <a:gd name="T13" fmla="*/ 1 h 37"/>
                <a:gd name="T14" fmla="*/ 19 w 57"/>
                <a:gd name="T15" fmla="*/ 0 h 37"/>
                <a:gd name="T16" fmla="*/ 19 w 57"/>
                <a:gd name="T17" fmla="*/ 0 h 37"/>
                <a:gd name="T18" fmla="*/ 25 w 57"/>
                <a:gd name="T19" fmla="*/ 0 h 37"/>
                <a:gd name="T20" fmla="*/ 31 w 57"/>
                <a:gd name="T21" fmla="*/ 0 h 37"/>
                <a:gd name="T22" fmla="*/ 37 w 57"/>
                <a:gd name="T23" fmla="*/ 3 h 37"/>
                <a:gd name="T24" fmla="*/ 43 w 57"/>
                <a:gd name="T25" fmla="*/ 6 h 37"/>
                <a:gd name="T26" fmla="*/ 51 w 57"/>
                <a:gd name="T27" fmla="*/ 13 h 37"/>
                <a:gd name="T28" fmla="*/ 57 w 57"/>
                <a:gd name="T29" fmla="*/ 20 h 37"/>
                <a:gd name="T30" fmla="*/ 57 w 57"/>
                <a:gd name="T31" fmla="*/ 20 h 37"/>
                <a:gd name="T32" fmla="*/ 57 w 57"/>
                <a:gd name="T33" fmla="*/ 23 h 37"/>
                <a:gd name="T34" fmla="*/ 55 w 57"/>
                <a:gd name="T35" fmla="*/ 26 h 37"/>
                <a:gd name="T36" fmla="*/ 51 w 57"/>
                <a:gd name="T37" fmla="*/ 29 h 37"/>
                <a:gd name="T38" fmla="*/ 43 w 57"/>
                <a:gd name="T39" fmla="*/ 31 h 37"/>
                <a:gd name="T40" fmla="*/ 31 w 57"/>
                <a:gd name="T41" fmla="*/ 34 h 37"/>
                <a:gd name="T42" fmla="*/ 31 w 57"/>
                <a:gd name="T43" fmla="*/ 34 h 37"/>
                <a:gd name="T44" fmla="*/ 21 w 57"/>
                <a:gd name="T45" fmla="*/ 35 h 37"/>
                <a:gd name="T46" fmla="*/ 11 w 57"/>
                <a:gd name="T47" fmla="*/ 37 h 37"/>
                <a:gd name="T48" fmla="*/ 3 w 57"/>
                <a:gd name="T49" fmla="*/ 35 h 37"/>
                <a:gd name="T50" fmla="*/ 2 w 57"/>
                <a:gd name="T51" fmla="*/ 34 h 37"/>
                <a:gd name="T52" fmla="*/ 0 w 57"/>
                <a:gd name="T53" fmla="*/ 32 h 37"/>
                <a:gd name="T54" fmla="*/ 0 w 57"/>
                <a:gd name="T55" fmla="*/ 32 h 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
                <a:gd name="T85" fmla="*/ 0 h 37"/>
                <a:gd name="T86" fmla="*/ 57 w 57"/>
                <a:gd name="T87" fmla="*/ 37 h 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 h="37">
                  <a:moveTo>
                    <a:pt x="0" y="32"/>
                  </a:moveTo>
                  <a:lnTo>
                    <a:pt x="0" y="32"/>
                  </a:lnTo>
                  <a:lnTo>
                    <a:pt x="0" y="23"/>
                  </a:lnTo>
                  <a:lnTo>
                    <a:pt x="3" y="13"/>
                  </a:lnTo>
                  <a:lnTo>
                    <a:pt x="5" y="9"/>
                  </a:lnTo>
                  <a:lnTo>
                    <a:pt x="9" y="4"/>
                  </a:lnTo>
                  <a:lnTo>
                    <a:pt x="15" y="1"/>
                  </a:lnTo>
                  <a:lnTo>
                    <a:pt x="19" y="0"/>
                  </a:lnTo>
                  <a:lnTo>
                    <a:pt x="25" y="0"/>
                  </a:lnTo>
                  <a:lnTo>
                    <a:pt x="31" y="0"/>
                  </a:lnTo>
                  <a:lnTo>
                    <a:pt x="37" y="3"/>
                  </a:lnTo>
                  <a:lnTo>
                    <a:pt x="43" y="6"/>
                  </a:lnTo>
                  <a:lnTo>
                    <a:pt x="51" y="13"/>
                  </a:lnTo>
                  <a:lnTo>
                    <a:pt x="57" y="20"/>
                  </a:lnTo>
                  <a:lnTo>
                    <a:pt x="57" y="23"/>
                  </a:lnTo>
                  <a:lnTo>
                    <a:pt x="55" y="26"/>
                  </a:lnTo>
                  <a:lnTo>
                    <a:pt x="51" y="29"/>
                  </a:lnTo>
                  <a:lnTo>
                    <a:pt x="43" y="31"/>
                  </a:lnTo>
                  <a:lnTo>
                    <a:pt x="31" y="34"/>
                  </a:lnTo>
                  <a:lnTo>
                    <a:pt x="21" y="35"/>
                  </a:lnTo>
                  <a:lnTo>
                    <a:pt x="11" y="37"/>
                  </a:lnTo>
                  <a:lnTo>
                    <a:pt x="3" y="35"/>
                  </a:lnTo>
                  <a:lnTo>
                    <a:pt x="2" y="34"/>
                  </a:lnTo>
                  <a:lnTo>
                    <a:pt x="0" y="32"/>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37" name="Freeform 230"/>
            <p:cNvSpPr>
              <a:spLocks/>
            </p:cNvSpPr>
            <p:nvPr/>
          </p:nvSpPr>
          <p:spPr bwMode="auto">
            <a:xfrm>
              <a:off x="3421" y="3160"/>
              <a:ext cx="52" cy="41"/>
            </a:xfrm>
            <a:custGeom>
              <a:avLst/>
              <a:gdLst>
                <a:gd name="T0" fmla="*/ 18 w 52"/>
                <a:gd name="T1" fmla="*/ 40 h 41"/>
                <a:gd name="T2" fmla="*/ 18 w 52"/>
                <a:gd name="T3" fmla="*/ 40 h 41"/>
                <a:gd name="T4" fmla="*/ 10 w 52"/>
                <a:gd name="T5" fmla="*/ 35 h 41"/>
                <a:gd name="T6" fmla="*/ 4 w 52"/>
                <a:gd name="T7" fmla="*/ 27 h 41"/>
                <a:gd name="T8" fmla="*/ 2 w 52"/>
                <a:gd name="T9" fmla="*/ 21 h 41"/>
                <a:gd name="T10" fmla="*/ 0 w 52"/>
                <a:gd name="T11" fmla="*/ 16 h 41"/>
                <a:gd name="T12" fmla="*/ 0 w 52"/>
                <a:gd name="T13" fmla="*/ 12 h 41"/>
                <a:gd name="T14" fmla="*/ 2 w 52"/>
                <a:gd name="T15" fmla="*/ 8 h 41"/>
                <a:gd name="T16" fmla="*/ 2 w 52"/>
                <a:gd name="T17" fmla="*/ 8 h 41"/>
                <a:gd name="T18" fmla="*/ 6 w 52"/>
                <a:gd name="T19" fmla="*/ 5 h 41"/>
                <a:gd name="T20" fmla="*/ 12 w 52"/>
                <a:gd name="T21" fmla="*/ 2 h 41"/>
                <a:gd name="T22" fmla="*/ 18 w 52"/>
                <a:gd name="T23" fmla="*/ 0 h 41"/>
                <a:gd name="T24" fmla="*/ 24 w 52"/>
                <a:gd name="T25" fmla="*/ 0 h 41"/>
                <a:gd name="T26" fmla="*/ 38 w 52"/>
                <a:gd name="T27" fmla="*/ 2 h 41"/>
                <a:gd name="T28" fmla="*/ 48 w 52"/>
                <a:gd name="T29" fmla="*/ 3 h 41"/>
                <a:gd name="T30" fmla="*/ 48 w 52"/>
                <a:gd name="T31" fmla="*/ 3 h 41"/>
                <a:gd name="T32" fmla="*/ 52 w 52"/>
                <a:gd name="T33" fmla="*/ 6 h 41"/>
                <a:gd name="T34" fmla="*/ 52 w 52"/>
                <a:gd name="T35" fmla="*/ 8 h 41"/>
                <a:gd name="T36" fmla="*/ 52 w 52"/>
                <a:gd name="T37" fmla="*/ 12 h 41"/>
                <a:gd name="T38" fmla="*/ 48 w 52"/>
                <a:gd name="T39" fmla="*/ 18 h 41"/>
                <a:gd name="T40" fmla="*/ 42 w 52"/>
                <a:gd name="T41" fmla="*/ 25 h 41"/>
                <a:gd name="T42" fmla="*/ 42 w 52"/>
                <a:gd name="T43" fmla="*/ 25 h 41"/>
                <a:gd name="T44" fmla="*/ 36 w 52"/>
                <a:gd name="T45" fmla="*/ 33 h 41"/>
                <a:gd name="T46" fmla="*/ 32 w 52"/>
                <a:gd name="T47" fmla="*/ 38 h 41"/>
                <a:gd name="T48" fmla="*/ 26 w 52"/>
                <a:gd name="T49" fmla="*/ 41 h 41"/>
                <a:gd name="T50" fmla="*/ 22 w 52"/>
                <a:gd name="T51" fmla="*/ 41 h 41"/>
                <a:gd name="T52" fmla="*/ 18 w 52"/>
                <a:gd name="T53" fmla="*/ 40 h 41"/>
                <a:gd name="T54" fmla="*/ 18 w 52"/>
                <a:gd name="T55" fmla="*/ 40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
                <a:gd name="T85" fmla="*/ 0 h 41"/>
                <a:gd name="T86" fmla="*/ 52 w 52"/>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 h="41">
                  <a:moveTo>
                    <a:pt x="18" y="40"/>
                  </a:moveTo>
                  <a:lnTo>
                    <a:pt x="18" y="40"/>
                  </a:lnTo>
                  <a:lnTo>
                    <a:pt x="10" y="35"/>
                  </a:lnTo>
                  <a:lnTo>
                    <a:pt x="4" y="27"/>
                  </a:lnTo>
                  <a:lnTo>
                    <a:pt x="2" y="21"/>
                  </a:lnTo>
                  <a:lnTo>
                    <a:pt x="0" y="16"/>
                  </a:lnTo>
                  <a:lnTo>
                    <a:pt x="0" y="12"/>
                  </a:lnTo>
                  <a:lnTo>
                    <a:pt x="2" y="8"/>
                  </a:lnTo>
                  <a:lnTo>
                    <a:pt x="6" y="5"/>
                  </a:lnTo>
                  <a:lnTo>
                    <a:pt x="12" y="2"/>
                  </a:lnTo>
                  <a:lnTo>
                    <a:pt x="18" y="0"/>
                  </a:lnTo>
                  <a:lnTo>
                    <a:pt x="24" y="0"/>
                  </a:lnTo>
                  <a:lnTo>
                    <a:pt x="38" y="2"/>
                  </a:lnTo>
                  <a:lnTo>
                    <a:pt x="48" y="3"/>
                  </a:lnTo>
                  <a:lnTo>
                    <a:pt x="52" y="6"/>
                  </a:lnTo>
                  <a:lnTo>
                    <a:pt x="52" y="8"/>
                  </a:lnTo>
                  <a:lnTo>
                    <a:pt x="52" y="12"/>
                  </a:lnTo>
                  <a:lnTo>
                    <a:pt x="48" y="18"/>
                  </a:lnTo>
                  <a:lnTo>
                    <a:pt x="42" y="25"/>
                  </a:lnTo>
                  <a:lnTo>
                    <a:pt x="36" y="33"/>
                  </a:lnTo>
                  <a:lnTo>
                    <a:pt x="32" y="38"/>
                  </a:lnTo>
                  <a:lnTo>
                    <a:pt x="26" y="41"/>
                  </a:lnTo>
                  <a:lnTo>
                    <a:pt x="22" y="41"/>
                  </a:lnTo>
                  <a:lnTo>
                    <a:pt x="18" y="40"/>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38" name="Freeform 231"/>
            <p:cNvSpPr>
              <a:spLocks/>
            </p:cNvSpPr>
            <p:nvPr/>
          </p:nvSpPr>
          <p:spPr bwMode="auto">
            <a:xfrm>
              <a:off x="3457" y="3187"/>
              <a:ext cx="41" cy="29"/>
            </a:xfrm>
            <a:custGeom>
              <a:avLst/>
              <a:gdLst>
                <a:gd name="T0" fmla="*/ 39 w 41"/>
                <a:gd name="T1" fmla="*/ 25 h 29"/>
                <a:gd name="T2" fmla="*/ 39 w 41"/>
                <a:gd name="T3" fmla="*/ 25 h 29"/>
                <a:gd name="T4" fmla="*/ 33 w 41"/>
                <a:gd name="T5" fmla="*/ 28 h 29"/>
                <a:gd name="T6" fmla="*/ 22 w 41"/>
                <a:gd name="T7" fmla="*/ 29 h 29"/>
                <a:gd name="T8" fmla="*/ 12 w 41"/>
                <a:gd name="T9" fmla="*/ 29 h 29"/>
                <a:gd name="T10" fmla="*/ 8 w 41"/>
                <a:gd name="T11" fmla="*/ 28 h 29"/>
                <a:gd name="T12" fmla="*/ 4 w 41"/>
                <a:gd name="T13" fmla="*/ 26 h 29"/>
                <a:gd name="T14" fmla="*/ 4 w 41"/>
                <a:gd name="T15" fmla="*/ 26 h 29"/>
                <a:gd name="T16" fmla="*/ 2 w 41"/>
                <a:gd name="T17" fmla="*/ 23 h 29"/>
                <a:gd name="T18" fmla="*/ 0 w 41"/>
                <a:gd name="T19" fmla="*/ 20 h 29"/>
                <a:gd name="T20" fmla="*/ 2 w 41"/>
                <a:gd name="T21" fmla="*/ 13 h 29"/>
                <a:gd name="T22" fmla="*/ 6 w 41"/>
                <a:gd name="T23" fmla="*/ 6 h 29"/>
                <a:gd name="T24" fmla="*/ 10 w 41"/>
                <a:gd name="T25" fmla="*/ 1 h 29"/>
                <a:gd name="T26" fmla="*/ 10 w 41"/>
                <a:gd name="T27" fmla="*/ 1 h 29"/>
                <a:gd name="T28" fmla="*/ 14 w 41"/>
                <a:gd name="T29" fmla="*/ 0 h 29"/>
                <a:gd name="T30" fmla="*/ 20 w 41"/>
                <a:gd name="T31" fmla="*/ 0 h 29"/>
                <a:gd name="T32" fmla="*/ 29 w 41"/>
                <a:gd name="T33" fmla="*/ 8 h 29"/>
                <a:gd name="T34" fmla="*/ 29 w 41"/>
                <a:gd name="T35" fmla="*/ 8 h 29"/>
                <a:gd name="T36" fmla="*/ 39 w 41"/>
                <a:gd name="T37" fmla="*/ 17 h 29"/>
                <a:gd name="T38" fmla="*/ 41 w 41"/>
                <a:gd name="T39" fmla="*/ 20 h 29"/>
                <a:gd name="T40" fmla="*/ 39 w 41"/>
                <a:gd name="T41" fmla="*/ 25 h 29"/>
                <a:gd name="T42" fmla="*/ 39 w 41"/>
                <a:gd name="T43" fmla="*/ 25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1"/>
                <a:gd name="T67" fmla="*/ 0 h 29"/>
                <a:gd name="T68" fmla="*/ 41 w 41"/>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1" h="29">
                  <a:moveTo>
                    <a:pt x="39" y="25"/>
                  </a:moveTo>
                  <a:lnTo>
                    <a:pt x="39" y="25"/>
                  </a:lnTo>
                  <a:lnTo>
                    <a:pt x="33" y="28"/>
                  </a:lnTo>
                  <a:lnTo>
                    <a:pt x="22" y="29"/>
                  </a:lnTo>
                  <a:lnTo>
                    <a:pt x="12" y="29"/>
                  </a:lnTo>
                  <a:lnTo>
                    <a:pt x="8" y="28"/>
                  </a:lnTo>
                  <a:lnTo>
                    <a:pt x="4" y="26"/>
                  </a:lnTo>
                  <a:lnTo>
                    <a:pt x="2" y="23"/>
                  </a:lnTo>
                  <a:lnTo>
                    <a:pt x="0" y="20"/>
                  </a:lnTo>
                  <a:lnTo>
                    <a:pt x="2" y="13"/>
                  </a:lnTo>
                  <a:lnTo>
                    <a:pt x="6" y="6"/>
                  </a:lnTo>
                  <a:lnTo>
                    <a:pt x="10" y="1"/>
                  </a:lnTo>
                  <a:lnTo>
                    <a:pt x="14" y="0"/>
                  </a:lnTo>
                  <a:lnTo>
                    <a:pt x="20" y="0"/>
                  </a:lnTo>
                  <a:lnTo>
                    <a:pt x="29" y="8"/>
                  </a:lnTo>
                  <a:lnTo>
                    <a:pt x="39" y="17"/>
                  </a:lnTo>
                  <a:lnTo>
                    <a:pt x="41" y="20"/>
                  </a:lnTo>
                  <a:lnTo>
                    <a:pt x="39" y="25"/>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39" name="Freeform 232"/>
            <p:cNvSpPr>
              <a:spLocks/>
            </p:cNvSpPr>
            <p:nvPr/>
          </p:nvSpPr>
          <p:spPr bwMode="auto">
            <a:xfrm>
              <a:off x="3439" y="3134"/>
              <a:ext cx="43" cy="31"/>
            </a:xfrm>
            <a:custGeom>
              <a:avLst/>
              <a:gdLst>
                <a:gd name="T0" fmla="*/ 2 w 43"/>
                <a:gd name="T1" fmla="*/ 10 h 31"/>
                <a:gd name="T2" fmla="*/ 2 w 43"/>
                <a:gd name="T3" fmla="*/ 10 h 31"/>
                <a:gd name="T4" fmla="*/ 8 w 43"/>
                <a:gd name="T5" fmla="*/ 6 h 31"/>
                <a:gd name="T6" fmla="*/ 16 w 43"/>
                <a:gd name="T7" fmla="*/ 3 h 31"/>
                <a:gd name="T8" fmla="*/ 28 w 43"/>
                <a:gd name="T9" fmla="*/ 0 h 31"/>
                <a:gd name="T10" fmla="*/ 32 w 43"/>
                <a:gd name="T11" fmla="*/ 0 h 31"/>
                <a:gd name="T12" fmla="*/ 36 w 43"/>
                <a:gd name="T13" fmla="*/ 1 h 31"/>
                <a:gd name="T14" fmla="*/ 36 w 43"/>
                <a:gd name="T15" fmla="*/ 1 h 31"/>
                <a:gd name="T16" fmla="*/ 40 w 43"/>
                <a:gd name="T17" fmla="*/ 4 h 31"/>
                <a:gd name="T18" fmla="*/ 41 w 43"/>
                <a:gd name="T19" fmla="*/ 7 h 31"/>
                <a:gd name="T20" fmla="*/ 43 w 43"/>
                <a:gd name="T21" fmla="*/ 14 h 31"/>
                <a:gd name="T22" fmla="*/ 43 w 43"/>
                <a:gd name="T23" fmla="*/ 22 h 31"/>
                <a:gd name="T24" fmla="*/ 41 w 43"/>
                <a:gd name="T25" fmla="*/ 28 h 31"/>
                <a:gd name="T26" fmla="*/ 41 w 43"/>
                <a:gd name="T27" fmla="*/ 28 h 31"/>
                <a:gd name="T28" fmla="*/ 38 w 43"/>
                <a:gd name="T29" fmla="*/ 31 h 31"/>
                <a:gd name="T30" fmla="*/ 32 w 43"/>
                <a:gd name="T31" fmla="*/ 31 h 31"/>
                <a:gd name="T32" fmla="*/ 18 w 43"/>
                <a:gd name="T33" fmla="*/ 25 h 31"/>
                <a:gd name="T34" fmla="*/ 18 w 43"/>
                <a:gd name="T35" fmla="*/ 25 h 31"/>
                <a:gd name="T36" fmla="*/ 4 w 43"/>
                <a:gd name="T37" fmla="*/ 19 h 31"/>
                <a:gd name="T38" fmla="*/ 0 w 43"/>
                <a:gd name="T39" fmla="*/ 14 h 31"/>
                <a:gd name="T40" fmla="*/ 0 w 43"/>
                <a:gd name="T41" fmla="*/ 13 h 31"/>
                <a:gd name="T42" fmla="*/ 2 w 43"/>
                <a:gd name="T43" fmla="*/ 10 h 31"/>
                <a:gd name="T44" fmla="*/ 2 w 43"/>
                <a:gd name="T45" fmla="*/ 10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31"/>
                <a:gd name="T71" fmla="*/ 43 w 43"/>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31">
                  <a:moveTo>
                    <a:pt x="2" y="10"/>
                  </a:moveTo>
                  <a:lnTo>
                    <a:pt x="2" y="10"/>
                  </a:lnTo>
                  <a:lnTo>
                    <a:pt x="8" y="6"/>
                  </a:lnTo>
                  <a:lnTo>
                    <a:pt x="16" y="3"/>
                  </a:lnTo>
                  <a:lnTo>
                    <a:pt x="28" y="0"/>
                  </a:lnTo>
                  <a:lnTo>
                    <a:pt x="32" y="0"/>
                  </a:lnTo>
                  <a:lnTo>
                    <a:pt x="36" y="1"/>
                  </a:lnTo>
                  <a:lnTo>
                    <a:pt x="40" y="4"/>
                  </a:lnTo>
                  <a:lnTo>
                    <a:pt x="41" y="7"/>
                  </a:lnTo>
                  <a:lnTo>
                    <a:pt x="43" y="14"/>
                  </a:lnTo>
                  <a:lnTo>
                    <a:pt x="43" y="22"/>
                  </a:lnTo>
                  <a:lnTo>
                    <a:pt x="41" y="28"/>
                  </a:lnTo>
                  <a:lnTo>
                    <a:pt x="38" y="31"/>
                  </a:lnTo>
                  <a:lnTo>
                    <a:pt x="32" y="31"/>
                  </a:lnTo>
                  <a:lnTo>
                    <a:pt x="18" y="25"/>
                  </a:lnTo>
                  <a:lnTo>
                    <a:pt x="4" y="19"/>
                  </a:lnTo>
                  <a:lnTo>
                    <a:pt x="0" y="14"/>
                  </a:lnTo>
                  <a:lnTo>
                    <a:pt x="0" y="13"/>
                  </a:lnTo>
                  <a:lnTo>
                    <a:pt x="2" y="10"/>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40" name="Freeform 233"/>
            <p:cNvSpPr>
              <a:spLocks/>
            </p:cNvSpPr>
            <p:nvPr/>
          </p:nvSpPr>
          <p:spPr bwMode="auto">
            <a:xfrm>
              <a:off x="3342" y="3118"/>
              <a:ext cx="58" cy="36"/>
            </a:xfrm>
            <a:custGeom>
              <a:avLst/>
              <a:gdLst>
                <a:gd name="T0" fmla="*/ 2 w 58"/>
                <a:gd name="T1" fmla="*/ 17 h 36"/>
                <a:gd name="T2" fmla="*/ 2 w 58"/>
                <a:gd name="T3" fmla="*/ 17 h 36"/>
                <a:gd name="T4" fmla="*/ 8 w 58"/>
                <a:gd name="T5" fmla="*/ 11 h 36"/>
                <a:gd name="T6" fmla="*/ 18 w 58"/>
                <a:gd name="T7" fmla="*/ 4 h 36"/>
                <a:gd name="T8" fmla="*/ 24 w 58"/>
                <a:gd name="T9" fmla="*/ 1 h 36"/>
                <a:gd name="T10" fmla="*/ 30 w 58"/>
                <a:gd name="T11" fmla="*/ 0 h 36"/>
                <a:gd name="T12" fmla="*/ 36 w 58"/>
                <a:gd name="T13" fmla="*/ 0 h 36"/>
                <a:gd name="T14" fmla="*/ 42 w 58"/>
                <a:gd name="T15" fmla="*/ 0 h 36"/>
                <a:gd name="T16" fmla="*/ 42 w 58"/>
                <a:gd name="T17" fmla="*/ 0 h 36"/>
                <a:gd name="T18" fmla="*/ 48 w 58"/>
                <a:gd name="T19" fmla="*/ 3 h 36"/>
                <a:gd name="T20" fmla="*/ 52 w 58"/>
                <a:gd name="T21" fmla="*/ 6 h 36"/>
                <a:gd name="T22" fmla="*/ 54 w 58"/>
                <a:gd name="T23" fmla="*/ 10 h 36"/>
                <a:gd name="T24" fmla="*/ 56 w 58"/>
                <a:gd name="T25" fmla="*/ 14 h 36"/>
                <a:gd name="T26" fmla="*/ 58 w 58"/>
                <a:gd name="T27" fmla="*/ 25 h 36"/>
                <a:gd name="T28" fmla="*/ 56 w 58"/>
                <a:gd name="T29" fmla="*/ 32 h 36"/>
                <a:gd name="T30" fmla="*/ 56 w 58"/>
                <a:gd name="T31" fmla="*/ 32 h 36"/>
                <a:gd name="T32" fmla="*/ 54 w 58"/>
                <a:gd name="T33" fmla="*/ 35 h 36"/>
                <a:gd name="T34" fmla="*/ 52 w 58"/>
                <a:gd name="T35" fmla="*/ 36 h 36"/>
                <a:gd name="T36" fmla="*/ 46 w 58"/>
                <a:gd name="T37" fmla="*/ 36 h 36"/>
                <a:gd name="T38" fmla="*/ 36 w 58"/>
                <a:gd name="T39" fmla="*/ 35 h 36"/>
                <a:gd name="T40" fmla="*/ 26 w 58"/>
                <a:gd name="T41" fmla="*/ 32 h 36"/>
                <a:gd name="T42" fmla="*/ 26 w 58"/>
                <a:gd name="T43" fmla="*/ 32 h 36"/>
                <a:gd name="T44" fmla="*/ 16 w 58"/>
                <a:gd name="T45" fmla="*/ 29 h 36"/>
                <a:gd name="T46" fmla="*/ 6 w 58"/>
                <a:gd name="T47" fmla="*/ 26 h 36"/>
                <a:gd name="T48" fmla="*/ 2 w 58"/>
                <a:gd name="T49" fmla="*/ 23 h 36"/>
                <a:gd name="T50" fmla="*/ 0 w 58"/>
                <a:gd name="T51" fmla="*/ 20 h 36"/>
                <a:gd name="T52" fmla="*/ 2 w 58"/>
                <a:gd name="T53" fmla="*/ 17 h 36"/>
                <a:gd name="T54" fmla="*/ 2 w 58"/>
                <a:gd name="T55" fmla="*/ 17 h 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
                <a:gd name="T85" fmla="*/ 0 h 36"/>
                <a:gd name="T86" fmla="*/ 58 w 58"/>
                <a:gd name="T87" fmla="*/ 36 h 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 h="36">
                  <a:moveTo>
                    <a:pt x="2" y="17"/>
                  </a:moveTo>
                  <a:lnTo>
                    <a:pt x="2" y="17"/>
                  </a:lnTo>
                  <a:lnTo>
                    <a:pt x="8" y="11"/>
                  </a:lnTo>
                  <a:lnTo>
                    <a:pt x="18" y="4"/>
                  </a:lnTo>
                  <a:lnTo>
                    <a:pt x="24" y="1"/>
                  </a:lnTo>
                  <a:lnTo>
                    <a:pt x="30" y="0"/>
                  </a:lnTo>
                  <a:lnTo>
                    <a:pt x="36" y="0"/>
                  </a:lnTo>
                  <a:lnTo>
                    <a:pt x="42" y="0"/>
                  </a:lnTo>
                  <a:lnTo>
                    <a:pt x="48" y="3"/>
                  </a:lnTo>
                  <a:lnTo>
                    <a:pt x="52" y="6"/>
                  </a:lnTo>
                  <a:lnTo>
                    <a:pt x="54" y="10"/>
                  </a:lnTo>
                  <a:lnTo>
                    <a:pt x="56" y="14"/>
                  </a:lnTo>
                  <a:lnTo>
                    <a:pt x="58" y="25"/>
                  </a:lnTo>
                  <a:lnTo>
                    <a:pt x="56" y="32"/>
                  </a:lnTo>
                  <a:lnTo>
                    <a:pt x="54" y="35"/>
                  </a:lnTo>
                  <a:lnTo>
                    <a:pt x="52" y="36"/>
                  </a:lnTo>
                  <a:lnTo>
                    <a:pt x="46" y="36"/>
                  </a:lnTo>
                  <a:lnTo>
                    <a:pt x="36" y="35"/>
                  </a:lnTo>
                  <a:lnTo>
                    <a:pt x="26" y="32"/>
                  </a:lnTo>
                  <a:lnTo>
                    <a:pt x="16" y="29"/>
                  </a:lnTo>
                  <a:lnTo>
                    <a:pt x="6" y="26"/>
                  </a:lnTo>
                  <a:lnTo>
                    <a:pt x="2" y="23"/>
                  </a:lnTo>
                  <a:lnTo>
                    <a:pt x="0" y="20"/>
                  </a:lnTo>
                  <a:lnTo>
                    <a:pt x="2" y="17"/>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41" name="Freeform 234"/>
            <p:cNvSpPr>
              <a:spLocks/>
            </p:cNvSpPr>
            <p:nvPr/>
          </p:nvSpPr>
          <p:spPr bwMode="auto">
            <a:xfrm>
              <a:off x="3297" y="3100"/>
              <a:ext cx="55" cy="38"/>
            </a:xfrm>
            <a:custGeom>
              <a:avLst/>
              <a:gdLst>
                <a:gd name="T0" fmla="*/ 2 w 55"/>
                <a:gd name="T1" fmla="*/ 35 h 38"/>
                <a:gd name="T2" fmla="*/ 2 w 55"/>
                <a:gd name="T3" fmla="*/ 35 h 38"/>
                <a:gd name="T4" fmla="*/ 0 w 55"/>
                <a:gd name="T5" fmla="*/ 26 h 38"/>
                <a:gd name="T6" fmla="*/ 0 w 55"/>
                <a:gd name="T7" fmla="*/ 16 h 38"/>
                <a:gd name="T8" fmla="*/ 2 w 55"/>
                <a:gd name="T9" fmla="*/ 12 h 38"/>
                <a:gd name="T10" fmla="*/ 6 w 55"/>
                <a:gd name="T11" fmla="*/ 7 h 38"/>
                <a:gd name="T12" fmla="*/ 10 w 55"/>
                <a:gd name="T13" fmla="*/ 3 h 38"/>
                <a:gd name="T14" fmla="*/ 14 w 55"/>
                <a:gd name="T15" fmla="*/ 1 h 38"/>
                <a:gd name="T16" fmla="*/ 14 w 55"/>
                <a:gd name="T17" fmla="*/ 1 h 38"/>
                <a:gd name="T18" fmla="*/ 20 w 55"/>
                <a:gd name="T19" fmla="*/ 0 h 38"/>
                <a:gd name="T20" fmla="*/ 25 w 55"/>
                <a:gd name="T21" fmla="*/ 0 h 38"/>
                <a:gd name="T22" fmla="*/ 31 w 55"/>
                <a:gd name="T23" fmla="*/ 1 h 38"/>
                <a:gd name="T24" fmla="*/ 37 w 55"/>
                <a:gd name="T25" fmla="*/ 4 h 38"/>
                <a:gd name="T26" fmla="*/ 47 w 55"/>
                <a:gd name="T27" fmla="*/ 10 h 38"/>
                <a:gd name="T28" fmla="*/ 53 w 55"/>
                <a:gd name="T29" fmla="*/ 18 h 38"/>
                <a:gd name="T30" fmla="*/ 53 w 55"/>
                <a:gd name="T31" fmla="*/ 18 h 38"/>
                <a:gd name="T32" fmla="*/ 55 w 55"/>
                <a:gd name="T33" fmla="*/ 21 h 38"/>
                <a:gd name="T34" fmla="*/ 55 w 55"/>
                <a:gd name="T35" fmla="*/ 22 h 38"/>
                <a:gd name="T36" fmla="*/ 51 w 55"/>
                <a:gd name="T37" fmla="*/ 26 h 38"/>
                <a:gd name="T38" fmla="*/ 43 w 55"/>
                <a:gd name="T39" fmla="*/ 29 h 38"/>
                <a:gd name="T40" fmla="*/ 33 w 55"/>
                <a:gd name="T41" fmla="*/ 32 h 38"/>
                <a:gd name="T42" fmla="*/ 33 w 55"/>
                <a:gd name="T43" fmla="*/ 32 h 38"/>
                <a:gd name="T44" fmla="*/ 22 w 55"/>
                <a:gd name="T45" fmla="*/ 37 h 38"/>
                <a:gd name="T46" fmla="*/ 14 w 55"/>
                <a:gd name="T47" fmla="*/ 38 h 38"/>
                <a:gd name="T48" fmla="*/ 6 w 55"/>
                <a:gd name="T49" fmla="*/ 38 h 38"/>
                <a:gd name="T50" fmla="*/ 4 w 55"/>
                <a:gd name="T51" fmla="*/ 37 h 38"/>
                <a:gd name="T52" fmla="*/ 2 w 55"/>
                <a:gd name="T53" fmla="*/ 35 h 38"/>
                <a:gd name="T54" fmla="*/ 2 w 55"/>
                <a:gd name="T55" fmla="*/ 35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
                <a:gd name="T85" fmla="*/ 0 h 38"/>
                <a:gd name="T86" fmla="*/ 55 w 55"/>
                <a:gd name="T87" fmla="*/ 38 h 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 h="38">
                  <a:moveTo>
                    <a:pt x="2" y="35"/>
                  </a:moveTo>
                  <a:lnTo>
                    <a:pt x="2" y="35"/>
                  </a:lnTo>
                  <a:lnTo>
                    <a:pt x="0" y="26"/>
                  </a:lnTo>
                  <a:lnTo>
                    <a:pt x="0" y="16"/>
                  </a:lnTo>
                  <a:lnTo>
                    <a:pt x="2" y="12"/>
                  </a:lnTo>
                  <a:lnTo>
                    <a:pt x="6" y="7"/>
                  </a:lnTo>
                  <a:lnTo>
                    <a:pt x="10" y="3"/>
                  </a:lnTo>
                  <a:lnTo>
                    <a:pt x="14" y="1"/>
                  </a:lnTo>
                  <a:lnTo>
                    <a:pt x="20" y="0"/>
                  </a:lnTo>
                  <a:lnTo>
                    <a:pt x="25" y="0"/>
                  </a:lnTo>
                  <a:lnTo>
                    <a:pt x="31" y="1"/>
                  </a:lnTo>
                  <a:lnTo>
                    <a:pt x="37" y="4"/>
                  </a:lnTo>
                  <a:lnTo>
                    <a:pt x="47" y="10"/>
                  </a:lnTo>
                  <a:lnTo>
                    <a:pt x="53" y="18"/>
                  </a:lnTo>
                  <a:lnTo>
                    <a:pt x="55" y="21"/>
                  </a:lnTo>
                  <a:lnTo>
                    <a:pt x="55" y="22"/>
                  </a:lnTo>
                  <a:lnTo>
                    <a:pt x="51" y="26"/>
                  </a:lnTo>
                  <a:lnTo>
                    <a:pt x="43" y="29"/>
                  </a:lnTo>
                  <a:lnTo>
                    <a:pt x="33" y="32"/>
                  </a:lnTo>
                  <a:lnTo>
                    <a:pt x="22" y="37"/>
                  </a:lnTo>
                  <a:lnTo>
                    <a:pt x="14" y="38"/>
                  </a:lnTo>
                  <a:lnTo>
                    <a:pt x="6" y="38"/>
                  </a:lnTo>
                  <a:lnTo>
                    <a:pt x="4" y="37"/>
                  </a:lnTo>
                  <a:lnTo>
                    <a:pt x="2" y="35"/>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42" name="Freeform 235"/>
            <p:cNvSpPr>
              <a:spLocks/>
            </p:cNvSpPr>
            <p:nvPr/>
          </p:nvSpPr>
          <p:spPr bwMode="auto">
            <a:xfrm>
              <a:off x="3307" y="3135"/>
              <a:ext cx="35" cy="33"/>
            </a:xfrm>
            <a:custGeom>
              <a:avLst/>
              <a:gdLst>
                <a:gd name="T0" fmla="*/ 29 w 35"/>
                <a:gd name="T1" fmla="*/ 33 h 33"/>
                <a:gd name="T2" fmla="*/ 29 w 35"/>
                <a:gd name="T3" fmla="*/ 33 h 33"/>
                <a:gd name="T4" fmla="*/ 21 w 35"/>
                <a:gd name="T5" fmla="*/ 33 h 33"/>
                <a:gd name="T6" fmla="*/ 12 w 35"/>
                <a:gd name="T7" fmla="*/ 30 h 33"/>
                <a:gd name="T8" fmla="*/ 4 w 35"/>
                <a:gd name="T9" fmla="*/ 25 h 33"/>
                <a:gd name="T10" fmla="*/ 0 w 35"/>
                <a:gd name="T11" fmla="*/ 22 h 33"/>
                <a:gd name="T12" fmla="*/ 0 w 35"/>
                <a:gd name="T13" fmla="*/ 19 h 33"/>
                <a:gd name="T14" fmla="*/ 0 w 35"/>
                <a:gd name="T15" fmla="*/ 19 h 33"/>
                <a:gd name="T16" fmla="*/ 0 w 35"/>
                <a:gd name="T17" fmla="*/ 16 h 33"/>
                <a:gd name="T18" fmla="*/ 2 w 35"/>
                <a:gd name="T19" fmla="*/ 12 h 33"/>
                <a:gd name="T20" fmla="*/ 8 w 35"/>
                <a:gd name="T21" fmla="*/ 8 h 33"/>
                <a:gd name="T22" fmla="*/ 15 w 35"/>
                <a:gd name="T23" fmla="*/ 3 h 33"/>
                <a:gd name="T24" fmla="*/ 23 w 35"/>
                <a:gd name="T25" fmla="*/ 0 h 33"/>
                <a:gd name="T26" fmla="*/ 23 w 35"/>
                <a:gd name="T27" fmla="*/ 0 h 33"/>
                <a:gd name="T28" fmla="*/ 29 w 35"/>
                <a:gd name="T29" fmla="*/ 2 h 33"/>
                <a:gd name="T30" fmla="*/ 31 w 35"/>
                <a:gd name="T31" fmla="*/ 5 h 33"/>
                <a:gd name="T32" fmla="*/ 33 w 35"/>
                <a:gd name="T33" fmla="*/ 15 h 33"/>
                <a:gd name="T34" fmla="*/ 33 w 35"/>
                <a:gd name="T35" fmla="*/ 15 h 33"/>
                <a:gd name="T36" fmla="*/ 35 w 35"/>
                <a:gd name="T37" fmla="*/ 27 h 33"/>
                <a:gd name="T38" fmla="*/ 33 w 35"/>
                <a:gd name="T39" fmla="*/ 31 h 33"/>
                <a:gd name="T40" fmla="*/ 29 w 35"/>
                <a:gd name="T41" fmla="*/ 33 h 33"/>
                <a:gd name="T42" fmla="*/ 29 w 35"/>
                <a:gd name="T43" fmla="*/ 33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
                <a:gd name="T67" fmla="*/ 0 h 33"/>
                <a:gd name="T68" fmla="*/ 35 w 35"/>
                <a:gd name="T69" fmla="*/ 33 h 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 h="33">
                  <a:moveTo>
                    <a:pt x="29" y="33"/>
                  </a:moveTo>
                  <a:lnTo>
                    <a:pt x="29" y="33"/>
                  </a:lnTo>
                  <a:lnTo>
                    <a:pt x="21" y="33"/>
                  </a:lnTo>
                  <a:lnTo>
                    <a:pt x="12" y="30"/>
                  </a:lnTo>
                  <a:lnTo>
                    <a:pt x="4" y="25"/>
                  </a:lnTo>
                  <a:lnTo>
                    <a:pt x="0" y="22"/>
                  </a:lnTo>
                  <a:lnTo>
                    <a:pt x="0" y="19"/>
                  </a:lnTo>
                  <a:lnTo>
                    <a:pt x="0" y="16"/>
                  </a:lnTo>
                  <a:lnTo>
                    <a:pt x="2" y="12"/>
                  </a:lnTo>
                  <a:lnTo>
                    <a:pt x="8" y="8"/>
                  </a:lnTo>
                  <a:lnTo>
                    <a:pt x="15" y="3"/>
                  </a:lnTo>
                  <a:lnTo>
                    <a:pt x="23" y="0"/>
                  </a:lnTo>
                  <a:lnTo>
                    <a:pt x="29" y="2"/>
                  </a:lnTo>
                  <a:lnTo>
                    <a:pt x="31" y="5"/>
                  </a:lnTo>
                  <a:lnTo>
                    <a:pt x="33" y="15"/>
                  </a:lnTo>
                  <a:lnTo>
                    <a:pt x="35" y="27"/>
                  </a:lnTo>
                  <a:lnTo>
                    <a:pt x="33" y="31"/>
                  </a:lnTo>
                  <a:lnTo>
                    <a:pt x="29" y="33"/>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43" name="Freeform 236"/>
            <p:cNvSpPr>
              <a:spLocks/>
            </p:cNvSpPr>
            <p:nvPr/>
          </p:nvSpPr>
          <p:spPr bwMode="auto">
            <a:xfrm>
              <a:off x="3338" y="3088"/>
              <a:ext cx="42" cy="33"/>
            </a:xfrm>
            <a:custGeom>
              <a:avLst/>
              <a:gdLst>
                <a:gd name="T0" fmla="*/ 4 w 42"/>
                <a:gd name="T1" fmla="*/ 2 h 33"/>
                <a:gd name="T2" fmla="*/ 4 w 42"/>
                <a:gd name="T3" fmla="*/ 2 h 33"/>
                <a:gd name="T4" fmla="*/ 12 w 42"/>
                <a:gd name="T5" fmla="*/ 0 h 33"/>
                <a:gd name="T6" fmla="*/ 24 w 42"/>
                <a:gd name="T7" fmla="*/ 2 h 33"/>
                <a:gd name="T8" fmla="*/ 34 w 42"/>
                <a:gd name="T9" fmla="*/ 3 h 33"/>
                <a:gd name="T10" fmla="*/ 38 w 42"/>
                <a:gd name="T11" fmla="*/ 6 h 33"/>
                <a:gd name="T12" fmla="*/ 40 w 42"/>
                <a:gd name="T13" fmla="*/ 9 h 33"/>
                <a:gd name="T14" fmla="*/ 40 w 42"/>
                <a:gd name="T15" fmla="*/ 9 h 33"/>
                <a:gd name="T16" fmla="*/ 42 w 42"/>
                <a:gd name="T17" fmla="*/ 12 h 33"/>
                <a:gd name="T18" fmla="*/ 42 w 42"/>
                <a:gd name="T19" fmla="*/ 15 h 33"/>
                <a:gd name="T20" fmla="*/ 36 w 42"/>
                <a:gd name="T21" fmla="*/ 22 h 33"/>
                <a:gd name="T22" fmla="*/ 30 w 42"/>
                <a:gd name="T23" fmla="*/ 28 h 33"/>
                <a:gd name="T24" fmla="*/ 24 w 42"/>
                <a:gd name="T25" fmla="*/ 33 h 33"/>
                <a:gd name="T26" fmla="*/ 24 w 42"/>
                <a:gd name="T27" fmla="*/ 33 h 33"/>
                <a:gd name="T28" fmla="*/ 18 w 42"/>
                <a:gd name="T29" fmla="*/ 33 h 33"/>
                <a:gd name="T30" fmla="*/ 14 w 42"/>
                <a:gd name="T31" fmla="*/ 31 h 33"/>
                <a:gd name="T32" fmla="*/ 6 w 42"/>
                <a:gd name="T33" fmla="*/ 21 h 33"/>
                <a:gd name="T34" fmla="*/ 6 w 42"/>
                <a:gd name="T35" fmla="*/ 21 h 33"/>
                <a:gd name="T36" fmla="*/ 0 w 42"/>
                <a:gd name="T37" fmla="*/ 9 h 33"/>
                <a:gd name="T38" fmla="*/ 0 w 42"/>
                <a:gd name="T39" fmla="*/ 5 h 33"/>
                <a:gd name="T40" fmla="*/ 2 w 42"/>
                <a:gd name="T41" fmla="*/ 3 h 33"/>
                <a:gd name="T42" fmla="*/ 4 w 42"/>
                <a:gd name="T43" fmla="*/ 2 h 33"/>
                <a:gd name="T44" fmla="*/ 4 w 42"/>
                <a:gd name="T45" fmla="*/ 2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2"/>
                <a:gd name="T70" fmla="*/ 0 h 33"/>
                <a:gd name="T71" fmla="*/ 42 w 42"/>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2" h="33">
                  <a:moveTo>
                    <a:pt x="4" y="2"/>
                  </a:moveTo>
                  <a:lnTo>
                    <a:pt x="4" y="2"/>
                  </a:lnTo>
                  <a:lnTo>
                    <a:pt x="12" y="0"/>
                  </a:lnTo>
                  <a:lnTo>
                    <a:pt x="24" y="2"/>
                  </a:lnTo>
                  <a:lnTo>
                    <a:pt x="34" y="3"/>
                  </a:lnTo>
                  <a:lnTo>
                    <a:pt x="38" y="6"/>
                  </a:lnTo>
                  <a:lnTo>
                    <a:pt x="40" y="9"/>
                  </a:lnTo>
                  <a:lnTo>
                    <a:pt x="42" y="12"/>
                  </a:lnTo>
                  <a:lnTo>
                    <a:pt x="42" y="15"/>
                  </a:lnTo>
                  <a:lnTo>
                    <a:pt x="36" y="22"/>
                  </a:lnTo>
                  <a:lnTo>
                    <a:pt x="30" y="28"/>
                  </a:lnTo>
                  <a:lnTo>
                    <a:pt x="24" y="33"/>
                  </a:lnTo>
                  <a:lnTo>
                    <a:pt x="18" y="33"/>
                  </a:lnTo>
                  <a:lnTo>
                    <a:pt x="14" y="31"/>
                  </a:lnTo>
                  <a:lnTo>
                    <a:pt x="6" y="21"/>
                  </a:lnTo>
                  <a:lnTo>
                    <a:pt x="0" y="9"/>
                  </a:lnTo>
                  <a:lnTo>
                    <a:pt x="0" y="5"/>
                  </a:lnTo>
                  <a:lnTo>
                    <a:pt x="2" y="3"/>
                  </a:lnTo>
                  <a:lnTo>
                    <a:pt x="4" y="2"/>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44" name="Freeform 237"/>
            <p:cNvSpPr>
              <a:spLocks/>
            </p:cNvSpPr>
            <p:nvPr/>
          </p:nvSpPr>
          <p:spPr bwMode="auto">
            <a:xfrm>
              <a:off x="3480" y="3106"/>
              <a:ext cx="54" cy="41"/>
            </a:xfrm>
            <a:custGeom>
              <a:avLst/>
              <a:gdLst>
                <a:gd name="T0" fmla="*/ 36 w 54"/>
                <a:gd name="T1" fmla="*/ 1 h 41"/>
                <a:gd name="T2" fmla="*/ 36 w 54"/>
                <a:gd name="T3" fmla="*/ 1 h 41"/>
                <a:gd name="T4" fmla="*/ 44 w 54"/>
                <a:gd name="T5" fmla="*/ 7 h 41"/>
                <a:gd name="T6" fmla="*/ 50 w 54"/>
                <a:gd name="T7" fmla="*/ 16 h 41"/>
                <a:gd name="T8" fmla="*/ 52 w 54"/>
                <a:gd name="T9" fmla="*/ 20 h 41"/>
                <a:gd name="T10" fmla="*/ 54 w 54"/>
                <a:gd name="T11" fmla="*/ 25 h 41"/>
                <a:gd name="T12" fmla="*/ 52 w 54"/>
                <a:gd name="T13" fmla="*/ 29 h 41"/>
                <a:gd name="T14" fmla="*/ 50 w 54"/>
                <a:gd name="T15" fmla="*/ 34 h 41"/>
                <a:gd name="T16" fmla="*/ 50 w 54"/>
                <a:gd name="T17" fmla="*/ 34 h 41"/>
                <a:gd name="T18" fmla="*/ 46 w 54"/>
                <a:gd name="T19" fmla="*/ 37 h 41"/>
                <a:gd name="T20" fmla="*/ 42 w 54"/>
                <a:gd name="T21" fmla="*/ 40 h 41"/>
                <a:gd name="T22" fmla="*/ 36 w 54"/>
                <a:gd name="T23" fmla="*/ 41 h 41"/>
                <a:gd name="T24" fmla="*/ 28 w 54"/>
                <a:gd name="T25" fmla="*/ 41 h 41"/>
                <a:gd name="T26" fmla="*/ 14 w 54"/>
                <a:gd name="T27" fmla="*/ 40 h 41"/>
                <a:gd name="T28" fmla="*/ 4 w 54"/>
                <a:gd name="T29" fmla="*/ 37 h 41"/>
                <a:gd name="T30" fmla="*/ 4 w 54"/>
                <a:gd name="T31" fmla="*/ 37 h 41"/>
                <a:gd name="T32" fmla="*/ 2 w 54"/>
                <a:gd name="T33" fmla="*/ 35 h 41"/>
                <a:gd name="T34" fmla="*/ 0 w 54"/>
                <a:gd name="T35" fmla="*/ 34 h 41"/>
                <a:gd name="T36" fmla="*/ 0 w 54"/>
                <a:gd name="T37" fmla="*/ 28 h 41"/>
                <a:gd name="T38" fmla="*/ 4 w 54"/>
                <a:gd name="T39" fmla="*/ 22 h 41"/>
                <a:gd name="T40" fmla="*/ 10 w 54"/>
                <a:gd name="T41" fmla="*/ 16 h 41"/>
                <a:gd name="T42" fmla="*/ 10 w 54"/>
                <a:gd name="T43" fmla="*/ 16 h 41"/>
                <a:gd name="T44" fmla="*/ 16 w 54"/>
                <a:gd name="T45" fmla="*/ 9 h 41"/>
                <a:gd name="T46" fmla="*/ 22 w 54"/>
                <a:gd name="T47" fmla="*/ 3 h 41"/>
                <a:gd name="T48" fmla="*/ 28 w 54"/>
                <a:gd name="T49" fmla="*/ 0 h 41"/>
                <a:gd name="T50" fmla="*/ 32 w 54"/>
                <a:gd name="T51" fmla="*/ 0 h 41"/>
                <a:gd name="T52" fmla="*/ 36 w 54"/>
                <a:gd name="T53" fmla="*/ 1 h 41"/>
                <a:gd name="T54" fmla="*/ 36 w 54"/>
                <a:gd name="T55" fmla="*/ 1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4"/>
                <a:gd name="T85" fmla="*/ 0 h 41"/>
                <a:gd name="T86" fmla="*/ 54 w 54"/>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4" h="41">
                  <a:moveTo>
                    <a:pt x="36" y="1"/>
                  </a:moveTo>
                  <a:lnTo>
                    <a:pt x="36" y="1"/>
                  </a:lnTo>
                  <a:lnTo>
                    <a:pt x="44" y="7"/>
                  </a:lnTo>
                  <a:lnTo>
                    <a:pt x="50" y="16"/>
                  </a:lnTo>
                  <a:lnTo>
                    <a:pt x="52" y="20"/>
                  </a:lnTo>
                  <a:lnTo>
                    <a:pt x="54" y="25"/>
                  </a:lnTo>
                  <a:lnTo>
                    <a:pt x="52" y="29"/>
                  </a:lnTo>
                  <a:lnTo>
                    <a:pt x="50" y="34"/>
                  </a:lnTo>
                  <a:lnTo>
                    <a:pt x="46" y="37"/>
                  </a:lnTo>
                  <a:lnTo>
                    <a:pt x="42" y="40"/>
                  </a:lnTo>
                  <a:lnTo>
                    <a:pt x="36" y="41"/>
                  </a:lnTo>
                  <a:lnTo>
                    <a:pt x="28" y="41"/>
                  </a:lnTo>
                  <a:lnTo>
                    <a:pt x="14" y="40"/>
                  </a:lnTo>
                  <a:lnTo>
                    <a:pt x="4" y="37"/>
                  </a:lnTo>
                  <a:lnTo>
                    <a:pt x="2" y="35"/>
                  </a:lnTo>
                  <a:lnTo>
                    <a:pt x="0" y="34"/>
                  </a:lnTo>
                  <a:lnTo>
                    <a:pt x="0" y="28"/>
                  </a:lnTo>
                  <a:lnTo>
                    <a:pt x="4" y="22"/>
                  </a:lnTo>
                  <a:lnTo>
                    <a:pt x="10" y="16"/>
                  </a:lnTo>
                  <a:lnTo>
                    <a:pt x="16" y="9"/>
                  </a:lnTo>
                  <a:lnTo>
                    <a:pt x="22" y="3"/>
                  </a:lnTo>
                  <a:lnTo>
                    <a:pt x="28" y="0"/>
                  </a:lnTo>
                  <a:lnTo>
                    <a:pt x="32" y="0"/>
                  </a:lnTo>
                  <a:lnTo>
                    <a:pt x="36" y="1"/>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45" name="Freeform 238"/>
            <p:cNvSpPr>
              <a:spLocks/>
            </p:cNvSpPr>
            <p:nvPr/>
          </p:nvSpPr>
          <p:spPr bwMode="auto">
            <a:xfrm>
              <a:off x="3518" y="3074"/>
              <a:ext cx="49" cy="42"/>
            </a:xfrm>
            <a:custGeom>
              <a:avLst/>
              <a:gdLst>
                <a:gd name="T0" fmla="*/ 8 w 49"/>
                <a:gd name="T1" fmla="*/ 0 h 42"/>
                <a:gd name="T2" fmla="*/ 8 w 49"/>
                <a:gd name="T3" fmla="*/ 0 h 42"/>
                <a:gd name="T4" fmla="*/ 20 w 49"/>
                <a:gd name="T5" fmla="*/ 0 h 42"/>
                <a:gd name="T6" fmla="*/ 32 w 49"/>
                <a:gd name="T7" fmla="*/ 3 h 42"/>
                <a:gd name="T8" fmla="*/ 38 w 49"/>
                <a:gd name="T9" fmla="*/ 5 h 42"/>
                <a:gd name="T10" fmla="*/ 43 w 49"/>
                <a:gd name="T11" fmla="*/ 8 h 42"/>
                <a:gd name="T12" fmla="*/ 47 w 49"/>
                <a:gd name="T13" fmla="*/ 11 h 42"/>
                <a:gd name="T14" fmla="*/ 49 w 49"/>
                <a:gd name="T15" fmla="*/ 16 h 42"/>
                <a:gd name="T16" fmla="*/ 49 w 49"/>
                <a:gd name="T17" fmla="*/ 16 h 42"/>
                <a:gd name="T18" fmla="*/ 49 w 49"/>
                <a:gd name="T19" fmla="*/ 20 h 42"/>
                <a:gd name="T20" fmla="*/ 47 w 49"/>
                <a:gd name="T21" fmla="*/ 25 h 42"/>
                <a:gd name="T22" fmla="*/ 45 w 49"/>
                <a:gd name="T23" fmla="*/ 29 h 42"/>
                <a:gd name="T24" fmla="*/ 40 w 49"/>
                <a:gd name="T25" fmla="*/ 32 h 42"/>
                <a:gd name="T26" fmla="*/ 30 w 49"/>
                <a:gd name="T27" fmla="*/ 38 h 42"/>
                <a:gd name="T28" fmla="*/ 20 w 49"/>
                <a:gd name="T29" fmla="*/ 42 h 42"/>
                <a:gd name="T30" fmla="*/ 20 w 49"/>
                <a:gd name="T31" fmla="*/ 42 h 42"/>
                <a:gd name="T32" fmla="*/ 16 w 49"/>
                <a:gd name="T33" fmla="*/ 42 h 42"/>
                <a:gd name="T34" fmla="*/ 14 w 49"/>
                <a:gd name="T35" fmla="*/ 41 h 42"/>
                <a:gd name="T36" fmla="*/ 10 w 49"/>
                <a:gd name="T37" fmla="*/ 38 h 42"/>
                <a:gd name="T38" fmla="*/ 6 w 49"/>
                <a:gd name="T39" fmla="*/ 30 h 42"/>
                <a:gd name="T40" fmla="*/ 4 w 49"/>
                <a:gd name="T41" fmla="*/ 23 h 42"/>
                <a:gd name="T42" fmla="*/ 4 w 49"/>
                <a:gd name="T43" fmla="*/ 23 h 42"/>
                <a:gd name="T44" fmla="*/ 2 w 49"/>
                <a:gd name="T45" fmla="*/ 14 h 42"/>
                <a:gd name="T46" fmla="*/ 0 w 49"/>
                <a:gd name="T47" fmla="*/ 8 h 42"/>
                <a:gd name="T48" fmla="*/ 2 w 49"/>
                <a:gd name="T49" fmla="*/ 3 h 42"/>
                <a:gd name="T50" fmla="*/ 4 w 49"/>
                <a:gd name="T51" fmla="*/ 1 h 42"/>
                <a:gd name="T52" fmla="*/ 8 w 49"/>
                <a:gd name="T53" fmla="*/ 0 h 42"/>
                <a:gd name="T54" fmla="*/ 8 w 49"/>
                <a:gd name="T55" fmla="*/ 0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
                <a:gd name="T85" fmla="*/ 0 h 42"/>
                <a:gd name="T86" fmla="*/ 49 w 49"/>
                <a:gd name="T87" fmla="*/ 42 h 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 h="42">
                  <a:moveTo>
                    <a:pt x="8" y="0"/>
                  </a:moveTo>
                  <a:lnTo>
                    <a:pt x="8" y="0"/>
                  </a:lnTo>
                  <a:lnTo>
                    <a:pt x="20" y="0"/>
                  </a:lnTo>
                  <a:lnTo>
                    <a:pt x="32" y="3"/>
                  </a:lnTo>
                  <a:lnTo>
                    <a:pt x="38" y="5"/>
                  </a:lnTo>
                  <a:lnTo>
                    <a:pt x="43" y="8"/>
                  </a:lnTo>
                  <a:lnTo>
                    <a:pt x="47" y="11"/>
                  </a:lnTo>
                  <a:lnTo>
                    <a:pt x="49" y="16"/>
                  </a:lnTo>
                  <a:lnTo>
                    <a:pt x="49" y="20"/>
                  </a:lnTo>
                  <a:lnTo>
                    <a:pt x="47" y="25"/>
                  </a:lnTo>
                  <a:lnTo>
                    <a:pt x="45" y="29"/>
                  </a:lnTo>
                  <a:lnTo>
                    <a:pt x="40" y="32"/>
                  </a:lnTo>
                  <a:lnTo>
                    <a:pt x="30" y="38"/>
                  </a:lnTo>
                  <a:lnTo>
                    <a:pt x="20" y="42"/>
                  </a:lnTo>
                  <a:lnTo>
                    <a:pt x="16" y="42"/>
                  </a:lnTo>
                  <a:lnTo>
                    <a:pt x="14" y="41"/>
                  </a:lnTo>
                  <a:lnTo>
                    <a:pt x="10" y="38"/>
                  </a:lnTo>
                  <a:lnTo>
                    <a:pt x="6" y="30"/>
                  </a:lnTo>
                  <a:lnTo>
                    <a:pt x="4" y="23"/>
                  </a:lnTo>
                  <a:lnTo>
                    <a:pt x="2" y="14"/>
                  </a:lnTo>
                  <a:lnTo>
                    <a:pt x="0" y="8"/>
                  </a:lnTo>
                  <a:lnTo>
                    <a:pt x="2" y="3"/>
                  </a:lnTo>
                  <a:lnTo>
                    <a:pt x="4" y="1"/>
                  </a:lnTo>
                  <a:lnTo>
                    <a:pt x="8" y="0"/>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46" name="Freeform 239"/>
            <p:cNvSpPr>
              <a:spLocks/>
            </p:cNvSpPr>
            <p:nvPr/>
          </p:nvSpPr>
          <p:spPr bwMode="auto">
            <a:xfrm>
              <a:off x="3475" y="3075"/>
              <a:ext cx="43" cy="26"/>
            </a:xfrm>
            <a:custGeom>
              <a:avLst/>
              <a:gdLst>
                <a:gd name="T0" fmla="*/ 0 w 43"/>
                <a:gd name="T1" fmla="*/ 21 h 26"/>
                <a:gd name="T2" fmla="*/ 0 w 43"/>
                <a:gd name="T3" fmla="*/ 21 h 26"/>
                <a:gd name="T4" fmla="*/ 2 w 43"/>
                <a:gd name="T5" fmla="*/ 15 h 26"/>
                <a:gd name="T6" fmla="*/ 7 w 43"/>
                <a:gd name="T7" fmla="*/ 7 h 26"/>
                <a:gd name="T8" fmla="*/ 15 w 43"/>
                <a:gd name="T9" fmla="*/ 3 h 26"/>
                <a:gd name="T10" fmla="*/ 19 w 43"/>
                <a:gd name="T11" fmla="*/ 2 h 26"/>
                <a:gd name="T12" fmla="*/ 23 w 43"/>
                <a:gd name="T13" fmla="*/ 0 h 26"/>
                <a:gd name="T14" fmla="*/ 23 w 43"/>
                <a:gd name="T15" fmla="*/ 0 h 26"/>
                <a:gd name="T16" fmla="*/ 27 w 43"/>
                <a:gd name="T17" fmla="*/ 2 h 26"/>
                <a:gd name="T18" fmla="*/ 31 w 43"/>
                <a:gd name="T19" fmla="*/ 3 h 26"/>
                <a:gd name="T20" fmla="*/ 37 w 43"/>
                <a:gd name="T21" fmla="*/ 9 h 26"/>
                <a:gd name="T22" fmla="*/ 41 w 43"/>
                <a:gd name="T23" fmla="*/ 16 h 26"/>
                <a:gd name="T24" fmla="*/ 43 w 43"/>
                <a:gd name="T25" fmla="*/ 22 h 26"/>
                <a:gd name="T26" fmla="*/ 43 w 43"/>
                <a:gd name="T27" fmla="*/ 22 h 26"/>
                <a:gd name="T28" fmla="*/ 41 w 43"/>
                <a:gd name="T29" fmla="*/ 25 h 26"/>
                <a:gd name="T30" fmla="*/ 37 w 43"/>
                <a:gd name="T31" fmla="*/ 26 h 26"/>
                <a:gd name="T32" fmla="*/ 21 w 43"/>
                <a:gd name="T33" fmla="*/ 26 h 26"/>
                <a:gd name="T34" fmla="*/ 21 w 43"/>
                <a:gd name="T35" fmla="*/ 26 h 26"/>
                <a:gd name="T36" fmla="*/ 5 w 43"/>
                <a:gd name="T37" fmla="*/ 25 h 26"/>
                <a:gd name="T38" fmla="*/ 2 w 43"/>
                <a:gd name="T39" fmla="*/ 24 h 26"/>
                <a:gd name="T40" fmla="*/ 0 w 43"/>
                <a:gd name="T41" fmla="*/ 21 h 26"/>
                <a:gd name="T42" fmla="*/ 0 w 43"/>
                <a:gd name="T43" fmla="*/ 21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26"/>
                <a:gd name="T68" fmla="*/ 43 w 43"/>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26">
                  <a:moveTo>
                    <a:pt x="0" y="21"/>
                  </a:moveTo>
                  <a:lnTo>
                    <a:pt x="0" y="21"/>
                  </a:lnTo>
                  <a:lnTo>
                    <a:pt x="2" y="15"/>
                  </a:lnTo>
                  <a:lnTo>
                    <a:pt x="7" y="7"/>
                  </a:lnTo>
                  <a:lnTo>
                    <a:pt x="15" y="3"/>
                  </a:lnTo>
                  <a:lnTo>
                    <a:pt x="19" y="2"/>
                  </a:lnTo>
                  <a:lnTo>
                    <a:pt x="23" y="0"/>
                  </a:lnTo>
                  <a:lnTo>
                    <a:pt x="27" y="2"/>
                  </a:lnTo>
                  <a:lnTo>
                    <a:pt x="31" y="3"/>
                  </a:lnTo>
                  <a:lnTo>
                    <a:pt x="37" y="9"/>
                  </a:lnTo>
                  <a:lnTo>
                    <a:pt x="41" y="16"/>
                  </a:lnTo>
                  <a:lnTo>
                    <a:pt x="43" y="22"/>
                  </a:lnTo>
                  <a:lnTo>
                    <a:pt x="41" y="25"/>
                  </a:lnTo>
                  <a:lnTo>
                    <a:pt x="37" y="26"/>
                  </a:lnTo>
                  <a:lnTo>
                    <a:pt x="21" y="26"/>
                  </a:lnTo>
                  <a:lnTo>
                    <a:pt x="5" y="25"/>
                  </a:lnTo>
                  <a:lnTo>
                    <a:pt x="2" y="24"/>
                  </a:lnTo>
                  <a:lnTo>
                    <a:pt x="0" y="21"/>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47" name="Freeform 240"/>
            <p:cNvSpPr>
              <a:spLocks/>
            </p:cNvSpPr>
            <p:nvPr/>
          </p:nvSpPr>
          <p:spPr bwMode="auto">
            <a:xfrm>
              <a:off x="3532" y="3110"/>
              <a:ext cx="45" cy="30"/>
            </a:xfrm>
            <a:custGeom>
              <a:avLst/>
              <a:gdLst>
                <a:gd name="T0" fmla="*/ 45 w 45"/>
                <a:gd name="T1" fmla="*/ 5 h 30"/>
                <a:gd name="T2" fmla="*/ 45 w 45"/>
                <a:gd name="T3" fmla="*/ 5 h 30"/>
                <a:gd name="T4" fmla="*/ 43 w 45"/>
                <a:gd name="T5" fmla="*/ 12 h 30"/>
                <a:gd name="T6" fmla="*/ 41 w 45"/>
                <a:gd name="T7" fmla="*/ 19 h 30"/>
                <a:gd name="T8" fmla="*/ 35 w 45"/>
                <a:gd name="T9" fmla="*/ 25 h 30"/>
                <a:gd name="T10" fmla="*/ 31 w 45"/>
                <a:gd name="T11" fmla="*/ 28 h 30"/>
                <a:gd name="T12" fmla="*/ 28 w 45"/>
                <a:gd name="T13" fmla="*/ 30 h 30"/>
                <a:gd name="T14" fmla="*/ 28 w 45"/>
                <a:gd name="T15" fmla="*/ 30 h 30"/>
                <a:gd name="T16" fmla="*/ 24 w 45"/>
                <a:gd name="T17" fmla="*/ 30 h 30"/>
                <a:gd name="T18" fmla="*/ 18 w 45"/>
                <a:gd name="T19" fmla="*/ 28 h 30"/>
                <a:gd name="T20" fmla="*/ 10 w 45"/>
                <a:gd name="T21" fmla="*/ 24 h 30"/>
                <a:gd name="T22" fmla="*/ 4 w 45"/>
                <a:gd name="T23" fmla="*/ 18 h 30"/>
                <a:gd name="T24" fmla="*/ 0 w 45"/>
                <a:gd name="T25" fmla="*/ 12 h 30"/>
                <a:gd name="T26" fmla="*/ 0 w 45"/>
                <a:gd name="T27" fmla="*/ 12 h 30"/>
                <a:gd name="T28" fmla="*/ 0 w 45"/>
                <a:gd name="T29" fmla="*/ 9 h 30"/>
                <a:gd name="T30" fmla="*/ 4 w 45"/>
                <a:gd name="T31" fmla="*/ 6 h 30"/>
                <a:gd name="T32" fmla="*/ 20 w 45"/>
                <a:gd name="T33" fmla="*/ 3 h 30"/>
                <a:gd name="T34" fmla="*/ 20 w 45"/>
                <a:gd name="T35" fmla="*/ 3 h 30"/>
                <a:gd name="T36" fmla="*/ 35 w 45"/>
                <a:gd name="T37" fmla="*/ 0 h 30"/>
                <a:gd name="T38" fmla="*/ 41 w 45"/>
                <a:gd name="T39" fmla="*/ 2 h 30"/>
                <a:gd name="T40" fmla="*/ 43 w 45"/>
                <a:gd name="T41" fmla="*/ 3 h 30"/>
                <a:gd name="T42" fmla="*/ 45 w 45"/>
                <a:gd name="T43" fmla="*/ 5 h 30"/>
                <a:gd name="T44" fmla="*/ 45 w 45"/>
                <a:gd name="T45" fmla="*/ 5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5"/>
                <a:gd name="T70" fmla="*/ 0 h 30"/>
                <a:gd name="T71" fmla="*/ 45 w 45"/>
                <a:gd name="T72" fmla="*/ 30 h 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5" h="30">
                  <a:moveTo>
                    <a:pt x="45" y="5"/>
                  </a:moveTo>
                  <a:lnTo>
                    <a:pt x="45" y="5"/>
                  </a:lnTo>
                  <a:lnTo>
                    <a:pt x="43" y="12"/>
                  </a:lnTo>
                  <a:lnTo>
                    <a:pt x="41" y="19"/>
                  </a:lnTo>
                  <a:lnTo>
                    <a:pt x="35" y="25"/>
                  </a:lnTo>
                  <a:lnTo>
                    <a:pt x="31" y="28"/>
                  </a:lnTo>
                  <a:lnTo>
                    <a:pt x="28" y="30"/>
                  </a:lnTo>
                  <a:lnTo>
                    <a:pt x="24" y="30"/>
                  </a:lnTo>
                  <a:lnTo>
                    <a:pt x="18" y="28"/>
                  </a:lnTo>
                  <a:lnTo>
                    <a:pt x="10" y="24"/>
                  </a:lnTo>
                  <a:lnTo>
                    <a:pt x="4" y="18"/>
                  </a:lnTo>
                  <a:lnTo>
                    <a:pt x="0" y="12"/>
                  </a:lnTo>
                  <a:lnTo>
                    <a:pt x="0" y="9"/>
                  </a:lnTo>
                  <a:lnTo>
                    <a:pt x="4" y="6"/>
                  </a:lnTo>
                  <a:lnTo>
                    <a:pt x="20" y="3"/>
                  </a:lnTo>
                  <a:lnTo>
                    <a:pt x="35" y="0"/>
                  </a:lnTo>
                  <a:lnTo>
                    <a:pt x="41" y="2"/>
                  </a:lnTo>
                  <a:lnTo>
                    <a:pt x="43" y="3"/>
                  </a:lnTo>
                  <a:lnTo>
                    <a:pt x="45" y="5"/>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48" name="Freeform 241"/>
            <p:cNvSpPr>
              <a:spLocks/>
            </p:cNvSpPr>
            <p:nvPr/>
          </p:nvSpPr>
          <p:spPr bwMode="auto">
            <a:xfrm>
              <a:off x="3295" y="3059"/>
              <a:ext cx="51" cy="41"/>
            </a:xfrm>
            <a:custGeom>
              <a:avLst/>
              <a:gdLst>
                <a:gd name="T0" fmla="*/ 35 w 51"/>
                <a:gd name="T1" fmla="*/ 1 h 41"/>
                <a:gd name="T2" fmla="*/ 35 w 51"/>
                <a:gd name="T3" fmla="*/ 1 h 41"/>
                <a:gd name="T4" fmla="*/ 41 w 51"/>
                <a:gd name="T5" fmla="*/ 7 h 41"/>
                <a:gd name="T6" fmla="*/ 49 w 51"/>
                <a:gd name="T7" fmla="*/ 16 h 41"/>
                <a:gd name="T8" fmla="*/ 51 w 51"/>
                <a:gd name="T9" fmla="*/ 20 h 41"/>
                <a:gd name="T10" fmla="*/ 51 w 51"/>
                <a:gd name="T11" fmla="*/ 26 h 41"/>
                <a:gd name="T12" fmla="*/ 51 w 51"/>
                <a:gd name="T13" fmla="*/ 31 h 41"/>
                <a:gd name="T14" fmla="*/ 49 w 51"/>
                <a:gd name="T15" fmla="*/ 35 h 41"/>
                <a:gd name="T16" fmla="*/ 49 w 51"/>
                <a:gd name="T17" fmla="*/ 35 h 41"/>
                <a:gd name="T18" fmla="*/ 45 w 51"/>
                <a:gd name="T19" fmla="*/ 38 h 41"/>
                <a:gd name="T20" fmla="*/ 39 w 51"/>
                <a:gd name="T21" fmla="*/ 40 h 41"/>
                <a:gd name="T22" fmla="*/ 33 w 51"/>
                <a:gd name="T23" fmla="*/ 41 h 41"/>
                <a:gd name="T24" fmla="*/ 27 w 51"/>
                <a:gd name="T25" fmla="*/ 41 h 41"/>
                <a:gd name="T26" fmla="*/ 14 w 51"/>
                <a:gd name="T27" fmla="*/ 40 h 41"/>
                <a:gd name="T28" fmla="*/ 4 w 51"/>
                <a:gd name="T29" fmla="*/ 38 h 41"/>
                <a:gd name="T30" fmla="*/ 4 w 51"/>
                <a:gd name="T31" fmla="*/ 38 h 41"/>
                <a:gd name="T32" fmla="*/ 2 w 51"/>
                <a:gd name="T33" fmla="*/ 35 h 41"/>
                <a:gd name="T34" fmla="*/ 0 w 51"/>
                <a:gd name="T35" fmla="*/ 34 h 41"/>
                <a:gd name="T36" fmla="*/ 0 w 51"/>
                <a:gd name="T37" fmla="*/ 29 h 41"/>
                <a:gd name="T38" fmla="*/ 4 w 51"/>
                <a:gd name="T39" fmla="*/ 23 h 41"/>
                <a:gd name="T40" fmla="*/ 10 w 51"/>
                <a:gd name="T41" fmla="*/ 16 h 41"/>
                <a:gd name="T42" fmla="*/ 10 w 51"/>
                <a:gd name="T43" fmla="*/ 16 h 41"/>
                <a:gd name="T44" fmla="*/ 16 w 51"/>
                <a:gd name="T45" fmla="*/ 9 h 41"/>
                <a:gd name="T46" fmla="*/ 22 w 51"/>
                <a:gd name="T47" fmla="*/ 3 h 41"/>
                <a:gd name="T48" fmla="*/ 27 w 51"/>
                <a:gd name="T49" fmla="*/ 0 h 41"/>
                <a:gd name="T50" fmla="*/ 31 w 51"/>
                <a:gd name="T51" fmla="*/ 0 h 41"/>
                <a:gd name="T52" fmla="*/ 35 w 51"/>
                <a:gd name="T53" fmla="*/ 1 h 41"/>
                <a:gd name="T54" fmla="*/ 35 w 51"/>
                <a:gd name="T55" fmla="*/ 1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1"/>
                <a:gd name="T85" fmla="*/ 0 h 41"/>
                <a:gd name="T86" fmla="*/ 51 w 51"/>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1" h="41">
                  <a:moveTo>
                    <a:pt x="35" y="1"/>
                  </a:moveTo>
                  <a:lnTo>
                    <a:pt x="35" y="1"/>
                  </a:lnTo>
                  <a:lnTo>
                    <a:pt x="41" y="7"/>
                  </a:lnTo>
                  <a:lnTo>
                    <a:pt x="49" y="16"/>
                  </a:lnTo>
                  <a:lnTo>
                    <a:pt x="51" y="20"/>
                  </a:lnTo>
                  <a:lnTo>
                    <a:pt x="51" y="26"/>
                  </a:lnTo>
                  <a:lnTo>
                    <a:pt x="51" y="31"/>
                  </a:lnTo>
                  <a:lnTo>
                    <a:pt x="49" y="35"/>
                  </a:lnTo>
                  <a:lnTo>
                    <a:pt x="45" y="38"/>
                  </a:lnTo>
                  <a:lnTo>
                    <a:pt x="39" y="40"/>
                  </a:lnTo>
                  <a:lnTo>
                    <a:pt x="33" y="41"/>
                  </a:lnTo>
                  <a:lnTo>
                    <a:pt x="27" y="41"/>
                  </a:lnTo>
                  <a:lnTo>
                    <a:pt x="14" y="40"/>
                  </a:lnTo>
                  <a:lnTo>
                    <a:pt x="4" y="38"/>
                  </a:lnTo>
                  <a:lnTo>
                    <a:pt x="2" y="35"/>
                  </a:lnTo>
                  <a:lnTo>
                    <a:pt x="0" y="34"/>
                  </a:lnTo>
                  <a:lnTo>
                    <a:pt x="0" y="29"/>
                  </a:lnTo>
                  <a:lnTo>
                    <a:pt x="4" y="23"/>
                  </a:lnTo>
                  <a:lnTo>
                    <a:pt x="10" y="16"/>
                  </a:lnTo>
                  <a:lnTo>
                    <a:pt x="16" y="9"/>
                  </a:lnTo>
                  <a:lnTo>
                    <a:pt x="22" y="3"/>
                  </a:lnTo>
                  <a:lnTo>
                    <a:pt x="27" y="0"/>
                  </a:lnTo>
                  <a:lnTo>
                    <a:pt x="31" y="0"/>
                  </a:lnTo>
                  <a:lnTo>
                    <a:pt x="35" y="1"/>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49" name="Freeform 242"/>
            <p:cNvSpPr>
              <a:spLocks/>
            </p:cNvSpPr>
            <p:nvPr/>
          </p:nvSpPr>
          <p:spPr bwMode="auto">
            <a:xfrm>
              <a:off x="3558" y="3052"/>
              <a:ext cx="53" cy="41"/>
            </a:xfrm>
            <a:custGeom>
              <a:avLst/>
              <a:gdLst>
                <a:gd name="T0" fmla="*/ 15 w 53"/>
                <a:gd name="T1" fmla="*/ 39 h 41"/>
                <a:gd name="T2" fmla="*/ 15 w 53"/>
                <a:gd name="T3" fmla="*/ 39 h 41"/>
                <a:gd name="T4" fmla="*/ 7 w 53"/>
                <a:gd name="T5" fmla="*/ 33 h 41"/>
                <a:gd name="T6" fmla="*/ 3 w 53"/>
                <a:gd name="T7" fmla="*/ 23 h 41"/>
                <a:gd name="T8" fmla="*/ 2 w 53"/>
                <a:gd name="T9" fmla="*/ 19 h 41"/>
                <a:gd name="T10" fmla="*/ 0 w 53"/>
                <a:gd name="T11" fmla="*/ 14 h 41"/>
                <a:gd name="T12" fmla="*/ 2 w 53"/>
                <a:gd name="T13" fmla="*/ 8 h 41"/>
                <a:gd name="T14" fmla="*/ 3 w 53"/>
                <a:gd name="T15" fmla="*/ 5 h 41"/>
                <a:gd name="T16" fmla="*/ 3 w 53"/>
                <a:gd name="T17" fmla="*/ 5 h 41"/>
                <a:gd name="T18" fmla="*/ 7 w 53"/>
                <a:gd name="T19" fmla="*/ 2 h 41"/>
                <a:gd name="T20" fmla="*/ 13 w 53"/>
                <a:gd name="T21" fmla="*/ 0 h 41"/>
                <a:gd name="T22" fmla="*/ 19 w 53"/>
                <a:gd name="T23" fmla="*/ 0 h 41"/>
                <a:gd name="T24" fmla="*/ 27 w 53"/>
                <a:gd name="T25" fmla="*/ 0 h 41"/>
                <a:gd name="T26" fmla="*/ 39 w 53"/>
                <a:gd name="T27" fmla="*/ 1 h 41"/>
                <a:gd name="T28" fmla="*/ 49 w 53"/>
                <a:gd name="T29" fmla="*/ 4 h 41"/>
                <a:gd name="T30" fmla="*/ 49 w 53"/>
                <a:gd name="T31" fmla="*/ 4 h 41"/>
                <a:gd name="T32" fmla="*/ 53 w 53"/>
                <a:gd name="T33" fmla="*/ 7 h 41"/>
                <a:gd name="T34" fmla="*/ 53 w 53"/>
                <a:gd name="T35" fmla="*/ 8 h 41"/>
                <a:gd name="T36" fmla="*/ 53 w 53"/>
                <a:gd name="T37" fmla="*/ 13 h 41"/>
                <a:gd name="T38" fmla="*/ 49 w 53"/>
                <a:gd name="T39" fmla="*/ 19 h 41"/>
                <a:gd name="T40" fmla="*/ 41 w 53"/>
                <a:gd name="T41" fmla="*/ 26 h 41"/>
                <a:gd name="T42" fmla="*/ 41 w 53"/>
                <a:gd name="T43" fmla="*/ 26 h 41"/>
                <a:gd name="T44" fmla="*/ 35 w 53"/>
                <a:gd name="T45" fmla="*/ 32 h 41"/>
                <a:gd name="T46" fmla="*/ 29 w 53"/>
                <a:gd name="T47" fmla="*/ 38 h 41"/>
                <a:gd name="T48" fmla="*/ 21 w 53"/>
                <a:gd name="T49" fmla="*/ 41 h 41"/>
                <a:gd name="T50" fmla="*/ 19 w 53"/>
                <a:gd name="T51" fmla="*/ 41 h 41"/>
                <a:gd name="T52" fmla="*/ 15 w 53"/>
                <a:gd name="T53" fmla="*/ 39 h 41"/>
                <a:gd name="T54" fmla="*/ 15 w 53"/>
                <a:gd name="T55" fmla="*/ 39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41"/>
                <a:gd name="T86" fmla="*/ 53 w 53"/>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41">
                  <a:moveTo>
                    <a:pt x="15" y="39"/>
                  </a:moveTo>
                  <a:lnTo>
                    <a:pt x="15" y="39"/>
                  </a:lnTo>
                  <a:lnTo>
                    <a:pt x="7" y="33"/>
                  </a:lnTo>
                  <a:lnTo>
                    <a:pt x="3" y="23"/>
                  </a:lnTo>
                  <a:lnTo>
                    <a:pt x="2" y="19"/>
                  </a:lnTo>
                  <a:lnTo>
                    <a:pt x="0" y="14"/>
                  </a:lnTo>
                  <a:lnTo>
                    <a:pt x="2" y="8"/>
                  </a:lnTo>
                  <a:lnTo>
                    <a:pt x="3" y="5"/>
                  </a:lnTo>
                  <a:lnTo>
                    <a:pt x="7" y="2"/>
                  </a:lnTo>
                  <a:lnTo>
                    <a:pt x="13" y="0"/>
                  </a:lnTo>
                  <a:lnTo>
                    <a:pt x="19" y="0"/>
                  </a:lnTo>
                  <a:lnTo>
                    <a:pt x="27" y="0"/>
                  </a:lnTo>
                  <a:lnTo>
                    <a:pt x="39" y="1"/>
                  </a:lnTo>
                  <a:lnTo>
                    <a:pt x="49" y="4"/>
                  </a:lnTo>
                  <a:lnTo>
                    <a:pt x="53" y="7"/>
                  </a:lnTo>
                  <a:lnTo>
                    <a:pt x="53" y="8"/>
                  </a:lnTo>
                  <a:lnTo>
                    <a:pt x="53" y="13"/>
                  </a:lnTo>
                  <a:lnTo>
                    <a:pt x="49" y="19"/>
                  </a:lnTo>
                  <a:lnTo>
                    <a:pt x="41" y="26"/>
                  </a:lnTo>
                  <a:lnTo>
                    <a:pt x="35" y="32"/>
                  </a:lnTo>
                  <a:lnTo>
                    <a:pt x="29" y="38"/>
                  </a:lnTo>
                  <a:lnTo>
                    <a:pt x="21" y="41"/>
                  </a:lnTo>
                  <a:lnTo>
                    <a:pt x="19" y="41"/>
                  </a:lnTo>
                  <a:lnTo>
                    <a:pt x="15" y="39"/>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50" name="Freeform 243"/>
            <p:cNvSpPr>
              <a:spLocks/>
            </p:cNvSpPr>
            <p:nvPr/>
          </p:nvSpPr>
          <p:spPr bwMode="auto">
            <a:xfrm>
              <a:off x="3346" y="3065"/>
              <a:ext cx="44" cy="28"/>
            </a:xfrm>
            <a:custGeom>
              <a:avLst/>
              <a:gdLst>
                <a:gd name="T0" fmla="*/ 44 w 44"/>
                <a:gd name="T1" fmla="*/ 4 h 28"/>
                <a:gd name="T2" fmla="*/ 44 w 44"/>
                <a:gd name="T3" fmla="*/ 4 h 28"/>
                <a:gd name="T4" fmla="*/ 44 w 44"/>
                <a:gd name="T5" fmla="*/ 10 h 28"/>
                <a:gd name="T6" fmla="*/ 42 w 44"/>
                <a:gd name="T7" fmla="*/ 17 h 28"/>
                <a:gd name="T8" fmla="*/ 36 w 44"/>
                <a:gd name="T9" fmla="*/ 25 h 28"/>
                <a:gd name="T10" fmla="*/ 32 w 44"/>
                <a:gd name="T11" fmla="*/ 26 h 28"/>
                <a:gd name="T12" fmla="*/ 28 w 44"/>
                <a:gd name="T13" fmla="*/ 28 h 28"/>
                <a:gd name="T14" fmla="*/ 28 w 44"/>
                <a:gd name="T15" fmla="*/ 28 h 28"/>
                <a:gd name="T16" fmla="*/ 22 w 44"/>
                <a:gd name="T17" fmla="*/ 28 h 28"/>
                <a:gd name="T18" fmla="*/ 18 w 44"/>
                <a:gd name="T19" fmla="*/ 28 h 28"/>
                <a:gd name="T20" fmla="*/ 10 w 44"/>
                <a:gd name="T21" fmla="*/ 23 h 28"/>
                <a:gd name="T22" fmla="*/ 4 w 44"/>
                <a:gd name="T23" fmla="*/ 17 h 28"/>
                <a:gd name="T24" fmla="*/ 0 w 44"/>
                <a:gd name="T25" fmla="*/ 12 h 28"/>
                <a:gd name="T26" fmla="*/ 0 w 44"/>
                <a:gd name="T27" fmla="*/ 12 h 28"/>
                <a:gd name="T28" fmla="*/ 0 w 44"/>
                <a:gd name="T29" fmla="*/ 7 h 28"/>
                <a:gd name="T30" fmla="*/ 4 w 44"/>
                <a:gd name="T31" fmla="*/ 4 h 28"/>
                <a:gd name="T32" fmla="*/ 20 w 44"/>
                <a:gd name="T33" fmla="*/ 1 h 28"/>
                <a:gd name="T34" fmla="*/ 20 w 44"/>
                <a:gd name="T35" fmla="*/ 1 h 28"/>
                <a:gd name="T36" fmla="*/ 36 w 44"/>
                <a:gd name="T37" fmla="*/ 0 h 28"/>
                <a:gd name="T38" fmla="*/ 42 w 44"/>
                <a:gd name="T39" fmla="*/ 0 h 28"/>
                <a:gd name="T40" fmla="*/ 44 w 44"/>
                <a:gd name="T41" fmla="*/ 1 h 28"/>
                <a:gd name="T42" fmla="*/ 44 w 44"/>
                <a:gd name="T43" fmla="*/ 4 h 28"/>
                <a:gd name="T44" fmla="*/ 44 w 44"/>
                <a:gd name="T45" fmla="*/ 4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
                <a:gd name="T70" fmla="*/ 0 h 28"/>
                <a:gd name="T71" fmla="*/ 44 w 44"/>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 h="28">
                  <a:moveTo>
                    <a:pt x="44" y="4"/>
                  </a:moveTo>
                  <a:lnTo>
                    <a:pt x="44" y="4"/>
                  </a:lnTo>
                  <a:lnTo>
                    <a:pt x="44" y="10"/>
                  </a:lnTo>
                  <a:lnTo>
                    <a:pt x="42" y="17"/>
                  </a:lnTo>
                  <a:lnTo>
                    <a:pt x="36" y="25"/>
                  </a:lnTo>
                  <a:lnTo>
                    <a:pt x="32" y="26"/>
                  </a:lnTo>
                  <a:lnTo>
                    <a:pt x="28" y="28"/>
                  </a:lnTo>
                  <a:lnTo>
                    <a:pt x="22" y="28"/>
                  </a:lnTo>
                  <a:lnTo>
                    <a:pt x="18" y="28"/>
                  </a:lnTo>
                  <a:lnTo>
                    <a:pt x="10" y="23"/>
                  </a:lnTo>
                  <a:lnTo>
                    <a:pt x="4" y="17"/>
                  </a:lnTo>
                  <a:lnTo>
                    <a:pt x="0" y="12"/>
                  </a:lnTo>
                  <a:lnTo>
                    <a:pt x="0" y="7"/>
                  </a:lnTo>
                  <a:lnTo>
                    <a:pt x="4" y="4"/>
                  </a:lnTo>
                  <a:lnTo>
                    <a:pt x="20" y="1"/>
                  </a:lnTo>
                  <a:lnTo>
                    <a:pt x="36" y="0"/>
                  </a:lnTo>
                  <a:lnTo>
                    <a:pt x="42" y="0"/>
                  </a:lnTo>
                  <a:lnTo>
                    <a:pt x="44" y="1"/>
                  </a:lnTo>
                  <a:lnTo>
                    <a:pt x="44" y="4"/>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51" name="Freeform 244"/>
            <p:cNvSpPr>
              <a:spLocks/>
            </p:cNvSpPr>
            <p:nvPr/>
          </p:nvSpPr>
          <p:spPr bwMode="auto">
            <a:xfrm>
              <a:off x="3443" y="2965"/>
              <a:ext cx="53" cy="41"/>
            </a:xfrm>
            <a:custGeom>
              <a:avLst/>
              <a:gdLst>
                <a:gd name="T0" fmla="*/ 41 w 53"/>
                <a:gd name="T1" fmla="*/ 1 h 41"/>
                <a:gd name="T2" fmla="*/ 41 w 53"/>
                <a:gd name="T3" fmla="*/ 1 h 41"/>
                <a:gd name="T4" fmla="*/ 47 w 53"/>
                <a:gd name="T5" fmla="*/ 7 h 41"/>
                <a:gd name="T6" fmla="*/ 51 w 53"/>
                <a:gd name="T7" fmla="*/ 18 h 41"/>
                <a:gd name="T8" fmla="*/ 53 w 53"/>
                <a:gd name="T9" fmla="*/ 22 h 41"/>
                <a:gd name="T10" fmla="*/ 53 w 53"/>
                <a:gd name="T11" fmla="*/ 28 h 41"/>
                <a:gd name="T12" fmla="*/ 51 w 53"/>
                <a:gd name="T13" fmla="*/ 32 h 41"/>
                <a:gd name="T14" fmla="*/ 49 w 53"/>
                <a:gd name="T15" fmla="*/ 35 h 41"/>
                <a:gd name="T16" fmla="*/ 49 w 53"/>
                <a:gd name="T17" fmla="*/ 35 h 41"/>
                <a:gd name="T18" fmla="*/ 45 w 53"/>
                <a:gd name="T19" fmla="*/ 38 h 41"/>
                <a:gd name="T20" fmla="*/ 39 w 53"/>
                <a:gd name="T21" fmla="*/ 40 h 41"/>
                <a:gd name="T22" fmla="*/ 34 w 53"/>
                <a:gd name="T23" fmla="*/ 41 h 41"/>
                <a:gd name="T24" fmla="*/ 26 w 53"/>
                <a:gd name="T25" fmla="*/ 41 h 41"/>
                <a:gd name="T26" fmla="*/ 14 w 53"/>
                <a:gd name="T27" fmla="*/ 38 h 41"/>
                <a:gd name="T28" fmla="*/ 4 w 53"/>
                <a:gd name="T29" fmla="*/ 34 h 41"/>
                <a:gd name="T30" fmla="*/ 4 w 53"/>
                <a:gd name="T31" fmla="*/ 34 h 41"/>
                <a:gd name="T32" fmla="*/ 2 w 53"/>
                <a:gd name="T33" fmla="*/ 32 h 41"/>
                <a:gd name="T34" fmla="*/ 0 w 53"/>
                <a:gd name="T35" fmla="*/ 29 h 41"/>
                <a:gd name="T36" fmla="*/ 2 w 53"/>
                <a:gd name="T37" fmla="*/ 25 h 41"/>
                <a:gd name="T38" fmla="*/ 6 w 53"/>
                <a:gd name="T39" fmla="*/ 19 h 41"/>
                <a:gd name="T40" fmla="*/ 14 w 53"/>
                <a:gd name="T41" fmla="*/ 13 h 41"/>
                <a:gd name="T42" fmla="*/ 14 w 53"/>
                <a:gd name="T43" fmla="*/ 13 h 41"/>
                <a:gd name="T44" fmla="*/ 22 w 53"/>
                <a:gd name="T45" fmla="*/ 7 h 41"/>
                <a:gd name="T46" fmla="*/ 28 w 53"/>
                <a:gd name="T47" fmla="*/ 1 h 41"/>
                <a:gd name="T48" fmla="*/ 34 w 53"/>
                <a:gd name="T49" fmla="*/ 0 h 41"/>
                <a:gd name="T50" fmla="*/ 37 w 53"/>
                <a:gd name="T51" fmla="*/ 0 h 41"/>
                <a:gd name="T52" fmla="*/ 41 w 53"/>
                <a:gd name="T53" fmla="*/ 1 h 41"/>
                <a:gd name="T54" fmla="*/ 41 w 53"/>
                <a:gd name="T55" fmla="*/ 1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41"/>
                <a:gd name="T86" fmla="*/ 53 w 53"/>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41">
                  <a:moveTo>
                    <a:pt x="41" y="1"/>
                  </a:moveTo>
                  <a:lnTo>
                    <a:pt x="41" y="1"/>
                  </a:lnTo>
                  <a:lnTo>
                    <a:pt x="47" y="7"/>
                  </a:lnTo>
                  <a:lnTo>
                    <a:pt x="51" y="18"/>
                  </a:lnTo>
                  <a:lnTo>
                    <a:pt x="53" y="22"/>
                  </a:lnTo>
                  <a:lnTo>
                    <a:pt x="53" y="28"/>
                  </a:lnTo>
                  <a:lnTo>
                    <a:pt x="51" y="32"/>
                  </a:lnTo>
                  <a:lnTo>
                    <a:pt x="49" y="35"/>
                  </a:lnTo>
                  <a:lnTo>
                    <a:pt x="45" y="38"/>
                  </a:lnTo>
                  <a:lnTo>
                    <a:pt x="39" y="40"/>
                  </a:lnTo>
                  <a:lnTo>
                    <a:pt x="34" y="41"/>
                  </a:lnTo>
                  <a:lnTo>
                    <a:pt x="26" y="41"/>
                  </a:lnTo>
                  <a:lnTo>
                    <a:pt x="14" y="38"/>
                  </a:lnTo>
                  <a:lnTo>
                    <a:pt x="4" y="34"/>
                  </a:lnTo>
                  <a:lnTo>
                    <a:pt x="2" y="32"/>
                  </a:lnTo>
                  <a:lnTo>
                    <a:pt x="0" y="29"/>
                  </a:lnTo>
                  <a:lnTo>
                    <a:pt x="2" y="25"/>
                  </a:lnTo>
                  <a:lnTo>
                    <a:pt x="6" y="19"/>
                  </a:lnTo>
                  <a:lnTo>
                    <a:pt x="14" y="13"/>
                  </a:lnTo>
                  <a:lnTo>
                    <a:pt x="22" y="7"/>
                  </a:lnTo>
                  <a:lnTo>
                    <a:pt x="28" y="1"/>
                  </a:lnTo>
                  <a:lnTo>
                    <a:pt x="34" y="0"/>
                  </a:lnTo>
                  <a:lnTo>
                    <a:pt x="37" y="0"/>
                  </a:lnTo>
                  <a:lnTo>
                    <a:pt x="41" y="1"/>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52" name="Freeform 245"/>
            <p:cNvSpPr>
              <a:spLocks/>
            </p:cNvSpPr>
            <p:nvPr/>
          </p:nvSpPr>
          <p:spPr bwMode="auto">
            <a:xfrm>
              <a:off x="3490" y="2934"/>
              <a:ext cx="48" cy="43"/>
            </a:xfrm>
            <a:custGeom>
              <a:avLst/>
              <a:gdLst>
                <a:gd name="T0" fmla="*/ 10 w 48"/>
                <a:gd name="T1" fmla="*/ 0 h 43"/>
                <a:gd name="T2" fmla="*/ 10 w 48"/>
                <a:gd name="T3" fmla="*/ 0 h 43"/>
                <a:gd name="T4" fmla="*/ 20 w 48"/>
                <a:gd name="T5" fmla="*/ 2 h 43"/>
                <a:gd name="T6" fmla="*/ 34 w 48"/>
                <a:gd name="T7" fmla="*/ 6 h 43"/>
                <a:gd name="T8" fmla="*/ 40 w 48"/>
                <a:gd name="T9" fmla="*/ 9 h 43"/>
                <a:gd name="T10" fmla="*/ 44 w 48"/>
                <a:gd name="T11" fmla="*/ 13 h 43"/>
                <a:gd name="T12" fmla="*/ 48 w 48"/>
                <a:gd name="T13" fmla="*/ 16 h 43"/>
                <a:gd name="T14" fmla="*/ 48 w 48"/>
                <a:gd name="T15" fmla="*/ 21 h 43"/>
                <a:gd name="T16" fmla="*/ 48 w 48"/>
                <a:gd name="T17" fmla="*/ 21 h 43"/>
                <a:gd name="T18" fmla="*/ 48 w 48"/>
                <a:gd name="T19" fmla="*/ 25 h 43"/>
                <a:gd name="T20" fmla="*/ 46 w 48"/>
                <a:gd name="T21" fmla="*/ 29 h 43"/>
                <a:gd name="T22" fmla="*/ 42 w 48"/>
                <a:gd name="T23" fmla="*/ 32 h 43"/>
                <a:gd name="T24" fmla="*/ 36 w 48"/>
                <a:gd name="T25" fmla="*/ 37 h 43"/>
                <a:gd name="T26" fmla="*/ 24 w 48"/>
                <a:gd name="T27" fmla="*/ 41 h 43"/>
                <a:gd name="T28" fmla="*/ 14 w 48"/>
                <a:gd name="T29" fmla="*/ 43 h 43"/>
                <a:gd name="T30" fmla="*/ 14 w 48"/>
                <a:gd name="T31" fmla="*/ 43 h 43"/>
                <a:gd name="T32" fmla="*/ 10 w 48"/>
                <a:gd name="T33" fmla="*/ 43 h 43"/>
                <a:gd name="T34" fmla="*/ 8 w 48"/>
                <a:gd name="T35" fmla="*/ 43 h 43"/>
                <a:gd name="T36" fmla="*/ 4 w 48"/>
                <a:gd name="T37" fmla="*/ 38 h 43"/>
                <a:gd name="T38" fmla="*/ 2 w 48"/>
                <a:gd name="T39" fmla="*/ 31 h 43"/>
                <a:gd name="T40" fmla="*/ 2 w 48"/>
                <a:gd name="T41" fmla="*/ 24 h 43"/>
                <a:gd name="T42" fmla="*/ 2 w 48"/>
                <a:gd name="T43" fmla="*/ 24 h 43"/>
                <a:gd name="T44" fmla="*/ 0 w 48"/>
                <a:gd name="T45" fmla="*/ 15 h 43"/>
                <a:gd name="T46" fmla="*/ 2 w 48"/>
                <a:gd name="T47" fmla="*/ 7 h 43"/>
                <a:gd name="T48" fmla="*/ 4 w 48"/>
                <a:gd name="T49" fmla="*/ 3 h 43"/>
                <a:gd name="T50" fmla="*/ 6 w 48"/>
                <a:gd name="T51" fmla="*/ 2 h 43"/>
                <a:gd name="T52" fmla="*/ 10 w 48"/>
                <a:gd name="T53" fmla="*/ 0 h 43"/>
                <a:gd name="T54" fmla="*/ 10 w 48"/>
                <a:gd name="T55" fmla="*/ 0 h 4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8"/>
                <a:gd name="T85" fmla="*/ 0 h 43"/>
                <a:gd name="T86" fmla="*/ 48 w 48"/>
                <a:gd name="T87" fmla="*/ 43 h 4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8" h="43">
                  <a:moveTo>
                    <a:pt x="10" y="0"/>
                  </a:moveTo>
                  <a:lnTo>
                    <a:pt x="10" y="0"/>
                  </a:lnTo>
                  <a:lnTo>
                    <a:pt x="20" y="2"/>
                  </a:lnTo>
                  <a:lnTo>
                    <a:pt x="34" y="6"/>
                  </a:lnTo>
                  <a:lnTo>
                    <a:pt x="40" y="9"/>
                  </a:lnTo>
                  <a:lnTo>
                    <a:pt x="44" y="13"/>
                  </a:lnTo>
                  <a:lnTo>
                    <a:pt x="48" y="16"/>
                  </a:lnTo>
                  <a:lnTo>
                    <a:pt x="48" y="21"/>
                  </a:lnTo>
                  <a:lnTo>
                    <a:pt x="48" y="25"/>
                  </a:lnTo>
                  <a:lnTo>
                    <a:pt x="46" y="29"/>
                  </a:lnTo>
                  <a:lnTo>
                    <a:pt x="42" y="32"/>
                  </a:lnTo>
                  <a:lnTo>
                    <a:pt x="36" y="37"/>
                  </a:lnTo>
                  <a:lnTo>
                    <a:pt x="24" y="41"/>
                  </a:lnTo>
                  <a:lnTo>
                    <a:pt x="14" y="43"/>
                  </a:lnTo>
                  <a:lnTo>
                    <a:pt x="10" y="43"/>
                  </a:lnTo>
                  <a:lnTo>
                    <a:pt x="8" y="43"/>
                  </a:lnTo>
                  <a:lnTo>
                    <a:pt x="4" y="38"/>
                  </a:lnTo>
                  <a:lnTo>
                    <a:pt x="2" y="31"/>
                  </a:lnTo>
                  <a:lnTo>
                    <a:pt x="2" y="24"/>
                  </a:lnTo>
                  <a:lnTo>
                    <a:pt x="0" y="15"/>
                  </a:lnTo>
                  <a:lnTo>
                    <a:pt x="2" y="7"/>
                  </a:lnTo>
                  <a:lnTo>
                    <a:pt x="4" y="3"/>
                  </a:lnTo>
                  <a:lnTo>
                    <a:pt x="6" y="2"/>
                  </a:lnTo>
                  <a:lnTo>
                    <a:pt x="10" y="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53" name="Freeform 246"/>
            <p:cNvSpPr>
              <a:spLocks/>
            </p:cNvSpPr>
            <p:nvPr/>
          </p:nvSpPr>
          <p:spPr bwMode="auto">
            <a:xfrm>
              <a:off x="3445" y="2934"/>
              <a:ext cx="43" cy="28"/>
            </a:xfrm>
            <a:custGeom>
              <a:avLst/>
              <a:gdLst>
                <a:gd name="T0" fmla="*/ 0 w 43"/>
                <a:gd name="T1" fmla="*/ 16 h 28"/>
                <a:gd name="T2" fmla="*/ 0 w 43"/>
                <a:gd name="T3" fmla="*/ 16 h 28"/>
                <a:gd name="T4" fmla="*/ 4 w 43"/>
                <a:gd name="T5" fmla="*/ 10 h 28"/>
                <a:gd name="T6" fmla="*/ 10 w 43"/>
                <a:gd name="T7" fmla="*/ 4 h 28"/>
                <a:gd name="T8" fmla="*/ 20 w 43"/>
                <a:gd name="T9" fmla="*/ 0 h 28"/>
                <a:gd name="T10" fmla="*/ 24 w 43"/>
                <a:gd name="T11" fmla="*/ 0 h 28"/>
                <a:gd name="T12" fmla="*/ 28 w 43"/>
                <a:gd name="T13" fmla="*/ 0 h 28"/>
                <a:gd name="T14" fmla="*/ 28 w 43"/>
                <a:gd name="T15" fmla="*/ 0 h 28"/>
                <a:gd name="T16" fmla="*/ 32 w 43"/>
                <a:gd name="T17" fmla="*/ 2 h 28"/>
                <a:gd name="T18" fmla="*/ 35 w 43"/>
                <a:gd name="T19" fmla="*/ 3 h 28"/>
                <a:gd name="T20" fmla="*/ 39 w 43"/>
                <a:gd name="T21" fmla="*/ 10 h 28"/>
                <a:gd name="T22" fmla="*/ 43 w 43"/>
                <a:gd name="T23" fmla="*/ 16 h 28"/>
                <a:gd name="T24" fmla="*/ 43 w 43"/>
                <a:gd name="T25" fmla="*/ 24 h 28"/>
                <a:gd name="T26" fmla="*/ 43 w 43"/>
                <a:gd name="T27" fmla="*/ 24 h 28"/>
                <a:gd name="T28" fmla="*/ 39 w 43"/>
                <a:gd name="T29" fmla="*/ 27 h 28"/>
                <a:gd name="T30" fmla="*/ 35 w 43"/>
                <a:gd name="T31" fmla="*/ 28 h 28"/>
                <a:gd name="T32" fmla="*/ 20 w 43"/>
                <a:gd name="T33" fmla="*/ 25 h 28"/>
                <a:gd name="T34" fmla="*/ 20 w 43"/>
                <a:gd name="T35" fmla="*/ 25 h 28"/>
                <a:gd name="T36" fmla="*/ 6 w 43"/>
                <a:gd name="T37" fmla="*/ 22 h 28"/>
                <a:gd name="T38" fmla="*/ 0 w 43"/>
                <a:gd name="T39" fmla="*/ 21 h 28"/>
                <a:gd name="T40" fmla="*/ 0 w 43"/>
                <a:gd name="T41" fmla="*/ 16 h 28"/>
                <a:gd name="T42" fmla="*/ 0 w 43"/>
                <a:gd name="T43" fmla="*/ 16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28"/>
                <a:gd name="T68" fmla="*/ 43 w 43"/>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28">
                  <a:moveTo>
                    <a:pt x="0" y="16"/>
                  </a:moveTo>
                  <a:lnTo>
                    <a:pt x="0" y="16"/>
                  </a:lnTo>
                  <a:lnTo>
                    <a:pt x="4" y="10"/>
                  </a:lnTo>
                  <a:lnTo>
                    <a:pt x="10" y="4"/>
                  </a:lnTo>
                  <a:lnTo>
                    <a:pt x="20" y="0"/>
                  </a:lnTo>
                  <a:lnTo>
                    <a:pt x="24" y="0"/>
                  </a:lnTo>
                  <a:lnTo>
                    <a:pt x="28" y="0"/>
                  </a:lnTo>
                  <a:lnTo>
                    <a:pt x="32" y="2"/>
                  </a:lnTo>
                  <a:lnTo>
                    <a:pt x="35" y="3"/>
                  </a:lnTo>
                  <a:lnTo>
                    <a:pt x="39" y="10"/>
                  </a:lnTo>
                  <a:lnTo>
                    <a:pt x="43" y="16"/>
                  </a:lnTo>
                  <a:lnTo>
                    <a:pt x="43" y="24"/>
                  </a:lnTo>
                  <a:lnTo>
                    <a:pt x="39" y="27"/>
                  </a:lnTo>
                  <a:lnTo>
                    <a:pt x="35" y="28"/>
                  </a:lnTo>
                  <a:lnTo>
                    <a:pt x="20" y="25"/>
                  </a:lnTo>
                  <a:lnTo>
                    <a:pt x="6" y="22"/>
                  </a:lnTo>
                  <a:lnTo>
                    <a:pt x="0" y="21"/>
                  </a:lnTo>
                  <a:lnTo>
                    <a:pt x="0" y="16"/>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54" name="Freeform 247"/>
            <p:cNvSpPr>
              <a:spLocks/>
            </p:cNvSpPr>
            <p:nvPr/>
          </p:nvSpPr>
          <p:spPr bwMode="auto">
            <a:xfrm>
              <a:off x="3496" y="2975"/>
              <a:ext cx="46" cy="28"/>
            </a:xfrm>
            <a:custGeom>
              <a:avLst/>
              <a:gdLst>
                <a:gd name="T0" fmla="*/ 46 w 46"/>
                <a:gd name="T1" fmla="*/ 6 h 28"/>
                <a:gd name="T2" fmla="*/ 46 w 46"/>
                <a:gd name="T3" fmla="*/ 6 h 28"/>
                <a:gd name="T4" fmla="*/ 46 w 46"/>
                <a:gd name="T5" fmla="*/ 12 h 28"/>
                <a:gd name="T6" fmla="*/ 40 w 46"/>
                <a:gd name="T7" fmla="*/ 19 h 28"/>
                <a:gd name="T8" fmla="*/ 34 w 46"/>
                <a:gd name="T9" fmla="*/ 25 h 28"/>
                <a:gd name="T10" fmla="*/ 30 w 46"/>
                <a:gd name="T11" fmla="*/ 28 h 28"/>
                <a:gd name="T12" fmla="*/ 26 w 46"/>
                <a:gd name="T13" fmla="*/ 28 h 28"/>
                <a:gd name="T14" fmla="*/ 26 w 46"/>
                <a:gd name="T15" fmla="*/ 28 h 28"/>
                <a:gd name="T16" fmla="*/ 20 w 46"/>
                <a:gd name="T17" fmla="*/ 28 h 28"/>
                <a:gd name="T18" fmla="*/ 16 w 46"/>
                <a:gd name="T19" fmla="*/ 27 h 28"/>
                <a:gd name="T20" fmla="*/ 8 w 46"/>
                <a:gd name="T21" fmla="*/ 21 h 28"/>
                <a:gd name="T22" fmla="*/ 4 w 46"/>
                <a:gd name="T23" fmla="*/ 15 h 28"/>
                <a:gd name="T24" fmla="*/ 0 w 46"/>
                <a:gd name="T25" fmla="*/ 9 h 28"/>
                <a:gd name="T26" fmla="*/ 0 w 46"/>
                <a:gd name="T27" fmla="*/ 9 h 28"/>
                <a:gd name="T28" fmla="*/ 2 w 46"/>
                <a:gd name="T29" fmla="*/ 5 h 28"/>
                <a:gd name="T30" fmla="*/ 6 w 46"/>
                <a:gd name="T31" fmla="*/ 3 h 28"/>
                <a:gd name="T32" fmla="*/ 22 w 46"/>
                <a:gd name="T33" fmla="*/ 2 h 28"/>
                <a:gd name="T34" fmla="*/ 22 w 46"/>
                <a:gd name="T35" fmla="*/ 2 h 28"/>
                <a:gd name="T36" fmla="*/ 38 w 46"/>
                <a:gd name="T37" fmla="*/ 0 h 28"/>
                <a:gd name="T38" fmla="*/ 44 w 46"/>
                <a:gd name="T39" fmla="*/ 2 h 28"/>
                <a:gd name="T40" fmla="*/ 46 w 46"/>
                <a:gd name="T41" fmla="*/ 3 h 28"/>
                <a:gd name="T42" fmla="*/ 46 w 46"/>
                <a:gd name="T43" fmla="*/ 6 h 28"/>
                <a:gd name="T44" fmla="*/ 46 w 46"/>
                <a:gd name="T45" fmla="*/ 6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6"/>
                <a:gd name="T70" fmla="*/ 0 h 28"/>
                <a:gd name="T71" fmla="*/ 46 w 46"/>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6" h="28">
                  <a:moveTo>
                    <a:pt x="46" y="6"/>
                  </a:moveTo>
                  <a:lnTo>
                    <a:pt x="46" y="6"/>
                  </a:lnTo>
                  <a:lnTo>
                    <a:pt x="46" y="12"/>
                  </a:lnTo>
                  <a:lnTo>
                    <a:pt x="40" y="19"/>
                  </a:lnTo>
                  <a:lnTo>
                    <a:pt x="34" y="25"/>
                  </a:lnTo>
                  <a:lnTo>
                    <a:pt x="30" y="28"/>
                  </a:lnTo>
                  <a:lnTo>
                    <a:pt x="26" y="28"/>
                  </a:lnTo>
                  <a:lnTo>
                    <a:pt x="20" y="28"/>
                  </a:lnTo>
                  <a:lnTo>
                    <a:pt x="16" y="27"/>
                  </a:lnTo>
                  <a:lnTo>
                    <a:pt x="8" y="21"/>
                  </a:lnTo>
                  <a:lnTo>
                    <a:pt x="4" y="15"/>
                  </a:lnTo>
                  <a:lnTo>
                    <a:pt x="0" y="9"/>
                  </a:lnTo>
                  <a:lnTo>
                    <a:pt x="2" y="5"/>
                  </a:lnTo>
                  <a:lnTo>
                    <a:pt x="6" y="3"/>
                  </a:lnTo>
                  <a:lnTo>
                    <a:pt x="22" y="2"/>
                  </a:lnTo>
                  <a:lnTo>
                    <a:pt x="38" y="0"/>
                  </a:lnTo>
                  <a:lnTo>
                    <a:pt x="44" y="2"/>
                  </a:lnTo>
                  <a:lnTo>
                    <a:pt x="46" y="3"/>
                  </a:lnTo>
                  <a:lnTo>
                    <a:pt x="46" y="6"/>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55" name="Freeform 248"/>
            <p:cNvSpPr>
              <a:spLocks/>
            </p:cNvSpPr>
            <p:nvPr/>
          </p:nvSpPr>
          <p:spPr bwMode="auto">
            <a:xfrm>
              <a:off x="3342" y="2959"/>
              <a:ext cx="58" cy="37"/>
            </a:xfrm>
            <a:custGeom>
              <a:avLst/>
              <a:gdLst>
                <a:gd name="T0" fmla="*/ 58 w 58"/>
                <a:gd name="T1" fmla="*/ 7 h 37"/>
                <a:gd name="T2" fmla="*/ 58 w 58"/>
                <a:gd name="T3" fmla="*/ 7 h 37"/>
                <a:gd name="T4" fmla="*/ 56 w 58"/>
                <a:gd name="T5" fmla="*/ 15 h 37"/>
                <a:gd name="T6" fmla="*/ 50 w 58"/>
                <a:gd name="T7" fmla="*/ 24 h 37"/>
                <a:gd name="T8" fmla="*/ 46 w 58"/>
                <a:gd name="T9" fmla="*/ 28 h 37"/>
                <a:gd name="T10" fmla="*/ 42 w 58"/>
                <a:gd name="T11" fmla="*/ 32 h 37"/>
                <a:gd name="T12" fmla="*/ 36 w 58"/>
                <a:gd name="T13" fmla="*/ 35 h 37"/>
                <a:gd name="T14" fmla="*/ 32 w 58"/>
                <a:gd name="T15" fmla="*/ 37 h 37"/>
                <a:gd name="T16" fmla="*/ 32 w 58"/>
                <a:gd name="T17" fmla="*/ 37 h 37"/>
                <a:gd name="T18" fmla="*/ 26 w 58"/>
                <a:gd name="T19" fmla="*/ 35 h 37"/>
                <a:gd name="T20" fmla="*/ 20 w 58"/>
                <a:gd name="T21" fmla="*/ 34 h 37"/>
                <a:gd name="T22" fmla="*/ 14 w 58"/>
                <a:gd name="T23" fmla="*/ 31 h 37"/>
                <a:gd name="T24" fmla="*/ 10 w 58"/>
                <a:gd name="T25" fmla="*/ 28 h 37"/>
                <a:gd name="T26" fmla="*/ 2 w 58"/>
                <a:gd name="T27" fmla="*/ 19 h 37"/>
                <a:gd name="T28" fmla="*/ 0 w 58"/>
                <a:gd name="T29" fmla="*/ 12 h 37"/>
                <a:gd name="T30" fmla="*/ 0 w 58"/>
                <a:gd name="T31" fmla="*/ 12 h 37"/>
                <a:gd name="T32" fmla="*/ 0 w 58"/>
                <a:gd name="T33" fmla="*/ 9 h 37"/>
                <a:gd name="T34" fmla="*/ 0 w 58"/>
                <a:gd name="T35" fmla="*/ 7 h 37"/>
                <a:gd name="T36" fmla="*/ 6 w 58"/>
                <a:gd name="T37" fmla="*/ 4 h 37"/>
                <a:gd name="T38" fmla="*/ 14 w 58"/>
                <a:gd name="T39" fmla="*/ 3 h 37"/>
                <a:gd name="T40" fmla="*/ 26 w 58"/>
                <a:gd name="T41" fmla="*/ 2 h 37"/>
                <a:gd name="T42" fmla="*/ 26 w 58"/>
                <a:gd name="T43" fmla="*/ 2 h 37"/>
                <a:gd name="T44" fmla="*/ 38 w 58"/>
                <a:gd name="T45" fmla="*/ 0 h 37"/>
                <a:gd name="T46" fmla="*/ 46 w 58"/>
                <a:gd name="T47" fmla="*/ 0 h 37"/>
                <a:gd name="T48" fmla="*/ 54 w 58"/>
                <a:gd name="T49" fmla="*/ 2 h 37"/>
                <a:gd name="T50" fmla="*/ 56 w 58"/>
                <a:gd name="T51" fmla="*/ 4 h 37"/>
                <a:gd name="T52" fmla="*/ 58 w 58"/>
                <a:gd name="T53" fmla="*/ 7 h 37"/>
                <a:gd name="T54" fmla="*/ 58 w 58"/>
                <a:gd name="T55" fmla="*/ 7 h 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
                <a:gd name="T85" fmla="*/ 0 h 37"/>
                <a:gd name="T86" fmla="*/ 58 w 58"/>
                <a:gd name="T87" fmla="*/ 37 h 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 h="37">
                  <a:moveTo>
                    <a:pt x="58" y="7"/>
                  </a:moveTo>
                  <a:lnTo>
                    <a:pt x="58" y="7"/>
                  </a:lnTo>
                  <a:lnTo>
                    <a:pt x="56" y="15"/>
                  </a:lnTo>
                  <a:lnTo>
                    <a:pt x="50" y="24"/>
                  </a:lnTo>
                  <a:lnTo>
                    <a:pt x="46" y="28"/>
                  </a:lnTo>
                  <a:lnTo>
                    <a:pt x="42" y="32"/>
                  </a:lnTo>
                  <a:lnTo>
                    <a:pt x="36" y="35"/>
                  </a:lnTo>
                  <a:lnTo>
                    <a:pt x="32" y="37"/>
                  </a:lnTo>
                  <a:lnTo>
                    <a:pt x="26" y="35"/>
                  </a:lnTo>
                  <a:lnTo>
                    <a:pt x="20" y="34"/>
                  </a:lnTo>
                  <a:lnTo>
                    <a:pt x="14" y="31"/>
                  </a:lnTo>
                  <a:lnTo>
                    <a:pt x="10" y="28"/>
                  </a:lnTo>
                  <a:lnTo>
                    <a:pt x="2" y="19"/>
                  </a:lnTo>
                  <a:lnTo>
                    <a:pt x="0" y="12"/>
                  </a:lnTo>
                  <a:lnTo>
                    <a:pt x="0" y="9"/>
                  </a:lnTo>
                  <a:lnTo>
                    <a:pt x="0" y="7"/>
                  </a:lnTo>
                  <a:lnTo>
                    <a:pt x="6" y="4"/>
                  </a:lnTo>
                  <a:lnTo>
                    <a:pt x="14" y="3"/>
                  </a:lnTo>
                  <a:lnTo>
                    <a:pt x="26" y="2"/>
                  </a:lnTo>
                  <a:lnTo>
                    <a:pt x="38" y="0"/>
                  </a:lnTo>
                  <a:lnTo>
                    <a:pt x="46" y="0"/>
                  </a:lnTo>
                  <a:lnTo>
                    <a:pt x="54" y="2"/>
                  </a:lnTo>
                  <a:lnTo>
                    <a:pt x="56" y="4"/>
                  </a:lnTo>
                  <a:lnTo>
                    <a:pt x="58" y="7"/>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56" name="Freeform 249"/>
            <p:cNvSpPr>
              <a:spLocks/>
            </p:cNvSpPr>
            <p:nvPr/>
          </p:nvSpPr>
          <p:spPr bwMode="auto">
            <a:xfrm>
              <a:off x="3400" y="2949"/>
              <a:ext cx="53" cy="41"/>
            </a:xfrm>
            <a:custGeom>
              <a:avLst/>
              <a:gdLst>
                <a:gd name="T0" fmla="*/ 39 w 53"/>
                <a:gd name="T1" fmla="*/ 3 h 41"/>
                <a:gd name="T2" fmla="*/ 39 w 53"/>
                <a:gd name="T3" fmla="*/ 3 h 41"/>
                <a:gd name="T4" fmla="*/ 47 w 53"/>
                <a:gd name="T5" fmla="*/ 9 h 41"/>
                <a:gd name="T6" fmla="*/ 51 w 53"/>
                <a:gd name="T7" fmla="*/ 17 h 41"/>
                <a:gd name="T8" fmla="*/ 53 w 53"/>
                <a:gd name="T9" fmla="*/ 23 h 41"/>
                <a:gd name="T10" fmla="*/ 53 w 53"/>
                <a:gd name="T11" fmla="*/ 28 h 41"/>
                <a:gd name="T12" fmla="*/ 53 w 53"/>
                <a:gd name="T13" fmla="*/ 32 h 41"/>
                <a:gd name="T14" fmla="*/ 49 w 53"/>
                <a:gd name="T15" fmla="*/ 36 h 41"/>
                <a:gd name="T16" fmla="*/ 49 w 53"/>
                <a:gd name="T17" fmla="*/ 36 h 41"/>
                <a:gd name="T18" fmla="*/ 45 w 53"/>
                <a:gd name="T19" fmla="*/ 39 h 41"/>
                <a:gd name="T20" fmla="*/ 39 w 53"/>
                <a:gd name="T21" fmla="*/ 41 h 41"/>
                <a:gd name="T22" fmla="*/ 33 w 53"/>
                <a:gd name="T23" fmla="*/ 41 h 41"/>
                <a:gd name="T24" fmla="*/ 25 w 53"/>
                <a:gd name="T25" fmla="*/ 41 h 41"/>
                <a:gd name="T26" fmla="*/ 13 w 53"/>
                <a:gd name="T27" fmla="*/ 39 h 41"/>
                <a:gd name="T28" fmla="*/ 3 w 53"/>
                <a:gd name="T29" fmla="*/ 35 h 41"/>
                <a:gd name="T30" fmla="*/ 3 w 53"/>
                <a:gd name="T31" fmla="*/ 35 h 41"/>
                <a:gd name="T32" fmla="*/ 1 w 53"/>
                <a:gd name="T33" fmla="*/ 34 h 41"/>
                <a:gd name="T34" fmla="*/ 0 w 53"/>
                <a:gd name="T35" fmla="*/ 31 h 41"/>
                <a:gd name="T36" fmla="*/ 1 w 53"/>
                <a:gd name="T37" fmla="*/ 26 h 41"/>
                <a:gd name="T38" fmla="*/ 5 w 53"/>
                <a:gd name="T39" fmla="*/ 20 h 41"/>
                <a:gd name="T40" fmla="*/ 13 w 53"/>
                <a:gd name="T41" fmla="*/ 14 h 41"/>
                <a:gd name="T42" fmla="*/ 13 w 53"/>
                <a:gd name="T43" fmla="*/ 14 h 41"/>
                <a:gd name="T44" fmla="*/ 19 w 53"/>
                <a:gd name="T45" fmla="*/ 9 h 41"/>
                <a:gd name="T46" fmla="*/ 27 w 53"/>
                <a:gd name="T47" fmla="*/ 3 h 41"/>
                <a:gd name="T48" fmla="*/ 33 w 53"/>
                <a:gd name="T49" fmla="*/ 0 h 41"/>
                <a:gd name="T50" fmla="*/ 37 w 53"/>
                <a:gd name="T51" fmla="*/ 1 h 41"/>
                <a:gd name="T52" fmla="*/ 39 w 53"/>
                <a:gd name="T53" fmla="*/ 3 h 41"/>
                <a:gd name="T54" fmla="*/ 39 w 53"/>
                <a:gd name="T55" fmla="*/ 3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41"/>
                <a:gd name="T86" fmla="*/ 53 w 53"/>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41">
                  <a:moveTo>
                    <a:pt x="39" y="3"/>
                  </a:moveTo>
                  <a:lnTo>
                    <a:pt x="39" y="3"/>
                  </a:lnTo>
                  <a:lnTo>
                    <a:pt x="47" y="9"/>
                  </a:lnTo>
                  <a:lnTo>
                    <a:pt x="51" y="17"/>
                  </a:lnTo>
                  <a:lnTo>
                    <a:pt x="53" y="23"/>
                  </a:lnTo>
                  <a:lnTo>
                    <a:pt x="53" y="28"/>
                  </a:lnTo>
                  <a:lnTo>
                    <a:pt x="53" y="32"/>
                  </a:lnTo>
                  <a:lnTo>
                    <a:pt x="49" y="36"/>
                  </a:lnTo>
                  <a:lnTo>
                    <a:pt x="45" y="39"/>
                  </a:lnTo>
                  <a:lnTo>
                    <a:pt x="39" y="41"/>
                  </a:lnTo>
                  <a:lnTo>
                    <a:pt x="33" y="41"/>
                  </a:lnTo>
                  <a:lnTo>
                    <a:pt x="25" y="41"/>
                  </a:lnTo>
                  <a:lnTo>
                    <a:pt x="13" y="39"/>
                  </a:lnTo>
                  <a:lnTo>
                    <a:pt x="3" y="35"/>
                  </a:lnTo>
                  <a:lnTo>
                    <a:pt x="1" y="34"/>
                  </a:lnTo>
                  <a:lnTo>
                    <a:pt x="0" y="31"/>
                  </a:lnTo>
                  <a:lnTo>
                    <a:pt x="1" y="26"/>
                  </a:lnTo>
                  <a:lnTo>
                    <a:pt x="5" y="20"/>
                  </a:lnTo>
                  <a:lnTo>
                    <a:pt x="13" y="14"/>
                  </a:lnTo>
                  <a:lnTo>
                    <a:pt x="19" y="9"/>
                  </a:lnTo>
                  <a:lnTo>
                    <a:pt x="27" y="3"/>
                  </a:lnTo>
                  <a:lnTo>
                    <a:pt x="33" y="0"/>
                  </a:lnTo>
                  <a:lnTo>
                    <a:pt x="37" y="1"/>
                  </a:lnTo>
                  <a:lnTo>
                    <a:pt x="39" y="3"/>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57" name="Freeform 250"/>
            <p:cNvSpPr>
              <a:spLocks/>
            </p:cNvSpPr>
            <p:nvPr/>
          </p:nvSpPr>
          <p:spPr bwMode="auto">
            <a:xfrm>
              <a:off x="3382" y="2931"/>
              <a:ext cx="41" cy="31"/>
            </a:xfrm>
            <a:custGeom>
              <a:avLst/>
              <a:gdLst>
                <a:gd name="T0" fmla="*/ 4 w 41"/>
                <a:gd name="T1" fmla="*/ 3 h 31"/>
                <a:gd name="T2" fmla="*/ 4 w 41"/>
                <a:gd name="T3" fmla="*/ 3 h 31"/>
                <a:gd name="T4" fmla="*/ 12 w 41"/>
                <a:gd name="T5" fmla="*/ 2 h 31"/>
                <a:gd name="T6" fmla="*/ 21 w 41"/>
                <a:gd name="T7" fmla="*/ 0 h 31"/>
                <a:gd name="T8" fmla="*/ 31 w 41"/>
                <a:gd name="T9" fmla="*/ 2 h 31"/>
                <a:gd name="T10" fmla="*/ 35 w 41"/>
                <a:gd name="T11" fmla="*/ 3 h 31"/>
                <a:gd name="T12" fmla="*/ 39 w 41"/>
                <a:gd name="T13" fmla="*/ 6 h 31"/>
                <a:gd name="T14" fmla="*/ 39 w 41"/>
                <a:gd name="T15" fmla="*/ 6 h 31"/>
                <a:gd name="T16" fmla="*/ 41 w 41"/>
                <a:gd name="T17" fmla="*/ 9 h 31"/>
                <a:gd name="T18" fmla="*/ 41 w 41"/>
                <a:gd name="T19" fmla="*/ 12 h 31"/>
                <a:gd name="T20" fmla="*/ 39 w 41"/>
                <a:gd name="T21" fmla="*/ 19 h 31"/>
                <a:gd name="T22" fmla="*/ 33 w 41"/>
                <a:gd name="T23" fmla="*/ 25 h 31"/>
                <a:gd name="T24" fmla="*/ 27 w 41"/>
                <a:gd name="T25" fmla="*/ 30 h 31"/>
                <a:gd name="T26" fmla="*/ 27 w 41"/>
                <a:gd name="T27" fmla="*/ 30 h 31"/>
                <a:gd name="T28" fmla="*/ 23 w 41"/>
                <a:gd name="T29" fmla="*/ 31 h 31"/>
                <a:gd name="T30" fmla="*/ 19 w 41"/>
                <a:gd name="T31" fmla="*/ 30 h 31"/>
                <a:gd name="T32" fmla="*/ 10 w 41"/>
                <a:gd name="T33" fmla="*/ 21 h 31"/>
                <a:gd name="T34" fmla="*/ 10 w 41"/>
                <a:gd name="T35" fmla="*/ 21 h 31"/>
                <a:gd name="T36" fmla="*/ 2 w 41"/>
                <a:gd name="T37" fmla="*/ 10 h 31"/>
                <a:gd name="T38" fmla="*/ 0 w 41"/>
                <a:gd name="T39" fmla="*/ 6 h 31"/>
                <a:gd name="T40" fmla="*/ 4 w 41"/>
                <a:gd name="T41" fmla="*/ 3 h 31"/>
                <a:gd name="T42" fmla="*/ 4 w 41"/>
                <a:gd name="T43" fmla="*/ 3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1"/>
                <a:gd name="T67" fmla="*/ 0 h 31"/>
                <a:gd name="T68" fmla="*/ 41 w 41"/>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1" h="31">
                  <a:moveTo>
                    <a:pt x="4" y="3"/>
                  </a:moveTo>
                  <a:lnTo>
                    <a:pt x="4" y="3"/>
                  </a:lnTo>
                  <a:lnTo>
                    <a:pt x="12" y="2"/>
                  </a:lnTo>
                  <a:lnTo>
                    <a:pt x="21" y="0"/>
                  </a:lnTo>
                  <a:lnTo>
                    <a:pt x="31" y="2"/>
                  </a:lnTo>
                  <a:lnTo>
                    <a:pt x="35" y="3"/>
                  </a:lnTo>
                  <a:lnTo>
                    <a:pt x="39" y="6"/>
                  </a:lnTo>
                  <a:lnTo>
                    <a:pt x="41" y="9"/>
                  </a:lnTo>
                  <a:lnTo>
                    <a:pt x="41" y="12"/>
                  </a:lnTo>
                  <a:lnTo>
                    <a:pt x="39" y="19"/>
                  </a:lnTo>
                  <a:lnTo>
                    <a:pt x="33" y="25"/>
                  </a:lnTo>
                  <a:lnTo>
                    <a:pt x="27" y="30"/>
                  </a:lnTo>
                  <a:lnTo>
                    <a:pt x="23" y="31"/>
                  </a:lnTo>
                  <a:lnTo>
                    <a:pt x="19" y="30"/>
                  </a:lnTo>
                  <a:lnTo>
                    <a:pt x="10" y="21"/>
                  </a:lnTo>
                  <a:lnTo>
                    <a:pt x="2" y="10"/>
                  </a:lnTo>
                  <a:lnTo>
                    <a:pt x="0" y="6"/>
                  </a:lnTo>
                  <a:lnTo>
                    <a:pt x="4" y="3"/>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58" name="Freeform 251"/>
            <p:cNvSpPr>
              <a:spLocks/>
            </p:cNvSpPr>
            <p:nvPr/>
          </p:nvSpPr>
          <p:spPr bwMode="auto">
            <a:xfrm>
              <a:off x="3386" y="2983"/>
              <a:ext cx="43" cy="32"/>
            </a:xfrm>
            <a:custGeom>
              <a:avLst/>
              <a:gdLst>
                <a:gd name="T0" fmla="*/ 41 w 43"/>
                <a:gd name="T1" fmla="*/ 23 h 32"/>
                <a:gd name="T2" fmla="*/ 41 w 43"/>
                <a:gd name="T3" fmla="*/ 23 h 32"/>
                <a:gd name="T4" fmla="*/ 35 w 43"/>
                <a:gd name="T5" fmla="*/ 27 h 32"/>
                <a:gd name="T6" fmla="*/ 25 w 43"/>
                <a:gd name="T7" fmla="*/ 30 h 32"/>
                <a:gd name="T8" fmla="*/ 15 w 43"/>
                <a:gd name="T9" fmla="*/ 32 h 32"/>
                <a:gd name="T10" fmla="*/ 10 w 43"/>
                <a:gd name="T11" fmla="*/ 30 h 32"/>
                <a:gd name="T12" fmla="*/ 6 w 43"/>
                <a:gd name="T13" fmla="*/ 29 h 32"/>
                <a:gd name="T14" fmla="*/ 6 w 43"/>
                <a:gd name="T15" fmla="*/ 29 h 32"/>
                <a:gd name="T16" fmla="*/ 2 w 43"/>
                <a:gd name="T17" fmla="*/ 26 h 32"/>
                <a:gd name="T18" fmla="*/ 2 w 43"/>
                <a:gd name="T19" fmla="*/ 23 h 32"/>
                <a:gd name="T20" fmla="*/ 0 w 43"/>
                <a:gd name="T21" fmla="*/ 16 h 32"/>
                <a:gd name="T22" fmla="*/ 2 w 43"/>
                <a:gd name="T23" fmla="*/ 8 h 32"/>
                <a:gd name="T24" fmla="*/ 6 w 43"/>
                <a:gd name="T25" fmla="*/ 2 h 32"/>
                <a:gd name="T26" fmla="*/ 6 w 43"/>
                <a:gd name="T27" fmla="*/ 2 h 32"/>
                <a:gd name="T28" fmla="*/ 12 w 43"/>
                <a:gd name="T29" fmla="*/ 0 h 32"/>
                <a:gd name="T30" fmla="*/ 15 w 43"/>
                <a:gd name="T31" fmla="*/ 1 h 32"/>
                <a:gd name="T32" fmla="*/ 29 w 43"/>
                <a:gd name="T33" fmla="*/ 7 h 32"/>
                <a:gd name="T34" fmla="*/ 29 w 43"/>
                <a:gd name="T35" fmla="*/ 7 h 32"/>
                <a:gd name="T36" fmla="*/ 41 w 43"/>
                <a:gd name="T37" fmla="*/ 16 h 32"/>
                <a:gd name="T38" fmla="*/ 43 w 43"/>
                <a:gd name="T39" fmla="*/ 19 h 32"/>
                <a:gd name="T40" fmla="*/ 43 w 43"/>
                <a:gd name="T41" fmla="*/ 22 h 32"/>
                <a:gd name="T42" fmla="*/ 41 w 43"/>
                <a:gd name="T43" fmla="*/ 23 h 32"/>
                <a:gd name="T44" fmla="*/ 41 w 43"/>
                <a:gd name="T45" fmla="*/ 23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32"/>
                <a:gd name="T71" fmla="*/ 43 w 43"/>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32">
                  <a:moveTo>
                    <a:pt x="41" y="23"/>
                  </a:moveTo>
                  <a:lnTo>
                    <a:pt x="41" y="23"/>
                  </a:lnTo>
                  <a:lnTo>
                    <a:pt x="35" y="27"/>
                  </a:lnTo>
                  <a:lnTo>
                    <a:pt x="25" y="30"/>
                  </a:lnTo>
                  <a:lnTo>
                    <a:pt x="15" y="32"/>
                  </a:lnTo>
                  <a:lnTo>
                    <a:pt x="10" y="30"/>
                  </a:lnTo>
                  <a:lnTo>
                    <a:pt x="6" y="29"/>
                  </a:lnTo>
                  <a:lnTo>
                    <a:pt x="2" y="26"/>
                  </a:lnTo>
                  <a:lnTo>
                    <a:pt x="2" y="23"/>
                  </a:lnTo>
                  <a:lnTo>
                    <a:pt x="0" y="16"/>
                  </a:lnTo>
                  <a:lnTo>
                    <a:pt x="2" y="8"/>
                  </a:lnTo>
                  <a:lnTo>
                    <a:pt x="6" y="2"/>
                  </a:lnTo>
                  <a:lnTo>
                    <a:pt x="12" y="0"/>
                  </a:lnTo>
                  <a:lnTo>
                    <a:pt x="15" y="1"/>
                  </a:lnTo>
                  <a:lnTo>
                    <a:pt x="29" y="7"/>
                  </a:lnTo>
                  <a:lnTo>
                    <a:pt x="41" y="16"/>
                  </a:lnTo>
                  <a:lnTo>
                    <a:pt x="43" y="19"/>
                  </a:lnTo>
                  <a:lnTo>
                    <a:pt x="43" y="22"/>
                  </a:lnTo>
                  <a:lnTo>
                    <a:pt x="41" y="23"/>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59" name="Freeform 252"/>
            <p:cNvSpPr>
              <a:spLocks/>
            </p:cNvSpPr>
            <p:nvPr/>
          </p:nvSpPr>
          <p:spPr bwMode="auto">
            <a:xfrm>
              <a:off x="3467" y="3002"/>
              <a:ext cx="57" cy="38"/>
            </a:xfrm>
            <a:custGeom>
              <a:avLst/>
              <a:gdLst>
                <a:gd name="T0" fmla="*/ 55 w 57"/>
                <a:gd name="T1" fmla="*/ 23 h 38"/>
                <a:gd name="T2" fmla="*/ 55 w 57"/>
                <a:gd name="T3" fmla="*/ 23 h 38"/>
                <a:gd name="T4" fmla="*/ 47 w 57"/>
                <a:gd name="T5" fmla="*/ 29 h 38"/>
                <a:gd name="T6" fmla="*/ 37 w 57"/>
                <a:gd name="T7" fmla="*/ 35 h 38"/>
                <a:gd name="T8" fmla="*/ 29 w 57"/>
                <a:gd name="T9" fmla="*/ 36 h 38"/>
                <a:gd name="T10" fmla="*/ 23 w 57"/>
                <a:gd name="T11" fmla="*/ 38 h 38"/>
                <a:gd name="T12" fmla="*/ 17 w 57"/>
                <a:gd name="T13" fmla="*/ 38 h 38"/>
                <a:gd name="T14" fmla="*/ 12 w 57"/>
                <a:gd name="T15" fmla="*/ 36 h 38"/>
                <a:gd name="T16" fmla="*/ 12 w 57"/>
                <a:gd name="T17" fmla="*/ 36 h 38"/>
                <a:gd name="T18" fmla="*/ 8 w 57"/>
                <a:gd name="T19" fmla="*/ 33 h 38"/>
                <a:gd name="T20" fmla="*/ 4 w 57"/>
                <a:gd name="T21" fmla="*/ 30 h 38"/>
                <a:gd name="T22" fmla="*/ 2 w 57"/>
                <a:gd name="T23" fmla="*/ 26 h 38"/>
                <a:gd name="T24" fmla="*/ 0 w 57"/>
                <a:gd name="T25" fmla="*/ 20 h 38"/>
                <a:gd name="T26" fmla="*/ 2 w 57"/>
                <a:gd name="T27" fmla="*/ 10 h 38"/>
                <a:gd name="T28" fmla="*/ 4 w 57"/>
                <a:gd name="T29" fmla="*/ 3 h 38"/>
                <a:gd name="T30" fmla="*/ 4 w 57"/>
                <a:gd name="T31" fmla="*/ 3 h 38"/>
                <a:gd name="T32" fmla="*/ 8 w 57"/>
                <a:gd name="T33" fmla="*/ 1 h 38"/>
                <a:gd name="T34" fmla="*/ 10 w 57"/>
                <a:gd name="T35" fmla="*/ 0 h 38"/>
                <a:gd name="T36" fmla="*/ 15 w 57"/>
                <a:gd name="T37" fmla="*/ 0 h 38"/>
                <a:gd name="T38" fmla="*/ 23 w 57"/>
                <a:gd name="T39" fmla="*/ 3 h 38"/>
                <a:gd name="T40" fmla="*/ 33 w 57"/>
                <a:gd name="T41" fmla="*/ 6 h 38"/>
                <a:gd name="T42" fmla="*/ 33 w 57"/>
                <a:gd name="T43" fmla="*/ 6 h 38"/>
                <a:gd name="T44" fmla="*/ 43 w 57"/>
                <a:gd name="T45" fmla="*/ 10 h 38"/>
                <a:gd name="T46" fmla="*/ 51 w 57"/>
                <a:gd name="T47" fmla="*/ 14 h 38"/>
                <a:gd name="T48" fmla="*/ 55 w 57"/>
                <a:gd name="T49" fmla="*/ 19 h 38"/>
                <a:gd name="T50" fmla="*/ 57 w 57"/>
                <a:gd name="T51" fmla="*/ 20 h 38"/>
                <a:gd name="T52" fmla="*/ 55 w 57"/>
                <a:gd name="T53" fmla="*/ 23 h 38"/>
                <a:gd name="T54" fmla="*/ 55 w 57"/>
                <a:gd name="T55" fmla="*/ 23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
                <a:gd name="T85" fmla="*/ 0 h 38"/>
                <a:gd name="T86" fmla="*/ 57 w 57"/>
                <a:gd name="T87" fmla="*/ 38 h 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 h="38">
                  <a:moveTo>
                    <a:pt x="55" y="23"/>
                  </a:moveTo>
                  <a:lnTo>
                    <a:pt x="55" y="23"/>
                  </a:lnTo>
                  <a:lnTo>
                    <a:pt x="47" y="29"/>
                  </a:lnTo>
                  <a:lnTo>
                    <a:pt x="37" y="35"/>
                  </a:lnTo>
                  <a:lnTo>
                    <a:pt x="29" y="36"/>
                  </a:lnTo>
                  <a:lnTo>
                    <a:pt x="23" y="38"/>
                  </a:lnTo>
                  <a:lnTo>
                    <a:pt x="17" y="38"/>
                  </a:lnTo>
                  <a:lnTo>
                    <a:pt x="12" y="36"/>
                  </a:lnTo>
                  <a:lnTo>
                    <a:pt x="8" y="33"/>
                  </a:lnTo>
                  <a:lnTo>
                    <a:pt x="4" y="30"/>
                  </a:lnTo>
                  <a:lnTo>
                    <a:pt x="2" y="26"/>
                  </a:lnTo>
                  <a:lnTo>
                    <a:pt x="0" y="20"/>
                  </a:lnTo>
                  <a:lnTo>
                    <a:pt x="2" y="10"/>
                  </a:lnTo>
                  <a:lnTo>
                    <a:pt x="4" y="3"/>
                  </a:lnTo>
                  <a:lnTo>
                    <a:pt x="8" y="1"/>
                  </a:lnTo>
                  <a:lnTo>
                    <a:pt x="10" y="0"/>
                  </a:lnTo>
                  <a:lnTo>
                    <a:pt x="15" y="0"/>
                  </a:lnTo>
                  <a:lnTo>
                    <a:pt x="23" y="3"/>
                  </a:lnTo>
                  <a:lnTo>
                    <a:pt x="33" y="6"/>
                  </a:lnTo>
                  <a:lnTo>
                    <a:pt x="43" y="10"/>
                  </a:lnTo>
                  <a:lnTo>
                    <a:pt x="51" y="14"/>
                  </a:lnTo>
                  <a:lnTo>
                    <a:pt x="55" y="19"/>
                  </a:lnTo>
                  <a:lnTo>
                    <a:pt x="57" y="20"/>
                  </a:lnTo>
                  <a:lnTo>
                    <a:pt x="55" y="23"/>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60" name="Freeform 253"/>
            <p:cNvSpPr>
              <a:spLocks/>
            </p:cNvSpPr>
            <p:nvPr/>
          </p:nvSpPr>
          <p:spPr bwMode="auto">
            <a:xfrm>
              <a:off x="3512" y="3027"/>
              <a:ext cx="55" cy="36"/>
            </a:xfrm>
            <a:custGeom>
              <a:avLst/>
              <a:gdLst>
                <a:gd name="T0" fmla="*/ 55 w 55"/>
                <a:gd name="T1" fmla="*/ 4 h 36"/>
                <a:gd name="T2" fmla="*/ 55 w 55"/>
                <a:gd name="T3" fmla="*/ 4 h 36"/>
                <a:gd name="T4" fmla="*/ 55 w 55"/>
                <a:gd name="T5" fmla="*/ 11 h 36"/>
                <a:gd name="T6" fmla="*/ 53 w 55"/>
                <a:gd name="T7" fmla="*/ 22 h 36"/>
                <a:gd name="T8" fmla="*/ 49 w 55"/>
                <a:gd name="T9" fmla="*/ 26 h 36"/>
                <a:gd name="T10" fmla="*/ 46 w 55"/>
                <a:gd name="T11" fmla="*/ 30 h 36"/>
                <a:gd name="T12" fmla="*/ 42 w 55"/>
                <a:gd name="T13" fmla="*/ 33 h 36"/>
                <a:gd name="T14" fmla="*/ 36 w 55"/>
                <a:gd name="T15" fmla="*/ 36 h 36"/>
                <a:gd name="T16" fmla="*/ 36 w 55"/>
                <a:gd name="T17" fmla="*/ 36 h 36"/>
                <a:gd name="T18" fmla="*/ 30 w 55"/>
                <a:gd name="T19" fmla="*/ 36 h 36"/>
                <a:gd name="T20" fmla="*/ 24 w 55"/>
                <a:gd name="T21" fmla="*/ 35 h 36"/>
                <a:gd name="T22" fmla="*/ 18 w 55"/>
                <a:gd name="T23" fmla="*/ 33 h 36"/>
                <a:gd name="T24" fmla="*/ 14 w 55"/>
                <a:gd name="T25" fmla="*/ 30 h 36"/>
                <a:gd name="T26" fmla="*/ 4 w 55"/>
                <a:gd name="T27" fmla="*/ 23 h 36"/>
                <a:gd name="T28" fmla="*/ 0 w 55"/>
                <a:gd name="T29" fmla="*/ 16 h 36"/>
                <a:gd name="T30" fmla="*/ 0 w 55"/>
                <a:gd name="T31" fmla="*/ 16 h 36"/>
                <a:gd name="T32" fmla="*/ 0 w 55"/>
                <a:gd name="T33" fmla="*/ 13 h 36"/>
                <a:gd name="T34" fmla="*/ 0 w 55"/>
                <a:gd name="T35" fmla="*/ 10 h 36"/>
                <a:gd name="T36" fmla="*/ 4 w 55"/>
                <a:gd name="T37" fmla="*/ 7 h 36"/>
                <a:gd name="T38" fmla="*/ 12 w 55"/>
                <a:gd name="T39" fmla="*/ 5 h 36"/>
                <a:gd name="T40" fmla="*/ 24 w 55"/>
                <a:gd name="T41" fmla="*/ 3 h 36"/>
                <a:gd name="T42" fmla="*/ 24 w 55"/>
                <a:gd name="T43" fmla="*/ 3 h 36"/>
                <a:gd name="T44" fmla="*/ 34 w 55"/>
                <a:gd name="T45" fmla="*/ 0 h 36"/>
                <a:gd name="T46" fmla="*/ 44 w 55"/>
                <a:gd name="T47" fmla="*/ 0 h 36"/>
                <a:gd name="T48" fmla="*/ 51 w 55"/>
                <a:gd name="T49" fmla="*/ 0 h 36"/>
                <a:gd name="T50" fmla="*/ 53 w 55"/>
                <a:gd name="T51" fmla="*/ 1 h 36"/>
                <a:gd name="T52" fmla="*/ 55 w 55"/>
                <a:gd name="T53" fmla="*/ 4 h 36"/>
                <a:gd name="T54" fmla="*/ 55 w 55"/>
                <a:gd name="T55" fmla="*/ 4 h 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
                <a:gd name="T85" fmla="*/ 0 h 36"/>
                <a:gd name="T86" fmla="*/ 55 w 55"/>
                <a:gd name="T87" fmla="*/ 36 h 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 h="36">
                  <a:moveTo>
                    <a:pt x="55" y="4"/>
                  </a:moveTo>
                  <a:lnTo>
                    <a:pt x="55" y="4"/>
                  </a:lnTo>
                  <a:lnTo>
                    <a:pt x="55" y="11"/>
                  </a:lnTo>
                  <a:lnTo>
                    <a:pt x="53" y="22"/>
                  </a:lnTo>
                  <a:lnTo>
                    <a:pt x="49" y="26"/>
                  </a:lnTo>
                  <a:lnTo>
                    <a:pt x="46" y="30"/>
                  </a:lnTo>
                  <a:lnTo>
                    <a:pt x="42" y="33"/>
                  </a:lnTo>
                  <a:lnTo>
                    <a:pt x="36" y="36"/>
                  </a:lnTo>
                  <a:lnTo>
                    <a:pt x="30" y="36"/>
                  </a:lnTo>
                  <a:lnTo>
                    <a:pt x="24" y="35"/>
                  </a:lnTo>
                  <a:lnTo>
                    <a:pt x="18" y="33"/>
                  </a:lnTo>
                  <a:lnTo>
                    <a:pt x="14" y="30"/>
                  </a:lnTo>
                  <a:lnTo>
                    <a:pt x="4" y="23"/>
                  </a:lnTo>
                  <a:lnTo>
                    <a:pt x="0" y="16"/>
                  </a:lnTo>
                  <a:lnTo>
                    <a:pt x="0" y="13"/>
                  </a:lnTo>
                  <a:lnTo>
                    <a:pt x="0" y="10"/>
                  </a:lnTo>
                  <a:lnTo>
                    <a:pt x="4" y="7"/>
                  </a:lnTo>
                  <a:lnTo>
                    <a:pt x="12" y="5"/>
                  </a:lnTo>
                  <a:lnTo>
                    <a:pt x="24" y="3"/>
                  </a:lnTo>
                  <a:lnTo>
                    <a:pt x="34" y="0"/>
                  </a:lnTo>
                  <a:lnTo>
                    <a:pt x="44" y="0"/>
                  </a:lnTo>
                  <a:lnTo>
                    <a:pt x="51" y="0"/>
                  </a:lnTo>
                  <a:lnTo>
                    <a:pt x="53" y="1"/>
                  </a:lnTo>
                  <a:lnTo>
                    <a:pt x="55" y="4"/>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61" name="Freeform 254"/>
            <p:cNvSpPr>
              <a:spLocks/>
            </p:cNvSpPr>
            <p:nvPr/>
          </p:nvSpPr>
          <p:spPr bwMode="auto">
            <a:xfrm>
              <a:off x="3528" y="2994"/>
              <a:ext cx="35" cy="33"/>
            </a:xfrm>
            <a:custGeom>
              <a:avLst/>
              <a:gdLst>
                <a:gd name="T0" fmla="*/ 8 w 35"/>
                <a:gd name="T1" fmla="*/ 0 h 33"/>
                <a:gd name="T2" fmla="*/ 8 w 35"/>
                <a:gd name="T3" fmla="*/ 0 h 33"/>
                <a:gd name="T4" fmla="*/ 16 w 35"/>
                <a:gd name="T5" fmla="*/ 2 h 33"/>
                <a:gd name="T6" fmla="*/ 24 w 35"/>
                <a:gd name="T7" fmla="*/ 5 h 33"/>
                <a:gd name="T8" fmla="*/ 32 w 35"/>
                <a:gd name="T9" fmla="*/ 11 h 33"/>
                <a:gd name="T10" fmla="*/ 33 w 35"/>
                <a:gd name="T11" fmla="*/ 14 h 33"/>
                <a:gd name="T12" fmla="*/ 35 w 35"/>
                <a:gd name="T13" fmla="*/ 16 h 33"/>
                <a:gd name="T14" fmla="*/ 35 w 35"/>
                <a:gd name="T15" fmla="*/ 16 h 33"/>
                <a:gd name="T16" fmla="*/ 33 w 35"/>
                <a:gd name="T17" fmla="*/ 19 h 33"/>
                <a:gd name="T18" fmla="*/ 32 w 35"/>
                <a:gd name="T19" fmla="*/ 22 h 33"/>
                <a:gd name="T20" fmla="*/ 24 w 35"/>
                <a:gd name="T21" fmla="*/ 28 h 33"/>
                <a:gd name="T22" fmla="*/ 16 w 35"/>
                <a:gd name="T23" fmla="*/ 31 h 33"/>
                <a:gd name="T24" fmla="*/ 8 w 35"/>
                <a:gd name="T25" fmla="*/ 33 h 33"/>
                <a:gd name="T26" fmla="*/ 8 w 35"/>
                <a:gd name="T27" fmla="*/ 33 h 33"/>
                <a:gd name="T28" fmla="*/ 2 w 35"/>
                <a:gd name="T29" fmla="*/ 31 h 33"/>
                <a:gd name="T30" fmla="*/ 0 w 35"/>
                <a:gd name="T31" fmla="*/ 28 h 33"/>
                <a:gd name="T32" fmla="*/ 0 w 35"/>
                <a:gd name="T33" fmla="*/ 16 h 33"/>
                <a:gd name="T34" fmla="*/ 0 w 35"/>
                <a:gd name="T35" fmla="*/ 16 h 33"/>
                <a:gd name="T36" fmla="*/ 0 w 35"/>
                <a:gd name="T37" fmla="*/ 5 h 33"/>
                <a:gd name="T38" fmla="*/ 2 w 35"/>
                <a:gd name="T39" fmla="*/ 2 h 33"/>
                <a:gd name="T40" fmla="*/ 8 w 35"/>
                <a:gd name="T41" fmla="*/ 0 h 33"/>
                <a:gd name="T42" fmla="*/ 8 w 35"/>
                <a:gd name="T43" fmla="*/ 0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
                <a:gd name="T67" fmla="*/ 0 h 33"/>
                <a:gd name="T68" fmla="*/ 35 w 35"/>
                <a:gd name="T69" fmla="*/ 33 h 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 h="33">
                  <a:moveTo>
                    <a:pt x="8" y="0"/>
                  </a:moveTo>
                  <a:lnTo>
                    <a:pt x="8" y="0"/>
                  </a:lnTo>
                  <a:lnTo>
                    <a:pt x="16" y="2"/>
                  </a:lnTo>
                  <a:lnTo>
                    <a:pt x="24" y="5"/>
                  </a:lnTo>
                  <a:lnTo>
                    <a:pt x="32" y="11"/>
                  </a:lnTo>
                  <a:lnTo>
                    <a:pt x="33" y="14"/>
                  </a:lnTo>
                  <a:lnTo>
                    <a:pt x="35" y="16"/>
                  </a:lnTo>
                  <a:lnTo>
                    <a:pt x="33" y="19"/>
                  </a:lnTo>
                  <a:lnTo>
                    <a:pt x="32" y="22"/>
                  </a:lnTo>
                  <a:lnTo>
                    <a:pt x="24" y="28"/>
                  </a:lnTo>
                  <a:lnTo>
                    <a:pt x="16" y="31"/>
                  </a:lnTo>
                  <a:lnTo>
                    <a:pt x="8" y="33"/>
                  </a:lnTo>
                  <a:lnTo>
                    <a:pt x="2" y="31"/>
                  </a:lnTo>
                  <a:lnTo>
                    <a:pt x="0" y="28"/>
                  </a:lnTo>
                  <a:lnTo>
                    <a:pt x="0" y="16"/>
                  </a:lnTo>
                  <a:lnTo>
                    <a:pt x="0" y="5"/>
                  </a:lnTo>
                  <a:lnTo>
                    <a:pt x="2" y="2"/>
                  </a:lnTo>
                  <a:lnTo>
                    <a:pt x="8" y="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62" name="Freeform 255"/>
            <p:cNvSpPr>
              <a:spLocks/>
            </p:cNvSpPr>
            <p:nvPr/>
          </p:nvSpPr>
          <p:spPr bwMode="auto">
            <a:xfrm>
              <a:off x="3480" y="3038"/>
              <a:ext cx="40" cy="33"/>
            </a:xfrm>
            <a:custGeom>
              <a:avLst/>
              <a:gdLst>
                <a:gd name="T0" fmla="*/ 34 w 40"/>
                <a:gd name="T1" fmla="*/ 33 h 33"/>
                <a:gd name="T2" fmla="*/ 34 w 40"/>
                <a:gd name="T3" fmla="*/ 33 h 33"/>
                <a:gd name="T4" fmla="*/ 26 w 40"/>
                <a:gd name="T5" fmla="*/ 33 h 33"/>
                <a:gd name="T6" fmla="*/ 16 w 40"/>
                <a:gd name="T7" fmla="*/ 31 h 33"/>
                <a:gd name="T8" fmla="*/ 6 w 40"/>
                <a:gd name="T9" fmla="*/ 28 h 33"/>
                <a:gd name="T10" fmla="*/ 2 w 40"/>
                <a:gd name="T11" fmla="*/ 25 h 33"/>
                <a:gd name="T12" fmla="*/ 0 w 40"/>
                <a:gd name="T13" fmla="*/ 22 h 33"/>
                <a:gd name="T14" fmla="*/ 0 w 40"/>
                <a:gd name="T15" fmla="*/ 22 h 33"/>
                <a:gd name="T16" fmla="*/ 0 w 40"/>
                <a:gd name="T17" fmla="*/ 18 h 33"/>
                <a:gd name="T18" fmla="*/ 0 w 40"/>
                <a:gd name="T19" fmla="*/ 15 h 33"/>
                <a:gd name="T20" fmla="*/ 6 w 40"/>
                <a:gd name="T21" fmla="*/ 9 h 33"/>
                <a:gd name="T22" fmla="*/ 14 w 40"/>
                <a:gd name="T23" fmla="*/ 3 h 33"/>
                <a:gd name="T24" fmla="*/ 22 w 40"/>
                <a:gd name="T25" fmla="*/ 0 h 33"/>
                <a:gd name="T26" fmla="*/ 22 w 40"/>
                <a:gd name="T27" fmla="*/ 0 h 33"/>
                <a:gd name="T28" fmla="*/ 28 w 40"/>
                <a:gd name="T29" fmla="*/ 0 h 33"/>
                <a:gd name="T30" fmla="*/ 30 w 40"/>
                <a:gd name="T31" fmla="*/ 3 h 33"/>
                <a:gd name="T32" fmla="*/ 36 w 40"/>
                <a:gd name="T33" fmla="*/ 14 h 33"/>
                <a:gd name="T34" fmla="*/ 36 w 40"/>
                <a:gd name="T35" fmla="*/ 14 h 33"/>
                <a:gd name="T36" fmla="*/ 40 w 40"/>
                <a:gd name="T37" fmla="*/ 27 h 33"/>
                <a:gd name="T38" fmla="*/ 40 w 40"/>
                <a:gd name="T39" fmla="*/ 30 h 33"/>
                <a:gd name="T40" fmla="*/ 38 w 40"/>
                <a:gd name="T41" fmla="*/ 31 h 33"/>
                <a:gd name="T42" fmla="*/ 34 w 40"/>
                <a:gd name="T43" fmla="*/ 33 h 33"/>
                <a:gd name="T44" fmla="*/ 34 w 40"/>
                <a:gd name="T45" fmla="*/ 33 h 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0"/>
                <a:gd name="T70" fmla="*/ 0 h 33"/>
                <a:gd name="T71" fmla="*/ 40 w 40"/>
                <a:gd name="T72" fmla="*/ 33 h 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0" h="33">
                  <a:moveTo>
                    <a:pt x="34" y="33"/>
                  </a:moveTo>
                  <a:lnTo>
                    <a:pt x="34" y="33"/>
                  </a:lnTo>
                  <a:lnTo>
                    <a:pt x="26" y="33"/>
                  </a:lnTo>
                  <a:lnTo>
                    <a:pt x="16" y="31"/>
                  </a:lnTo>
                  <a:lnTo>
                    <a:pt x="6" y="28"/>
                  </a:lnTo>
                  <a:lnTo>
                    <a:pt x="2" y="25"/>
                  </a:lnTo>
                  <a:lnTo>
                    <a:pt x="0" y="22"/>
                  </a:lnTo>
                  <a:lnTo>
                    <a:pt x="0" y="18"/>
                  </a:lnTo>
                  <a:lnTo>
                    <a:pt x="0" y="15"/>
                  </a:lnTo>
                  <a:lnTo>
                    <a:pt x="6" y="9"/>
                  </a:lnTo>
                  <a:lnTo>
                    <a:pt x="14" y="3"/>
                  </a:lnTo>
                  <a:lnTo>
                    <a:pt x="22" y="0"/>
                  </a:lnTo>
                  <a:lnTo>
                    <a:pt x="28" y="0"/>
                  </a:lnTo>
                  <a:lnTo>
                    <a:pt x="30" y="3"/>
                  </a:lnTo>
                  <a:lnTo>
                    <a:pt x="36" y="14"/>
                  </a:lnTo>
                  <a:lnTo>
                    <a:pt x="40" y="27"/>
                  </a:lnTo>
                  <a:lnTo>
                    <a:pt x="40" y="30"/>
                  </a:lnTo>
                  <a:lnTo>
                    <a:pt x="38" y="31"/>
                  </a:lnTo>
                  <a:lnTo>
                    <a:pt x="34" y="33"/>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63" name="Freeform 256"/>
            <p:cNvSpPr>
              <a:spLocks/>
            </p:cNvSpPr>
            <p:nvPr/>
          </p:nvSpPr>
          <p:spPr bwMode="auto">
            <a:xfrm>
              <a:off x="3200" y="3116"/>
              <a:ext cx="57" cy="38"/>
            </a:xfrm>
            <a:custGeom>
              <a:avLst/>
              <a:gdLst>
                <a:gd name="T0" fmla="*/ 55 w 57"/>
                <a:gd name="T1" fmla="*/ 24 h 38"/>
                <a:gd name="T2" fmla="*/ 55 w 57"/>
                <a:gd name="T3" fmla="*/ 24 h 38"/>
                <a:gd name="T4" fmla="*/ 47 w 57"/>
                <a:gd name="T5" fmla="*/ 30 h 38"/>
                <a:gd name="T6" fmla="*/ 36 w 57"/>
                <a:gd name="T7" fmla="*/ 35 h 38"/>
                <a:gd name="T8" fmla="*/ 30 w 57"/>
                <a:gd name="T9" fmla="*/ 37 h 38"/>
                <a:gd name="T10" fmla="*/ 24 w 57"/>
                <a:gd name="T11" fmla="*/ 38 h 38"/>
                <a:gd name="T12" fmla="*/ 18 w 57"/>
                <a:gd name="T13" fmla="*/ 38 h 38"/>
                <a:gd name="T14" fmla="*/ 12 w 57"/>
                <a:gd name="T15" fmla="*/ 37 h 38"/>
                <a:gd name="T16" fmla="*/ 12 w 57"/>
                <a:gd name="T17" fmla="*/ 37 h 38"/>
                <a:gd name="T18" fmla="*/ 8 w 57"/>
                <a:gd name="T19" fmla="*/ 34 h 38"/>
                <a:gd name="T20" fmla="*/ 4 w 57"/>
                <a:gd name="T21" fmla="*/ 30 h 38"/>
                <a:gd name="T22" fmla="*/ 2 w 57"/>
                <a:gd name="T23" fmla="*/ 25 h 38"/>
                <a:gd name="T24" fmla="*/ 0 w 57"/>
                <a:gd name="T25" fmla="*/ 21 h 38"/>
                <a:gd name="T26" fmla="*/ 2 w 57"/>
                <a:gd name="T27" fmla="*/ 10 h 38"/>
                <a:gd name="T28" fmla="*/ 4 w 57"/>
                <a:gd name="T29" fmla="*/ 3 h 38"/>
                <a:gd name="T30" fmla="*/ 4 w 57"/>
                <a:gd name="T31" fmla="*/ 3 h 38"/>
                <a:gd name="T32" fmla="*/ 6 w 57"/>
                <a:gd name="T33" fmla="*/ 0 h 38"/>
                <a:gd name="T34" fmla="*/ 10 w 57"/>
                <a:gd name="T35" fmla="*/ 0 h 38"/>
                <a:gd name="T36" fmla="*/ 16 w 57"/>
                <a:gd name="T37" fmla="*/ 0 h 38"/>
                <a:gd name="T38" fmla="*/ 24 w 57"/>
                <a:gd name="T39" fmla="*/ 2 h 38"/>
                <a:gd name="T40" fmla="*/ 34 w 57"/>
                <a:gd name="T41" fmla="*/ 6 h 38"/>
                <a:gd name="T42" fmla="*/ 34 w 57"/>
                <a:gd name="T43" fmla="*/ 6 h 38"/>
                <a:gd name="T44" fmla="*/ 43 w 57"/>
                <a:gd name="T45" fmla="*/ 10 h 38"/>
                <a:gd name="T46" fmla="*/ 51 w 57"/>
                <a:gd name="T47" fmla="*/ 13 h 38"/>
                <a:gd name="T48" fmla="*/ 55 w 57"/>
                <a:gd name="T49" fmla="*/ 18 h 38"/>
                <a:gd name="T50" fmla="*/ 57 w 57"/>
                <a:gd name="T51" fmla="*/ 21 h 38"/>
                <a:gd name="T52" fmla="*/ 55 w 57"/>
                <a:gd name="T53" fmla="*/ 24 h 38"/>
                <a:gd name="T54" fmla="*/ 55 w 57"/>
                <a:gd name="T55" fmla="*/ 24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
                <a:gd name="T85" fmla="*/ 0 h 38"/>
                <a:gd name="T86" fmla="*/ 57 w 57"/>
                <a:gd name="T87" fmla="*/ 38 h 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 h="38">
                  <a:moveTo>
                    <a:pt x="55" y="24"/>
                  </a:moveTo>
                  <a:lnTo>
                    <a:pt x="55" y="24"/>
                  </a:lnTo>
                  <a:lnTo>
                    <a:pt x="47" y="30"/>
                  </a:lnTo>
                  <a:lnTo>
                    <a:pt x="36" y="35"/>
                  </a:lnTo>
                  <a:lnTo>
                    <a:pt x="30" y="37"/>
                  </a:lnTo>
                  <a:lnTo>
                    <a:pt x="24" y="38"/>
                  </a:lnTo>
                  <a:lnTo>
                    <a:pt x="18" y="38"/>
                  </a:lnTo>
                  <a:lnTo>
                    <a:pt x="12" y="37"/>
                  </a:lnTo>
                  <a:lnTo>
                    <a:pt x="8" y="34"/>
                  </a:lnTo>
                  <a:lnTo>
                    <a:pt x="4" y="30"/>
                  </a:lnTo>
                  <a:lnTo>
                    <a:pt x="2" y="25"/>
                  </a:lnTo>
                  <a:lnTo>
                    <a:pt x="0" y="21"/>
                  </a:lnTo>
                  <a:lnTo>
                    <a:pt x="2" y="10"/>
                  </a:lnTo>
                  <a:lnTo>
                    <a:pt x="4" y="3"/>
                  </a:lnTo>
                  <a:lnTo>
                    <a:pt x="6" y="0"/>
                  </a:lnTo>
                  <a:lnTo>
                    <a:pt x="10" y="0"/>
                  </a:lnTo>
                  <a:lnTo>
                    <a:pt x="16" y="0"/>
                  </a:lnTo>
                  <a:lnTo>
                    <a:pt x="24" y="2"/>
                  </a:lnTo>
                  <a:lnTo>
                    <a:pt x="34" y="6"/>
                  </a:lnTo>
                  <a:lnTo>
                    <a:pt x="43" y="10"/>
                  </a:lnTo>
                  <a:lnTo>
                    <a:pt x="51" y="13"/>
                  </a:lnTo>
                  <a:lnTo>
                    <a:pt x="55" y="18"/>
                  </a:lnTo>
                  <a:lnTo>
                    <a:pt x="57" y="21"/>
                  </a:lnTo>
                  <a:lnTo>
                    <a:pt x="55" y="24"/>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64" name="Freeform 257"/>
            <p:cNvSpPr>
              <a:spLocks/>
            </p:cNvSpPr>
            <p:nvPr/>
          </p:nvSpPr>
          <p:spPr bwMode="auto">
            <a:xfrm>
              <a:off x="3243" y="3140"/>
              <a:ext cx="58" cy="38"/>
            </a:xfrm>
            <a:custGeom>
              <a:avLst/>
              <a:gdLst>
                <a:gd name="T0" fmla="*/ 58 w 58"/>
                <a:gd name="T1" fmla="*/ 6 h 38"/>
                <a:gd name="T2" fmla="*/ 58 w 58"/>
                <a:gd name="T3" fmla="*/ 6 h 38"/>
                <a:gd name="T4" fmla="*/ 58 w 58"/>
                <a:gd name="T5" fmla="*/ 13 h 38"/>
                <a:gd name="T6" fmla="*/ 54 w 58"/>
                <a:gd name="T7" fmla="*/ 23 h 38"/>
                <a:gd name="T8" fmla="*/ 52 w 58"/>
                <a:gd name="T9" fmla="*/ 28 h 38"/>
                <a:gd name="T10" fmla="*/ 48 w 58"/>
                <a:gd name="T11" fmla="*/ 32 h 38"/>
                <a:gd name="T12" fmla="*/ 44 w 58"/>
                <a:gd name="T13" fmla="*/ 35 h 38"/>
                <a:gd name="T14" fmla="*/ 38 w 58"/>
                <a:gd name="T15" fmla="*/ 36 h 38"/>
                <a:gd name="T16" fmla="*/ 38 w 58"/>
                <a:gd name="T17" fmla="*/ 36 h 38"/>
                <a:gd name="T18" fmla="*/ 32 w 58"/>
                <a:gd name="T19" fmla="*/ 38 h 38"/>
                <a:gd name="T20" fmla="*/ 26 w 58"/>
                <a:gd name="T21" fmla="*/ 36 h 38"/>
                <a:gd name="T22" fmla="*/ 20 w 58"/>
                <a:gd name="T23" fmla="*/ 33 h 38"/>
                <a:gd name="T24" fmla="*/ 16 w 58"/>
                <a:gd name="T25" fmla="*/ 30 h 38"/>
                <a:gd name="T26" fmla="*/ 6 w 58"/>
                <a:gd name="T27" fmla="*/ 23 h 38"/>
                <a:gd name="T28" fmla="*/ 2 w 58"/>
                <a:gd name="T29" fmla="*/ 17 h 38"/>
                <a:gd name="T30" fmla="*/ 2 w 58"/>
                <a:gd name="T31" fmla="*/ 17 h 38"/>
                <a:gd name="T32" fmla="*/ 0 w 58"/>
                <a:gd name="T33" fmla="*/ 14 h 38"/>
                <a:gd name="T34" fmla="*/ 2 w 58"/>
                <a:gd name="T35" fmla="*/ 11 h 38"/>
                <a:gd name="T36" fmla="*/ 6 w 58"/>
                <a:gd name="T37" fmla="*/ 8 h 38"/>
                <a:gd name="T38" fmla="*/ 14 w 58"/>
                <a:gd name="T39" fmla="*/ 6 h 38"/>
                <a:gd name="T40" fmla="*/ 26 w 58"/>
                <a:gd name="T41" fmla="*/ 4 h 38"/>
                <a:gd name="T42" fmla="*/ 26 w 58"/>
                <a:gd name="T43" fmla="*/ 4 h 38"/>
                <a:gd name="T44" fmla="*/ 36 w 58"/>
                <a:gd name="T45" fmla="*/ 1 h 38"/>
                <a:gd name="T46" fmla="*/ 46 w 58"/>
                <a:gd name="T47" fmla="*/ 0 h 38"/>
                <a:gd name="T48" fmla="*/ 54 w 58"/>
                <a:gd name="T49" fmla="*/ 1 h 38"/>
                <a:gd name="T50" fmla="*/ 56 w 58"/>
                <a:gd name="T51" fmla="*/ 3 h 38"/>
                <a:gd name="T52" fmla="*/ 58 w 58"/>
                <a:gd name="T53" fmla="*/ 6 h 38"/>
                <a:gd name="T54" fmla="*/ 58 w 58"/>
                <a:gd name="T55" fmla="*/ 6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
                <a:gd name="T85" fmla="*/ 0 h 38"/>
                <a:gd name="T86" fmla="*/ 58 w 58"/>
                <a:gd name="T87" fmla="*/ 38 h 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 h="38">
                  <a:moveTo>
                    <a:pt x="58" y="6"/>
                  </a:moveTo>
                  <a:lnTo>
                    <a:pt x="58" y="6"/>
                  </a:lnTo>
                  <a:lnTo>
                    <a:pt x="58" y="13"/>
                  </a:lnTo>
                  <a:lnTo>
                    <a:pt x="54" y="23"/>
                  </a:lnTo>
                  <a:lnTo>
                    <a:pt x="52" y="28"/>
                  </a:lnTo>
                  <a:lnTo>
                    <a:pt x="48" y="32"/>
                  </a:lnTo>
                  <a:lnTo>
                    <a:pt x="44" y="35"/>
                  </a:lnTo>
                  <a:lnTo>
                    <a:pt x="38" y="36"/>
                  </a:lnTo>
                  <a:lnTo>
                    <a:pt x="32" y="38"/>
                  </a:lnTo>
                  <a:lnTo>
                    <a:pt x="26" y="36"/>
                  </a:lnTo>
                  <a:lnTo>
                    <a:pt x="20" y="33"/>
                  </a:lnTo>
                  <a:lnTo>
                    <a:pt x="16" y="30"/>
                  </a:lnTo>
                  <a:lnTo>
                    <a:pt x="6" y="23"/>
                  </a:lnTo>
                  <a:lnTo>
                    <a:pt x="2" y="17"/>
                  </a:lnTo>
                  <a:lnTo>
                    <a:pt x="0" y="14"/>
                  </a:lnTo>
                  <a:lnTo>
                    <a:pt x="2" y="11"/>
                  </a:lnTo>
                  <a:lnTo>
                    <a:pt x="6" y="8"/>
                  </a:lnTo>
                  <a:lnTo>
                    <a:pt x="14" y="6"/>
                  </a:lnTo>
                  <a:lnTo>
                    <a:pt x="26" y="4"/>
                  </a:lnTo>
                  <a:lnTo>
                    <a:pt x="36" y="1"/>
                  </a:lnTo>
                  <a:lnTo>
                    <a:pt x="46" y="0"/>
                  </a:lnTo>
                  <a:lnTo>
                    <a:pt x="54" y="1"/>
                  </a:lnTo>
                  <a:lnTo>
                    <a:pt x="56" y="3"/>
                  </a:lnTo>
                  <a:lnTo>
                    <a:pt x="58" y="6"/>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65" name="Freeform 258"/>
            <p:cNvSpPr>
              <a:spLocks/>
            </p:cNvSpPr>
            <p:nvPr/>
          </p:nvSpPr>
          <p:spPr bwMode="auto">
            <a:xfrm>
              <a:off x="3261" y="3107"/>
              <a:ext cx="36" cy="33"/>
            </a:xfrm>
            <a:custGeom>
              <a:avLst/>
              <a:gdLst>
                <a:gd name="T0" fmla="*/ 8 w 36"/>
                <a:gd name="T1" fmla="*/ 0 h 33"/>
                <a:gd name="T2" fmla="*/ 8 w 36"/>
                <a:gd name="T3" fmla="*/ 0 h 33"/>
                <a:gd name="T4" fmla="*/ 16 w 36"/>
                <a:gd name="T5" fmla="*/ 2 h 33"/>
                <a:gd name="T6" fmla="*/ 24 w 36"/>
                <a:gd name="T7" fmla="*/ 6 h 33"/>
                <a:gd name="T8" fmla="*/ 32 w 36"/>
                <a:gd name="T9" fmla="*/ 11 h 33"/>
                <a:gd name="T10" fmla="*/ 34 w 36"/>
                <a:gd name="T11" fmla="*/ 15 h 33"/>
                <a:gd name="T12" fmla="*/ 36 w 36"/>
                <a:gd name="T13" fmla="*/ 18 h 33"/>
                <a:gd name="T14" fmla="*/ 36 w 36"/>
                <a:gd name="T15" fmla="*/ 18 h 33"/>
                <a:gd name="T16" fmla="*/ 34 w 36"/>
                <a:gd name="T17" fmla="*/ 21 h 33"/>
                <a:gd name="T18" fmla="*/ 32 w 36"/>
                <a:gd name="T19" fmla="*/ 24 h 33"/>
                <a:gd name="T20" fmla="*/ 24 w 36"/>
                <a:gd name="T21" fmla="*/ 28 h 33"/>
                <a:gd name="T22" fmla="*/ 16 w 36"/>
                <a:gd name="T23" fmla="*/ 33 h 33"/>
                <a:gd name="T24" fmla="*/ 8 w 36"/>
                <a:gd name="T25" fmla="*/ 33 h 33"/>
                <a:gd name="T26" fmla="*/ 8 w 36"/>
                <a:gd name="T27" fmla="*/ 33 h 33"/>
                <a:gd name="T28" fmla="*/ 2 w 36"/>
                <a:gd name="T29" fmla="*/ 33 h 33"/>
                <a:gd name="T30" fmla="*/ 0 w 36"/>
                <a:gd name="T31" fmla="*/ 28 h 33"/>
                <a:gd name="T32" fmla="*/ 0 w 36"/>
                <a:gd name="T33" fmla="*/ 18 h 33"/>
                <a:gd name="T34" fmla="*/ 0 w 36"/>
                <a:gd name="T35" fmla="*/ 18 h 33"/>
                <a:gd name="T36" fmla="*/ 0 w 36"/>
                <a:gd name="T37" fmla="*/ 6 h 33"/>
                <a:gd name="T38" fmla="*/ 2 w 36"/>
                <a:gd name="T39" fmla="*/ 2 h 33"/>
                <a:gd name="T40" fmla="*/ 8 w 36"/>
                <a:gd name="T41" fmla="*/ 0 h 33"/>
                <a:gd name="T42" fmla="*/ 8 w 36"/>
                <a:gd name="T43" fmla="*/ 0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3"/>
                <a:gd name="T68" fmla="*/ 36 w 36"/>
                <a:gd name="T69" fmla="*/ 33 h 3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3">
                  <a:moveTo>
                    <a:pt x="8" y="0"/>
                  </a:moveTo>
                  <a:lnTo>
                    <a:pt x="8" y="0"/>
                  </a:lnTo>
                  <a:lnTo>
                    <a:pt x="16" y="2"/>
                  </a:lnTo>
                  <a:lnTo>
                    <a:pt x="24" y="6"/>
                  </a:lnTo>
                  <a:lnTo>
                    <a:pt x="32" y="11"/>
                  </a:lnTo>
                  <a:lnTo>
                    <a:pt x="34" y="15"/>
                  </a:lnTo>
                  <a:lnTo>
                    <a:pt x="36" y="18"/>
                  </a:lnTo>
                  <a:lnTo>
                    <a:pt x="34" y="21"/>
                  </a:lnTo>
                  <a:lnTo>
                    <a:pt x="32" y="24"/>
                  </a:lnTo>
                  <a:lnTo>
                    <a:pt x="24" y="28"/>
                  </a:lnTo>
                  <a:lnTo>
                    <a:pt x="16" y="33"/>
                  </a:lnTo>
                  <a:lnTo>
                    <a:pt x="8" y="33"/>
                  </a:lnTo>
                  <a:lnTo>
                    <a:pt x="2" y="33"/>
                  </a:lnTo>
                  <a:lnTo>
                    <a:pt x="0" y="28"/>
                  </a:lnTo>
                  <a:lnTo>
                    <a:pt x="0" y="18"/>
                  </a:lnTo>
                  <a:lnTo>
                    <a:pt x="0" y="6"/>
                  </a:lnTo>
                  <a:lnTo>
                    <a:pt x="2" y="2"/>
                  </a:lnTo>
                  <a:lnTo>
                    <a:pt x="8" y="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66" name="Freeform 259"/>
            <p:cNvSpPr>
              <a:spLocks/>
            </p:cNvSpPr>
            <p:nvPr/>
          </p:nvSpPr>
          <p:spPr bwMode="auto">
            <a:xfrm>
              <a:off x="3214" y="3153"/>
              <a:ext cx="39" cy="32"/>
            </a:xfrm>
            <a:custGeom>
              <a:avLst/>
              <a:gdLst>
                <a:gd name="T0" fmla="*/ 33 w 39"/>
                <a:gd name="T1" fmla="*/ 32 h 32"/>
                <a:gd name="T2" fmla="*/ 33 w 39"/>
                <a:gd name="T3" fmla="*/ 32 h 32"/>
                <a:gd name="T4" fmla="*/ 26 w 39"/>
                <a:gd name="T5" fmla="*/ 32 h 32"/>
                <a:gd name="T6" fmla="*/ 16 w 39"/>
                <a:gd name="T7" fmla="*/ 31 h 32"/>
                <a:gd name="T8" fmla="*/ 6 w 39"/>
                <a:gd name="T9" fmla="*/ 26 h 32"/>
                <a:gd name="T10" fmla="*/ 2 w 39"/>
                <a:gd name="T11" fmla="*/ 25 h 32"/>
                <a:gd name="T12" fmla="*/ 0 w 39"/>
                <a:gd name="T13" fmla="*/ 20 h 32"/>
                <a:gd name="T14" fmla="*/ 0 w 39"/>
                <a:gd name="T15" fmla="*/ 20 h 32"/>
                <a:gd name="T16" fmla="*/ 0 w 39"/>
                <a:gd name="T17" fmla="*/ 17 h 32"/>
                <a:gd name="T18" fmla="*/ 0 w 39"/>
                <a:gd name="T19" fmla="*/ 15 h 32"/>
                <a:gd name="T20" fmla="*/ 6 w 39"/>
                <a:gd name="T21" fmla="*/ 7 h 32"/>
                <a:gd name="T22" fmla="*/ 14 w 39"/>
                <a:gd name="T23" fmla="*/ 3 h 32"/>
                <a:gd name="T24" fmla="*/ 22 w 39"/>
                <a:gd name="T25" fmla="*/ 0 h 32"/>
                <a:gd name="T26" fmla="*/ 22 w 39"/>
                <a:gd name="T27" fmla="*/ 0 h 32"/>
                <a:gd name="T28" fmla="*/ 26 w 39"/>
                <a:gd name="T29" fmla="*/ 0 h 32"/>
                <a:gd name="T30" fmla="*/ 29 w 39"/>
                <a:gd name="T31" fmla="*/ 3 h 32"/>
                <a:gd name="T32" fmla="*/ 35 w 39"/>
                <a:gd name="T33" fmla="*/ 13 h 32"/>
                <a:gd name="T34" fmla="*/ 35 w 39"/>
                <a:gd name="T35" fmla="*/ 13 h 32"/>
                <a:gd name="T36" fmla="*/ 39 w 39"/>
                <a:gd name="T37" fmla="*/ 25 h 32"/>
                <a:gd name="T38" fmla="*/ 37 w 39"/>
                <a:gd name="T39" fmla="*/ 29 h 32"/>
                <a:gd name="T40" fmla="*/ 37 w 39"/>
                <a:gd name="T41" fmla="*/ 31 h 32"/>
                <a:gd name="T42" fmla="*/ 33 w 39"/>
                <a:gd name="T43" fmla="*/ 32 h 32"/>
                <a:gd name="T44" fmla="*/ 33 w 39"/>
                <a:gd name="T45" fmla="*/ 32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
                <a:gd name="T70" fmla="*/ 0 h 32"/>
                <a:gd name="T71" fmla="*/ 39 w 39"/>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 h="32">
                  <a:moveTo>
                    <a:pt x="33" y="32"/>
                  </a:moveTo>
                  <a:lnTo>
                    <a:pt x="33" y="32"/>
                  </a:lnTo>
                  <a:lnTo>
                    <a:pt x="26" y="32"/>
                  </a:lnTo>
                  <a:lnTo>
                    <a:pt x="16" y="31"/>
                  </a:lnTo>
                  <a:lnTo>
                    <a:pt x="6" y="26"/>
                  </a:lnTo>
                  <a:lnTo>
                    <a:pt x="2" y="25"/>
                  </a:lnTo>
                  <a:lnTo>
                    <a:pt x="0" y="20"/>
                  </a:lnTo>
                  <a:lnTo>
                    <a:pt x="0" y="17"/>
                  </a:lnTo>
                  <a:lnTo>
                    <a:pt x="0" y="15"/>
                  </a:lnTo>
                  <a:lnTo>
                    <a:pt x="6" y="7"/>
                  </a:lnTo>
                  <a:lnTo>
                    <a:pt x="14" y="3"/>
                  </a:lnTo>
                  <a:lnTo>
                    <a:pt x="22" y="0"/>
                  </a:lnTo>
                  <a:lnTo>
                    <a:pt x="26" y="0"/>
                  </a:lnTo>
                  <a:lnTo>
                    <a:pt x="29" y="3"/>
                  </a:lnTo>
                  <a:lnTo>
                    <a:pt x="35" y="13"/>
                  </a:lnTo>
                  <a:lnTo>
                    <a:pt x="39" y="25"/>
                  </a:lnTo>
                  <a:lnTo>
                    <a:pt x="37" y="29"/>
                  </a:lnTo>
                  <a:lnTo>
                    <a:pt x="37" y="31"/>
                  </a:lnTo>
                  <a:lnTo>
                    <a:pt x="33" y="32"/>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67" name="Freeform 260"/>
            <p:cNvSpPr>
              <a:spLocks/>
            </p:cNvSpPr>
            <p:nvPr/>
          </p:nvSpPr>
          <p:spPr bwMode="auto">
            <a:xfrm>
              <a:off x="3427" y="3213"/>
              <a:ext cx="53" cy="40"/>
            </a:xfrm>
            <a:custGeom>
              <a:avLst/>
              <a:gdLst>
                <a:gd name="T0" fmla="*/ 12 w 53"/>
                <a:gd name="T1" fmla="*/ 38 h 40"/>
                <a:gd name="T2" fmla="*/ 12 w 53"/>
                <a:gd name="T3" fmla="*/ 38 h 40"/>
                <a:gd name="T4" fmla="*/ 6 w 53"/>
                <a:gd name="T5" fmla="*/ 32 h 40"/>
                <a:gd name="T6" fmla="*/ 0 w 53"/>
                <a:gd name="T7" fmla="*/ 22 h 40"/>
                <a:gd name="T8" fmla="*/ 0 w 53"/>
                <a:gd name="T9" fmla="*/ 18 h 40"/>
                <a:gd name="T10" fmla="*/ 0 w 53"/>
                <a:gd name="T11" fmla="*/ 13 h 40"/>
                <a:gd name="T12" fmla="*/ 0 w 53"/>
                <a:gd name="T13" fmla="*/ 7 h 40"/>
                <a:gd name="T14" fmla="*/ 4 w 53"/>
                <a:gd name="T15" fmla="*/ 4 h 40"/>
                <a:gd name="T16" fmla="*/ 4 w 53"/>
                <a:gd name="T17" fmla="*/ 4 h 40"/>
                <a:gd name="T18" fmla="*/ 8 w 53"/>
                <a:gd name="T19" fmla="*/ 2 h 40"/>
                <a:gd name="T20" fmla="*/ 14 w 53"/>
                <a:gd name="T21" fmla="*/ 0 h 40"/>
                <a:gd name="T22" fmla="*/ 20 w 53"/>
                <a:gd name="T23" fmla="*/ 0 h 40"/>
                <a:gd name="T24" fmla="*/ 28 w 53"/>
                <a:gd name="T25" fmla="*/ 0 h 40"/>
                <a:gd name="T26" fmla="*/ 40 w 53"/>
                <a:gd name="T27" fmla="*/ 2 h 40"/>
                <a:gd name="T28" fmla="*/ 50 w 53"/>
                <a:gd name="T29" fmla="*/ 6 h 40"/>
                <a:gd name="T30" fmla="*/ 50 w 53"/>
                <a:gd name="T31" fmla="*/ 6 h 40"/>
                <a:gd name="T32" fmla="*/ 52 w 53"/>
                <a:gd name="T33" fmla="*/ 7 h 40"/>
                <a:gd name="T34" fmla="*/ 53 w 53"/>
                <a:gd name="T35" fmla="*/ 10 h 40"/>
                <a:gd name="T36" fmla="*/ 52 w 53"/>
                <a:gd name="T37" fmla="*/ 15 h 40"/>
                <a:gd name="T38" fmla="*/ 48 w 53"/>
                <a:gd name="T39" fmla="*/ 21 h 40"/>
                <a:gd name="T40" fmla="*/ 40 w 53"/>
                <a:gd name="T41" fmla="*/ 27 h 40"/>
                <a:gd name="T42" fmla="*/ 40 w 53"/>
                <a:gd name="T43" fmla="*/ 27 h 40"/>
                <a:gd name="T44" fmla="*/ 32 w 53"/>
                <a:gd name="T45" fmla="*/ 34 h 40"/>
                <a:gd name="T46" fmla="*/ 26 w 53"/>
                <a:gd name="T47" fmla="*/ 38 h 40"/>
                <a:gd name="T48" fmla="*/ 18 w 53"/>
                <a:gd name="T49" fmla="*/ 40 h 40"/>
                <a:gd name="T50" fmla="*/ 16 w 53"/>
                <a:gd name="T51" fmla="*/ 40 h 40"/>
                <a:gd name="T52" fmla="*/ 12 w 53"/>
                <a:gd name="T53" fmla="*/ 38 h 40"/>
                <a:gd name="T54" fmla="*/ 12 w 53"/>
                <a:gd name="T55" fmla="*/ 38 h 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40"/>
                <a:gd name="T86" fmla="*/ 53 w 53"/>
                <a:gd name="T87" fmla="*/ 40 h 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40">
                  <a:moveTo>
                    <a:pt x="12" y="38"/>
                  </a:moveTo>
                  <a:lnTo>
                    <a:pt x="12" y="38"/>
                  </a:lnTo>
                  <a:lnTo>
                    <a:pt x="6" y="32"/>
                  </a:lnTo>
                  <a:lnTo>
                    <a:pt x="0" y="22"/>
                  </a:lnTo>
                  <a:lnTo>
                    <a:pt x="0" y="18"/>
                  </a:lnTo>
                  <a:lnTo>
                    <a:pt x="0" y="13"/>
                  </a:lnTo>
                  <a:lnTo>
                    <a:pt x="0" y="7"/>
                  </a:lnTo>
                  <a:lnTo>
                    <a:pt x="4" y="4"/>
                  </a:lnTo>
                  <a:lnTo>
                    <a:pt x="8" y="2"/>
                  </a:lnTo>
                  <a:lnTo>
                    <a:pt x="14" y="0"/>
                  </a:lnTo>
                  <a:lnTo>
                    <a:pt x="20" y="0"/>
                  </a:lnTo>
                  <a:lnTo>
                    <a:pt x="28" y="0"/>
                  </a:lnTo>
                  <a:lnTo>
                    <a:pt x="40" y="2"/>
                  </a:lnTo>
                  <a:lnTo>
                    <a:pt x="50" y="6"/>
                  </a:lnTo>
                  <a:lnTo>
                    <a:pt x="52" y="7"/>
                  </a:lnTo>
                  <a:lnTo>
                    <a:pt x="53" y="10"/>
                  </a:lnTo>
                  <a:lnTo>
                    <a:pt x="52" y="15"/>
                  </a:lnTo>
                  <a:lnTo>
                    <a:pt x="48" y="21"/>
                  </a:lnTo>
                  <a:lnTo>
                    <a:pt x="40" y="27"/>
                  </a:lnTo>
                  <a:lnTo>
                    <a:pt x="32" y="34"/>
                  </a:lnTo>
                  <a:lnTo>
                    <a:pt x="26" y="38"/>
                  </a:lnTo>
                  <a:lnTo>
                    <a:pt x="18" y="40"/>
                  </a:lnTo>
                  <a:lnTo>
                    <a:pt x="16" y="40"/>
                  </a:lnTo>
                  <a:lnTo>
                    <a:pt x="12" y="38"/>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68" name="Freeform 261"/>
            <p:cNvSpPr>
              <a:spLocks/>
            </p:cNvSpPr>
            <p:nvPr/>
          </p:nvSpPr>
          <p:spPr bwMode="auto">
            <a:xfrm>
              <a:off x="3384" y="3241"/>
              <a:ext cx="47" cy="43"/>
            </a:xfrm>
            <a:custGeom>
              <a:avLst/>
              <a:gdLst>
                <a:gd name="T0" fmla="*/ 39 w 47"/>
                <a:gd name="T1" fmla="*/ 43 h 43"/>
                <a:gd name="T2" fmla="*/ 39 w 47"/>
                <a:gd name="T3" fmla="*/ 43 h 43"/>
                <a:gd name="T4" fmla="*/ 27 w 47"/>
                <a:gd name="T5" fmla="*/ 41 h 43"/>
                <a:gd name="T6" fmla="*/ 16 w 47"/>
                <a:gd name="T7" fmla="*/ 37 h 43"/>
                <a:gd name="T8" fmla="*/ 10 w 47"/>
                <a:gd name="T9" fmla="*/ 34 h 43"/>
                <a:gd name="T10" fmla="*/ 6 w 47"/>
                <a:gd name="T11" fmla="*/ 31 h 43"/>
                <a:gd name="T12" fmla="*/ 2 w 47"/>
                <a:gd name="T13" fmla="*/ 26 h 43"/>
                <a:gd name="T14" fmla="*/ 0 w 47"/>
                <a:gd name="T15" fmla="*/ 22 h 43"/>
                <a:gd name="T16" fmla="*/ 0 w 47"/>
                <a:gd name="T17" fmla="*/ 22 h 43"/>
                <a:gd name="T18" fmla="*/ 2 w 47"/>
                <a:gd name="T19" fmla="*/ 18 h 43"/>
                <a:gd name="T20" fmla="*/ 4 w 47"/>
                <a:gd name="T21" fmla="*/ 13 h 43"/>
                <a:gd name="T22" fmla="*/ 8 w 47"/>
                <a:gd name="T23" fmla="*/ 10 h 43"/>
                <a:gd name="T24" fmla="*/ 14 w 47"/>
                <a:gd name="T25" fmla="*/ 7 h 43"/>
                <a:gd name="T26" fmla="*/ 23 w 47"/>
                <a:gd name="T27" fmla="*/ 1 h 43"/>
                <a:gd name="T28" fmla="*/ 35 w 47"/>
                <a:gd name="T29" fmla="*/ 0 h 43"/>
                <a:gd name="T30" fmla="*/ 35 w 47"/>
                <a:gd name="T31" fmla="*/ 0 h 43"/>
                <a:gd name="T32" fmla="*/ 39 w 47"/>
                <a:gd name="T33" fmla="*/ 0 h 43"/>
                <a:gd name="T34" fmla="*/ 41 w 47"/>
                <a:gd name="T35" fmla="*/ 1 h 43"/>
                <a:gd name="T36" fmla="*/ 45 w 47"/>
                <a:gd name="T37" fmla="*/ 4 h 43"/>
                <a:gd name="T38" fmla="*/ 47 w 47"/>
                <a:gd name="T39" fmla="*/ 12 h 43"/>
                <a:gd name="T40" fmla="*/ 47 w 47"/>
                <a:gd name="T41" fmla="*/ 19 h 43"/>
                <a:gd name="T42" fmla="*/ 47 w 47"/>
                <a:gd name="T43" fmla="*/ 19 h 43"/>
                <a:gd name="T44" fmla="*/ 47 w 47"/>
                <a:gd name="T45" fmla="*/ 28 h 43"/>
                <a:gd name="T46" fmla="*/ 47 w 47"/>
                <a:gd name="T47" fmla="*/ 35 h 43"/>
                <a:gd name="T48" fmla="*/ 45 w 47"/>
                <a:gd name="T49" fmla="*/ 40 h 43"/>
                <a:gd name="T50" fmla="*/ 43 w 47"/>
                <a:gd name="T51" fmla="*/ 41 h 43"/>
                <a:gd name="T52" fmla="*/ 39 w 47"/>
                <a:gd name="T53" fmla="*/ 43 h 43"/>
                <a:gd name="T54" fmla="*/ 39 w 47"/>
                <a:gd name="T55" fmla="*/ 43 h 4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
                <a:gd name="T85" fmla="*/ 0 h 43"/>
                <a:gd name="T86" fmla="*/ 47 w 47"/>
                <a:gd name="T87" fmla="*/ 43 h 4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 h="43">
                  <a:moveTo>
                    <a:pt x="39" y="43"/>
                  </a:moveTo>
                  <a:lnTo>
                    <a:pt x="39" y="43"/>
                  </a:lnTo>
                  <a:lnTo>
                    <a:pt x="27" y="41"/>
                  </a:lnTo>
                  <a:lnTo>
                    <a:pt x="16" y="37"/>
                  </a:lnTo>
                  <a:lnTo>
                    <a:pt x="10" y="34"/>
                  </a:lnTo>
                  <a:lnTo>
                    <a:pt x="6" y="31"/>
                  </a:lnTo>
                  <a:lnTo>
                    <a:pt x="2" y="26"/>
                  </a:lnTo>
                  <a:lnTo>
                    <a:pt x="0" y="22"/>
                  </a:lnTo>
                  <a:lnTo>
                    <a:pt x="2" y="18"/>
                  </a:lnTo>
                  <a:lnTo>
                    <a:pt x="4" y="13"/>
                  </a:lnTo>
                  <a:lnTo>
                    <a:pt x="8" y="10"/>
                  </a:lnTo>
                  <a:lnTo>
                    <a:pt x="14" y="7"/>
                  </a:lnTo>
                  <a:lnTo>
                    <a:pt x="23" y="1"/>
                  </a:lnTo>
                  <a:lnTo>
                    <a:pt x="35" y="0"/>
                  </a:lnTo>
                  <a:lnTo>
                    <a:pt x="39" y="0"/>
                  </a:lnTo>
                  <a:lnTo>
                    <a:pt x="41" y="1"/>
                  </a:lnTo>
                  <a:lnTo>
                    <a:pt x="45" y="4"/>
                  </a:lnTo>
                  <a:lnTo>
                    <a:pt x="47" y="12"/>
                  </a:lnTo>
                  <a:lnTo>
                    <a:pt x="47" y="19"/>
                  </a:lnTo>
                  <a:lnTo>
                    <a:pt x="47" y="28"/>
                  </a:lnTo>
                  <a:lnTo>
                    <a:pt x="47" y="35"/>
                  </a:lnTo>
                  <a:lnTo>
                    <a:pt x="45" y="40"/>
                  </a:lnTo>
                  <a:lnTo>
                    <a:pt x="43" y="41"/>
                  </a:lnTo>
                  <a:lnTo>
                    <a:pt x="39" y="43"/>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69" name="Freeform 262"/>
            <p:cNvSpPr>
              <a:spLocks/>
            </p:cNvSpPr>
            <p:nvPr/>
          </p:nvSpPr>
          <p:spPr bwMode="auto">
            <a:xfrm>
              <a:off x="3435" y="3257"/>
              <a:ext cx="44" cy="28"/>
            </a:xfrm>
            <a:custGeom>
              <a:avLst/>
              <a:gdLst>
                <a:gd name="T0" fmla="*/ 44 w 44"/>
                <a:gd name="T1" fmla="*/ 10 h 28"/>
                <a:gd name="T2" fmla="*/ 44 w 44"/>
                <a:gd name="T3" fmla="*/ 10 h 28"/>
                <a:gd name="T4" fmla="*/ 40 w 44"/>
                <a:gd name="T5" fmla="*/ 16 h 28"/>
                <a:gd name="T6" fmla="*/ 34 w 44"/>
                <a:gd name="T7" fmla="*/ 22 h 28"/>
                <a:gd name="T8" fmla="*/ 24 w 44"/>
                <a:gd name="T9" fmla="*/ 27 h 28"/>
                <a:gd name="T10" fmla="*/ 20 w 44"/>
                <a:gd name="T11" fmla="*/ 28 h 28"/>
                <a:gd name="T12" fmla="*/ 16 w 44"/>
                <a:gd name="T13" fmla="*/ 28 h 28"/>
                <a:gd name="T14" fmla="*/ 16 w 44"/>
                <a:gd name="T15" fmla="*/ 28 h 28"/>
                <a:gd name="T16" fmla="*/ 12 w 44"/>
                <a:gd name="T17" fmla="*/ 27 h 28"/>
                <a:gd name="T18" fmla="*/ 8 w 44"/>
                <a:gd name="T19" fmla="*/ 24 h 28"/>
                <a:gd name="T20" fmla="*/ 2 w 44"/>
                <a:gd name="T21" fmla="*/ 18 h 28"/>
                <a:gd name="T22" fmla="*/ 0 w 44"/>
                <a:gd name="T23" fmla="*/ 10 h 28"/>
                <a:gd name="T24" fmla="*/ 0 w 44"/>
                <a:gd name="T25" fmla="*/ 5 h 28"/>
                <a:gd name="T26" fmla="*/ 0 w 44"/>
                <a:gd name="T27" fmla="*/ 5 h 28"/>
                <a:gd name="T28" fmla="*/ 2 w 44"/>
                <a:gd name="T29" fmla="*/ 0 h 28"/>
                <a:gd name="T30" fmla="*/ 8 w 44"/>
                <a:gd name="T31" fmla="*/ 0 h 28"/>
                <a:gd name="T32" fmla="*/ 22 w 44"/>
                <a:gd name="T33" fmla="*/ 2 h 28"/>
                <a:gd name="T34" fmla="*/ 22 w 44"/>
                <a:gd name="T35" fmla="*/ 2 h 28"/>
                <a:gd name="T36" fmla="*/ 38 w 44"/>
                <a:gd name="T37" fmla="*/ 5 h 28"/>
                <a:gd name="T38" fmla="*/ 42 w 44"/>
                <a:gd name="T39" fmla="*/ 7 h 28"/>
                <a:gd name="T40" fmla="*/ 44 w 44"/>
                <a:gd name="T41" fmla="*/ 10 h 28"/>
                <a:gd name="T42" fmla="*/ 44 w 44"/>
                <a:gd name="T43" fmla="*/ 10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28"/>
                <a:gd name="T68" fmla="*/ 44 w 44"/>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28">
                  <a:moveTo>
                    <a:pt x="44" y="10"/>
                  </a:moveTo>
                  <a:lnTo>
                    <a:pt x="44" y="10"/>
                  </a:lnTo>
                  <a:lnTo>
                    <a:pt x="40" y="16"/>
                  </a:lnTo>
                  <a:lnTo>
                    <a:pt x="34" y="22"/>
                  </a:lnTo>
                  <a:lnTo>
                    <a:pt x="24" y="27"/>
                  </a:lnTo>
                  <a:lnTo>
                    <a:pt x="20" y="28"/>
                  </a:lnTo>
                  <a:lnTo>
                    <a:pt x="16" y="28"/>
                  </a:lnTo>
                  <a:lnTo>
                    <a:pt x="12" y="27"/>
                  </a:lnTo>
                  <a:lnTo>
                    <a:pt x="8" y="24"/>
                  </a:lnTo>
                  <a:lnTo>
                    <a:pt x="2" y="18"/>
                  </a:lnTo>
                  <a:lnTo>
                    <a:pt x="0" y="10"/>
                  </a:lnTo>
                  <a:lnTo>
                    <a:pt x="0" y="5"/>
                  </a:lnTo>
                  <a:lnTo>
                    <a:pt x="2" y="0"/>
                  </a:lnTo>
                  <a:lnTo>
                    <a:pt x="8" y="0"/>
                  </a:lnTo>
                  <a:lnTo>
                    <a:pt x="22" y="2"/>
                  </a:lnTo>
                  <a:lnTo>
                    <a:pt x="38" y="5"/>
                  </a:lnTo>
                  <a:lnTo>
                    <a:pt x="42" y="7"/>
                  </a:lnTo>
                  <a:lnTo>
                    <a:pt x="44" y="1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70" name="Freeform 263"/>
            <p:cNvSpPr>
              <a:spLocks/>
            </p:cNvSpPr>
            <p:nvPr/>
          </p:nvSpPr>
          <p:spPr bwMode="auto">
            <a:xfrm>
              <a:off x="3382" y="3215"/>
              <a:ext cx="43" cy="27"/>
            </a:xfrm>
            <a:custGeom>
              <a:avLst/>
              <a:gdLst>
                <a:gd name="T0" fmla="*/ 0 w 43"/>
                <a:gd name="T1" fmla="*/ 22 h 27"/>
                <a:gd name="T2" fmla="*/ 0 w 43"/>
                <a:gd name="T3" fmla="*/ 22 h 27"/>
                <a:gd name="T4" fmla="*/ 0 w 43"/>
                <a:gd name="T5" fmla="*/ 16 h 27"/>
                <a:gd name="T6" fmla="*/ 4 w 43"/>
                <a:gd name="T7" fmla="*/ 8 h 27"/>
                <a:gd name="T8" fmla="*/ 12 w 43"/>
                <a:gd name="T9" fmla="*/ 2 h 27"/>
                <a:gd name="T10" fmla="*/ 16 w 43"/>
                <a:gd name="T11" fmla="*/ 1 h 27"/>
                <a:gd name="T12" fmla="*/ 19 w 43"/>
                <a:gd name="T13" fmla="*/ 0 h 27"/>
                <a:gd name="T14" fmla="*/ 19 w 43"/>
                <a:gd name="T15" fmla="*/ 0 h 27"/>
                <a:gd name="T16" fmla="*/ 25 w 43"/>
                <a:gd name="T17" fmla="*/ 0 h 27"/>
                <a:gd name="T18" fmla="*/ 29 w 43"/>
                <a:gd name="T19" fmla="*/ 1 h 27"/>
                <a:gd name="T20" fmla="*/ 37 w 43"/>
                <a:gd name="T21" fmla="*/ 7 h 27"/>
                <a:gd name="T22" fmla="*/ 41 w 43"/>
                <a:gd name="T23" fmla="*/ 13 h 27"/>
                <a:gd name="T24" fmla="*/ 43 w 43"/>
                <a:gd name="T25" fmla="*/ 20 h 27"/>
                <a:gd name="T26" fmla="*/ 43 w 43"/>
                <a:gd name="T27" fmla="*/ 20 h 27"/>
                <a:gd name="T28" fmla="*/ 43 w 43"/>
                <a:gd name="T29" fmla="*/ 23 h 27"/>
                <a:gd name="T30" fmla="*/ 39 w 43"/>
                <a:gd name="T31" fmla="*/ 26 h 27"/>
                <a:gd name="T32" fmla="*/ 23 w 43"/>
                <a:gd name="T33" fmla="*/ 27 h 27"/>
                <a:gd name="T34" fmla="*/ 23 w 43"/>
                <a:gd name="T35" fmla="*/ 27 h 27"/>
                <a:gd name="T36" fmla="*/ 6 w 43"/>
                <a:gd name="T37" fmla="*/ 27 h 27"/>
                <a:gd name="T38" fmla="*/ 2 w 43"/>
                <a:gd name="T39" fmla="*/ 26 h 27"/>
                <a:gd name="T40" fmla="*/ 0 w 43"/>
                <a:gd name="T41" fmla="*/ 25 h 27"/>
                <a:gd name="T42" fmla="*/ 0 w 43"/>
                <a:gd name="T43" fmla="*/ 22 h 27"/>
                <a:gd name="T44" fmla="*/ 0 w 43"/>
                <a:gd name="T45" fmla="*/ 22 h 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27"/>
                <a:gd name="T71" fmla="*/ 43 w 43"/>
                <a:gd name="T72" fmla="*/ 27 h 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27">
                  <a:moveTo>
                    <a:pt x="0" y="22"/>
                  </a:moveTo>
                  <a:lnTo>
                    <a:pt x="0" y="22"/>
                  </a:lnTo>
                  <a:lnTo>
                    <a:pt x="0" y="16"/>
                  </a:lnTo>
                  <a:lnTo>
                    <a:pt x="4" y="8"/>
                  </a:lnTo>
                  <a:lnTo>
                    <a:pt x="12" y="2"/>
                  </a:lnTo>
                  <a:lnTo>
                    <a:pt x="16" y="1"/>
                  </a:lnTo>
                  <a:lnTo>
                    <a:pt x="19" y="0"/>
                  </a:lnTo>
                  <a:lnTo>
                    <a:pt x="25" y="0"/>
                  </a:lnTo>
                  <a:lnTo>
                    <a:pt x="29" y="1"/>
                  </a:lnTo>
                  <a:lnTo>
                    <a:pt x="37" y="7"/>
                  </a:lnTo>
                  <a:lnTo>
                    <a:pt x="41" y="13"/>
                  </a:lnTo>
                  <a:lnTo>
                    <a:pt x="43" y="20"/>
                  </a:lnTo>
                  <a:lnTo>
                    <a:pt x="43" y="23"/>
                  </a:lnTo>
                  <a:lnTo>
                    <a:pt x="39" y="26"/>
                  </a:lnTo>
                  <a:lnTo>
                    <a:pt x="23" y="27"/>
                  </a:lnTo>
                  <a:lnTo>
                    <a:pt x="6" y="27"/>
                  </a:lnTo>
                  <a:lnTo>
                    <a:pt x="2" y="26"/>
                  </a:lnTo>
                  <a:lnTo>
                    <a:pt x="0" y="25"/>
                  </a:lnTo>
                  <a:lnTo>
                    <a:pt x="0" y="22"/>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71" name="Freeform 264"/>
            <p:cNvSpPr>
              <a:spLocks/>
            </p:cNvSpPr>
            <p:nvPr/>
          </p:nvSpPr>
          <p:spPr bwMode="auto">
            <a:xfrm>
              <a:off x="3291" y="3197"/>
              <a:ext cx="57" cy="38"/>
            </a:xfrm>
            <a:custGeom>
              <a:avLst/>
              <a:gdLst>
                <a:gd name="T0" fmla="*/ 2 w 57"/>
                <a:gd name="T1" fmla="*/ 18 h 38"/>
                <a:gd name="T2" fmla="*/ 2 w 57"/>
                <a:gd name="T3" fmla="*/ 18 h 38"/>
                <a:gd name="T4" fmla="*/ 8 w 57"/>
                <a:gd name="T5" fmla="*/ 12 h 38"/>
                <a:gd name="T6" fmla="*/ 18 w 57"/>
                <a:gd name="T7" fmla="*/ 4 h 38"/>
                <a:gd name="T8" fmla="*/ 24 w 57"/>
                <a:gd name="T9" fmla="*/ 1 h 38"/>
                <a:gd name="T10" fmla="*/ 29 w 57"/>
                <a:gd name="T11" fmla="*/ 0 h 38"/>
                <a:gd name="T12" fmla="*/ 35 w 57"/>
                <a:gd name="T13" fmla="*/ 0 h 38"/>
                <a:gd name="T14" fmla="*/ 41 w 57"/>
                <a:gd name="T15" fmla="*/ 0 h 38"/>
                <a:gd name="T16" fmla="*/ 41 w 57"/>
                <a:gd name="T17" fmla="*/ 0 h 38"/>
                <a:gd name="T18" fmla="*/ 47 w 57"/>
                <a:gd name="T19" fmla="*/ 3 h 38"/>
                <a:gd name="T20" fmla="*/ 51 w 57"/>
                <a:gd name="T21" fmla="*/ 6 h 38"/>
                <a:gd name="T22" fmla="*/ 53 w 57"/>
                <a:gd name="T23" fmla="*/ 10 h 38"/>
                <a:gd name="T24" fmla="*/ 55 w 57"/>
                <a:gd name="T25" fmla="*/ 15 h 38"/>
                <a:gd name="T26" fmla="*/ 57 w 57"/>
                <a:gd name="T27" fmla="*/ 25 h 38"/>
                <a:gd name="T28" fmla="*/ 55 w 57"/>
                <a:gd name="T29" fmla="*/ 32 h 38"/>
                <a:gd name="T30" fmla="*/ 55 w 57"/>
                <a:gd name="T31" fmla="*/ 32 h 38"/>
                <a:gd name="T32" fmla="*/ 53 w 57"/>
                <a:gd name="T33" fmla="*/ 35 h 38"/>
                <a:gd name="T34" fmla="*/ 51 w 57"/>
                <a:gd name="T35" fmla="*/ 37 h 38"/>
                <a:gd name="T36" fmla="*/ 45 w 57"/>
                <a:gd name="T37" fmla="*/ 38 h 38"/>
                <a:gd name="T38" fmla="*/ 35 w 57"/>
                <a:gd name="T39" fmla="*/ 35 h 38"/>
                <a:gd name="T40" fmla="*/ 26 w 57"/>
                <a:gd name="T41" fmla="*/ 32 h 38"/>
                <a:gd name="T42" fmla="*/ 26 w 57"/>
                <a:gd name="T43" fmla="*/ 32 h 38"/>
                <a:gd name="T44" fmla="*/ 16 w 57"/>
                <a:gd name="T45" fmla="*/ 29 h 38"/>
                <a:gd name="T46" fmla="*/ 6 w 57"/>
                <a:gd name="T47" fmla="*/ 26 h 38"/>
                <a:gd name="T48" fmla="*/ 2 w 57"/>
                <a:gd name="T49" fmla="*/ 23 h 38"/>
                <a:gd name="T50" fmla="*/ 0 w 57"/>
                <a:gd name="T51" fmla="*/ 20 h 38"/>
                <a:gd name="T52" fmla="*/ 2 w 57"/>
                <a:gd name="T53" fmla="*/ 18 h 38"/>
                <a:gd name="T54" fmla="*/ 2 w 57"/>
                <a:gd name="T55" fmla="*/ 18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
                <a:gd name="T85" fmla="*/ 0 h 38"/>
                <a:gd name="T86" fmla="*/ 57 w 57"/>
                <a:gd name="T87" fmla="*/ 38 h 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 h="38">
                  <a:moveTo>
                    <a:pt x="2" y="18"/>
                  </a:moveTo>
                  <a:lnTo>
                    <a:pt x="2" y="18"/>
                  </a:lnTo>
                  <a:lnTo>
                    <a:pt x="8" y="12"/>
                  </a:lnTo>
                  <a:lnTo>
                    <a:pt x="18" y="4"/>
                  </a:lnTo>
                  <a:lnTo>
                    <a:pt x="24" y="1"/>
                  </a:lnTo>
                  <a:lnTo>
                    <a:pt x="29" y="0"/>
                  </a:lnTo>
                  <a:lnTo>
                    <a:pt x="35" y="0"/>
                  </a:lnTo>
                  <a:lnTo>
                    <a:pt x="41" y="0"/>
                  </a:lnTo>
                  <a:lnTo>
                    <a:pt x="47" y="3"/>
                  </a:lnTo>
                  <a:lnTo>
                    <a:pt x="51" y="6"/>
                  </a:lnTo>
                  <a:lnTo>
                    <a:pt x="53" y="10"/>
                  </a:lnTo>
                  <a:lnTo>
                    <a:pt x="55" y="15"/>
                  </a:lnTo>
                  <a:lnTo>
                    <a:pt x="57" y="25"/>
                  </a:lnTo>
                  <a:lnTo>
                    <a:pt x="55" y="32"/>
                  </a:lnTo>
                  <a:lnTo>
                    <a:pt x="53" y="35"/>
                  </a:lnTo>
                  <a:lnTo>
                    <a:pt x="51" y="37"/>
                  </a:lnTo>
                  <a:lnTo>
                    <a:pt x="45" y="38"/>
                  </a:lnTo>
                  <a:lnTo>
                    <a:pt x="35" y="35"/>
                  </a:lnTo>
                  <a:lnTo>
                    <a:pt x="26" y="32"/>
                  </a:lnTo>
                  <a:lnTo>
                    <a:pt x="16" y="29"/>
                  </a:lnTo>
                  <a:lnTo>
                    <a:pt x="6" y="26"/>
                  </a:lnTo>
                  <a:lnTo>
                    <a:pt x="2" y="23"/>
                  </a:lnTo>
                  <a:lnTo>
                    <a:pt x="0" y="20"/>
                  </a:lnTo>
                  <a:lnTo>
                    <a:pt x="2" y="18"/>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72" name="Freeform 265"/>
            <p:cNvSpPr>
              <a:spLocks/>
            </p:cNvSpPr>
            <p:nvPr/>
          </p:nvSpPr>
          <p:spPr bwMode="auto">
            <a:xfrm>
              <a:off x="3245" y="3179"/>
              <a:ext cx="56" cy="38"/>
            </a:xfrm>
            <a:custGeom>
              <a:avLst/>
              <a:gdLst>
                <a:gd name="T0" fmla="*/ 2 w 56"/>
                <a:gd name="T1" fmla="*/ 36 h 38"/>
                <a:gd name="T2" fmla="*/ 2 w 56"/>
                <a:gd name="T3" fmla="*/ 36 h 38"/>
                <a:gd name="T4" fmla="*/ 0 w 56"/>
                <a:gd name="T5" fmla="*/ 27 h 38"/>
                <a:gd name="T6" fmla="*/ 0 w 56"/>
                <a:gd name="T7" fmla="*/ 16 h 38"/>
                <a:gd name="T8" fmla="*/ 2 w 56"/>
                <a:gd name="T9" fmla="*/ 12 h 38"/>
                <a:gd name="T10" fmla="*/ 6 w 56"/>
                <a:gd name="T11" fmla="*/ 8 h 38"/>
                <a:gd name="T12" fmla="*/ 10 w 56"/>
                <a:gd name="T13" fmla="*/ 3 h 38"/>
                <a:gd name="T14" fmla="*/ 14 w 56"/>
                <a:gd name="T15" fmla="*/ 2 h 38"/>
                <a:gd name="T16" fmla="*/ 14 w 56"/>
                <a:gd name="T17" fmla="*/ 2 h 38"/>
                <a:gd name="T18" fmla="*/ 20 w 56"/>
                <a:gd name="T19" fmla="*/ 0 h 38"/>
                <a:gd name="T20" fmla="*/ 26 w 56"/>
                <a:gd name="T21" fmla="*/ 0 h 38"/>
                <a:gd name="T22" fmla="*/ 32 w 56"/>
                <a:gd name="T23" fmla="*/ 2 h 38"/>
                <a:gd name="T24" fmla="*/ 38 w 56"/>
                <a:gd name="T25" fmla="*/ 5 h 38"/>
                <a:gd name="T26" fmla="*/ 48 w 56"/>
                <a:gd name="T27" fmla="*/ 11 h 38"/>
                <a:gd name="T28" fmla="*/ 54 w 56"/>
                <a:gd name="T29" fmla="*/ 18 h 38"/>
                <a:gd name="T30" fmla="*/ 54 w 56"/>
                <a:gd name="T31" fmla="*/ 18 h 38"/>
                <a:gd name="T32" fmla="*/ 56 w 56"/>
                <a:gd name="T33" fmla="*/ 21 h 38"/>
                <a:gd name="T34" fmla="*/ 56 w 56"/>
                <a:gd name="T35" fmla="*/ 22 h 38"/>
                <a:gd name="T36" fmla="*/ 52 w 56"/>
                <a:gd name="T37" fmla="*/ 27 h 38"/>
                <a:gd name="T38" fmla="*/ 44 w 56"/>
                <a:gd name="T39" fmla="*/ 30 h 38"/>
                <a:gd name="T40" fmla="*/ 34 w 56"/>
                <a:gd name="T41" fmla="*/ 33 h 38"/>
                <a:gd name="T42" fmla="*/ 34 w 56"/>
                <a:gd name="T43" fmla="*/ 33 h 38"/>
                <a:gd name="T44" fmla="*/ 22 w 56"/>
                <a:gd name="T45" fmla="*/ 37 h 38"/>
                <a:gd name="T46" fmla="*/ 14 w 56"/>
                <a:gd name="T47" fmla="*/ 38 h 38"/>
                <a:gd name="T48" fmla="*/ 6 w 56"/>
                <a:gd name="T49" fmla="*/ 38 h 38"/>
                <a:gd name="T50" fmla="*/ 4 w 56"/>
                <a:gd name="T51" fmla="*/ 37 h 38"/>
                <a:gd name="T52" fmla="*/ 2 w 56"/>
                <a:gd name="T53" fmla="*/ 36 h 38"/>
                <a:gd name="T54" fmla="*/ 2 w 56"/>
                <a:gd name="T55" fmla="*/ 36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6"/>
                <a:gd name="T85" fmla="*/ 0 h 38"/>
                <a:gd name="T86" fmla="*/ 56 w 56"/>
                <a:gd name="T87" fmla="*/ 38 h 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6" h="38">
                  <a:moveTo>
                    <a:pt x="2" y="36"/>
                  </a:moveTo>
                  <a:lnTo>
                    <a:pt x="2" y="36"/>
                  </a:lnTo>
                  <a:lnTo>
                    <a:pt x="0" y="27"/>
                  </a:lnTo>
                  <a:lnTo>
                    <a:pt x="0" y="16"/>
                  </a:lnTo>
                  <a:lnTo>
                    <a:pt x="2" y="12"/>
                  </a:lnTo>
                  <a:lnTo>
                    <a:pt x="6" y="8"/>
                  </a:lnTo>
                  <a:lnTo>
                    <a:pt x="10" y="3"/>
                  </a:lnTo>
                  <a:lnTo>
                    <a:pt x="14" y="2"/>
                  </a:lnTo>
                  <a:lnTo>
                    <a:pt x="20" y="0"/>
                  </a:lnTo>
                  <a:lnTo>
                    <a:pt x="26" y="0"/>
                  </a:lnTo>
                  <a:lnTo>
                    <a:pt x="32" y="2"/>
                  </a:lnTo>
                  <a:lnTo>
                    <a:pt x="38" y="5"/>
                  </a:lnTo>
                  <a:lnTo>
                    <a:pt x="48" y="11"/>
                  </a:lnTo>
                  <a:lnTo>
                    <a:pt x="54" y="18"/>
                  </a:lnTo>
                  <a:lnTo>
                    <a:pt x="56" y="21"/>
                  </a:lnTo>
                  <a:lnTo>
                    <a:pt x="56" y="22"/>
                  </a:lnTo>
                  <a:lnTo>
                    <a:pt x="52" y="27"/>
                  </a:lnTo>
                  <a:lnTo>
                    <a:pt x="44" y="30"/>
                  </a:lnTo>
                  <a:lnTo>
                    <a:pt x="34" y="33"/>
                  </a:lnTo>
                  <a:lnTo>
                    <a:pt x="22" y="37"/>
                  </a:lnTo>
                  <a:lnTo>
                    <a:pt x="14" y="38"/>
                  </a:lnTo>
                  <a:lnTo>
                    <a:pt x="6" y="38"/>
                  </a:lnTo>
                  <a:lnTo>
                    <a:pt x="4" y="37"/>
                  </a:lnTo>
                  <a:lnTo>
                    <a:pt x="2" y="36"/>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73" name="Freeform 266"/>
            <p:cNvSpPr>
              <a:spLocks/>
            </p:cNvSpPr>
            <p:nvPr/>
          </p:nvSpPr>
          <p:spPr bwMode="auto">
            <a:xfrm>
              <a:off x="3255" y="3216"/>
              <a:ext cx="36" cy="31"/>
            </a:xfrm>
            <a:custGeom>
              <a:avLst/>
              <a:gdLst>
                <a:gd name="T0" fmla="*/ 30 w 36"/>
                <a:gd name="T1" fmla="*/ 31 h 31"/>
                <a:gd name="T2" fmla="*/ 30 w 36"/>
                <a:gd name="T3" fmla="*/ 31 h 31"/>
                <a:gd name="T4" fmla="*/ 22 w 36"/>
                <a:gd name="T5" fmla="*/ 31 h 31"/>
                <a:gd name="T6" fmla="*/ 12 w 36"/>
                <a:gd name="T7" fmla="*/ 28 h 31"/>
                <a:gd name="T8" fmla="*/ 4 w 36"/>
                <a:gd name="T9" fmla="*/ 24 h 31"/>
                <a:gd name="T10" fmla="*/ 0 w 36"/>
                <a:gd name="T11" fmla="*/ 21 h 31"/>
                <a:gd name="T12" fmla="*/ 0 w 36"/>
                <a:gd name="T13" fmla="*/ 18 h 31"/>
                <a:gd name="T14" fmla="*/ 0 w 36"/>
                <a:gd name="T15" fmla="*/ 18 h 31"/>
                <a:gd name="T16" fmla="*/ 0 w 36"/>
                <a:gd name="T17" fmla="*/ 15 h 31"/>
                <a:gd name="T18" fmla="*/ 2 w 36"/>
                <a:gd name="T19" fmla="*/ 10 h 31"/>
                <a:gd name="T20" fmla="*/ 8 w 36"/>
                <a:gd name="T21" fmla="*/ 6 h 31"/>
                <a:gd name="T22" fmla="*/ 16 w 36"/>
                <a:gd name="T23" fmla="*/ 1 h 31"/>
                <a:gd name="T24" fmla="*/ 24 w 36"/>
                <a:gd name="T25" fmla="*/ 0 h 31"/>
                <a:gd name="T26" fmla="*/ 24 w 36"/>
                <a:gd name="T27" fmla="*/ 0 h 31"/>
                <a:gd name="T28" fmla="*/ 30 w 36"/>
                <a:gd name="T29" fmla="*/ 0 h 31"/>
                <a:gd name="T30" fmla="*/ 32 w 36"/>
                <a:gd name="T31" fmla="*/ 3 h 31"/>
                <a:gd name="T32" fmla="*/ 34 w 36"/>
                <a:gd name="T33" fmla="*/ 13 h 31"/>
                <a:gd name="T34" fmla="*/ 34 w 36"/>
                <a:gd name="T35" fmla="*/ 13 h 31"/>
                <a:gd name="T36" fmla="*/ 36 w 36"/>
                <a:gd name="T37" fmla="*/ 25 h 31"/>
                <a:gd name="T38" fmla="*/ 34 w 36"/>
                <a:gd name="T39" fmla="*/ 29 h 31"/>
                <a:gd name="T40" fmla="*/ 30 w 36"/>
                <a:gd name="T41" fmla="*/ 31 h 31"/>
                <a:gd name="T42" fmla="*/ 30 w 36"/>
                <a:gd name="T43" fmla="*/ 31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1"/>
                <a:gd name="T68" fmla="*/ 36 w 36"/>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1">
                  <a:moveTo>
                    <a:pt x="30" y="31"/>
                  </a:moveTo>
                  <a:lnTo>
                    <a:pt x="30" y="31"/>
                  </a:lnTo>
                  <a:lnTo>
                    <a:pt x="22" y="31"/>
                  </a:lnTo>
                  <a:lnTo>
                    <a:pt x="12" y="28"/>
                  </a:lnTo>
                  <a:lnTo>
                    <a:pt x="4" y="24"/>
                  </a:lnTo>
                  <a:lnTo>
                    <a:pt x="0" y="21"/>
                  </a:lnTo>
                  <a:lnTo>
                    <a:pt x="0" y="18"/>
                  </a:lnTo>
                  <a:lnTo>
                    <a:pt x="0" y="15"/>
                  </a:lnTo>
                  <a:lnTo>
                    <a:pt x="2" y="10"/>
                  </a:lnTo>
                  <a:lnTo>
                    <a:pt x="8" y="6"/>
                  </a:lnTo>
                  <a:lnTo>
                    <a:pt x="16" y="1"/>
                  </a:lnTo>
                  <a:lnTo>
                    <a:pt x="24" y="0"/>
                  </a:lnTo>
                  <a:lnTo>
                    <a:pt x="30" y="0"/>
                  </a:lnTo>
                  <a:lnTo>
                    <a:pt x="32" y="3"/>
                  </a:lnTo>
                  <a:lnTo>
                    <a:pt x="34" y="13"/>
                  </a:lnTo>
                  <a:lnTo>
                    <a:pt x="36" y="25"/>
                  </a:lnTo>
                  <a:lnTo>
                    <a:pt x="34" y="29"/>
                  </a:lnTo>
                  <a:lnTo>
                    <a:pt x="30" y="31"/>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74" name="Freeform 267"/>
            <p:cNvSpPr>
              <a:spLocks/>
            </p:cNvSpPr>
            <p:nvPr/>
          </p:nvSpPr>
          <p:spPr bwMode="auto">
            <a:xfrm>
              <a:off x="3287" y="3168"/>
              <a:ext cx="41" cy="32"/>
            </a:xfrm>
            <a:custGeom>
              <a:avLst/>
              <a:gdLst>
                <a:gd name="T0" fmla="*/ 4 w 41"/>
                <a:gd name="T1" fmla="*/ 1 h 32"/>
                <a:gd name="T2" fmla="*/ 4 w 41"/>
                <a:gd name="T3" fmla="*/ 1 h 32"/>
                <a:gd name="T4" fmla="*/ 12 w 41"/>
                <a:gd name="T5" fmla="*/ 0 h 32"/>
                <a:gd name="T6" fmla="*/ 24 w 41"/>
                <a:gd name="T7" fmla="*/ 1 h 32"/>
                <a:gd name="T8" fmla="*/ 33 w 41"/>
                <a:gd name="T9" fmla="*/ 2 h 32"/>
                <a:gd name="T10" fmla="*/ 37 w 41"/>
                <a:gd name="T11" fmla="*/ 5 h 32"/>
                <a:gd name="T12" fmla="*/ 39 w 41"/>
                <a:gd name="T13" fmla="*/ 8 h 32"/>
                <a:gd name="T14" fmla="*/ 39 w 41"/>
                <a:gd name="T15" fmla="*/ 8 h 32"/>
                <a:gd name="T16" fmla="*/ 41 w 41"/>
                <a:gd name="T17" fmla="*/ 11 h 32"/>
                <a:gd name="T18" fmla="*/ 41 w 41"/>
                <a:gd name="T19" fmla="*/ 16 h 32"/>
                <a:gd name="T20" fmla="*/ 35 w 41"/>
                <a:gd name="T21" fmla="*/ 22 h 32"/>
                <a:gd name="T22" fmla="*/ 30 w 41"/>
                <a:gd name="T23" fmla="*/ 27 h 32"/>
                <a:gd name="T24" fmla="*/ 24 w 41"/>
                <a:gd name="T25" fmla="*/ 32 h 32"/>
                <a:gd name="T26" fmla="*/ 24 w 41"/>
                <a:gd name="T27" fmla="*/ 32 h 32"/>
                <a:gd name="T28" fmla="*/ 18 w 41"/>
                <a:gd name="T29" fmla="*/ 32 h 32"/>
                <a:gd name="T30" fmla="*/ 14 w 41"/>
                <a:gd name="T31" fmla="*/ 30 h 32"/>
                <a:gd name="T32" fmla="*/ 6 w 41"/>
                <a:gd name="T33" fmla="*/ 20 h 32"/>
                <a:gd name="T34" fmla="*/ 6 w 41"/>
                <a:gd name="T35" fmla="*/ 20 h 32"/>
                <a:gd name="T36" fmla="*/ 0 w 41"/>
                <a:gd name="T37" fmla="*/ 8 h 32"/>
                <a:gd name="T38" fmla="*/ 0 w 41"/>
                <a:gd name="T39" fmla="*/ 4 h 32"/>
                <a:gd name="T40" fmla="*/ 2 w 41"/>
                <a:gd name="T41" fmla="*/ 2 h 32"/>
                <a:gd name="T42" fmla="*/ 4 w 41"/>
                <a:gd name="T43" fmla="*/ 1 h 32"/>
                <a:gd name="T44" fmla="*/ 4 w 41"/>
                <a:gd name="T45" fmla="*/ 1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
                <a:gd name="T70" fmla="*/ 0 h 32"/>
                <a:gd name="T71" fmla="*/ 41 w 41"/>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 h="32">
                  <a:moveTo>
                    <a:pt x="4" y="1"/>
                  </a:moveTo>
                  <a:lnTo>
                    <a:pt x="4" y="1"/>
                  </a:lnTo>
                  <a:lnTo>
                    <a:pt x="12" y="0"/>
                  </a:lnTo>
                  <a:lnTo>
                    <a:pt x="24" y="1"/>
                  </a:lnTo>
                  <a:lnTo>
                    <a:pt x="33" y="2"/>
                  </a:lnTo>
                  <a:lnTo>
                    <a:pt x="37" y="5"/>
                  </a:lnTo>
                  <a:lnTo>
                    <a:pt x="39" y="8"/>
                  </a:lnTo>
                  <a:lnTo>
                    <a:pt x="41" y="11"/>
                  </a:lnTo>
                  <a:lnTo>
                    <a:pt x="41" y="16"/>
                  </a:lnTo>
                  <a:lnTo>
                    <a:pt x="35" y="22"/>
                  </a:lnTo>
                  <a:lnTo>
                    <a:pt x="30" y="27"/>
                  </a:lnTo>
                  <a:lnTo>
                    <a:pt x="24" y="32"/>
                  </a:lnTo>
                  <a:lnTo>
                    <a:pt x="18" y="32"/>
                  </a:lnTo>
                  <a:lnTo>
                    <a:pt x="14" y="30"/>
                  </a:lnTo>
                  <a:lnTo>
                    <a:pt x="6" y="20"/>
                  </a:lnTo>
                  <a:lnTo>
                    <a:pt x="0" y="8"/>
                  </a:lnTo>
                  <a:lnTo>
                    <a:pt x="0" y="4"/>
                  </a:lnTo>
                  <a:lnTo>
                    <a:pt x="2" y="2"/>
                  </a:lnTo>
                  <a:lnTo>
                    <a:pt x="4" y="1"/>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75" name="Freeform 268"/>
            <p:cNvSpPr>
              <a:spLocks/>
            </p:cNvSpPr>
            <p:nvPr/>
          </p:nvSpPr>
          <p:spPr bwMode="auto">
            <a:xfrm>
              <a:off x="3569" y="3132"/>
              <a:ext cx="52" cy="41"/>
            </a:xfrm>
            <a:custGeom>
              <a:avLst/>
              <a:gdLst>
                <a:gd name="T0" fmla="*/ 16 w 52"/>
                <a:gd name="T1" fmla="*/ 40 h 41"/>
                <a:gd name="T2" fmla="*/ 16 w 52"/>
                <a:gd name="T3" fmla="*/ 40 h 41"/>
                <a:gd name="T4" fmla="*/ 10 w 52"/>
                <a:gd name="T5" fmla="*/ 34 h 41"/>
                <a:gd name="T6" fmla="*/ 2 w 52"/>
                <a:gd name="T7" fmla="*/ 25 h 41"/>
                <a:gd name="T8" fmla="*/ 0 w 52"/>
                <a:gd name="T9" fmla="*/ 21 h 41"/>
                <a:gd name="T10" fmla="*/ 0 w 52"/>
                <a:gd name="T11" fmla="*/ 16 h 41"/>
                <a:gd name="T12" fmla="*/ 0 w 52"/>
                <a:gd name="T13" fmla="*/ 11 h 41"/>
                <a:gd name="T14" fmla="*/ 2 w 52"/>
                <a:gd name="T15" fmla="*/ 8 h 41"/>
                <a:gd name="T16" fmla="*/ 2 w 52"/>
                <a:gd name="T17" fmla="*/ 8 h 41"/>
                <a:gd name="T18" fmla="*/ 6 w 52"/>
                <a:gd name="T19" fmla="*/ 3 h 41"/>
                <a:gd name="T20" fmla="*/ 12 w 52"/>
                <a:gd name="T21" fmla="*/ 2 h 41"/>
                <a:gd name="T22" fmla="*/ 18 w 52"/>
                <a:gd name="T23" fmla="*/ 0 h 41"/>
                <a:gd name="T24" fmla="*/ 24 w 52"/>
                <a:gd name="T25" fmla="*/ 0 h 41"/>
                <a:gd name="T26" fmla="*/ 38 w 52"/>
                <a:gd name="T27" fmla="*/ 2 h 41"/>
                <a:gd name="T28" fmla="*/ 48 w 52"/>
                <a:gd name="T29" fmla="*/ 5 h 41"/>
                <a:gd name="T30" fmla="*/ 48 w 52"/>
                <a:gd name="T31" fmla="*/ 5 h 41"/>
                <a:gd name="T32" fmla="*/ 50 w 52"/>
                <a:gd name="T33" fmla="*/ 6 h 41"/>
                <a:gd name="T34" fmla="*/ 52 w 52"/>
                <a:gd name="T35" fmla="*/ 8 h 41"/>
                <a:gd name="T36" fmla="*/ 52 w 52"/>
                <a:gd name="T37" fmla="*/ 12 h 41"/>
                <a:gd name="T38" fmla="*/ 48 w 52"/>
                <a:gd name="T39" fmla="*/ 18 h 41"/>
                <a:gd name="T40" fmla="*/ 42 w 52"/>
                <a:gd name="T41" fmla="*/ 25 h 41"/>
                <a:gd name="T42" fmla="*/ 42 w 52"/>
                <a:gd name="T43" fmla="*/ 25 h 41"/>
                <a:gd name="T44" fmla="*/ 36 w 52"/>
                <a:gd name="T45" fmla="*/ 33 h 41"/>
                <a:gd name="T46" fmla="*/ 30 w 52"/>
                <a:gd name="T47" fmla="*/ 38 h 41"/>
                <a:gd name="T48" fmla="*/ 24 w 52"/>
                <a:gd name="T49" fmla="*/ 41 h 41"/>
                <a:gd name="T50" fmla="*/ 20 w 52"/>
                <a:gd name="T51" fmla="*/ 41 h 41"/>
                <a:gd name="T52" fmla="*/ 16 w 52"/>
                <a:gd name="T53" fmla="*/ 40 h 41"/>
                <a:gd name="T54" fmla="*/ 16 w 52"/>
                <a:gd name="T55" fmla="*/ 40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
                <a:gd name="T85" fmla="*/ 0 h 41"/>
                <a:gd name="T86" fmla="*/ 52 w 52"/>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 h="41">
                  <a:moveTo>
                    <a:pt x="16" y="40"/>
                  </a:moveTo>
                  <a:lnTo>
                    <a:pt x="16" y="40"/>
                  </a:lnTo>
                  <a:lnTo>
                    <a:pt x="10" y="34"/>
                  </a:lnTo>
                  <a:lnTo>
                    <a:pt x="2" y="25"/>
                  </a:lnTo>
                  <a:lnTo>
                    <a:pt x="0" y="21"/>
                  </a:lnTo>
                  <a:lnTo>
                    <a:pt x="0" y="16"/>
                  </a:lnTo>
                  <a:lnTo>
                    <a:pt x="0" y="11"/>
                  </a:lnTo>
                  <a:lnTo>
                    <a:pt x="2" y="8"/>
                  </a:lnTo>
                  <a:lnTo>
                    <a:pt x="6" y="3"/>
                  </a:lnTo>
                  <a:lnTo>
                    <a:pt x="12" y="2"/>
                  </a:lnTo>
                  <a:lnTo>
                    <a:pt x="18" y="0"/>
                  </a:lnTo>
                  <a:lnTo>
                    <a:pt x="24" y="0"/>
                  </a:lnTo>
                  <a:lnTo>
                    <a:pt x="38" y="2"/>
                  </a:lnTo>
                  <a:lnTo>
                    <a:pt x="48" y="5"/>
                  </a:lnTo>
                  <a:lnTo>
                    <a:pt x="50" y="6"/>
                  </a:lnTo>
                  <a:lnTo>
                    <a:pt x="52" y="8"/>
                  </a:lnTo>
                  <a:lnTo>
                    <a:pt x="52" y="12"/>
                  </a:lnTo>
                  <a:lnTo>
                    <a:pt x="48" y="18"/>
                  </a:lnTo>
                  <a:lnTo>
                    <a:pt x="42" y="25"/>
                  </a:lnTo>
                  <a:lnTo>
                    <a:pt x="36" y="33"/>
                  </a:lnTo>
                  <a:lnTo>
                    <a:pt x="30" y="38"/>
                  </a:lnTo>
                  <a:lnTo>
                    <a:pt x="24" y="41"/>
                  </a:lnTo>
                  <a:lnTo>
                    <a:pt x="20" y="41"/>
                  </a:lnTo>
                  <a:lnTo>
                    <a:pt x="16" y="4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76" name="Freeform 269"/>
            <p:cNvSpPr>
              <a:spLocks/>
            </p:cNvSpPr>
            <p:nvPr/>
          </p:nvSpPr>
          <p:spPr bwMode="auto">
            <a:xfrm>
              <a:off x="3534" y="3163"/>
              <a:ext cx="49" cy="43"/>
            </a:xfrm>
            <a:custGeom>
              <a:avLst/>
              <a:gdLst>
                <a:gd name="T0" fmla="*/ 41 w 49"/>
                <a:gd name="T1" fmla="*/ 43 h 43"/>
                <a:gd name="T2" fmla="*/ 41 w 49"/>
                <a:gd name="T3" fmla="*/ 43 h 43"/>
                <a:gd name="T4" fmla="*/ 31 w 49"/>
                <a:gd name="T5" fmla="*/ 43 h 43"/>
                <a:gd name="T6" fmla="*/ 18 w 49"/>
                <a:gd name="T7" fmla="*/ 40 h 43"/>
                <a:gd name="T8" fmla="*/ 12 w 49"/>
                <a:gd name="T9" fmla="*/ 37 h 43"/>
                <a:gd name="T10" fmla="*/ 6 w 49"/>
                <a:gd name="T11" fmla="*/ 34 h 43"/>
                <a:gd name="T12" fmla="*/ 2 w 49"/>
                <a:gd name="T13" fmla="*/ 31 h 43"/>
                <a:gd name="T14" fmla="*/ 0 w 49"/>
                <a:gd name="T15" fmla="*/ 27 h 43"/>
                <a:gd name="T16" fmla="*/ 0 w 49"/>
                <a:gd name="T17" fmla="*/ 27 h 43"/>
                <a:gd name="T18" fmla="*/ 0 w 49"/>
                <a:gd name="T19" fmla="*/ 22 h 43"/>
                <a:gd name="T20" fmla="*/ 2 w 49"/>
                <a:gd name="T21" fmla="*/ 18 h 43"/>
                <a:gd name="T22" fmla="*/ 4 w 49"/>
                <a:gd name="T23" fmla="*/ 13 h 43"/>
                <a:gd name="T24" fmla="*/ 10 w 49"/>
                <a:gd name="T25" fmla="*/ 10 h 43"/>
                <a:gd name="T26" fmla="*/ 20 w 49"/>
                <a:gd name="T27" fmla="*/ 3 h 43"/>
                <a:gd name="T28" fmla="*/ 29 w 49"/>
                <a:gd name="T29" fmla="*/ 0 h 43"/>
                <a:gd name="T30" fmla="*/ 29 w 49"/>
                <a:gd name="T31" fmla="*/ 0 h 43"/>
                <a:gd name="T32" fmla="*/ 33 w 49"/>
                <a:gd name="T33" fmla="*/ 0 h 43"/>
                <a:gd name="T34" fmla="*/ 35 w 49"/>
                <a:gd name="T35" fmla="*/ 2 h 43"/>
                <a:gd name="T36" fmla="*/ 41 w 49"/>
                <a:gd name="T37" fmla="*/ 5 h 43"/>
                <a:gd name="T38" fmla="*/ 43 w 49"/>
                <a:gd name="T39" fmla="*/ 10 h 43"/>
                <a:gd name="T40" fmla="*/ 45 w 49"/>
                <a:gd name="T41" fmla="*/ 19 h 43"/>
                <a:gd name="T42" fmla="*/ 45 w 49"/>
                <a:gd name="T43" fmla="*/ 19 h 43"/>
                <a:gd name="T44" fmla="*/ 47 w 49"/>
                <a:gd name="T45" fmla="*/ 27 h 43"/>
                <a:gd name="T46" fmla="*/ 49 w 49"/>
                <a:gd name="T47" fmla="*/ 34 h 43"/>
                <a:gd name="T48" fmla="*/ 47 w 49"/>
                <a:gd name="T49" fmla="*/ 40 h 43"/>
                <a:gd name="T50" fmla="*/ 45 w 49"/>
                <a:gd name="T51" fmla="*/ 41 h 43"/>
                <a:gd name="T52" fmla="*/ 41 w 49"/>
                <a:gd name="T53" fmla="*/ 43 h 43"/>
                <a:gd name="T54" fmla="*/ 41 w 49"/>
                <a:gd name="T55" fmla="*/ 43 h 4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
                <a:gd name="T85" fmla="*/ 0 h 43"/>
                <a:gd name="T86" fmla="*/ 49 w 49"/>
                <a:gd name="T87" fmla="*/ 43 h 4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 h="43">
                  <a:moveTo>
                    <a:pt x="41" y="43"/>
                  </a:moveTo>
                  <a:lnTo>
                    <a:pt x="41" y="43"/>
                  </a:lnTo>
                  <a:lnTo>
                    <a:pt x="31" y="43"/>
                  </a:lnTo>
                  <a:lnTo>
                    <a:pt x="18" y="40"/>
                  </a:lnTo>
                  <a:lnTo>
                    <a:pt x="12" y="37"/>
                  </a:lnTo>
                  <a:lnTo>
                    <a:pt x="6" y="34"/>
                  </a:lnTo>
                  <a:lnTo>
                    <a:pt x="2" y="31"/>
                  </a:lnTo>
                  <a:lnTo>
                    <a:pt x="0" y="27"/>
                  </a:lnTo>
                  <a:lnTo>
                    <a:pt x="0" y="22"/>
                  </a:lnTo>
                  <a:lnTo>
                    <a:pt x="2" y="18"/>
                  </a:lnTo>
                  <a:lnTo>
                    <a:pt x="4" y="13"/>
                  </a:lnTo>
                  <a:lnTo>
                    <a:pt x="10" y="10"/>
                  </a:lnTo>
                  <a:lnTo>
                    <a:pt x="20" y="3"/>
                  </a:lnTo>
                  <a:lnTo>
                    <a:pt x="29" y="0"/>
                  </a:lnTo>
                  <a:lnTo>
                    <a:pt x="33" y="0"/>
                  </a:lnTo>
                  <a:lnTo>
                    <a:pt x="35" y="2"/>
                  </a:lnTo>
                  <a:lnTo>
                    <a:pt x="41" y="5"/>
                  </a:lnTo>
                  <a:lnTo>
                    <a:pt x="43" y="10"/>
                  </a:lnTo>
                  <a:lnTo>
                    <a:pt x="45" y="19"/>
                  </a:lnTo>
                  <a:lnTo>
                    <a:pt x="47" y="27"/>
                  </a:lnTo>
                  <a:lnTo>
                    <a:pt x="49" y="34"/>
                  </a:lnTo>
                  <a:lnTo>
                    <a:pt x="47" y="40"/>
                  </a:lnTo>
                  <a:lnTo>
                    <a:pt x="45" y="41"/>
                  </a:lnTo>
                  <a:lnTo>
                    <a:pt x="41" y="43"/>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77" name="Freeform 270"/>
            <p:cNvSpPr>
              <a:spLocks/>
            </p:cNvSpPr>
            <p:nvPr/>
          </p:nvSpPr>
          <p:spPr bwMode="auto">
            <a:xfrm>
              <a:off x="3583" y="3176"/>
              <a:ext cx="44" cy="27"/>
            </a:xfrm>
            <a:custGeom>
              <a:avLst/>
              <a:gdLst>
                <a:gd name="T0" fmla="*/ 44 w 44"/>
                <a:gd name="T1" fmla="*/ 8 h 27"/>
                <a:gd name="T2" fmla="*/ 44 w 44"/>
                <a:gd name="T3" fmla="*/ 8 h 27"/>
                <a:gd name="T4" fmla="*/ 42 w 44"/>
                <a:gd name="T5" fmla="*/ 14 h 27"/>
                <a:gd name="T6" fmla="*/ 36 w 44"/>
                <a:gd name="T7" fmla="*/ 21 h 27"/>
                <a:gd name="T8" fmla="*/ 28 w 44"/>
                <a:gd name="T9" fmla="*/ 25 h 27"/>
                <a:gd name="T10" fmla="*/ 24 w 44"/>
                <a:gd name="T11" fmla="*/ 27 h 27"/>
                <a:gd name="T12" fmla="*/ 20 w 44"/>
                <a:gd name="T13" fmla="*/ 27 h 27"/>
                <a:gd name="T14" fmla="*/ 20 w 44"/>
                <a:gd name="T15" fmla="*/ 27 h 27"/>
                <a:gd name="T16" fmla="*/ 16 w 44"/>
                <a:gd name="T17" fmla="*/ 27 h 27"/>
                <a:gd name="T18" fmla="*/ 12 w 44"/>
                <a:gd name="T19" fmla="*/ 25 h 27"/>
                <a:gd name="T20" fmla="*/ 6 w 44"/>
                <a:gd name="T21" fmla="*/ 19 h 27"/>
                <a:gd name="T22" fmla="*/ 2 w 44"/>
                <a:gd name="T23" fmla="*/ 12 h 27"/>
                <a:gd name="T24" fmla="*/ 0 w 44"/>
                <a:gd name="T25" fmla="*/ 6 h 27"/>
                <a:gd name="T26" fmla="*/ 0 w 44"/>
                <a:gd name="T27" fmla="*/ 6 h 27"/>
                <a:gd name="T28" fmla="*/ 2 w 44"/>
                <a:gd name="T29" fmla="*/ 2 h 27"/>
                <a:gd name="T30" fmla="*/ 8 w 44"/>
                <a:gd name="T31" fmla="*/ 0 h 27"/>
                <a:gd name="T32" fmla="*/ 22 w 44"/>
                <a:gd name="T33" fmla="*/ 2 h 27"/>
                <a:gd name="T34" fmla="*/ 22 w 44"/>
                <a:gd name="T35" fmla="*/ 2 h 27"/>
                <a:gd name="T36" fmla="*/ 38 w 44"/>
                <a:gd name="T37" fmla="*/ 2 h 27"/>
                <a:gd name="T38" fmla="*/ 44 w 44"/>
                <a:gd name="T39" fmla="*/ 5 h 27"/>
                <a:gd name="T40" fmla="*/ 44 w 44"/>
                <a:gd name="T41" fmla="*/ 8 h 27"/>
                <a:gd name="T42" fmla="*/ 44 w 44"/>
                <a:gd name="T43" fmla="*/ 8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27"/>
                <a:gd name="T68" fmla="*/ 44 w 44"/>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27">
                  <a:moveTo>
                    <a:pt x="44" y="8"/>
                  </a:moveTo>
                  <a:lnTo>
                    <a:pt x="44" y="8"/>
                  </a:lnTo>
                  <a:lnTo>
                    <a:pt x="42" y="14"/>
                  </a:lnTo>
                  <a:lnTo>
                    <a:pt x="36" y="21"/>
                  </a:lnTo>
                  <a:lnTo>
                    <a:pt x="28" y="25"/>
                  </a:lnTo>
                  <a:lnTo>
                    <a:pt x="24" y="27"/>
                  </a:lnTo>
                  <a:lnTo>
                    <a:pt x="20" y="27"/>
                  </a:lnTo>
                  <a:lnTo>
                    <a:pt x="16" y="27"/>
                  </a:lnTo>
                  <a:lnTo>
                    <a:pt x="12" y="25"/>
                  </a:lnTo>
                  <a:lnTo>
                    <a:pt x="6" y="19"/>
                  </a:lnTo>
                  <a:lnTo>
                    <a:pt x="2" y="12"/>
                  </a:lnTo>
                  <a:lnTo>
                    <a:pt x="0" y="6"/>
                  </a:lnTo>
                  <a:lnTo>
                    <a:pt x="2" y="2"/>
                  </a:lnTo>
                  <a:lnTo>
                    <a:pt x="8" y="0"/>
                  </a:lnTo>
                  <a:lnTo>
                    <a:pt x="22" y="2"/>
                  </a:lnTo>
                  <a:lnTo>
                    <a:pt x="38" y="2"/>
                  </a:lnTo>
                  <a:lnTo>
                    <a:pt x="44" y="5"/>
                  </a:lnTo>
                  <a:lnTo>
                    <a:pt x="44" y="8"/>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78" name="Freeform 271"/>
            <p:cNvSpPr>
              <a:spLocks/>
            </p:cNvSpPr>
            <p:nvPr/>
          </p:nvSpPr>
          <p:spPr bwMode="auto">
            <a:xfrm>
              <a:off x="3526" y="3140"/>
              <a:ext cx="43" cy="28"/>
            </a:xfrm>
            <a:custGeom>
              <a:avLst/>
              <a:gdLst>
                <a:gd name="T0" fmla="*/ 0 w 43"/>
                <a:gd name="T1" fmla="*/ 25 h 28"/>
                <a:gd name="T2" fmla="*/ 0 w 43"/>
                <a:gd name="T3" fmla="*/ 25 h 28"/>
                <a:gd name="T4" fmla="*/ 0 w 43"/>
                <a:gd name="T5" fmla="*/ 17 h 28"/>
                <a:gd name="T6" fmla="*/ 2 w 43"/>
                <a:gd name="T7" fmla="*/ 10 h 28"/>
                <a:gd name="T8" fmla="*/ 8 w 43"/>
                <a:gd name="T9" fmla="*/ 3 h 28"/>
                <a:gd name="T10" fmla="*/ 12 w 43"/>
                <a:gd name="T11" fmla="*/ 1 h 28"/>
                <a:gd name="T12" fmla="*/ 16 w 43"/>
                <a:gd name="T13" fmla="*/ 0 h 28"/>
                <a:gd name="T14" fmla="*/ 16 w 43"/>
                <a:gd name="T15" fmla="*/ 0 h 28"/>
                <a:gd name="T16" fmla="*/ 20 w 43"/>
                <a:gd name="T17" fmla="*/ 0 h 28"/>
                <a:gd name="T18" fmla="*/ 26 w 43"/>
                <a:gd name="T19" fmla="*/ 0 h 28"/>
                <a:gd name="T20" fmla="*/ 34 w 43"/>
                <a:gd name="T21" fmla="*/ 4 h 28"/>
                <a:gd name="T22" fmla="*/ 39 w 43"/>
                <a:gd name="T23" fmla="*/ 11 h 28"/>
                <a:gd name="T24" fmla="*/ 43 w 43"/>
                <a:gd name="T25" fmla="*/ 16 h 28"/>
                <a:gd name="T26" fmla="*/ 43 w 43"/>
                <a:gd name="T27" fmla="*/ 16 h 28"/>
                <a:gd name="T28" fmla="*/ 43 w 43"/>
                <a:gd name="T29" fmla="*/ 20 h 28"/>
                <a:gd name="T30" fmla="*/ 39 w 43"/>
                <a:gd name="T31" fmla="*/ 23 h 28"/>
                <a:gd name="T32" fmla="*/ 24 w 43"/>
                <a:gd name="T33" fmla="*/ 26 h 28"/>
                <a:gd name="T34" fmla="*/ 24 w 43"/>
                <a:gd name="T35" fmla="*/ 26 h 28"/>
                <a:gd name="T36" fmla="*/ 8 w 43"/>
                <a:gd name="T37" fmla="*/ 28 h 28"/>
                <a:gd name="T38" fmla="*/ 2 w 43"/>
                <a:gd name="T39" fmla="*/ 28 h 28"/>
                <a:gd name="T40" fmla="*/ 0 w 43"/>
                <a:gd name="T41" fmla="*/ 26 h 28"/>
                <a:gd name="T42" fmla="*/ 0 w 43"/>
                <a:gd name="T43" fmla="*/ 25 h 28"/>
                <a:gd name="T44" fmla="*/ 0 w 43"/>
                <a:gd name="T45" fmla="*/ 25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28"/>
                <a:gd name="T71" fmla="*/ 43 w 43"/>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28">
                  <a:moveTo>
                    <a:pt x="0" y="25"/>
                  </a:moveTo>
                  <a:lnTo>
                    <a:pt x="0" y="25"/>
                  </a:lnTo>
                  <a:lnTo>
                    <a:pt x="0" y="17"/>
                  </a:lnTo>
                  <a:lnTo>
                    <a:pt x="2" y="10"/>
                  </a:lnTo>
                  <a:lnTo>
                    <a:pt x="8" y="3"/>
                  </a:lnTo>
                  <a:lnTo>
                    <a:pt x="12" y="1"/>
                  </a:lnTo>
                  <a:lnTo>
                    <a:pt x="16" y="0"/>
                  </a:lnTo>
                  <a:lnTo>
                    <a:pt x="20" y="0"/>
                  </a:lnTo>
                  <a:lnTo>
                    <a:pt x="26" y="0"/>
                  </a:lnTo>
                  <a:lnTo>
                    <a:pt x="34" y="4"/>
                  </a:lnTo>
                  <a:lnTo>
                    <a:pt x="39" y="11"/>
                  </a:lnTo>
                  <a:lnTo>
                    <a:pt x="43" y="16"/>
                  </a:lnTo>
                  <a:lnTo>
                    <a:pt x="43" y="20"/>
                  </a:lnTo>
                  <a:lnTo>
                    <a:pt x="39" y="23"/>
                  </a:lnTo>
                  <a:lnTo>
                    <a:pt x="24" y="26"/>
                  </a:lnTo>
                  <a:lnTo>
                    <a:pt x="8" y="28"/>
                  </a:lnTo>
                  <a:lnTo>
                    <a:pt x="2" y="28"/>
                  </a:lnTo>
                  <a:lnTo>
                    <a:pt x="0" y="26"/>
                  </a:lnTo>
                  <a:lnTo>
                    <a:pt x="0" y="25"/>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79" name="Freeform 272"/>
            <p:cNvSpPr>
              <a:spLocks/>
            </p:cNvSpPr>
            <p:nvPr/>
          </p:nvSpPr>
          <p:spPr bwMode="auto">
            <a:xfrm>
              <a:off x="3184" y="3006"/>
              <a:ext cx="52" cy="41"/>
            </a:xfrm>
            <a:custGeom>
              <a:avLst/>
              <a:gdLst>
                <a:gd name="T0" fmla="*/ 36 w 52"/>
                <a:gd name="T1" fmla="*/ 0 h 41"/>
                <a:gd name="T2" fmla="*/ 36 w 52"/>
                <a:gd name="T3" fmla="*/ 0 h 41"/>
                <a:gd name="T4" fmla="*/ 42 w 52"/>
                <a:gd name="T5" fmla="*/ 6 h 41"/>
                <a:gd name="T6" fmla="*/ 50 w 52"/>
                <a:gd name="T7" fmla="*/ 15 h 41"/>
                <a:gd name="T8" fmla="*/ 52 w 52"/>
                <a:gd name="T9" fmla="*/ 21 h 41"/>
                <a:gd name="T10" fmla="*/ 52 w 52"/>
                <a:gd name="T11" fmla="*/ 25 h 41"/>
                <a:gd name="T12" fmla="*/ 52 w 52"/>
                <a:gd name="T13" fmla="*/ 29 h 41"/>
                <a:gd name="T14" fmla="*/ 50 w 52"/>
                <a:gd name="T15" fmla="*/ 34 h 41"/>
                <a:gd name="T16" fmla="*/ 50 w 52"/>
                <a:gd name="T17" fmla="*/ 34 h 41"/>
                <a:gd name="T18" fmla="*/ 46 w 52"/>
                <a:gd name="T19" fmla="*/ 37 h 41"/>
                <a:gd name="T20" fmla="*/ 40 w 52"/>
                <a:gd name="T21" fmla="*/ 40 h 41"/>
                <a:gd name="T22" fmla="*/ 34 w 52"/>
                <a:gd name="T23" fmla="*/ 40 h 41"/>
                <a:gd name="T24" fmla="*/ 28 w 52"/>
                <a:gd name="T25" fmla="*/ 41 h 41"/>
                <a:gd name="T26" fmla="*/ 14 w 52"/>
                <a:gd name="T27" fmla="*/ 40 h 41"/>
                <a:gd name="T28" fmla="*/ 4 w 52"/>
                <a:gd name="T29" fmla="*/ 37 h 41"/>
                <a:gd name="T30" fmla="*/ 4 w 52"/>
                <a:gd name="T31" fmla="*/ 37 h 41"/>
                <a:gd name="T32" fmla="*/ 2 w 52"/>
                <a:gd name="T33" fmla="*/ 35 h 41"/>
                <a:gd name="T34" fmla="*/ 0 w 52"/>
                <a:gd name="T35" fmla="*/ 32 h 41"/>
                <a:gd name="T36" fmla="*/ 0 w 52"/>
                <a:gd name="T37" fmla="*/ 28 h 41"/>
                <a:gd name="T38" fmla="*/ 4 w 52"/>
                <a:gd name="T39" fmla="*/ 22 h 41"/>
                <a:gd name="T40" fmla="*/ 10 w 52"/>
                <a:gd name="T41" fmla="*/ 15 h 41"/>
                <a:gd name="T42" fmla="*/ 10 w 52"/>
                <a:gd name="T43" fmla="*/ 15 h 41"/>
                <a:gd name="T44" fmla="*/ 16 w 52"/>
                <a:gd name="T45" fmla="*/ 7 h 41"/>
                <a:gd name="T46" fmla="*/ 22 w 52"/>
                <a:gd name="T47" fmla="*/ 3 h 41"/>
                <a:gd name="T48" fmla="*/ 28 w 52"/>
                <a:gd name="T49" fmla="*/ 0 h 41"/>
                <a:gd name="T50" fmla="*/ 32 w 52"/>
                <a:gd name="T51" fmla="*/ 0 h 41"/>
                <a:gd name="T52" fmla="*/ 36 w 52"/>
                <a:gd name="T53" fmla="*/ 0 h 41"/>
                <a:gd name="T54" fmla="*/ 36 w 52"/>
                <a:gd name="T55" fmla="*/ 0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2"/>
                <a:gd name="T85" fmla="*/ 0 h 41"/>
                <a:gd name="T86" fmla="*/ 52 w 52"/>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2" h="41">
                  <a:moveTo>
                    <a:pt x="36" y="0"/>
                  </a:moveTo>
                  <a:lnTo>
                    <a:pt x="36" y="0"/>
                  </a:lnTo>
                  <a:lnTo>
                    <a:pt x="42" y="6"/>
                  </a:lnTo>
                  <a:lnTo>
                    <a:pt x="50" y="15"/>
                  </a:lnTo>
                  <a:lnTo>
                    <a:pt x="52" y="21"/>
                  </a:lnTo>
                  <a:lnTo>
                    <a:pt x="52" y="25"/>
                  </a:lnTo>
                  <a:lnTo>
                    <a:pt x="52" y="29"/>
                  </a:lnTo>
                  <a:lnTo>
                    <a:pt x="50" y="34"/>
                  </a:lnTo>
                  <a:lnTo>
                    <a:pt x="46" y="37"/>
                  </a:lnTo>
                  <a:lnTo>
                    <a:pt x="40" y="40"/>
                  </a:lnTo>
                  <a:lnTo>
                    <a:pt x="34" y="40"/>
                  </a:lnTo>
                  <a:lnTo>
                    <a:pt x="28" y="41"/>
                  </a:lnTo>
                  <a:lnTo>
                    <a:pt x="14" y="40"/>
                  </a:lnTo>
                  <a:lnTo>
                    <a:pt x="4" y="37"/>
                  </a:lnTo>
                  <a:lnTo>
                    <a:pt x="2" y="35"/>
                  </a:lnTo>
                  <a:lnTo>
                    <a:pt x="0" y="32"/>
                  </a:lnTo>
                  <a:lnTo>
                    <a:pt x="0" y="28"/>
                  </a:lnTo>
                  <a:lnTo>
                    <a:pt x="4" y="22"/>
                  </a:lnTo>
                  <a:lnTo>
                    <a:pt x="10" y="15"/>
                  </a:lnTo>
                  <a:lnTo>
                    <a:pt x="16" y="7"/>
                  </a:lnTo>
                  <a:lnTo>
                    <a:pt x="22" y="3"/>
                  </a:lnTo>
                  <a:lnTo>
                    <a:pt x="28" y="0"/>
                  </a:lnTo>
                  <a:lnTo>
                    <a:pt x="32" y="0"/>
                  </a:lnTo>
                  <a:lnTo>
                    <a:pt x="36" y="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80" name="Freeform 273"/>
            <p:cNvSpPr>
              <a:spLocks/>
            </p:cNvSpPr>
            <p:nvPr/>
          </p:nvSpPr>
          <p:spPr bwMode="auto">
            <a:xfrm>
              <a:off x="3245" y="2956"/>
              <a:ext cx="54" cy="40"/>
            </a:xfrm>
            <a:custGeom>
              <a:avLst/>
              <a:gdLst>
                <a:gd name="T0" fmla="*/ 44 w 54"/>
                <a:gd name="T1" fmla="*/ 2 h 40"/>
                <a:gd name="T2" fmla="*/ 44 w 54"/>
                <a:gd name="T3" fmla="*/ 2 h 40"/>
                <a:gd name="T4" fmla="*/ 50 w 54"/>
                <a:gd name="T5" fmla="*/ 9 h 40"/>
                <a:gd name="T6" fmla="*/ 54 w 54"/>
                <a:gd name="T7" fmla="*/ 18 h 40"/>
                <a:gd name="T8" fmla="*/ 54 w 54"/>
                <a:gd name="T9" fmla="*/ 24 h 40"/>
                <a:gd name="T10" fmla="*/ 54 w 54"/>
                <a:gd name="T11" fmla="*/ 28 h 40"/>
                <a:gd name="T12" fmla="*/ 52 w 54"/>
                <a:gd name="T13" fmla="*/ 32 h 40"/>
                <a:gd name="T14" fmla="*/ 48 w 54"/>
                <a:gd name="T15" fmla="*/ 37 h 40"/>
                <a:gd name="T16" fmla="*/ 48 w 54"/>
                <a:gd name="T17" fmla="*/ 37 h 40"/>
                <a:gd name="T18" fmla="*/ 44 w 54"/>
                <a:gd name="T19" fmla="*/ 38 h 40"/>
                <a:gd name="T20" fmla="*/ 38 w 54"/>
                <a:gd name="T21" fmla="*/ 40 h 40"/>
                <a:gd name="T22" fmla="*/ 32 w 54"/>
                <a:gd name="T23" fmla="*/ 40 h 40"/>
                <a:gd name="T24" fmla="*/ 24 w 54"/>
                <a:gd name="T25" fmla="*/ 40 h 40"/>
                <a:gd name="T26" fmla="*/ 12 w 54"/>
                <a:gd name="T27" fmla="*/ 37 h 40"/>
                <a:gd name="T28" fmla="*/ 2 w 54"/>
                <a:gd name="T29" fmla="*/ 32 h 40"/>
                <a:gd name="T30" fmla="*/ 2 w 54"/>
                <a:gd name="T31" fmla="*/ 32 h 40"/>
                <a:gd name="T32" fmla="*/ 0 w 54"/>
                <a:gd name="T33" fmla="*/ 29 h 40"/>
                <a:gd name="T34" fmla="*/ 0 w 54"/>
                <a:gd name="T35" fmla="*/ 28 h 40"/>
                <a:gd name="T36" fmla="*/ 2 w 54"/>
                <a:gd name="T37" fmla="*/ 24 h 40"/>
                <a:gd name="T38" fmla="*/ 8 w 54"/>
                <a:gd name="T39" fmla="*/ 18 h 40"/>
                <a:gd name="T40" fmla="*/ 14 w 54"/>
                <a:gd name="T41" fmla="*/ 12 h 40"/>
                <a:gd name="T42" fmla="*/ 14 w 54"/>
                <a:gd name="T43" fmla="*/ 12 h 40"/>
                <a:gd name="T44" fmla="*/ 22 w 54"/>
                <a:gd name="T45" fmla="*/ 6 h 40"/>
                <a:gd name="T46" fmla="*/ 30 w 54"/>
                <a:gd name="T47" fmla="*/ 2 h 40"/>
                <a:gd name="T48" fmla="*/ 38 w 54"/>
                <a:gd name="T49" fmla="*/ 0 h 40"/>
                <a:gd name="T50" fmla="*/ 40 w 54"/>
                <a:gd name="T51" fmla="*/ 0 h 40"/>
                <a:gd name="T52" fmla="*/ 44 w 54"/>
                <a:gd name="T53" fmla="*/ 2 h 40"/>
                <a:gd name="T54" fmla="*/ 44 w 54"/>
                <a:gd name="T55" fmla="*/ 2 h 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4"/>
                <a:gd name="T85" fmla="*/ 0 h 40"/>
                <a:gd name="T86" fmla="*/ 54 w 54"/>
                <a:gd name="T87" fmla="*/ 40 h 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4" h="40">
                  <a:moveTo>
                    <a:pt x="44" y="2"/>
                  </a:moveTo>
                  <a:lnTo>
                    <a:pt x="44" y="2"/>
                  </a:lnTo>
                  <a:lnTo>
                    <a:pt x="50" y="9"/>
                  </a:lnTo>
                  <a:lnTo>
                    <a:pt x="54" y="18"/>
                  </a:lnTo>
                  <a:lnTo>
                    <a:pt x="54" y="24"/>
                  </a:lnTo>
                  <a:lnTo>
                    <a:pt x="54" y="28"/>
                  </a:lnTo>
                  <a:lnTo>
                    <a:pt x="52" y="32"/>
                  </a:lnTo>
                  <a:lnTo>
                    <a:pt x="48" y="37"/>
                  </a:lnTo>
                  <a:lnTo>
                    <a:pt x="44" y="38"/>
                  </a:lnTo>
                  <a:lnTo>
                    <a:pt x="38" y="40"/>
                  </a:lnTo>
                  <a:lnTo>
                    <a:pt x="32" y="40"/>
                  </a:lnTo>
                  <a:lnTo>
                    <a:pt x="24" y="40"/>
                  </a:lnTo>
                  <a:lnTo>
                    <a:pt x="12" y="37"/>
                  </a:lnTo>
                  <a:lnTo>
                    <a:pt x="2" y="32"/>
                  </a:lnTo>
                  <a:lnTo>
                    <a:pt x="0" y="29"/>
                  </a:lnTo>
                  <a:lnTo>
                    <a:pt x="0" y="28"/>
                  </a:lnTo>
                  <a:lnTo>
                    <a:pt x="2" y="24"/>
                  </a:lnTo>
                  <a:lnTo>
                    <a:pt x="8" y="18"/>
                  </a:lnTo>
                  <a:lnTo>
                    <a:pt x="14" y="12"/>
                  </a:lnTo>
                  <a:lnTo>
                    <a:pt x="22" y="6"/>
                  </a:lnTo>
                  <a:lnTo>
                    <a:pt x="30" y="2"/>
                  </a:lnTo>
                  <a:lnTo>
                    <a:pt x="38" y="0"/>
                  </a:lnTo>
                  <a:lnTo>
                    <a:pt x="40" y="0"/>
                  </a:lnTo>
                  <a:lnTo>
                    <a:pt x="44" y="2"/>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81" name="Freeform 274"/>
            <p:cNvSpPr>
              <a:spLocks/>
            </p:cNvSpPr>
            <p:nvPr/>
          </p:nvSpPr>
          <p:spPr bwMode="auto">
            <a:xfrm>
              <a:off x="3297" y="2927"/>
              <a:ext cx="47" cy="42"/>
            </a:xfrm>
            <a:custGeom>
              <a:avLst/>
              <a:gdLst>
                <a:gd name="T0" fmla="*/ 12 w 47"/>
                <a:gd name="T1" fmla="*/ 0 h 42"/>
                <a:gd name="T2" fmla="*/ 12 w 47"/>
                <a:gd name="T3" fmla="*/ 0 h 42"/>
                <a:gd name="T4" fmla="*/ 22 w 47"/>
                <a:gd name="T5" fmla="*/ 1 h 42"/>
                <a:gd name="T6" fmla="*/ 33 w 47"/>
                <a:gd name="T7" fmla="*/ 7 h 42"/>
                <a:gd name="T8" fmla="*/ 39 w 47"/>
                <a:gd name="T9" fmla="*/ 10 h 42"/>
                <a:gd name="T10" fmla="*/ 43 w 47"/>
                <a:gd name="T11" fmla="*/ 14 h 42"/>
                <a:gd name="T12" fmla="*/ 47 w 47"/>
                <a:gd name="T13" fmla="*/ 17 h 42"/>
                <a:gd name="T14" fmla="*/ 47 w 47"/>
                <a:gd name="T15" fmla="*/ 22 h 42"/>
                <a:gd name="T16" fmla="*/ 47 w 47"/>
                <a:gd name="T17" fmla="*/ 22 h 42"/>
                <a:gd name="T18" fmla="*/ 47 w 47"/>
                <a:gd name="T19" fmla="*/ 26 h 42"/>
                <a:gd name="T20" fmla="*/ 43 w 47"/>
                <a:gd name="T21" fmla="*/ 31 h 42"/>
                <a:gd name="T22" fmla="*/ 39 w 47"/>
                <a:gd name="T23" fmla="*/ 34 h 42"/>
                <a:gd name="T24" fmla="*/ 33 w 47"/>
                <a:gd name="T25" fmla="*/ 36 h 42"/>
                <a:gd name="T26" fmla="*/ 22 w 47"/>
                <a:gd name="T27" fmla="*/ 41 h 42"/>
                <a:gd name="T28" fmla="*/ 12 w 47"/>
                <a:gd name="T29" fmla="*/ 42 h 42"/>
                <a:gd name="T30" fmla="*/ 12 w 47"/>
                <a:gd name="T31" fmla="*/ 42 h 42"/>
                <a:gd name="T32" fmla="*/ 8 w 47"/>
                <a:gd name="T33" fmla="*/ 42 h 42"/>
                <a:gd name="T34" fmla="*/ 4 w 47"/>
                <a:gd name="T35" fmla="*/ 41 h 42"/>
                <a:gd name="T36" fmla="*/ 2 w 47"/>
                <a:gd name="T37" fmla="*/ 36 h 42"/>
                <a:gd name="T38" fmla="*/ 0 w 47"/>
                <a:gd name="T39" fmla="*/ 31 h 42"/>
                <a:gd name="T40" fmla="*/ 0 w 47"/>
                <a:gd name="T41" fmla="*/ 22 h 42"/>
                <a:gd name="T42" fmla="*/ 0 w 47"/>
                <a:gd name="T43" fmla="*/ 22 h 42"/>
                <a:gd name="T44" fmla="*/ 0 w 47"/>
                <a:gd name="T45" fmla="*/ 14 h 42"/>
                <a:gd name="T46" fmla="*/ 2 w 47"/>
                <a:gd name="T47" fmla="*/ 7 h 42"/>
                <a:gd name="T48" fmla="*/ 6 w 47"/>
                <a:gd name="T49" fmla="*/ 1 h 42"/>
                <a:gd name="T50" fmla="*/ 8 w 47"/>
                <a:gd name="T51" fmla="*/ 0 h 42"/>
                <a:gd name="T52" fmla="*/ 12 w 47"/>
                <a:gd name="T53" fmla="*/ 0 h 42"/>
                <a:gd name="T54" fmla="*/ 12 w 47"/>
                <a:gd name="T55" fmla="*/ 0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
                <a:gd name="T85" fmla="*/ 0 h 42"/>
                <a:gd name="T86" fmla="*/ 47 w 47"/>
                <a:gd name="T87" fmla="*/ 42 h 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 h="42">
                  <a:moveTo>
                    <a:pt x="12" y="0"/>
                  </a:moveTo>
                  <a:lnTo>
                    <a:pt x="12" y="0"/>
                  </a:lnTo>
                  <a:lnTo>
                    <a:pt x="22" y="1"/>
                  </a:lnTo>
                  <a:lnTo>
                    <a:pt x="33" y="7"/>
                  </a:lnTo>
                  <a:lnTo>
                    <a:pt x="39" y="10"/>
                  </a:lnTo>
                  <a:lnTo>
                    <a:pt x="43" y="14"/>
                  </a:lnTo>
                  <a:lnTo>
                    <a:pt x="47" y="17"/>
                  </a:lnTo>
                  <a:lnTo>
                    <a:pt x="47" y="22"/>
                  </a:lnTo>
                  <a:lnTo>
                    <a:pt x="47" y="26"/>
                  </a:lnTo>
                  <a:lnTo>
                    <a:pt x="43" y="31"/>
                  </a:lnTo>
                  <a:lnTo>
                    <a:pt x="39" y="34"/>
                  </a:lnTo>
                  <a:lnTo>
                    <a:pt x="33" y="36"/>
                  </a:lnTo>
                  <a:lnTo>
                    <a:pt x="22" y="41"/>
                  </a:lnTo>
                  <a:lnTo>
                    <a:pt x="12" y="42"/>
                  </a:lnTo>
                  <a:lnTo>
                    <a:pt x="8" y="42"/>
                  </a:lnTo>
                  <a:lnTo>
                    <a:pt x="4" y="41"/>
                  </a:lnTo>
                  <a:lnTo>
                    <a:pt x="2" y="36"/>
                  </a:lnTo>
                  <a:lnTo>
                    <a:pt x="0" y="31"/>
                  </a:lnTo>
                  <a:lnTo>
                    <a:pt x="0" y="22"/>
                  </a:lnTo>
                  <a:lnTo>
                    <a:pt x="0" y="14"/>
                  </a:lnTo>
                  <a:lnTo>
                    <a:pt x="2" y="7"/>
                  </a:lnTo>
                  <a:lnTo>
                    <a:pt x="6" y="1"/>
                  </a:lnTo>
                  <a:lnTo>
                    <a:pt x="8" y="0"/>
                  </a:lnTo>
                  <a:lnTo>
                    <a:pt x="12" y="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82" name="Freeform 275"/>
            <p:cNvSpPr>
              <a:spLocks/>
            </p:cNvSpPr>
            <p:nvPr/>
          </p:nvSpPr>
          <p:spPr bwMode="auto">
            <a:xfrm>
              <a:off x="3251" y="2924"/>
              <a:ext cx="44" cy="28"/>
            </a:xfrm>
            <a:custGeom>
              <a:avLst/>
              <a:gdLst>
                <a:gd name="T0" fmla="*/ 0 w 44"/>
                <a:gd name="T1" fmla="*/ 16 h 28"/>
                <a:gd name="T2" fmla="*/ 0 w 44"/>
                <a:gd name="T3" fmla="*/ 16 h 28"/>
                <a:gd name="T4" fmla="*/ 4 w 44"/>
                <a:gd name="T5" fmla="*/ 10 h 28"/>
                <a:gd name="T6" fmla="*/ 12 w 44"/>
                <a:gd name="T7" fmla="*/ 4 h 28"/>
                <a:gd name="T8" fmla="*/ 20 w 44"/>
                <a:gd name="T9" fmla="*/ 1 h 28"/>
                <a:gd name="T10" fmla="*/ 26 w 44"/>
                <a:gd name="T11" fmla="*/ 0 h 28"/>
                <a:gd name="T12" fmla="*/ 30 w 44"/>
                <a:gd name="T13" fmla="*/ 0 h 28"/>
                <a:gd name="T14" fmla="*/ 30 w 44"/>
                <a:gd name="T15" fmla="*/ 0 h 28"/>
                <a:gd name="T16" fmla="*/ 34 w 44"/>
                <a:gd name="T17" fmla="*/ 1 h 28"/>
                <a:gd name="T18" fmla="*/ 38 w 44"/>
                <a:gd name="T19" fmla="*/ 4 h 28"/>
                <a:gd name="T20" fmla="*/ 42 w 44"/>
                <a:gd name="T21" fmla="*/ 12 h 28"/>
                <a:gd name="T22" fmla="*/ 44 w 44"/>
                <a:gd name="T23" fmla="*/ 19 h 28"/>
                <a:gd name="T24" fmla="*/ 42 w 44"/>
                <a:gd name="T25" fmla="*/ 25 h 28"/>
                <a:gd name="T26" fmla="*/ 42 w 44"/>
                <a:gd name="T27" fmla="*/ 25 h 28"/>
                <a:gd name="T28" fmla="*/ 40 w 44"/>
                <a:gd name="T29" fmla="*/ 28 h 28"/>
                <a:gd name="T30" fmla="*/ 34 w 44"/>
                <a:gd name="T31" fmla="*/ 28 h 28"/>
                <a:gd name="T32" fmla="*/ 20 w 44"/>
                <a:gd name="T33" fmla="*/ 26 h 28"/>
                <a:gd name="T34" fmla="*/ 20 w 44"/>
                <a:gd name="T35" fmla="*/ 26 h 28"/>
                <a:gd name="T36" fmla="*/ 4 w 44"/>
                <a:gd name="T37" fmla="*/ 22 h 28"/>
                <a:gd name="T38" fmla="*/ 0 w 44"/>
                <a:gd name="T39" fmla="*/ 19 h 28"/>
                <a:gd name="T40" fmla="*/ 0 w 44"/>
                <a:gd name="T41" fmla="*/ 16 h 28"/>
                <a:gd name="T42" fmla="*/ 0 w 44"/>
                <a:gd name="T43" fmla="*/ 16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28"/>
                <a:gd name="T68" fmla="*/ 44 w 44"/>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28">
                  <a:moveTo>
                    <a:pt x="0" y="16"/>
                  </a:moveTo>
                  <a:lnTo>
                    <a:pt x="0" y="16"/>
                  </a:lnTo>
                  <a:lnTo>
                    <a:pt x="4" y="10"/>
                  </a:lnTo>
                  <a:lnTo>
                    <a:pt x="12" y="4"/>
                  </a:lnTo>
                  <a:lnTo>
                    <a:pt x="20" y="1"/>
                  </a:lnTo>
                  <a:lnTo>
                    <a:pt x="26" y="0"/>
                  </a:lnTo>
                  <a:lnTo>
                    <a:pt x="30" y="0"/>
                  </a:lnTo>
                  <a:lnTo>
                    <a:pt x="34" y="1"/>
                  </a:lnTo>
                  <a:lnTo>
                    <a:pt x="38" y="4"/>
                  </a:lnTo>
                  <a:lnTo>
                    <a:pt x="42" y="12"/>
                  </a:lnTo>
                  <a:lnTo>
                    <a:pt x="44" y="19"/>
                  </a:lnTo>
                  <a:lnTo>
                    <a:pt x="42" y="25"/>
                  </a:lnTo>
                  <a:lnTo>
                    <a:pt x="40" y="28"/>
                  </a:lnTo>
                  <a:lnTo>
                    <a:pt x="34" y="28"/>
                  </a:lnTo>
                  <a:lnTo>
                    <a:pt x="20" y="26"/>
                  </a:lnTo>
                  <a:lnTo>
                    <a:pt x="4" y="22"/>
                  </a:lnTo>
                  <a:lnTo>
                    <a:pt x="0" y="19"/>
                  </a:lnTo>
                  <a:lnTo>
                    <a:pt x="0" y="16"/>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83" name="Freeform 276"/>
            <p:cNvSpPr>
              <a:spLocks/>
            </p:cNvSpPr>
            <p:nvPr/>
          </p:nvSpPr>
          <p:spPr bwMode="auto">
            <a:xfrm>
              <a:off x="3301" y="2969"/>
              <a:ext cx="45" cy="28"/>
            </a:xfrm>
            <a:custGeom>
              <a:avLst/>
              <a:gdLst>
                <a:gd name="T0" fmla="*/ 45 w 45"/>
                <a:gd name="T1" fmla="*/ 6 h 28"/>
                <a:gd name="T2" fmla="*/ 45 w 45"/>
                <a:gd name="T3" fmla="*/ 6 h 28"/>
                <a:gd name="T4" fmla="*/ 43 w 45"/>
                <a:gd name="T5" fmla="*/ 12 h 28"/>
                <a:gd name="T6" fmla="*/ 37 w 45"/>
                <a:gd name="T7" fmla="*/ 19 h 28"/>
                <a:gd name="T8" fmla="*/ 29 w 45"/>
                <a:gd name="T9" fmla="*/ 25 h 28"/>
                <a:gd name="T10" fmla="*/ 25 w 45"/>
                <a:gd name="T11" fmla="*/ 27 h 28"/>
                <a:gd name="T12" fmla="*/ 21 w 45"/>
                <a:gd name="T13" fmla="*/ 28 h 28"/>
                <a:gd name="T14" fmla="*/ 21 w 45"/>
                <a:gd name="T15" fmla="*/ 28 h 28"/>
                <a:gd name="T16" fmla="*/ 16 w 45"/>
                <a:gd name="T17" fmla="*/ 27 h 28"/>
                <a:gd name="T18" fmla="*/ 12 w 45"/>
                <a:gd name="T19" fmla="*/ 25 h 28"/>
                <a:gd name="T20" fmla="*/ 6 w 45"/>
                <a:gd name="T21" fmla="*/ 19 h 28"/>
                <a:gd name="T22" fmla="*/ 0 w 45"/>
                <a:gd name="T23" fmla="*/ 12 h 28"/>
                <a:gd name="T24" fmla="*/ 0 w 45"/>
                <a:gd name="T25" fmla="*/ 6 h 28"/>
                <a:gd name="T26" fmla="*/ 0 w 45"/>
                <a:gd name="T27" fmla="*/ 6 h 28"/>
                <a:gd name="T28" fmla="*/ 0 w 45"/>
                <a:gd name="T29" fmla="*/ 3 h 28"/>
                <a:gd name="T30" fmla="*/ 6 w 45"/>
                <a:gd name="T31" fmla="*/ 2 h 28"/>
                <a:gd name="T32" fmla="*/ 21 w 45"/>
                <a:gd name="T33" fmla="*/ 0 h 28"/>
                <a:gd name="T34" fmla="*/ 21 w 45"/>
                <a:gd name="T35" fmla="*/ 0 h 28"/>
                <a:gd name="T36" fmla="*/ 37 w 45"/>
                <a:gd name="T37" fmla="*/ 0 h 28"/>
                <a:gd name="T38" fmla="*/ 43 w 45"/>
                <a:gd name="T39" fmla="*/ 3 h 28"/>
                <a:gd name="T40" fmla="*/ 43 w 45"/>
                <a:gd name="T41" fmla="*/ 5 h 28"/>
                <a:gd name="T42" fmla="*/ 45 w 45"/>
                <a:gd name="T43" fmla="*/ 6 h 28"/>
                <a:gd name="T44" fmla="*/ 45 w 45"/>
                <a:gd name="T45" fmla="*/ 6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5"/>
                <a:gd name="T70" fmla="*/ 0 h 28"/>
                <a:gd name="T71" fmla="*/ 45 w 45"/>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5" h="28">
                  <a:moveTo>
                    <a:pt x="45" y="6"/>
                  </a:moveTo>
                  <a:lnTo>
                    <a:pt x="45" y="6"/>
                  </a:lnTo>
                  <a:lnTo>
                    <a:pt x="43" y="12"/>
                  </a:lnTo>
                  <a:lnTo>
                    <a:pt x="37" y="19"/>
                  </a:lnTo>
                  <a:lnTo>
                    <a:pt x="29" y="25"/>
                  </a:lnTo>
                  <a:lnTo>
                    <a:pt x="25" y="27"/>
                  </a:lnTo>
                  <a:lnTo>
                    <a:pt x="21" y="28"/>
                  </a:lnTo>
                  <a:lnTo>
                    <a:pt x="16" y="27"/>
                  </a:lnTo>
                  <a:lnTo>
                    <a:pt x="12" y="25"/>
                  </a:lnTo>
                  <a:lnTo>
                    <a:pt x="6" y="19"/>
                  </a:lnTo>
                  <a:lnTo>
                    <a:pt x="0" y="12"/>
                  </a:lnTo>
                  <a:lnTo>
                    <a:pt x="0" y="6"/>
                  </a:lnTo>
                  <a:lnTo>
                    <a:pt x="0" y="3"/>
                  </a:lnTo>
                  <a:lnTo>
                    <a:pt x="6" y="2"/>
                  </a:lnTo>
                  <a:lnTo>
                    <a:pt x="21" y="0"/>
                  </a:lnTo>
                  <a:lnTo>
                    <a:pt x="37" y="0"/>
                  </a:lnTo>
                  <a:lnTo>
                    <a:pt x="43" y="3"/>
                  </a:lnTo>
                  <a:lnTo>
                    <a:pt x="43" y="5"/>
                  </a:lnTo>
                  <a:lnTo>
                    <a:pt x="45" y="6"/>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84" name="Freeform 277"/>
            <p:cNvSpPr>
              <a:spLocks/>
            </p:cNvSpPr>
            <p:nvPr/>
          </p:nvSpPr>
          <p:spPr bwMode="auto">
            <a:xfrm>
              <a:off x="3571" y="3081"/>
              <a:ext cx="54" cy="41"/>
            </a:xfrm>
            <a:custGeom>
              <a:avLst/>
              <a:gdLst>
                <a:gd name="T0" fmla="*/ 40 w 54"/>
                <a:gd name="T1" fmla="*/ 1 h 41"/>
                <a:gd name="T2" fmla="*/ 40 w 54"/>
                <a:gd name="T3" fmla="*/ 1 h 41"/>
                <a:gd name="T4" fmla="*/ 46 w 54"/>
                <a:gd name="T5" fmla="*/ 7 h 41"/>
                <a:gd name="T6" fmla="*/ 52 w 54"/>
                <a:gd name="T7" fmla="*/ 16 h 41"/>
                <a:gd name="T8" fmla="*/ 54 w 54"/>
                <a:gd name="T9" fmla="*/ 22 h 41"/>
                <a:gd name="T10" fmla="*/ 54 w 54"/>
                <a:gd name="T11" fmla="*/ 26 h 41"/>
                <a:gd name="T12" fmla="*/ 54 w 54"/>
                <a:gd name="T13" fmla="*/ 31 h 41"/>
                <a:gd name="T14" fmla="*/ 52 w 54"/>
                <a:gd name="T15" fmla="*/ 35 h 41"/>
                <a:gd name="T16" fmla="*/ 52 w 54"/>
                <a:gd name="T17" fmla="*/ 35 h 41"/>
                <a:gd name="T18" fmla="*/ 46 w 54"/>
                <a:gd name="T19" fmla="*/ 38 h 41"/>
                <a:gd name="T20" fmla="*/ 42 w 54"/>
                <a:gd name="T21" fmla="*/ 40 h 41"/>
                <a:gd name="T22" fmla="*/ 34 w 54"/>
                <a:gd name="T23" fmla="*/ 41 h 41"/>
                <a:gd name="T24" fmla="*/ 28 w 54"/>
                <a:gd name="T25" fmla="*/ 41 h 41"/>
                <a:gd name="T26" fmla="*/ 14 w 54"/>
                <a:gd name="T27" fmla="*/ 38 h 41"/>
                <a:gd name="T28" fmla="*/ 4 w 54"/>
                <a:gd name="T29" fmla="*/ 35 h 41"/>
                <a:gd name="T30" fmla="*/ 4 w 54"/>
                <a:gd name="T31" fmla="*/ 35 h 41"/>
                <a:gd name="T32" fmla="*/ 2 w 54"/>
                <a:gd name="T33" fmla="*/ 34 h 41"/>
                <a:gd name="T34" fmla="*/ 0 w 54"/>
                <a:gd name="T35" fmla="*/ 31 h 41"/>
                <a:gd name="T36" fmla="*/ 2 w 54"/>
                <a:gd name="T37" fmla="*/ 26 h 41"/>
                <a:gd name="T38" fmla="*/ 6 w 54"/>
                <a:gd name="T39" fmla="*/ 20 h 41"/>
                <a:gd name="T40" fmla="*/ 14 w 54"/>
                <a:gd name="T41" fmla="*/ 15 h 41"/>
                <a:gd name="T42" fmla="*/ 14 w 54"/>
                <a:gd name="T43" fmla="*/ 15 h 41"/>
                <a:gd name="T44" fmla="*/ 20 w 54"/>
                <a:gd name="T45" fmla="*/ 7 h 41"/>
                <a:gd name="T46" fmla="*/ 26 w 54"/>
                <a:gd name="T47" fmla="*/ 3 h 41"/>
                <a:gd name="T48" fmla="*/ 32 w 54"/>
                <a:gd name="T49" fmla="*/ 0 h 41"/>
                <a:gd name="T50" fmla="*/ 36 w 54"/>
                <a:gd name="T51" fmla="*/ 0 h 41"/>
                <a:gd name="T52" fmla="*/ 40 w 54"/>
                <a:gd name="T53" fmla="*/ 1 h 41"/>
                <a:gd name="T54" fmla="*/ 40 w 54"/>
                <a:gd name="T55" fmla="*/ 1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4"/>
                <a:gd name="T85" fmla="*/ 0 h 41"/>
                <a:gd name="T86" fmla="*/ 54 w 54"/>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4" h="41">
                  <a:moveTo>
                    <a:pt x="40" y="1"/>
                  </a:moveTo>
                  <a:lnTo>
                    <a:pt x="40" y="1"/>
                  </a:lnTo>
                  <a:lnTo>
                    <a:pt x="46" y="7"/>
                  </a:lnTo>
                  <a:lnTo>
                    <a:pt x="52" y="16"/>
                  </a:lnTo>
                  <a:lnTo>
                    <a:pt x="54" y="22"/>
                  </a:lnTo>
                  <a:lnTo>
                    <a:pt x="54" y="26"/>
                  </a:lnTo>
                  <a:lnTo>
                    <a:pt x="54" y="31"/>
                  </a:lnTo>
                  <a:lnTo>
                    <a:pt x="52" y="35"/>
                  </a:lnTo>
                  <a:lnTo>
                    <a:pt x="46" y="38"/>
                  </a:lnTo>
                  <a:lnTo>
                    <a:pt x="42" y="40"/>
                  </a:lnTo>
                  <a:lnTo>
                    <a:pt x="34" y="41"/>
                  </a:lnTo>
                  <a:lnTo>
                    <a:pt x="28" y="41"/>
                  </a:lnTo>
                  <a:lnTo>
                    <a:pt x="14" y="38"/>
                  </a:lnTo>
                  <a:lnTo>
                    <a:pt x="4" y="35"/>
                  </a:lnTo>
                  <a:lnTo>
                    <a:pt x="2" y="34"/>
                  </a:lnTo>
                  <a:lnTo>
                    <a:pt x="0" y="31"/>
                  </a:lnTo>
                  <a:lnTo>
                    <a:pt x="2" y="26"/>
                  </a:lnTo>
                  <a:lnTo>
                    <a:pt x="6" y="20"/>
                  </a:lnTo>
                  <a:lnTo>
                    <a:pt x="14" y="15"/>
                  </a:lnTo>
                  <a:lnTo>
                    <a:pt x="20" y="7"/>
                  </a:lnTo>
                  <a:lnTo>
                    <a:pt x="26" y="3"/>
                  </a:lnTo>
                  <a:lnTo>
                    <a:pt x="32" y="0"/>
                  </a:lnTo>
                  <a:lnTo>
                    <a:pt x="36" y="0"/>
                  </a:lnTo>
                  <a:lnTo>
                    <a:pt x="40" y="1"/>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85" name="Freeform 278"/>
            <p:cNvSpPr>
              <a:spLocks/>
            </p:cNvSpPr>
            <p:nvPr/>
          </p:nvSpPr>
          <p:spPr bwMode="auto">
            <a:xfrm>
              <a:off x="3617" y="3050"/>
              <a:ext cx="47" cy="43"/>
            </a:xfrm>
            <a:custGeom>
              <a:avLst/>
              <a:gdLst>
                <a:gd name="T0" fmla="*/ 8 w 47"/>
                <a:gd name="T1" fmla="*/ 0 h 43"/>
                <a:gd name="T2" fmla="*/ 8 w 47"/>
                <a:gd name="T3" fmla="*/ 0 h 43"/>
                <a:gd name="T4" fmla="*/ 18 w 47"/>
                <a:gd name="T5" fmla="*/ 0 h 43"/>
                <a:gd name="T6" fmla="*/ 31 w 47"/>
                <a:gd name="T7" fmla="*/ 4 h 43"/>
                <a:gd name="T8" fmla="*/ 37 w 47"/>
                <a:gd name="T9" fmla="*/ 7 h 43"/>
                <a:gd name="T10" fmla="*/ 41 w 47"/>
                <a:gd name="T11" fmla="*/ 10 h 43"/>
                <a:gd name="T12" fmla="*/ 45 w 47"/>
                <a:gd name="T13" fmla="*/ 13 h 43"/>
                <a:gd name="T14" fmla="*/ 47 w 47"/>
                <a:gd name="T15" fmla="*/ 18 h 43"/>
                <a:gd name="T16" fmla="*/ 47 w 47"/>
                <a:gd name="T17" fmla="*/ 18 h 43"/>
                <a:gd name="T18" fmla="*/ 47 w 47"/>
                <a:gd name="T19" fmla="*/ 22 h 43"/>
                <a:gd name="T20" fmla="*/ 45 w 47"/>
                <a:gd name="T21" fmla="*/ 27 h 43"/>
                <a:gd name="T22" fmla="*/ 41 w 47"/>
                <a:gd name="T23" fmla="*/ 31 h 43"/>
                <a:gd name="T24" fmla="*/ 35 w 47"/>
                <a:gd name="T25" fmla="*/ 34 h 43"/>
                <a:gd name="T26" fmla="*/ 25 w 47"/>
                <a:gd name="T27" fmla="*/ 40 h 43"/>
                <a:gd name="T28" fmla="*/ 16 w 47"/>
                <a:gd name="T29" fmla="*/ 43 h 43"/>
                <a:gd name="T30" fmla="*/ 16 w 47"/>
                <a:gd name="T31" fmla="*/ 43 h 43"/>
                <a:gd name="T32" fmla="*/ 12 w 47"/>
                <a:gd name="T33" fmla="*/ 43 h 43"/>
                <a:gd name="T34" fmla="*/ 8 w 47"/>
                <a:gd name="T35" fmla="*/ 41 h 43"/>
                <a:gd name="T36" fmla="*/ 4 w 47"/>
                <a:gd name="T37" fmla="*/ 37 h 43"/>
                <a:gd name="T38" fmla="*/ 2 w 47"/>
                <a:gd name="T39" fmla="*/ 31 h 43"/>
                <a:gd name="T40" fmla="*/ 2 w 47"/>
                <a:gd name="T41" fmla="*/ 22 h 43"/>
                <a:gd name="T42" fmla="*/ 2 w 47"/>
                <a:gd name="T43" fmla="*/ 22 h 43"/>
                <a:gd name="T44" fmla="*/ 0 w 47"/>
                <a:gd name="T45" fmla="*/ 15 h 43"/>
                <a:gd name="T46" fmla="*/ 0 w 47"/>
                <a:gd name="T47" fmla="*/ 7 h 43"/>
                <a:gd name="T48" fmla="*/ 2 w 47"/>
                <a:gd name="T49" fmla="*/ 2 h 43"/>
                <a:gd name="T50" fmla="*/ 4 w 47"/>
                <a:gd name="T51" fmla="*/ 0 h 43"/>
                <a:gd name="T52" fmla="*/ 8 w 47"/>
                <a:gd name="T53" fmla="*/ 0 h 43"/>
                <a:gd name="T54" fmla="*/ 8 w 47"/>
                <a:gd name="T55" fmla="*/ 0 h 4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
                <a:gd name="T85" fmla="*/ 0 h 43"/>
                <a:gd name="T86" fmla="*/ 47 w 47"/>
                <a:gd name="T87" fmla="*/ 43 h 4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 h="43">
                  <a:moveTo>
                    <a:pt x="8" y="0"/>
                  </a:moveTo>
                  <a:lnTo>
                    <a:pt x="8" y="0"/>
                  </a:lnTo>
                  <a:lnTo>
                    <a:pt x="18" y="0"/>
                  </a:lnTo>
                  <a:lnTo>
                    <a:pt x="31" y="4"/>
                  </a:lnTo>
                  <a:lnTo>
                    <a:pt x="37" y="7"/>
                  </a:lnTo>
                  <a:lnTo>
                    <a:pt x="41" y="10"/>
                  </a:lnTo>
                  <a:lnTo>
                    <a:pt x="45" y="13"/>
                  </a:lnTo>
                  <a:lnTo>
                    <a:pt x="47" y="18"/>
                  </a:lnTo>
                  <a:lnTo>
                    <a:pt x="47" y="22"/>
                  </a:lnTo>
                  <a:lnTo>
                    <a:pt x="45" y="27"/>
                  </a:lnTo>
                  <a:lnTo>
                    <a:pt x="41" y="31"/>
                  </a:lnTo>
                  <a:lnTo>
                    <a:pt x="35" y="34"/>
                  </a:lnTo>
                  <a:lnTo>
                    <a:pt x="25" y="40"/>
                  </a:lnTo>
                  <a:lnTo>
                    <a:pt x="16" y="43"/>
                  </a:lnTo>
                  <a:lnTo>
                    <a:pt x="12" y="43"/>
                  </a:lnTo>
                  <a:lnTo>
                    <a:pt x="8" y="41"/>
                  </a:lnTo>
                  <a:lnTo>
                    <a:pt x="4" y="37"/>
                  </a:lnTo>
                  <a:lnTo>
                    <a:pt x="2" y="31"/>
                  </a:lnTo>
                  <a:lnTo>
                    <a:pt x="2" y="22"/>
                  </a:lnTo>
                  <a:lnTo>
                    <a:pt x="0" y="15"/>
                  </a:lnTo>
                  <a:lnTo>
                    <a:pt x="0" y="7"/>
                  </a:lnTo>
                  <a:lnTo>
                    <a:pt x="2" y="2"/>
                  </a:lnTo>
                  <a:lnTo>
                    <a:pt x="4" y="0"/>
                  </a:lnTo>
                  <a:lnTo>
                    <a:pt x="8" y="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86" name="Freeform 279"/>
            <p:cNvSpPr>
              <a:spLocks/>
            </p:cNvSpPr>
            <p:nvPr/>
          </p:nvSpPr>
          <p:spPr bwMode="auto">
            <a:xfrm>
              <a:off x="3569" y="3050"/>
              <a:ext cx="44" cy="27"/>
            </a:xfrm>
            <a:custGeom>
              <a:avLst/>
              <a:gdLst>
                <a:gd name="T0" fmla="*/ 0 w 44"/>
                <a:gd name="T1" fmla="*/ 18 h 27"/>
                <a:gd name="T2" fmla="*/ 0 w 44"/>
                <a:gd name="T3" fmla="*/ 18 h 27"/>
                <a:gd name="T4" fmla="*/ 4 w 44"/>
                <a:gd name="T5" fmla="*/ 12 h 27"/>
                <a:gd name="T6" fmla="*/ 10 w 44"/>
                <a:gd name="T7" fmla="*/ 6 h 27"/>
                <a:gd name="T8" fmla="*/ 18 w 44"/>
                <a:gd name="T9" fmla="*/ 2 h 27"/>
                <a:gd name="T10" fmla="*/ 24 w 44"/>
                <a:gd name="T11" fmla="*/ 0 h 27"/>
                <a:gd name="T12" fmla="*/ 28 w 44"/>
                <a:gd name="T13" fmla="*/ 0 h 27"/>
                <a:gd name="T14" fmla="*/ 28 w 44"/>
                <a:gd name="T15" fmla="*/ 0 h 27"/>
                <a:gd name="T16" fmla="*/ 32 w 44"/>
                <a:gd name="T17" fmla="*/ 2 h 27"/>
                <a:gd name="T18" fmla="*/ 36 w 44"/>
                <a:gd name="T19" fmla="*/ 3 h 27"/>
                <a:gd name="T20" fmla="*/ 42 w 44"/>
                <a:gd name="T21" fmla="*/ 9 h 27"/>
                <a:gd name="T22" fmla="*/ 44 w 44"/>
                <a:gd name="T23" fmla="*/ 16 h 27"/>
                <a:gd name="T24" fmla="*/ 44 w 44"/>
                <a:gd name="T25" fmla="*/ 22 h 27"/>
                <a:gd name="T26" fmla="*/ 44 w 44"/>
                <a:gd name="T27" fmla="*/ 22 h 27"/>
                <a:gd name="T28" fmla="*/ 42 w 44"/>
                <a:gd name="T29" fmla="*/ 27 h 27"/>
                <a:gd name="T30" fmla="*/ 38 w 44"/>
                <a:gd name="T31" fmla="*/ 27 h 27"/>
                <a:gd name="T32" fmla="*/ 22 w 44"/>
                <a:gd name="T33" fmla="*/ 27 h 27"/>
                <a:gd name="T34" fmla="*/ 22 w 44"/>
                <a:gd name="T35" fmla="*/ 27 h 27"/>
                <a:gd name="T36" fmla="*/ 6 w 44"/>
                <a:gd name="T37" fmla="*/ 24 h 27"/>
                <a:gd name="T38" fmla="*/ 2 w 44"/>
                <a:gd name="T39" fmla="*/ 22 h 27"/>
                <a:gd name="T40" fmla="*/ 0 w 44"/>
                <a:gd name="T41" fmla="*/ 18 h 27"/>
                <a:gd name="T42" fmla="*/ 0 w 44"/>
                <a:gd name="T43" fmla="*/ 18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27"/>
                <a:gd name="T68" fmla="*/ 44 w 44"/>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27">
                  <a:moveTo>
                    <a:pt x="0" y="18"/>
                  </a:moveTo>
                  <a:lnTo>
                    <a:pt x="0" y="18"/>
                  </a:lnTo>
                  <a:lnTo>
                    <a:pt x="4" y="12"/>
                  </a:lnTo>
                  <a:lnTo>
                    <a:pt x="10" y="6"/>
                  </a:lnTo>
                  <a:lnTo>
                    <a:pt x="18" y="2"/>
                  </a:lnTo>
                  <a:lnTo>
                    <a:pt x="24" y="0"/>
                  </a:lnTo>
                  <a:lnTo>
                    <a:pt x="28" y="0"/>
                  </a:lnTo>
                  <a:lnTo>
                    <a:pt x="32" y="2"/>
                  </a:lnTo>
                  <a:lnTo>
                    <a:pt x="36" y="3"/>
                  </a:lnTo>
                  <a:lnTo>
                    <a:pt x="42" y="9"/>
                  </a:lnTo>
                  <a:lnTo>
                    <a:pt x="44" y="16"/>
                  </a:lnTo>
                  <a:lnTo>
                    <a:pt x="44" y="22"/>
                  </a:lnTo>
                  <a:lnTo>
                    <a:pt x="42" y="27"/>
                  </a:lnTo>
                  <a:lnTo>
                    <a:pt x="38" y="27"/>
                  </a:lnTo>
                  <a:lnTo>
                    <a:pt x="22" y="27"/>
                  </a:lnTo>
                  <a:lnTo>
                    <a:pt x="6" y="24"/>
                  </a:lnTo>
                  <a:lnTo>
                    <a:pt x="2" y="22"/>
                  </a:lnTo>
                  <a:lnTo>
                    <a:pt x="0" y="18"/>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87" name="Freeform 280"/>
            <p:cNvSpPr>
              <a:spLocks/>
            </p:cNvSpPr>
            <p:nvPr/>
          </p:nvSpPr>
          <p:spPr bwMode="auto">
            <a:xfrm>
              <a:off x="3625" y="3090"/>
              <a:ext cx="45" cy="28"/>
            </a:xfrm>
            <a:custGeom>
              <a:avLst/>
              <a:gdLst>
                <a:gd name="T0" fmla="*/ 45 w 45"/>
                <a:gd name="T1" fmla="*/ 4 h 28"/>
                <a:gd name="T2" fmla="*/ 45 w 45"/>
                <a:gd name="T3" fmla="*/ 4 h 28"/>
                <a:gd name="T4" fmla="*/ 45 w 45"/>
                <a:gd name="T5" fmla="*/ 10 h 28"/>
                <a:gd name="T6" fmla="*/ 41 w 45"/>
                <a:gd name="T7" fmla="*/ 17 h 28"/>
                <a:gd name="T8" fmla="*/ 35 w 45"/>
                <a:gd name="T9" fmla="*/ 25 h 28"/>
                <a:gd name="T10" fmla="*/ 29 w 45"/>
                <a:gd name="T11" fmla="*/ 26 h 28"/>
                <a:gd name="T12" fmla="*/ 25 w 45"/>
                <a:gd name="T13" fmla="*/ 28 h 28"/>
                <a:gd name="T14" fmla="*/ 25 w 45"/>
                <a:gd name="T15" fmla="*/ 28 h 28"/>
                <a:gd name="T16" fmla="*/ 21 w 45"/>
                <a:gd name="T17" fmla="*/ 28 h 28"/>
                <a:gd name="T18" fmla="*/ 17 w 45"/>
                <a:gd name="T19" fmla="*/ 26 h 28"/>
                <a:gd name="T20" fmla="*/ 10 w 45"/>
                <a:gd name="T21" fmla="*/ 20 h 28"/>
                <a:gd name="T22" fmla="*/ 4 w 45"/>
                <a:gd name="T23" fmla="*/ 14 h 28"/>
                <a:gd name="T24" fmla="*/ 0 w 45"/>
                <a:gd name="T25" fmla="*/ 9 h 28"/>
                <a:gd name="T26" fmla="*/ 0 w 45"/>
                <a:gd name="T27" fmla="*/ 9 h 28"/>
                <a:gd name="T28" fmla="*/ 2 w 45"/>
                <a:gd name="T29" fmla="*/ 4 h 28"/>
                <a:gd name="T30" fmla="*/ 6 w 45"/>
                <a:gd name="T31" fmla="*/ 3 h 28"/>
                <a:gd name="T32" fmla="*/ 21 w 45"/>
                <a:gd name="T33" fmla="*/ 0 h 28"/>
                <a:gd name="T34" fmla="*/ 21 w 45"/>
                <a:gd name="T35" fmla="*/ 0 h 28"/>
                <a:gd name="T36" fmla="*/ 37 w 45"/>
                <a:gd name="T37" fmla="*/ 0 h 28"/>
                <a:gd name="T38" fmla="*/ 43 w 45"/>
                <a:gd name="T39" fmla="*/ 0 h 28"/>
                <a:gd name="T40" fmla="*/ 43 w 45"/>
                <a:gd name="T41" fmla="*/ 1 h 28"/>
                <a:gd name="T42" fmla="*/ 45 w 45"/>
                <a:gd name="T43" fmla="*/ 4 h 28"/>
                <a:gd name="T44" fmla="*/ 45 w 45"/>
                <a:gd name="T45" fmla="*/ 4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5"/>
                <a:gd name="T70" fmla="*/ 0 h 28"/>
                <a:gd name="T71" fmla="*/ 45 w 45"/>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5" h="28">
                  <a:moveTo>
                    <a:pt x="45" y="4"/>
                  </a:moveTo>
                  <a:lnTo>
                    <a:pt x="45" y="4"/>
                  </a:lnTo>
                  <a:lnTo>
                    <a:pt x="45" y="10"/>
                  </a:lnTo>
                  <a:lnTo>
                    <a:pt x="41" y="17"/>
                  </a:lnTo>
                  <a:lnTo>
                    <a:pt x="35" y="25"/>
                  </a:lnTo>
                  <a:lnTo>
                    <a:pt x="29" y="26"/>
                  </a:lnTo>
                  <a:lnTo>
                    <a:pt x="25" y="28"/>
                  </a:lnTo>
                  <a:lnTo>
                    <a:pt x="21" y="28"/>
                  </a:lnTo>
                  <a:lnTo>
                    <a:pt x="17" y="26"/>
                  </a:lnTo>
                  <a:lnTo>
                    <a:pt x="10" y="20"/>
                  </a:lnTo>
                  <a:lnTo>
                    <a:pt x="4" y="14"/>
                  </a:lnTo>
                  <a:lnTo>
                    <a:pt x="0" y="9"/>
                  </a:lnTo>
                  <a:lnTo>
                    <a:pt x="2" y="4"/>
                  </a:lnTo>
                  <a:lnTo>
                    <a:pt x="6" y="3"/>
                  </a:lnTo>
                  <a:lnTo>
                    <a:pt x="21" y="0"/>
                  </a:lnTo>
                  <a:lnTo>
                    <a:pt x="37" y="0"/>
                  </a:lnTo>
                  <a:lnTo>
                    <a:pt x="43" y="0"/>
                  </a:lnTo>
                  <a:lnTo>
                    <a:pt x="43" y="1"/>
                  </a:lnTo>
                  <a:lnTo>
                    <a:pt x="45" y="4"/>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88" name="Freeform 281"/>
            <p:cNvSpPr>
              <a:spLocks/>
            </p:cNvSpPr>
            <p:nvPr/>
          </p:nvSpPr>
          <p:spPr bwMode="auto">
            <a:xfrm>
              <a:off x="3212" y="3075"/>
              <a:ext cx="51" cy="41"/>
            </a:xfrm>
            <a:custGeom>
              <a:avLst/>
              <a:gdLst>
                <a:gd name="T0" fmla="*/ 37 w 51"/>
                <a:gd name="T1" fmla="*/ 2 h 41"/>
                <a:gd name="T2" fmla="*/ 37 w 51"/>
                <a:gd name="T3" fmla="*/ 2 h 41"/>
                <a:gd name="T4" fmla="*/ 43 w 51"/>
                <a:gd name="T5" fmla="*/ 7 h 41"/>
                <a:gd name="T6" fmla="*/ 49 w 51"/>
                <a:gd name="T7" fmla="*/ 16 h 41"/>
                <a:gd name="T8" fmla="*/ 51 w 51"/>
                <a:gd name="T9" fmla="*/ 22 h 41"/>
                <a:gd name="T10" fmla="*/ 51 w 51"/>
                <a:gd name="T11" fmla="*/ 26 h 41"/>
                <a:gd name="T12" fmla="*/ 51 w 51"/>
                <a:gd name="T13" fmla="*/ 31 h 41"/>
                <a:gd name="T14" fmla="*/ 49 w 51"/>
                <a:gd name="T15" fmla="*/ 35 h 41"/>
                <a:gd name="T16" fmla="*/ 49 w 51"/>
                <a:gd name="T17" fmla="*/ 35 h 41"/>
                <a:gd name="T18" fmla="*/ 45 w 51"/>
                <a:gd name="T19" fmla="*/ 38 h 41"/>
                <a:gd name="T20" fmla="*/ 39 w 51"/>
                <a:gd name="T21" fmla="*/ 40 h 41"/>
                <a:gd name="T22" fmla="*/ 31 w 51"/>
                <a:gd name="T23" fmla="*/ 41 h 41"/>
                <a:gd name="T24" fmla="*/ 26 w 51"/>
                <a:gd name="T25" fmla="*/ 41 h 41"/>
                <a:gd name="T26" fmla="*/ 12 w 51"/>
                <a:gd name="T27" fmla="*/ 40 h 41"/>
                <a:gd name="T28" fmla="*/ 4 w 51"/>
                <a:gd name="T29" fmla="*/ 35 h 41"/>
                <a:gd name="T30" fmla="*/ 4 w 51"/>
                <a:gd name="T31" fmla="*/ 35 h 41"/>
                <a:gd name="T32" fmla="*/ 0 w 51"/>
                <a:gd name="T33" fmla="*/ 34 h 41"/>
                <a:gd name="T34" fmla="*/ 0 w 51"/>
                <a:gd name="T35" fmla="*/ 32 h 41"/>
                <a:gd name="T36" fmla="*/ 0 w 51"/>
                <a:gd name="T37" fmla="*/ 26 h 41"/>
                <a:gd name="T38" fmla="*/ 4 w 51"/>
                <a:gd name="T39" fmla="*/ 22 h 41"/>
                <a:gd name="T40" fmla="*/ 12 w 51"/>
                <a:gd name="T41" fmla="*/ 15 h 41"/>
                <a:gd name="T42" fmla="*/ 12 w 51"/>
                <a:gd name="T43" fmla="*/ 15 h 41"/>
                <a:gd name="T44" fmla="*/ 18 w 51"/>
                <a:gd name="T45" fmla="*/ 7 h 41"/>
                <a:gd name="T46" fmla="*/ 24 w 51"/>
                <a:gd name="T47" fmla="*/ 3 h 41"/>
                <a:gd name="T48" fmla="*/ 31 w 51"/>
                <a:gd name="T49" fmla="*/ 0 h 41"/>
                <a:gd name="T50" fmla="*/ 33 w 51"/>
                <a:gd name="T51" fmla="*/ 0 h 41"/>
                <a:gd name="T52" fmla="*/ 37 w 51"/>
                <a:gd name="T53" fmla="*/ 2 h 41"/>
                <a:gd name="T54" fmla="*/ 37 w 51"/>
                <a:gd name="T55" fmla="*/ 2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1"/>
                <a:gd name="T85" fmla="*/ 0 h 41"/>
                <a:gd name="T86" fmla="*/ 51 w 51"/>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1" h="41">
                  <a:moveTo>
                    <a:pt x="37" y="2"/>
                  </a:moveTo>
                  <a:lnTo>
                    <a:pt x="37" y="2"/>
                  </a:lnTo>
                  <a:lnTo>
                    <a:pt x="43" y="7"/>
                  </a:lnTo>
                  <a:lnTo>
                    <a:pt x="49" y="16"/>
                  </a:lnTo>
                  <a:lnTo>
                    <a:pt x="51" y="22"/>
                  </a:lnTo>
                  <a:lnTo>
                    <a:pt x="51" y="26"/>
                  </a:lnTo>
                  <a:lnTo>
                    <a:pt x="51" y="31"/>
                  </a:lnTo>
                  <a:lnTo>
                    <a:pt x="49" y="35"/>
                  </a:lnTo>
                  <a:lnTo>
                    <a:pt x="45" y="38"/>
                  </a:lnTo>
                  <a:lnTo>
                    <a:pt x="39" y="40"/>
                  </a:lnTo>
                  <a:lnTo>
                    <a:pt x="31" y="41"/>
                  </a:lnTo>
                  <a:lnTo>
                    <a:pt x="26" y="41"/>
                  </a:lnTo>
                  <a:lnTo>
                    <a:pt x="12" y="40"/>
                  </a:lnTo>
                  <a:lnTo>
                    <a:pt x="4" y="35"/>
                  </a:lnTo>
                  <a:lnTo>
                    <a:pt x="0" y="34"/>
                  </a:lnTo>
                  <a:lnTo>
                    <a:pt x="0" y="32"/>
                  </a:lnTo>
                  <a:lnTo>
                    <a:pt x="0" y="26"/>
                  </a:lnTo>
                  <a:lnTo>
                    <a:pt x="4" y="22"/>
                  </a:lnTo>
                  <a:lnTo>
                    <a:pt x="12" y="15"/>
                  </a:lnTo>
                  <a:lnTo>
                    <a:pt x="18" y="7"/>
                  </a:lnTo>
                  <a:lnTo>
                    <a:pt x="24" y="3"/>
                  </a:lnTo>
                  <a:lnTo>
                    <a:pt x="31" y="0"/>
                  </a:lnTo>
                  <a:lnTo>
                    <a:pt x="33" y="0"/>
                  </a:lnTo>
                  <a:lnTo>
                    <a:pt x="37" y="2"/>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89" name="Freeform 282"/>
            <p:cNvSpPr>
              <a:spLocks/>
            </p:cNvSpPr>
            <p:nvPr/>
          </p:nvSpPr>
          <p:spPr bwMode="auto">
            <a:xfrm>
              <a:off x="3255" y="3044"/>
              <a:ext cx="48" cy="43"/>
            </a:xfrm>
            <a:custGeom>
              <a:avLst/>
              <a:gdLst>
                <a:gd name="T0" fmla="*/ 8 w 48"/>
                <a:gd name="T1" fmla="*/ 0 h 43"/>
                <a:gd name="T2" fmla="*/ 8 w 48"/>
                <a:gd name="T3" fmla="*/ 0 h 43"/>
                <a:gd name="T4" fmla="*/ 18 w 48"/>
                <a:gd name="T5" fmla="*/ 0 h 43"/>
                <a:gd name="T6" fmla="*/ 32 w 48"/>
                <a:gd name="T7" fmla="*/ 5 h 43"/>
                <a:gd name="T8" fmla="*/ 38 w 48"/>
                <a:gd name="T9" fmla="*/ 8 h 43"/>
                <a:gd name="T10" fmla="*/ 42 w 48"/>
                <a:gd name="T11" fmla="*/ 10 h 43"/>
                <a:gd name="T12" fmla="*/ 46 w 48"/>
                <a:gd name="T13" fmla="*/ 15 h 43"/>
                <a:gd name="T14" fmla="*/ 48 w 48"/>
                <a:gd name="T15" fmla="*/ 18 h 43"/>
                <a:gd name="T16" fmla="*/ 48 w 48"/>
                <a:gd name="T17" fmla="*/ 18 h 43"/>
                <a:gd name="T18" fmla="*/ 48 w 48"/>
                <a:gd name="T19" fmla="*/ 22 h 43"/>
                <a:gd name="T20" fmla="*/ 46 w 48"/>
                <a:gd name="T21" fmla="*/ 27 h 43"/>
                <a:gd name="T22" fmla="*/ 42 w 48"/>
                <a:gd name="T23" fmla="*/ 31 h 43"/>
                <a:gd name="T24" fmla="*/ 38 w 48"/>
                <a:gd name="T25" fmla="*/ 34 h 43"/>
                <a:gd name="T26" fmla="*/ 26 w 48"/>
                <a:gd name="T27" fmla="*/ 40 h 43"/>
                <a:gd name="T28" fmla="*/ 16 w 48"/>
                <a:gd name="T29" fmla="*/ 43 h 43"/>
                <a:gd name="T30" fmla="*/ 16 w 48"/>
                <a:gd name="T31" fmla="*/ 43 h 43"/>
                <a:gd name="T32" fmla="*/ 12 w 48"/>
                <a:gd name="T33" fmla="*/ 43 h 43"/>
                <a:gd name="T34" fmla="*/ 8 w 48"/>
                <a:gd name="T35" fmla="*/ 41 h 43"/>
                <a:gd name="T36" fmla="*/ 6 w 48"/>
                <a:gd name="T37" fmla="*/ 38 h 43"/>
                <a:gd name="T38" fmla="*/ 2 w 48"/>
                <a:gd name="T39" fmla="*/ 31 h 43"/>
                <a:gd name="T40" fmla="*/ 2 w 48"/>
                <a:gd name="T41" fmla="*/ 24 h 43"/>
                <a:gd name="T42" fmla="*/ 2 w 48"/>
                <a:gd name="T43" fmla="*/ 24 h 43"/>
                <a:gd name="T44" fmla="*/ 0 w 48"/>
                <a:gd name="T45" fmla="*/ 15 h 43"/>
                <a:gd name="T46" fmla="*/ 0 w 48"/>
                <a:gd name="T47" fmla="*/ 8 h 43"/>
                <a:gd name="T48" fmla="*/ 2 w 48"/>
                <a:gd name="T49" fmla="*/ 3 h 43"/>
                <a:gd name="T50" fmla="*/ 4 w 48"/>
                <a:gd name="T51" fmla="*/ 0 h 43"/>
                <a:gd name="T52" fmla="*/ 8 w 48"/>
                <a:gd name="T53" fmla="*/ 0 h 43"/>
                <a:gd name="T54" fmla="*/ 8 w 48"/>
                <a:gd name="T55" fmla="*/ 0 h 4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8"/>
                <a:gd name="T85" fmla="*/ 0 h 43"/>
                <a:gd name="T86" fmla="*/ 48 w 48"/>
                <a:gd name="T87" fmla="*/ 43 h 4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8" h="43">
                  <a:moveTo>
                    <a:pt x="8" y="0"/>
                  </a:moveTo>
                  <a:lnTo>
                    <a:pt x="8" y="0"/>
                  </a:lnTo>
                  <a:lnTo>
                    <a:pt x="18" y="0"/>
                  </a:lnTo>
                  <a:lnTo>
                    <a:pt x="32" y="5"/>
                  </a:lnTo>
                  <a:lnTo>
                    <a:pt x="38" y="8"/>
                  </a:lnTo>
                  <a:lnTo>
                    <a:pt x="42" y="10"/>
                  </a:lnTo>
                  <a:lnTo>
                    <a:pt x="46" y="15"/>
                  </a:lnTo>
                  <a:lnTo>
                    <a:pt x="48" y="18"/>
                  </a:lnTo>
                  <a:lnTo>
                    <a:pt x="48" y="22"/>
                  </a:lnTo>
                  <a:lnTo>
                    <a:pt x="46" y="27"/>
                  </a:lnTo>
                  <a:lnTo>
                    <a:pt x="42" y="31"/>
                  </a:lnTo>
                  <a:lnTo>
                    <a:pt x="38" y="34"/>
                  </a:lnTo>
                  <a:lnTo>
                    <a:pt x="26" y="40"/>
                  </a:lnTo>
                  <a:lnTo>
                    <a:pt x="16" y="43"/>
                  </a:lnTo>
                  <a:lnTo>
                    <a:pt x="12" y="43"/>
                  </a:lnTo>
                  <a:lnTo>
                    <a:pt x="8" y="41"/>
                  </a:lnTo>
                  <a:lnTo>
                    <a:pt x="6" y="38"/>
                  </a:lnTo>
                  <a:lnTo>
                    <a:pt x="2" y="31"/>
                  </a:lnTo>
                  <a:lnTo>
                    <a:pt x="2" y="24"/>
                  </a:lnTo>
                  <a:lnTo>
                    <a:pt x="0" y="15"/>
                  </a:lnTo>
                  <a:lnTo>
                    <a:pt x="0" y="8"/>
                  </a:lnTo>
                  <a:lnTo>
                    <a:pt x="2" y="3"/>
                  </a:lnTo>
                  <a:lnTo>
                    <a:pt x="4" y="0"/>
                  </a:lnTo>
                  <a:lnTo>
                    <a:pt x="8" y="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90" name="Freeform 283"/>
            <p:cNvSpPr>
              <a:spLocks/>
            </p:cNvSpPr>
            <p:nvPr/>
          </p:nvSpPr>
          <p:spPr bwMode="auto">
            <a:xfrm>
              <a:off x="3210" y="3044"/>
              <a:ext cx="41" cy="28"/>
            </a:xfrm>
            <a:custGeom>
              <a:avLst/>
              <a:gdLst>
                <a:gd name="T0" fmla="*/ 0 w 41"/>
                <a:gd name="T1" fmla="*/ 18 h 28"/>
                <a:gd name="T2" fmla="*/ 0 w 41"/>
                <a:gd name="T3" fmla="*/ 18 h 28"/>
                <a:gd name="T4" fmla="*/ 2 w 41"/>
                <a:gd name="T5" fmla="*/ 12 h 28"/>
                <a:gd name="T6" fmla="*/ 8 w 41"/>
                <a:gd name="T7" fmla="*/ 6 h 28"/>
                <a:gd name="T8" fmla="*/ 16 w 41"/>
                <a:gd name="T9" fmla="*/ 2 h 28"/>
                <a:gd name="T10" fmla="*/ 22 w 41"/>
                <a:gd name="T11" fmla="*/ 0 h 28"/>
                <a:gd name="T12" fmla="*/ 26 w 41"/>
                <a:gd name="T13" fmla="*/ 0 h 28"/>
                <a:gd name="T14" fmla="*/ 26 w 41"/>
                <a:gd name="T15" fmla="*/ 0 h 28"/>
                <a:gd name="T16" fmla="*/ 30 w 41"/>
                <a:gd name="T17" fmla="*/ 2 h 28"/>
                <a:gd name="T18" fmla="*/ 33 w 41"/>
                <a:gd name="T19" fmla="*/ 3 h 28"/>
                <a:gd name="T20" fmla="*/ 39 w 41"/>
                <a:gd name="T21" fmla="*/ 10 h 28"/>
                <a:gd name="T22" fmla="*/ 41 w 41"/>
                <a:gd name="T23" fmla="*/ 16 h 28"/>
                <a:gd name="T24" fmla="*/ 41 w 41"/>
                <a:gd name="T25" fmla="*/ 22 h 28"/>
                <a:gd name="T26" fmla="*/ 41 w 41"/>
                <a:gd name="T27" fmla="*/ 22 h 28"/>
                <a:gd name="T28" fmla="*/ 39 w 41"/>
                <a:gd name="T29" fmla="*/ 27 h 28"/>
                <a:gd name="T30" fmla="*/ 35 w 41"/>
                <a:gd name="T31" fmla="*/ 28 h 28"/>
                <a:gd name="T32" fmla="*/ 20 w 41"/>
                <a:gd name="T33" fmla="*/ 27 h 28"/>
                <a:gd name="T34" fmla="*/ 20 w 41"/>
                <a:gd name="T35" fmla="*/ 27 h 28"/>
                <a:gd name="T36" fmla="*/ 6 w 41"/>
                <a:gd name="T37" fmla="*/ 24 h 28"/>
                <a:gd name="T38" fmla="*/ 0 w 41"/>
                <a:gd name="T39" fmla="*/ 22 h 28"/>
                <a:gd name="T40" fmla="*/ 0 w 41"/>
                <a:gd name="T41" fmla="*/ 18 h 28"/>
                <a:gd name="T42" fmla="*/ 0 w 41"/>
                <a:gd name="T43" fmla="*/ 18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1"/>
                <a:gd name="T67" fmla="*/ 0 h 28"/>
                <a:gd name="T68" fmla="*/ 41 w 41"/>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1" h="28">
                  <a:moveTo>
                    <a:pt x="0" y="18"/>
                  </a:moveTo>
                  <a:lnTo>
                    <a:pt x="0" y="18"/>
                  </a:lnTo>
                  <a:lnTo>
                    <a:pt x="2" y="12"/>
                  </a:lnTo>
                  <a:lnTo>
                    <a:pt x="8" y="6"/>
                  </a:lnTo>
                  <a:lnTo>
                    <a:pt x="16" y="2"/>
                  </a:lnTo>
                  <a:lnTo>
                    <a:pt x="22" y="0"/>
                  </a:lnTo>
                  <a:lnTo>
                    <a:pt x="26" y="0"/>
                  </a:lnTo>
                  <a:lnTo>
                    <a:pt x="30" y="2"/>
                  </a:lnTo>
                  <a:lnTo>
                    <a:pt x="33" y="3"/>
                  </a:lnTo>
                  <a:lnTo>
                    <a:pt x="39" y="10"/>
                  </a:lnTo>
                  <a:lnTo>
                    <a:pt x="41" y="16"/>
                  </a:lnTo>
                  <a:lnTo>
                    <a:pt x="41" y="22"/>
                  </a:lnTo>
                  <a:lnTo>
                    <a:pt x="39" y="27"/>
                  </a:lnTo>
                  <a:lnTo>
                    <a:pt x="35" y="28"/>
                  </a:lnTo>
                  <a:lnTo>
                    <a:pt x="20" y="27"/>
                  </a:lnTo>
                  <a:lnTo>
                    <a:pt x="6" y="24"/>
                  </a:lnTo>
                  <a:lnTo>
                    <a:pt x="0" y="22"/>
                  </a:lnTo>
                  <a:lnTo>
                    <a:pt x="0" y="18"/>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91" name="Freeform 284"/>
            <p:cNvSpPr>
              <a:spLocks/>
            </p:cNvSpPr>
            <p:nvPr/>
          </p:nvSpPr>
          <p:spPr bwMode="auto">
            <a:xfrm>
              <a:off x="3263" y="3084"/>
              <a:ext cx="46" cy="28"/>
            </a:xfrm>
            <a:custGeom>
              <a:avLst/>
              <a:gdLst>
                <a:gd name="T0" fmla="*/ 46 w 46"/>
                <a:gd name="T1" fmla="*/ 4 h 28"/>
                <a:gd name="T2" fmla="*/ 46 w 46"/>
                <a:gd name="T3" fmla="*/ 4 h 28"/>
                <a:gd name="T4" fmla="*/ 46 w 46"/>
                <a:gd name="T5" fmla="*/ 10 h 28"/>
                <a:gd name="T6" fmla="*/ 42 w 46"/>
                <a:gd name="T7" fmla="*/ 17 h 28"/>
                <a:gd name="T8" fmla="*/ 36 w 46"/>
                <a:gd name="T9" fmla="*/ 25 h 28"/>
                <a:gd name="T10" fmla="*/ 32 w 46"/>
                <a:gd name="T11" fmla="*/ 26 h 28"/>
                <a:gd name="T12" fmla="*/ 26 w 46"/>
                <a:gd name="T13" fmla="*/ 28 h 28"/>
                <a:gd name="T14" fmla="*/ 26 w 46"/>
                <a:gd name="T15" fmla="*/ 28 h 28"/>
                <a:gd name="T16" fmla="*/ 22 w 46"/>
                <a:gd name="T17" fmla="*/ 28 h 28"/>
                <a:gd name="T18" fmla="*/ 18 w 46"/>
                <a:gd name="T19" fmla="*/ 26 h 28"/>
                <a:gd name="T20" fmla="*/ 10 w 46"/>
                <a:gd name="T21" fmla="*/ 22 h 28"/>
                <a:gd name="T22" fmla="*/ 4 w 46"/>
                <a:gd name="T23" fmla="*/ 15 h 28"/>
                <a:gd name="T24" fmla="*/ 0 w 46"/>
                <a:gd name="T25" fmla="*/ 9 h 28"/>
                <a:gd name="T26" fmla="*/ 0 w 46"/>
                <a:gd name="T27" fmla="*/ 9 h 28"/>
                <a:gd name="T28" fmla="*/ 2 w 46"/>
                <a:gd name="T29" fmla="*/ 6 h 28"/>
                <a:gd name="T30" fmla="*/ 6 w 46"/>
                <a:gd name="T31" fmla="*/ 3 h 28"/>
                <a:gd name="T32" fmla="*/ 22 w 46"/>
                <a:gd name="T33" fmla="*/ 1 h 28"/>
                <a:gd name="T34" fmla="*/ 22 w 46"/>
                <a:gd name="T35" fmla="*/ 1 h 28"/>
                <a:gd name="T36" fmla="*/ 38 w 46"/>
                <a:gd name="T37" fmla="*/ 0 h 28"/>
                <a:gd name="T38" fmla="*/ 44 w 46"/>
                <a:gd name="T39" fmla="*/ 1 h 28"/>
                <a:gd name="T40" fmla="*/ 46 w 46"/>
                <a:gd name="T41" fmla="*/ 3 h 28"/>
                <a:gd name="T42" fmla="*/ 46 w 46"/>
                <a:gd name="T43" fmla="*/ 4 h 28"/>
                <a:gd name="T44" fmla="*/ 46 w 46"/>
                <a:gd name="T45" fmla="*/ 4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6"/>
                <a:gd name="T70" fmla="*/ 0 h 28"/>
                <a:gd name="T71" fmla="*/ 46 w 46"/>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6" h="28">
                  <a:moveTo>
                    <a:pt x="46" y="4"/>
                  </a:moveTo>
                  <a:lnTo>
                    <a:pt x="46" y="4"/>
                  </a:lnTo>
                  <a:lnTo>
                    <a:pt x="46" y="10"/>
                  </a:lnTo>
                  <a:lnTo>
                    <a:pt x="42" y="17"/>
                  </a:lnTo>
                  <a:lnTo>
                    <a:pt x="36" y="25"/>
                  </a:lnTo>
                  <a:lnTo>
                    <a:pt x="32" y="26"/>
                  </a:lnTo>
                  <a:lnTo>
                    <a:pt x="26" y="28"/>
                  </a:lnTo>
                  <a:lnTo>
                    <a:pt x="22" y="28"/>
                  </a:lnTo>
                  <a:lnTo>
                    <a:pt x="18" y="26"/>
                  </a:lnTo>
                  <a:lnTo>
                    <a:pt x="10" y="22"/>
                  </a:lnTo>
                  <a:lnTo>
                    <a:pt x="4" y="15"/>
                  </a:lnTo>
                  <a:lnTo>
                    <a:pt x="0" y="9"/>
                  </a:lnTo>
                  <a:lnTo>
                    <a:pt x="2" y="6"/>
                  </a:lnTo>
                  <a:lnTo>
                    <a:pt x="6" y="3"/>
                  </a:lnTo>
                  <a:lnTo>
                    <a:pt x="22" y="1"/>
                  </a:lnTo>
                  <a:lnTo>
                    <a:pt x="38" y="0"/>
                  </a:lnTo>
                  <a:lnTo>
                    <a:pt x="44" y="1"/>
                  </a:lnTo>
                  <a:lnTo>
                    <a:pt x="46" y="3"/>
                  </a:lnTo>
                  <a:lnTo>
                    <a:pt x="46" y="4"/>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92" name="Freeform 285"/>
            <p:cNvSpPr>
              <a:spLocks/>
            </p:cNvSpPr>
            <p:nvPr/>
          </p:nvSpPr>
          <p:spPr bwMode="auto">
            <a:xfrm>
              <a:off x="3563" y="2991"/>
              <a:ext cx="56" cy="39"/>
            </a:xfrm>
            <a:custGeom>
              <a:avLst/>
              <a:gdLst>
                <a:gd name="T0" fmla="*/ 56 w 56"/>
                <a:gd name="T1" fmla="*/ 22 h 39"/>
                <a:gd name="T2" fmla="*/ 56 w 56"/>
                <a:gd name="T3" fmla="*/ 22 h 39"/>
                <a:gd name="T4" fmla="*/ 48 w 56"/>
                <a:gd name="T5" fmla="*/ 28 h 39"/>
                <a:gd name="T6" fmla="*/ 38 w 56"/>
                <a:gd name="T7" fmla="*/ 34 h 39"/>
                <a:gd name="T8" fmla="*/ 32 w 56"/>
                <a:gd name="T9" fmla="*/ 37 h 39"/>
                <a:gd name="T10" fmla="*/ 24 w 56"/>
                <a:gd name="T11" fmla="*/ 39 h 39"/>
                <a:gd name="T12" fmla="*/ 18 w 56"/>
                <a:gd name="T13" fmla="*/ 39 h 39"/>
                <a:gd name="T14" fmla="*/ 12 w 56"/>
                <a:gd name="T15" fmla="*/ 37 h 39"/>
                <a:gd name="T16" fmla="*/ 12 w 56"/>
                <a:gd name="T17" fmla="*/ 37 h 39"/>
                <a:gd name="T18" fmla="*/ 8 w 56"/>
                <a:gd name="T19" fmla="*/ 34 h 39"/>
                <a:gd name="T20" fmla="*/ 4 w 56"/>
                <a:gd name="T21" fmla="*/ 31 h 39"/>
                <a:gd name="T22" fmla="*/ 2 w 56"/>
                <a:gd name="T23" fmla="*/ 27 h 39"/>
                <a:gd name="T24" fmla="*/ 0 w 56"/>
                <a:gd name="T25" fmla="*/ 22 h 39"/>
                <a:gd name="T26" fmla="*/ 0 w 56"/>
                <a:gd name="T27" fmla="*/ 12 h 39"/>
                <a:gd name="T28" fmla="*/ 2 w 56"/>
                <a:gd name="T29" fmla="*/ 5 h 39"/>
                <a:gd name="T30" fmla="*/ 2 w 56"/>
                <a:gd name="T31" fmla="*/ 5 h 39"/>
                <a:gd name="T32" fmla="*/ 4 w 56"/>
                <a:gd name="T33" fmla="*/ 2 h 39"/>
                <a:gd name="T34" fmla="*/ 8 w 56"/>
                <a:gd name="T35" fmla="*/ 0 h 39"/>
                <a:gd name="T36" fmla="*/ 14 w 56"/>
                <a:gd name="T37" fmla="*/ 0 h 39"/>
                <a:gd name="T38" fmla="*/ 22 w 56"/>
                <a:gd name="T39" fmla="*/ 2 h 39"/>
                <a:gd name="T40" fmla="*/ 32 w 56"/>
                <a:gd name="T41" fmla="*/ 6 h 39"/>
                <a:gd name="T42" fmla="*/ 32 w 56"/>
                <a:gd name="T43" fmla="*/ 6 h 39"/>
                <a:gd name="T44" fmla="*/ 42 w 56"/>
                <a:gd name="T45" fmla="*/ 9 h 39"/>
                <a:gd name="T46" fmla="*/ 52 w 56"/>
                <a:gd name="T47" fmla="*/ 12 h 39"/>
                <a:gd name="T48" fmla="*/ 56 w 56"/>
                <a:gd name="T49" fmla="*/ 17 h 39"/>
                <a:gd name="T50" fmla="*/ 56 w 56"/>
                <a:gd name="T51" fmla="*/ 19 h 39"/>
                <a:gd name="T52" fmla="*/ 56 w 56"/>
                <a:gd name="T53" fmla="*/ 22 h 39"/>
                <a:gd name="T54" fmla="*/ 56 w 56"/>
                <a:gd name="T55" fmla="*/ 22 h 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6"/>
                <a:gd name="T85" fmla="*/ 0 h 39"/>
                <a:gd name="T86" fmla="*/ 56 w 56"/>
                <a:gd name="T87" fmla="*/ 39 h 3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6" h="39">
                  <a:moveTo>
                    <a:pt x="56" y="22"/>
                  </a:moveTo>
                  <a:lnTo>
                    <a:pt x="56" y="22"/>
                  </a:lnTo>
                  <a:lnTo>
                    <a:pt x="48" y="28"/>
                  </a:lnTo>
                  <a:lnTo>
                    <a:pt x="38" y="34"/>
                  </a:lnTo>
                  <a:lnTo>
                    <a:pt x="32" y="37"/>
                  </a:lnTo>
                  <a:lnTo>
                    <a:pt x="24" y="39"/>
                  </a:lnTo>
                  <a:lnTo>
                    <a:pt x="18" y="39"/>
                  </a:lnTo>
                  <a:lnTo>
                    <a:pt x="12" y="37"/>
                  </a:lnTo>
                  <a:lnTo>
                    <a:pt x="8" y="34"/>
                  </a:lnTo>
                  <a:lnTo>
                    <a:pt x="4" y="31"/>
                  </a:lnTo>
                  <a:lnTo>
                    <a:pt x="2" y="27"/>
                  </a:lnTo>
                  <a:lnTo>
                    <a:pt x="0" y="22"/>
                  </a:lnTo>
                  <a:lnTo>
                    <a:pt x="0" y="12"/>
                  </a:lnTo>
                  <a:lnTo>
                    <a:pt x="2" y="5"/>
                  </a:lnTo>
                  <a:lnTo>
                    <a:pt x="4" y="2"/>
                  </a:lnTo>
                  <a:lnTo>
                    <a:pt x="8" y="0"/>
                  </a:lnTo>
                  <a:lnTo>
                    <a:pt x="14" y="0"/>
                  </a:lnTo>
                  <a:lnTo>
                    <a:pt x="22" y="2"/>
                  </a:lnTo>
                  <a:lnTo>
                    <a:pt x="32" y="6"/>
                  </a:lnTo>
                  <a:lnTo>
                    <a:pt x="42" y="9"/>
                  </a:lnTo>
                  <a:lnTo>
                    <a:pt x="52" y="12"/>
                  </a:lnTo>
                  <a:lnTo>
                    <a:pt x="56" y="17"/>
                  </a:lnTo>
                  <a:lnTo>
                    <a:pt x="56" y="19"/>
                  </a:lnTo>
                  <a:lnTo>
                    <a:pt x="56" y="22"/>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93" name="Freeform 286"/>
            <p:cNvSpPr>
              <a:spLocks/>
            </p:cNvSpPr>
            <p:nvPr/>
          </p:nvSpPr>
          <p:spPr bwMode="auto">
            <a:xfrm>
              <a:off x="3609" y="3012"/>
              <a:ext cx="55" cy="38"/>
            </a:xfrm>
            <a:custGeom>
              <a:avLst/>
              <a:gdLst>
                <a:gd name="T0" fmla="*/ 55 w 55"/>
                <a:gd name="T1" fmla="*/ 4 h 38"/>
                <a:gd name="T2" fmla="*/ 55 w 55"/>
                <a:gd name="T3" fmla="*/ 4 h 38"/>
                <a:gd name="T4" fmla="*/ 55 w 55"/>
                <a:gd name="T5" fmla="*/ 12 h 38"/>
                <a:gd name="T6" fmla="*/ 53 w 55"/>
                <a:gd name="T7" fmla="*/ 22 h 38"/>
                <a:gd name="T8" fmla="*/ 51 w 55"/>
                <a:gd name="T9" fmla="*/ 28 h 38"/>
                <a:gd name="T10" fmla="*/ 47 w 55"/>
                <a:gd name="T11" fmla="*/ 32 h 38"/>
                <a:gd name="T12" fmla="*/ 43 w 55"/>
                <a:gd name="T13" fmla="*/ 35 h 38"/>
                <a:gd name="T14" fmla="*/ 39 w 55"/>
                <a:gd name="T15" fmla="*/ 37 h 38"/>
                <a:gd name="T16" fmla="*/ 39 w 55"/>
                <a:gd name="T17" fmla="*/ 37 h 38"/>
                <a:gd name="T18" fmla="*/ 33 w 55"/>
                <a:gd name="T19" fmla="*/ 38 h 38"/>
                <a:gd name="T20" fmla="*/ 28 w 55"/>
                <a:gd name="T21" fmla="*/ 37 h 38"/>
                <a:gd name="T22" fmla="*/ 22 w 55"/>
                <a:gd name="T23" fmla="*/ 35 h 38"/>
                <a:gd name="T24" fmla="*/ 16 w 55"/>
                <a:gd name="T25" fmla="*/ 32 h 38"/>
                <a:gd name="T26" fmla="*/ 6 w 55"/>
                <a:gd name="T27" fmla="*/ 25 h 38"/>
                <a:gd name="T28" fmla="*/ 0 w 55"/>
                <a:gd name="T29" fmla="*/ 19 h 38"/>
                <a:gd name="T30" fmla="*/ 0 w 55"/>
                <a:gd name="T31" fmla="*/ 19 h 38"/>
                <a:gd name="T32" fmla="*/ 0 w 55"/>
                <a:gd name="T33" fmla="*/ 16 h 38"/>
                <a:gd name="T34" fmla="*/ 0 w 55"/>
                <a:gd name="T35" fmla="*/ 13 h 38"/>
                <a:gd name="T36" fmla="*/ 6 w 55"/>
                <a:gd name="T37" fmla="*/ 10 h 38"/>
                <a:gd name="T38" fmla="*/ 14 w 55"/>
                <a:gd name="T39" fmla="*/ 7 h 38"/>
                <a:gd name="T40" fmla="*/ 24 w 55"/>
                <a:gd name="T41" fmla="*/ 4 h 38"/>
                <a:gd name="T42" fmla="*/ 24 w 55"/>
                <a:gd name="T43" fmla="*/ 4 h 38"/>
                <a:gd name="T44" fmla="*/ 33 w 55"/>
                <a:gd name="T45" fmla="*/ 1 h 38"/>
                <a:gd name="T46" fmla="*/ 43 w 55"/>
                <a:gd name="T47" fmla="*/ 0 h 38"/>
                <a:gd name="T48" fmla="*/ 51 w 55"/>
                <a:gd name="T49" fmla="*/ 0 h 38"/>
                <a:gd name="T50" fmla="*/ 53 w 55"/>
                <a:gd name="T51" fmla="*/ 1 h 38"/>
                <a:gd name="T52" fmla="*/ 55 w 55"/>
                <a:gd name="T53" fmla="*/ 4 h 38"/>
                <a:gd name="T54" fmla="*/ 55 w 55"/>
                <a:gd name="T55" fmla="*/ 4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
                <a:gd name="T85" fmla="*/ 0 h 38"/>
                <a:gd name="T86" fmla="*/ 55 w 55"/>
                <a:gd name="T87" fmla="*/ 38 h 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 h="38">
                  <a:moveTo>
                    <a:pt x="55" y="4"/>
                  </a:moveTo>
                  <a:lnTo>
                    <a:pt x="55" y="4"/>
                  </a:lnTo>
                  <a:lnTo>
                    <a:pt x="55" y="12"/>
                  </a:lnTo>
                  <a:lnTo>
                    <a:pt x="53" y="22"/>
                  </a:lnTo>
                  <a:lnTo>
                    <a:pt x="51" y="28"/>
                  </a:lnTo>
                  <a:lnTo>
                    <a:pt x="47" y="32"/>
                  </a:lnTo>
                  <a:lnTo>
                    <a:pt x="43" y="35"/>
                  </a:lnTo>
                  <a:lnTo>
                    <a:pt x="39" y="37"/>
                  </a:lnTo>
                  <a:lnTo>
                    <a:pt x="33" y="38"/>
                  </a:lnTo>
                  <a:lnTo>
                    <a:pt x="28" y="37"/>
                  </a:lnTo>
                  <a:lnTo>
                    <a:pt x="22" y="35"/>
                  </a:lnTo>
                  <a:lnTo>
                    <a:pt x="16" y="32"/>
                  </a:lnTo>
                  <a:lnTo>
                    <a:pt x="6" y="25"/>
                  </a:lnTo>
                  <a:lnTo>
                    <a:pt x="0" y="19"/>
                  </a:lnTo>
                  <a:lnTo>
                    <a:pt x="0" y="16"/>
                  </a:lnTo>
                  <a:lnTo>
                    <a:pt x="0" y="13"/>
                  </a:lnTo>
                  <a:lnTo>
                    <a:pt x="6" y="10"/>
                  </a:lnTo>
                  <a:lnTo>
                    <a:pt x="14" y="7"/>
                  </a:lnTo>
                  <a:lnTo>
                    <a:pt x="24" y="4"/>
                  </a:lnTo>
                  <a:lnTo>
                    <a:pt x="33" y="1"/>
                  </a:lnTo>
                  <a:lnTo>
                    <a:pt x="43" y="0"/>
                  </a:lnTo>
                  <a:lnTo>
                    <a:pt x="51" y="0"/>
                  </a:lnTo>
                  <a:lnTo>
                    <a:pt x="53" y="1"/>
                  </a:lnTo>
                  <a:lnTo>
                    <a:pt x="55" y="4"/>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94" name="Freeform 287"/>
            <p:cNvSpPr>
              <a:spLocks/>
            </p:cNvSpPr>
            <p:nvPr/>
          </p:nvSpPr>
          <p:spPr bwMode="auto">
            <a:xfrm>
              <a:off x="3623" y="2981"/>
              <a:ext cx="35" cy="32"/>
            </a:xfrm>
            <a:custGeom>
              <a:avLst/>
              <a:gdLst>
                <a:gd name="T0" fmla="*/ 6 w 35"/>
                <a:gd name="T1" fmla="*/ 0 h 32"/>
                <a:gd name="T2" fmla="*/ 6 w 35"/>
                <a:gd name="T3" fmla="*/ 0 h 32"/>
                <a:gd name="T4" fmla="*/ 14 w 35"/>
                <a:gd name="T5" fmla="*/ 2 h 32"/>
                <a:gd name="T6" fmla="*/ 23 w 35"/>
                <a:gd name="T7" fmla="*/ 4 h 32"/>
                <a:gd name="T8" fmla="*/ 31 w 35"/>
                <a:gd name="T9" fmla="*/ 9 h 32"/>
                <a:gd name="T10" fmla="*/ 33 w 35"/>
                <a:gd name="T11" fmla="*/ 12 h 32"/>
                <a:gd name="T12" fmla="*/ 35 w 35"/>
                <a:gd name="T13" fmla="*/ 15 h 32"/>
                <a:gd name="T14" fmla="*/ 35 w 35"/>
                <a:gd name="T15" fmla="*/ 15 h 32"/>
                <a:gd name="T16" fmla="*/ 35 w 35"/>
                <a:gd name="T17" fmla="*/ 19 h 32"/>
                <a:gd name="T18" fmla="*/ 31 w 35"/>
                <a:gd name="T19" fmla="*/ 22 h 32"/>
                <a:gd name="T20" fmla="*/ 25 w 35"/>
                <a:gd name="T21" fmla="*/ 27 h 32"/>
                <a:gd name="T22" fmla="*/ 16 w 35"/>
                <a:gd name="T23" fmla="*/ 31 h 32"/>
                <a:gd name="T24" fmla="*/ 10 w 35"/>
                <a:gd name="T25" fmla="*/ 32 h 32"/>
                <a:gd name="T26" fmla="*/ 10 w 35"/>
                <a:gd name="T27" fmla="*/ 32 h 32"/>
                <a:gd name="T28" fmla="*/ 4 w 35"/>
                <a:gd name="T29" fmla="*/ 31 h 32"/>
                <a:gd name="T30" fmla="*/ 2 w 35"/>
                <a:gd name="T31" fmla="*/ 28 h 32"/>
                <a:gd name="T32" fmla="*/ 0 w 35"/>
                <a:gd name="T33" fmla="*/ 18 h 32"/>
                <a:gd name="T34" fmla="*/ 0 w 35"/>
                <a:gd name="T35" fmla="*/ 18 h 32"/>
                <a:gd name="T36" fmla="*/ 0 w 35"/>
                <a:gd name="T37" fmla="*/ 6 h 32"/>
                <a:gd name="T38" fmla="*/ 2 w 35"/>
                <a:gd name="T39" fmla="*/ 2 h 32"/>
                <a:gd name="T40" fmla="*/ 6 w 35"/>
                <a:gd name="T41" fmla="*/ 0 h 32"/>
                <a:gd name="T42" fmla="*/ 6 w 35"/>
                <a:gd name="T43" fmla="*/ 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5"/>
                <a:gd name="T67" fmla="*/ 0 h 32"/>
                <a:gd name="T68" fmla="*/ 35 w 35"/>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5" h="32">
                  <a:moveTo>
                    <a:pt x="6" y="0"/>
                  </a:moveTo>
                  <a:lnTo>
                    <a:pt x="6" y="0"/>
                  </a:lnTo>
                  <a:lnTo>
                    <a:pt x="14" y="2"/>
                  </a:lnTo>
                  <a:lnTo>
                    <a:pt x="23" y="4"/>
                  </a:lnTo>
                  <a:lnTo>
                    <a:pt x="31" y="9"/>
                  </a:lnTo>
                  <a:lnTo>
                    <a:pt x="33" y="12"/>
                  </a:lnTo>
                  <a:lnTo>
                    <a:pt x="35" y="15"/>
                  </a:lnTo>
                  <a:lnTo>
                    <a:pt x="35" y="19"/>
                  </a:lnTo>
                  <a:lnTo>
                    <a:pt x="31" y="22"/>
                  </a:lnTo>
                  <a:lnTo>
                    <a:pt x="25" y="27"/>
                  </a:lnTo>
                  <a:lnTo>
                    <a:pt x="16" y="31"/>
                  </a:lnTo>
                  <a:lnTo>
                    <a:pt x="10" y="32"/>
                  </a:lnTo>
                  <a:lnTo>
                    <a:pt x="4" y="31"/>
                  </a:lnTo>
                  <a:lnTo>
                    <a:pt x="2" y="28"/>
                  </a:lnTo>
                  <a:lnTo>
                    <a:pt x="0" y="18"/>
                  </a:lnTo>
                  <a:lnTo>
                    <a:pt x="0" y="6"/>
                  </a:lnTo>
                  <a:lnTo>
                    <a:pt x="2" y="2"/>
                  </a:lnTo>
                  <a:lnTo>
                    <a:pt x="6" y="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95" name="Freeform 288"/>
            <p:cNvSpPr>
              <a:spLocks/>
            </p:cNvSpPr>
            <p:nvPr/>
          </p:nvSpPr>
          <p:spPr bwMode="auto">
            <a:xfrm>
              <a:off x="3579" y="3027"/>
              <a:ext cx="40" cy="32"/>
            </a:xfrm>
            <a:custGeom>
              <a:avLst/>
              <a:gdLst>
                <a:gd name="T0" fmla="*/ 36 w 40"/>
                <a:gd name="T1" fmla="*/ 32 h 32"/>
                <a:gd name="T2" fmla="*/ 36 w 40"/>
                <a:gd name="T3" fmla="*/ 32 h 32"/>
                <a:gd name="T4" fmla="*/ 28 w 40"/>
                <a:gd name="T5" fmla="*/ 32 h 32"/>
                <a:gd name="T6" fmla="*/ 16 w 40"/>
                <a:gd name="T7" fmla="*/ 32 h 32"/>
                <a:gd name="T8" fmla="*/ 6 w 40"/>
                <a:gd name="T9" fmla="*/ 27 h 32"/>
                <a:gd name="T10" fmla="*/ 4 w 40"/>
                <a:gd name="T11" fmla="*/ 26 h 32"/>
                <a:gd name="T12" fmla="*/ 0 w 40"/>
                <a:gd name="T13" fmla="*/ 23 h 32"/>
                <a:gd name="T14" fmla="*/ 0 w 40"/>
                <a:gd name="T15" fmla="*/ 23 h 32"/>
                <a:gd name="T16" fmla="*/ 0 w 40"/>
                <a:gd name="T17" fmla="*/ 19 h 32"/>
                <a:gd name="T18" fmla="*/ 0 w 40"/>
                <a:gd name="T19" fmla="*/ 16 h 32"/>
                <a:gd name="T20" fmla="*/ 6 w 40"/>
                <a:gd name="T21" fmla="*/ 8 h 32"/>
                <a:gd name="T22" fmla="*/ 14 w 40"/>
                <a:gd name="T23" fmla="*/ 4 h 32"/>
                <a:gd name="T24" fmla="*/ 20 w 40"/>
                <a:gd name="T25" fmla="*/ 0 h 32"/>
                <a:gd name="T26" fmla="*/ 20 w 40"/>
                <a:gd name="T27" fmla="*/ 0 h 32"/>
                <a:gd name="T28" fmla="*/ 26 w 40"/>
                <a:gd name="T29" fmla="*/ 0 h 32"/>
                <a:gd name="T30" fmla="*/ 30 w 40"/>
                <a:gd name="T31" fmla="*/ 3 h 32"/>
                <a:gd name="T32" fmla="*/ 36 w 40"/>
                <a:gd name="T33" fmla="*/ 13 h 32"/>
                <a:gd name="T34" fmla="*/ 36 w 40"/>
                <a:gd name="T35" fmla="*/ 13 h 32"/>
                <a:gd name="T36" fmla="*/ 40 w 40"/>
                <a:gd name="T37" fmla="*/ 25 h 32"/>
                <a:gd name="T38" fmla="*/ 40 w 40"/>
                <a:gd name="T39" fmla="*/ 29 h 32"/>
                <a:gd name="T40" fmla="*/ 38 w 40"/>
                <a:gd name="T41" fmla="*/ 30 h 32"/>
                <a:gd name="T42" fmla="*/ 36 w 40"/>
                <a:gd name="T43" fmla="*/ 32 h 32"/>
                <a:gd name="T44" fmla="*/ 36 w 40"/>
                <a:gd name="T45" fmla="*/ 32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0"/>
                <a:gd name="T70" fmla="*/ 0 h 32"/>
                <a:gd name="T71" fmla="*/ 40 w 40"/>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0" h="32">
                  <a:moveTo>
                    <a:pt x="36" y="32"/>
                  </a:moveTo>
                  <a:lnTo>
                    <a:pt x="36" y="32"/>
                  </a:lnTo>
                  <a:lnTo>
                    <a:pt x="28" y="32"/>
                  </a:lnTo>
                  <a:lnTo>
                    <a:pt x="16" y="32"/>
                  </a:lnTo>
                  <a:lnTo>
                    <a:pt x="6" y="27"/>
                  </a:lnTo>
                  <a:lnTo>
                    <a:pt x="4" y="26"/>
                  </a:lnTo>
                  <a:lnTo>
                    <a:pt x="0" y="23"/>
                  </a:lnTo>
                  <a:lnTo>
                    <a:pt x="0" y="19"/>
                  </a:lnTo>
                  <a:lnTo>
                    <a:pt x="0" y="16"/>
                  </a:lnTo>
                  <a:lnTo>
                    <a:pt x="6" y="8"/>
                  </a:lnTo>
                  <a:lnTo>
                    <a:pt x="14" y="4"/>
                  </a:lnTo>
                  <a:lnTo>
                    <a:pt x="20" y="0"/>
                  </a:lnTo>
                  <a:lnTo>
                    <a:pt x="26" y="0"/>
                  </a:lnTo>
                  <a:lnTo>
                    <a:pt x="30" y="3"/>
                  </a:lnTo>
                  <a:lnTo>
                    <a:pt x="36" y="13"/>
                  </a:lnTo>
                  <a:lnTo>
                    <a:pt x="40" y="25"/>
                  </a:lnTo>
                  <a:lnTo>
                    <a:pt x="40" y="29"/>
                  </a:lnTo>
                  <a:lnTo>
                    <a:pt x="38" y="30"/>
                  </a:lnTo>
                  <a:lnTo>
                    <a:pt x="36" y="32"/>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96" name="Freeform 289"/>
            <p:cNvSpPr>
              <a:spLocks/>
            </p:cNvSpPr>
            <p:nvPr/>
          </p:nvSpPr>
          <p:spPr bwMode="auto">
            <a:xfrm>
              <a:off x="3236" y="2999"/>
              <a:ext cx="53" cy="41"/>
            </a:xfrm>
            <a:custGeom>
              <a:avLst/>
              <a:gdLst>
                <a:gd name="T0" fmla="*/ 15 w 53"/>
                <a:gd name="T1" fmla="*/ 39 h 41"/>
                <a:gd name="T2" fmla="*/ 15 w 53"/>
                <a:gd name="T3" fmla="*/ 39 h 41"/>
                <a:gd name="T4" fmla="*/ 7 w 53"/>
                <a:gd name="T5" fmla="*/ 33 h 41"/>
                <a:gd name="T6" fmla="*/ 2 w 53"/>
                <a:gd name="T7" fmla="*/ 25 h 41"/>
                <a:gd name="T8" fmla="*/ 0 w 53"/>
                <a:gd name="T9" fmla="*/ 19 h 41"/>
                <a:gd name="T10" fmla="*/ 0 w 53"/>
                <a:gd name="T11" fmla="*/ 14 h 41"/>
                <a:gd name="T12" fmla="*/ 0 w 53"/>
                <a:gd name="T13" fmla="*/ 10 h 41"/>
                <a:gd name="T14" fmla="*/ 4 w 53"/>
                <a:gd name="T15" fmla="*/ 6 h 41"/>
                <a:gd name="T16" fmla="*/ 4 w 53"/>
                <a:gd name="T17" fmla="*/ 6 h 41"/>
                <a:gd name="T18" fmla="*/ 7 w 53"/>
                <a:gd name="T19" fmla="*/ 3 h 41"/>
                <a:gd name="T20" fmla="*/ 13 w 53"/>
                <a:gd name="T21" fmla="*/ 1 h 41"/>
                <a:gd name="T22" fmla="*/ 19 w 53"/>
                <a:gd name="T23" fmla="*/ 0 h 41"/>
                <a:gd name="T24" fmla="*/ 25 w 53"/>
                <a:gd name="T25" fmla="*/ 0 h 41"/>
                <a:gd name="T26" fmla="*/ 39 w 53"/>
                <a:gd name="T27" fmla="*/ 1 h 41"/>
                <a:gd name="T28" fmla="*/ 49 w 53"/>
                <a:gd name="T29" fmla="*/ 6 h 41"/>
                <a:gd name="T30" fmla="*/ 49 w 53"/>
                <a:gd name="T31" fmla="*/ 6 h 41"/>
                <a:gd name="T32" fmla="*/ 51 w 53"/>
                <a:gd name="T33" fmla="*/ 7 h 41"/>
                <a:gd name="T34" fmla="*/ 53 w 53"/>
                <a:gd name="T35" fmla="*/ 9 h 41"/>
                <a:gd name="T36" fmla="*/ 51 w 53"/>
                <a:gd name="T37" fmla="*/ 14 h 41"/>
                <a:gd name="T38" fmla="*/ 47 w 53"/>
                <a:gd name="T39" fmla="*/ 19 h 41"/>
                <a:gd name="T40" fmla="*/ 41 w 53"/>
                <a:gd name="T41" fmla="*/ 26 h 41"/>
                <a:gd name="T42" fmla="*/ 41 w 53"/>
                <a:gd name="T43" fmla="*/ 26 h 41"/>
                <a:gd name="T44" fmla="*/ 33 w 53"/>
                <a:gd name="T45" fmla="*/ 33 h 41"/>
                <a:gd name="T46" fmla="*/ 27 w 53"/>
                <a:gd name="T47" fmla="*/ 38 h 41"/>
                <a:gd name="T48" fmla="*/ 21 w 53"/>
                <a:gd name="T49" fmla="*/ 41 h 41"/>
                <a:gd name="T50" fmla="*/ 17 w 53"/>
                <a:gd name="T51" fmla="*/ 41 h 41"/>
                <a:gd name="T52" fmla="*/ 15 w 53"/>
                <a:gd name="T53" fmla="*/ 39 h 41"/>
                <a:gd name="T54" fmla="*/ 15 w 53"/>
                <a:gd name="T55" fmla="*/ 39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41"/>
                <a:gd name="T86" fmla="*/ 53 w 53"/>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41">
                  <a:moveTo>
                    <a:pt x="15" y="39"/>
                  </a:moveTo>
                  <a:lnTo>
                    <a:pt x="15" y="39"/>
                  </a:lnTo>
                  <a:lnTo>
                    <a:pt x="7" y="33"/>
                  </a:lnTo>
                  <a:lnTo>
                    <a:pt x="2" y="25"/>
                  </a:lnTo>
                  <a:lnTo>
                    <a:pt x="0" y="19"/>
                  </a:lnTo>
                  <a:lnTo>
                    <a:pt x="0" y="14"/>
                  </a:lnTo>
                  <a:lnTo>
                    <a:pt x="0" y="10"/>
                  </a:lnTo>
                  <a:lnTo>
                    <a:pt x="4" y="6"/>
                  </a:lnTo>
                  <a:lnTo>
                    <a:pt x="7" y="3"/>
                  </a:lnTo>
                  <a:lnTo>
                    <a:pt x="13" y="1"/>
                  </a:lnTo>
                  <a:lnTo>
                    <a:pt x="19" y="0"/>
                  </a:lnTo>
                  <a:lnTo>
                    <a:pt x="25" y="0"/>
                  </a:lnTo>
                  <a:lnTo>
                    <a:pt x="39" y="1"/>
                  </a:lnTo>
                  <a:lnTo>
                    <a:pt x="49" y="6"/>
                  </a:lnTo>
                  <a:lnTo>
                    <a:pt x="51" y="7"/>
                  </a:lnTo>
                  <a:lnTo>
                    <a:pt x="53" y="9"/>
                  </a:lnTo>
                  <a:lnTo>
                    <a:pt x="51" y="14"/>
                  </a:lnTo>
                  <a:lnTo>
                    <a:pt x="47" y="19"/>
                  </a:lnTo>
                  <a:lnTo>
                    <a:pt x="41" y="26"/>
                  </a:lnTo>
                  <a:lnTo>
                    <a:pt x="33" y="33"/>
                  </a:lnTo>
                  <a:lnTo>
                    <a:pt x="27" y="38"/>
                  </a:lnTo>
                  <a:lnTo>
                    <a:pt x="21" y="41"/>
                  </a:lnTo>
                  <a:lnTo>
                    <a:pt x="17" y="41"/>
                  </a:lnTo>
                  <a:lnTo>
                    <a:pt x="15" y="39"/>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97" name="Freeform 290"/>
            <p:cNvSpPr>
              <a:spLocks/>
            </p:cNvSpPr>
            <p:nvPr/>
          </p:nvSpPr>
          <p:spPr bwMode="auto">
            <a:xfrm>
              <a:off x="3417" y="2914"/>
              <a:ext cx="46" cy="29"/>
            </a:xfrm>
            <a:custGeom>
              <a:avLst/>
              <a:gdLst>
                <a:gd name="T0" fmla="*/ 46 w 46"/>
                <a:gd name="T1" fmla="*/ 4 h 29"/>
                <a:gd name="T2" fmla="*/ 46 w 46"/>
                <a:gd name="T3" fmla="*/ 4 h 29"/>
                <a:gd name="T4" fmla="*/ 46 w 46"/>
                <a:gd name="T5" fmla="*/ 11 h 29"/>
                <a:gd name="T6" fmla="*/ 42 w 46"/>
                <a:gd name="T7" fmla="*/ 19 h 29"/>
                <a:gd name="T8" fmla="*/ 36 w 46"/>
                <a:gd name="T9" fmla="*/ 24 h 29"/>
                <a:gd name="T10" fmla="*/ 34 w 46"/>
                <a:gd name="T11" fmla="*/ 27 h 29"/>
                <a:gd name="T12" fmla="*/ 28 w 46"/>
                <a:gd name="T13" fmla="*/ 29 h 29"/>
                <a:gd name="T14" fmla="*/ 28 w 46"/>
                <a:gd name="T15" fmla="*/ 29 h 29"/>
                <a:gd name="T16" fmla="*/ 24 w 46"/>
                <a:gd name="T17" fmla="*/ 29 h 29"/>
                <a:gd name="T18" fmla="*/ 20 w 46"/>
                <a:gd name="T19" fmla="*/ 27 h 29"/>
                <a:gd name="T20" fmla="*/ 10 w 46"/>
                <a:gd name="T21" fmla="*/ 23 h 29"/>
                <a:gd name="T22" fmla="*/ 4 w 46"/>
                <a:gd name="T23" fmla="*/ 17 h 29"/>
                <a:gd name="T24" fmla="*/ 0 w 46"/>
                <a:gd name="T25" fmla="*/ 11 h 29"/>
                <a:gd name="T26" fmla="*/ 0 w 46"/>
                <a:gd name="T27" fmla="*/ 11 h 29"/>
                <a:gd name="T28" fmla="*/ 2 w 46"/>
                <a:gd name="T29" fmla="*/ 8 h 29"/>
                <a:gd name="T30" fmla="*/ 6 w 46"/>
                <a:gd name="T31" fmla="*/ 5 h 29"/>
                <a:gd name="T32" fmla="*/ 20 w 46"/>
                <a:gd name="T33" fmla="*/ 2 h 29"/>
                <a:gd name="T34" fmla="*/ 20 w 46"/>
                <a:gd name="T35" fmla="*/ 2 h 29"/>
                <a:gd name="T36" fmla="*/ 36 w 46"/>
                <a:gd name="T37" fmla="*/ 0 h 29"/>
                <a:gd name="T38" fmla="*/ 42 w 46"/>
                <a:gd name="T39" fmla="*/ 1 h 29"/>
                <a:gd name="T40" fmla="*/ 44 w 46"/>
                <a:gd name="T41" fmla="*/ 2 h 29"/>
                <a:gd name="T42" fmla="*/ 46 w 46"/>
                <a:gd name="T43" fmla="*/ 4 h 29"/>
                <a:gd name="T44" fmla="*/ 46 w 46"/>
                <a:gd name="T45" fmla="*/ 4 h 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6"/>
                <a:gd name="T70" fmla="*/ 0 h 29"/>
                <a:gd name="T71" fmla="*/ 46 w 46"/>
                <a:gd name="T72" fmla="*/ 29 h 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6" h="29">
                  <a:moveTo>
                    <a:pt x="46" y="4"/>
                  </a:moveTo>
                  <a:lnTo>
                    <a:pt x="46" y="4"/>
                  </a:lnTo>
                  <a:lnTo>
                    <a:pt x="46" y="11"/>
                  </a:lnTo>
                  <a:lnTo>
                    <a:pt x="42" y="19"/>
                  </a:lnTo>
                  <a:lnTo>
                    <a:pt x="36" y="24"/>
                  </a:lnTo>
                  <a:lnTo>
                    <a:pt x="34" y="27"/>
                  </a:lnTo>
                  <a:lnTo>
                    <a:pt x="28" y="29"/>
                  </a:lnTo>
                  <a:lnTo>
                    <a:pt x="24" y="29"/>
                  </a:lnTo>
                  <a:lnTo>
                    <a:pt x="20" y="27"/>
                  </a:lnTo>
                  <a:lnTo>
                    <a:pt x="10" y="23"/>
                  </a:lnTo>
                  <a:lnTo>
                    <a:pt x="4" y="17"/>
                  </a:lnTo>
                  <a:lnTo>
                    <a:pt x="0" y="11"/>
                  </a:lnTo>
                  <a:lnTo>
                    <a:pt x="2" y="8"/>
                  </a:lnTo>
                  <a:lnTo>
                    <a:pt x="6" y="5"/>
                  </a:lnTo>
                  <a:lnTo>
                    <a:pt x="20" y="2"/>
                  </a:lnTo>
                  <a:lnTo>
                    <a:pt x="36" y="0"/>
                  </a:lnTo>
                  <a:lnTo>
                    <a:pt x="42" y="1"/>
                  </a:lnTo>
                  <a:lnTo>
                    <a:pt x="44" y="2"/>
                  </a:lnTo>
                  <a:lnTo>
                    <a:pt x="46" y="4"/>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398" name="Freeform 291"/>
            <p:cNvSpPr>
              <a:spLocks/>
            </p:cNvSpPr>
            <p:nvPr/>
          </p:nvSpPr>
          <p:spPr bwMode="auto">
            <a:xfrm>
              <a:off x="3378" y="3085"/>
              <a:ext cx="57" cy="37"/>
            </a:xfrm>
            <a:custGeom>
              <a:avLst/>
              <a:gdLst>
                <a:gd name="T0" fmla="*/ 57 w 57"/>
                <a:gd name="T1" fmla="*/ 15 h 37"/>
                <a:gd name="T2" fmla="*/ 57 w 57"/>
                <a:gd name="T3" fmla="*/ 15 h 37"/>
                <a:gd name="T4" fmla="*/ 53 w 57"/>
                <a:gd name="T5" fmla="*/ 22 h 37"/>
                <a:gd name="T6" fmla="*/ 43 w 57"/>
                <a:gd name="T7" fmla="*/ 30 h 37"/>
                <a:gd name="T8" fmla="*/ 37 w 57"/>
                <a:gd name="T9" fmla="*/ 34 h 37"/>
                <a:gd name="T10" fmla="*/ 31 w 57"/>
                <a:gd name="T11" fmla="*/ 36 h 37"/>
                <a:gd name="T12" fmla="*/ 25 w 57"/>
                <a:gd name="T13" fmla="*/ 37 h 37"/>
                <a:gd name="T14" fmla="*/ 20 w 57"/>
                <a:gd name="T15" fmla="*/ 37 h 37"/>
                <a:gd name="T16" fmla="*/ 20 w 57"/>
                <a:gd name="T17" fmla="*/ 37 h 37"/>
                <a:gd name="T18" fmla="*/ 16 w 57"/>
                <a:gd name="T19" fmla="*/ 36 h 37"/>
                <a:gd name="T20" fmla="*/ 10 w 57"/>
                <a:gd name="T21" fmla="*/ 33 h 37"/>
                <a:gd name="T22" fmla="*/ 6 w 57"/>
                <a:gd name="T23" fmla="*/ 28 h 37"/>
                <a:gd name="T24" fmla="*/ 4 w 57"/>
                <a:gd name="T25" fmla="*/ 24 h 37"/>
                <a:gd name="T26" fmla="*/ 0 w 57"/>
                <a:gd name="T27" fmla="*/ 14 h 37"/>
                <a:gd name="T28" fmla="*/ 2 w 57"/>
                <a:gd name="T29" fmla="*/ 6 h 37"/>
                <a:gd name="T30" fmla="*/ 2 w 57"/>
                <a:gd name="T31" fmla="*/ 6 h 37"/>
                <a:gd name="T32" fmla="*/ 2 w 57"/>
                <a:gd name="T33" fmla="*/ 3 h 37"/>
                <a:gd name="T34" fmla="*/ 4 w 57"/>
                <a:gd name="T35" fmla="*/ 2 h 37"/>
                <a:gd name="T36" fmla="*/ 10 w 57"/>
                <a:gd name="T37" fmla="*/ 0 h 37"/>
                <a:gd name="T38" fmla="*/ 20 w 57"/>
                <a:gd name="T39" fmla="*/ 2 h 37"/>
                <a:gd name="T40" fmla="*/ 29 w 57"/>
                <a:gd name="T41" fmla="*/ 3 h 37"/>
                <a:gd name="T42" fmla="*/ 29 w 57"/>
                <a:gd name="T43" fmla="*/ 3 h 37"/>
                <a:gd name="T44" fmla="*/ 41 w 57"/>
                <a:gd name="T45" fmla="*/ 5 h 37"/>
                <a:gd name="T46" fmla="*/ 51 w 57"/>
                <a:gd name="T47" fmla="*/ 8 h 37"/>
                <a:gd name="T48" fmla="*/ 57 w 57"/>
                <a:gd name="T49" fmla="*/ 11 h 37"/>
                <a:gd name="T50" fmla="*/ 57 w 57"/>
                <a:gd name="T51" fmla="*/ 12 h 37"/>
                <a:gd name="T52" fmla="*/ 57 w 57"/>
                <a:gd name="T53" fmla="*/ 15 h 37"/>
                <a:gd name="T54" fmla="*/ 57 w 57"/>
                <a:gd name="T55" fmla="*/ 15 h 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
                <a:gd name="T85" fmla="*/ 0 h 37"/>
                <a:gd name="T86" fmla="*/ 57 w 57"/>
                <a:gd name="T87" fmla="*/ 37 h 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 h="37">
                  <a:moveTo>
                    <a:pt x="57" y="15"/>
                  </a:moveTo>
                  <a:lnTo>
                    <a:pt x="57" y="15"/>
                  </a:lnTo>
                  <a:lnTo>
                    <a:pt x="53" y="22"/>
                  </a:lnTo>
                  <a:lnTo>
                    <a:pt x="43" y="30"/>
                  </a:lnTo>
                  <a:lnTo>
                    <a:pt x="37" y="34"/>
                  </a:lnTo>
                  <a:lnTo>
                    <a:pt x="31" y="36"/>
                  </a:lnTo>
                  <a:lnTo>
                    <a:pt x="25" y="37"/>
                  </a:lnTo>
                  <a:lnTo>
                    <a:pt x="20" y="37"/>
                  </a:lnTo>
                  <a:lnTo>
                    <a:pt x="16" y="36"/>
                  </a:lnTo>
                  <a:lnTo>
                    <a:pt x="10" y="33"/>
                  </a:lnTo>
                  <a:lnTo>
                    <a:pt x="6" y="28"/>
                  </a:lnTo>
                  <a:lnTo>
                    <a:pt x="4" y="24"/>
                  </a:lnTo>
                  <a:lnTo>
                    <a:pt x="0" y="14"/>
                  </a:lnTo>
                  <a:lnTo>
                    <a:pt x="2" y="6"/>
                  </a:lnTo>
                  <a:lnTo>
                    <a:pt x="2" y="3"/>
                  </a:lnTo>
                  <a:lnTo>
                    <a:pt x="4" y="2"/>
                  </a:lnTo>
                  <a:lnTo>
                    <a:pt x="10" y="0"/>
                  </a:lnTo>
                  <a:lnTo>
                    <a:pt x="20" y="2"/>
                  </a:lnTo>
                  <a:lnTo>
                    <a:pt x="29" y="3"/>
                  </a:lnTo>
                  <a:lnTo>
                    <a:pt x="41" y="5"/>
                  </a:lnTo>
                  <a:lnTo>
                    <a:pt x="51" y="8"/>
                  </a:lnTo>
                  <a:lnTo>
                    <a:pt x="57" y="11"/>
                  </a:lnTo>
                  <a:lnTo>
                    <a:pt x="57" y="12"/>
                  </a:lnTo>
                  <a:lnTo>
                    <a:pt x="57" y="15"/>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399" name="Freeform 292"/>
            <p:cNvSpPr>
              <a:spLocks/>
            </p:cNvSpPr>
            <p:nvPr/>
          </p:nvSpPr>
          <p:spPr bwMode="auto">
            <a:xfrm>
              <a:off x="3429" y="3094"/>
              <a:ext cx="55" cy="38"/>
            </a:xfrm>
            <a:custGeom>
              <a:avLst/>
              <a:gdLst>
                <a:gd name="T0" fmla="*/ 51 w 55"/>
                <a:gd name="T1" fmla="*/ 3 h 38"/>
                <a:gd name="T2" fmla="*/ 51 w 55"/>
                <a:gd name="T3" fmla="*/ 3 h 38"/>
                <a:gd name="T4" fmla="*/ 55 w 55"/>
                <a:gd name="T5" fmla="*/ 10 h 38"/>
                <a:gd name="T6" fmla="*/ 55 w 55"/>
                <a:gd name="T7" fmla="*/ 21 h 38"/>
                <a:gd name="T8" fmla="*/ 55 w 55"/>
                <a:gd name="T9" fmla="*/ 25 h 38"/>
                <a:gd name="T10" fmla="*/ 53 w 55"/>
                <a:gd name="T11" fmla="*/ 30 h 38"/>
                <a:gd name="T12" fmla="*/ 50 w 55"/>
                <a:gd name="T13" fmla="*/ 34 h 38"/>
                <a:gd name="T14" fmla="*/ 46 w 55"/>
                <a:gd name="T15" fmla="*/ 37 h 38"/>
                <a:gd name="T16" fmla="*/ 46 w 55"/>
                <a:gd name="T17" fmla="*/ 37 h 38"/>
                <a:gd name="T18" fmla="*/ 40 w 55"/>
                <a:gd name="T19" fmla="*/ 38 h 38"/>
                <a:gd name="T20" fmla="*/ 34 w 55"/>
                <a:gd name="T21" fmla="*/ 38 h 38"/>
                <a:gd name="T22" fmla="*/ 28 w 55"/>
                <a:gd name="T23" fmla="*/ 38 h 38"/>
                <a:gd name="T24" fmla="*/ 22 w 55"/>
                <a:gd name="T25" fmla="*/ 37 h 38"/>
                <a:gd name="T26" fmla="*/ 10 w 55"/>
                <a:gd name="T27" fmla="*/ 31 h 38"/>
                <a:gd name="T28" fmla="*/ 2 w 55"/>
                <a:gd name="T29" fmla="*/ 25 h 38"/>
                <a:gd name="T30" fmla="*/ 2 w 55"/>
                <a:gd name="T31" fmla="*/ 25 h 38"/>
                <a:gd name="T32" fmla="*/ 2 w 55"/>
                <a:gd name="T33" fmla="*/ 22 h 38"/>
                <a:gd name="T34" fmla="*/ 0 w 55"/>
                <a:gd name="T35" fmla="*/ 21 h 38"/>
                <a:gd name="T36" fmla="*/ 4 w 55"/>
                <a:gd name="T37" fmla="*/ 16 h 38"/>
                <a:gd name="T38" fmla="*/ 12 w 55"/>
                <a:gd name="T39" fmla="*/ 12 h 38"/>
                <a:gd name="T40" fmla="*/ 20 w 55"/>
                <a:gd name="T41" fmla="*/ 7 h 38"/>
                <a:gd name="T42" fmla="*/ 20 w 55"/>
                <a:gd name="T43" fmla="*/ 7 h 38"/>
                <a:gd name="T44" fmla="*/ 30 w 55"/>
                <a:gd name="T45" fmla="*/ 3 h 38"/>
                <a:gd name="T46" fmla="*/ 40 w 55"/>
                <a:gd name="T47" fmla="*/ 0 h 38"/>
                <a:gd name="T48" fmla="*/ 46 w 55"/>
                <a:gd name="T49" fmla="*/ 0 h 38"/>
                <a:gd name="T50" fmla="*/ 50 w 55"/>
                <a:gd name="T51" fmla="*/ 0 h 38"/>
                <a:gd name="T52" fmla="*/ 51 w 55"/>
                <a:gd name="T53" fmla="*/ 3 h 38"/>
                <a:gd name="T54" fmla="*/ 51 w 55"/>
                <a:gd name="T55" fmla="*/ 3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
                <a:gd name="T85" fmla="*/ 0 h 38"/>
                <a:gd name="T86" fmla="*/ 55 w 55"/>
                <a:gd name="T87" fmla="*/ 38 h 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 h="38">
                  <a:moveTo>
                    <a:pt x="51" y="3"/>
                  </a:moveTo>
                  <a:lnTo>
                    <a:pt x="51" y="3"/>
                  </a:lnTo>
                  <a:lnTo>
                    <a:pt x="55" y="10"/>
                  </a:lnTo>
                  <a:lnTo>
                    <a:pt x="55" y="21"/>
                  </a:lnTo>
                  <a:lnTo>
                    <a:pt x="55" y="25"/>
                  </a:lnTo>
                  <a:lnTo>
                    <a:pt x="53" y="30"/>
                  </a:lnTo>
                  <a:lnTo>
                    <a:pt x="50" y="34"/>
                  </a:lnTo>
                  <a:lnTo>
                    <a:pt x="46" y="37"/>
                  </a:lnTo>
                  <a:lnTo>
                    <a:pt x="40" y="38"/>
                  </a:lnTo>
                  <a:lnTo>
                    <a:pt x="34" y="38"/>
                  </a:lnTo>
                  <a:lnTo>
                    <a:pt x="28" y="38"/>
                  </a:lnTo>
                  <a:lnTo>
                    <a:pt x="22" y="37"/>
                  </a:lnTo>
                  <a:lnTo>
                    <a:pt x="10" y="31"/>
                  </a:lnTo>
                  <a:lnTo>
                    <a:pt x="2" y="25"/>
                  </a:lnTo>
                  <a:lnTo>
                    <a:pt x="2" y="22"/>
                  </a:lnTo>
                  <a:lnTo>
                    <a:pt x="0" y="21"/>
                  </a:lnTo>
                  <a:lnTo>
                    <a:pt x="4" y="16"/>
                  </a:lnTo>
                  <a:lnTo>
                    <a:pt x="12" y="12"/>
                  </a:lnTo>
                  <a:lnTo>
                    <a:pt x="20" y="7"/>
                  </a:lnTo>
                  <a:lnTo>
                    <a:pt x="30" y="3"/>
                  </a:lnTo>
                  <a:lnTo>
                    <a:pt x="40" y="0"/>
                  </a:lnTo>
                  <a:lnTo>
                    <a:pt x="46" y="0"/>
                  </a:lnTo>
                  <a:lnTo>
                    <a:pt x="50" y="0"/>
                  </a:lnTo>
                  <a:lnTo>
                    <a:pt x="51" y="3"/>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400" name="Freeform 293"/>
            <p:cNvSpPr>
              <a:spLocks/>
            </p:cNvSpPr>
            <p:nvPr/>
          </p:nvSpPr>
          <p:spPr bwMode="auto">
            <a:xfrm>
              <a:off x="3431" y="3068"/>
              <a:ext cx="38" cy="31"/>
            </a:xfrm>
            <a:custGeom>
              <a:avLst/>
              <a:gdLst>
                <a:gd name="T0" fmla="*/ 6 w 38"/>
                <a:gd name="T1" fmla="*/ 0 h 31"/>
                <a:gd name="T2" fmla="*/ 6 w 38"/>
                <a:gd name="T3" fmla="*/ 0 h 31"/>
                <a:gd name="T4" fmla="*/ 14 w 38"/>
                <a:gd name="T5" fmla="*/ 0 h 31"/>
                <a:gd name="T6" fmla="*/ 24 w 38"/>
                <a:gd name="T7" fmla="*/ 1 h 31"/>
                <a:gd name="T8" fmla="*/ 32 w 38"/>
                <a:gd name="T9" fmla="*/ 4 h 31"/>
                <a:gd name="T10" fmla="*/ 36 w 38"/>
                <a:gd name="T11" fmla="*/ 7 h 31"/>
                <a:gd name="T12" fmla="*/ 38 w 38"/>
                <a:gd name="T13" fmla="*/ 10 h 31"/>
                <a:gd name="T14" fmla="*/ 38 w 38"/>
                <a:gd name="T15" fmla="*/ 10 h 31"/>
                <a:gd name="T16" fmla="*/ 38 w 38"/>
                <a:gd name="T17" fmla="*/ 13 h 31"/>
                <a:gd name="T18" fmla="*/ 38 w 38"/>
                <a:gd name="T19" fmla="*/ 17 h 31"/>
                <a:gd name="T20" fmla="*/ 32 w 38"/>
                <a:gd name="T21" fmla="*/ 23 h 31"/>
                <a:gd name="T22" fmla="*/ 24 w 38"/>
                <a:gd name="T23" fmla="*/ 28 h 31"/>
                <a:gd name="T24" fmla="*/ 18 w 38"/>
                <a:gd name="T25" fmla="*/ 31 h 31"/>
                <a:gd name="T26" fmla="*/ 18 w 38"/>
                <a:gd name="T27" fmla="*/ 31 h 31"/>
                <a:gd name="T28" fmla="*/ 12 w 38"/>
                <a:gd name="T29" fmla="*/ 31 h 31"/>
                <a:gd name="T30" fmla="*/ 8 w 38"/>
                <a:gd name="T31" fmla="*/ 28 h 31"/>
                <a:gd name="T32" fmla="*/ 4 w 38"/>
                <a:gd name="T33" fmla="*/ 17 h 31"/>
                <a:gd name="T34" fmla="*/ 4 w 38"/>
                <a:gd name="T35" fmla="*/ 17 h 31"/>
                <a:gd name="T36" fmla="*/ 0 w 38"/>
                <a:gd name="T37" fmla="*/ 6 h 31"/>
                <a:gd name="T38" fmla="*/ 0 w 38"/>
                <a:gd name="T39" fmla="*/ 1 h 31"/>
                <a:gd name="T40" fmla="*/ 6 w 38"/>
                <a:gd name="T41" fmla="*/ 0 h 31"/>
                <a:gd name="T42" fmla="*/ 6 w 38"/>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31"/>
                <a:gd name="T68" fmla="*/ 38 w 38"/>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31">
                  <a:moveTo>
                    <a:pt x="6" y="0"/>
                  </a:moveTo>
                  <a:lnTo>
                    <a:pt x="6" y="0"/>
                  </a:lnTo>
                  <a:lnTo>
                    <a:pt x="14" y="0"/>
                  </a:lnTo>
                  <a:lnTo>
                    <a:pt x="24" y="1"/>
                  </a:lnTo>
                  <a:lnTo>
                    <a:pt x="32" y="4"/>
                  </a:lnTo>
                  <a:lnTo>
                    <a:pt x="36" y="7"/>
                  </a:lnTo>
                  <a:lnTo>
                    <a:pt x="38" y="10"/>
                  </a:lnTo>
                  <a:lnTo>
                    <a:pt x="38" y="13"/>
                  </a:lnTo>
                  <a:lnTo>
                    <a:pt x="38" y="17"/>
                  </a:lnTo>
                  <a:lnTo>
                    <a:pt x="32" y="23"/>
                  </a:lnTo>
                  <a:lnTo>
                    <a:pt x="24" y="28"/>
                  </a:lnTo>
                  <a:lnTo>
                    <a:pt x="18" y="31"/>
                  </a:lnTo>
                  <a:lnTo>
                    <a:pt x="12" y="31"/>
                  </a:lnTo>
                  <a:lnTo>
                    <a:pt x="8" y="28"/>
                  </a:lnTo>
                  <a:lnTo>
                    <a:pt x="4" y="17"/>
                  </a:lnTo>
                  <a:lnTo>
                    <a:pt x="0" y="6"/>
                  </a:lnTo>
                  <a:lnTo>
                    <a:pt x="0" y="1"/>
                  </a:lnTo>
                  <a:lnTo>
                    <a:pt x="6" y="0"/>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401" name="Freeform 294"/>
            <p:cNvSpPr>
              <a:spLocks/>
            </p:cNvSpPr>
            <p:nvPr/>
          </p:nvSpPr>
          <p:spPr bwMode="auto">
            <a:xfrm>
              <a:off x="3405" y="3116"/>
              <a:ext cx="44" cy="32"/>
            </a:xfrm>
            <a:custGeom>
              <a:avLst/>
              <a:gdLst>
                <a:gd name="T0" fmla="*/ 40 w 44"/>
                <a:gd name="T1" fmla="*/ 30 h 32"/>
                <a:gd name="T2" fmla="*/ 40 w 44"/>
                <a:gd name="T3" fmla="*/ 30 h 32"/>
                <a:gd name="T4" fmla="*/ 32 w 44"/>
                <a:gd name="T5" fmla="*/ 32 h 32"/>
                <a:gd name="T6" fmla="*/ 22 w 44"/>
                <a:gd name="T7" fmla="*/ 32 h 32"/>
                <a:gd name="T8" fmla="*/ 10 w 44"/>
                <a:gd name="T9" fmla="*/ 31 h 32"/>
                <a:gd name="T10" fmla="*/ 6 w 44"/>
                <a:gd name="T11" fmla="*/ 30 h 32"/>
                <a:gd name="T12" fmla="*/ 2 w 44"/>
                <a:gd name="T13" fmla="*/ 27 h 32"/>
                <a:gd name="T14" fmla="*/ 2 w 44"/>
                <a:gd name="T15" fmla="*/ 27 h 32"/>
                <a:gd name="T16" fmla="*/ 2 w 44"/>
                <a:gd name="T17" fmla="*/ 24 h 32"/>
                <a:gd name="T18" fmla="*/ 0 w 44"/>
                <a:gd name="T19" fmla="*/ 19 h 32"/>
                <a:gd name="T20" fmla="*/ 4 w 44"/>
                <a:gd name="T21" fmla="*/ 12 h 32"/>
                <a:gd name="T22" fmla="*/ 10 w 44"/>
                <a:gd name="T23" fmla="*/ 6 h 32"/>
                <a:gd name="T24" fmla="*/ 16 w 44"/>
                <a:gd name="T25" fmla="*/ 2 h 32"/>
                <a:gd name="T26" fmla="*/ 16 w 44"/>
                <a:gd name="T27" fmla="*/ 2 h 32"/>
                <a:gd name="T28" fmla="*/ 20 w 44"/>
                <a:gd name="T29" fmla="*/ 0 h 32"/>
                <a:gd name="T30" fmla="*/ 26 w 44"/>
                <a:gd name="T31" fmla="*/ 2 h 32"/>
                <a:gd name="T32" fmla="*/ 34 w 44"/>
                <a:gd name="T33" fmla="*/ 12 h 32"/>
                <a:gd name="T34" fmla="*/ 34 w 44"/>
                <a:gd name="T35" fmla="*/ 12 h 32"/>
                <a:gd name="T36" fmla="*/ 42 w 44"/>
                <a:gd name="T37" fmla="*/ 22 h 32"/>
                <a:gd name="T38" fmla="*/ 44 w 44"/>
                <a:gd name="T39" fmla="*/ 27 h 32"/>
                <a:gd name="T40" fmla="*/ 42 w 44"/>
                <a:gd name="T41" fmla="*/ 28 h 32"/>
                <a:gd name="T42" fmla="*/ 40 w 44"/>
                <a:gd name="T43" fmla="*/ 30 h 32"/>
                <a:gd name="T44" fmla="*/ 40 w 44"/>
                <a:gd name="T45" fmla="*/ 30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
                <a:gd name="T70" fmla="*/ 0 h 32"/>
                <a:gd name="T71" fmla="*/ 44 w 44"/>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 h="32">
                  <a:moveTo>
                    <a:pt x="40" y="30"/>
                  </a:moveTo>
                  <a:lnTo>
                    <a:pt x="40" y="30"/>
                  </a:lnTo>
                  <a:lnTo>
                    <a:pt x="32" y="32"/>
                  </a:lnTo>
                  <a:lnTo>
                    <a:pt x="22" y="32"/>
                  </a:lnTo>
                  <a:lnTo>
                    <a:pt x="10" y="31"/>
                  </a:lnTo>
                  <a:lnTo>
                    <a:pt x="6" y="30"/>
                  </a:lnTo>
                  <a:lnTo>
                    <a:pt x="2" y="27"/>
                  </a:lnTo>
                  <a:lnTo>
                    <a:pt x="2" y="24"/>
                  </a:lnTo>
                  <a:lnTo>
                    <a:pt x="0" y="19"/>
                  </a:lnTo>
                  <a:lnTo>
                    <a:pt x="4" y="12"/>
                  </a:lnTo>
                  <a:lnTo>
                    <a:pt x="10" y="6"/>
                  </a:lnTo>
                  <a:lnTo>
                    <a:pt x="16" y="2"/>
                  </a:lnTo>
                  <a:lnTo>
                    <a:pt x="20" y="0"/>
                  </a:lnTo>
                  <a:lnTo>
                    <a:pt x="26" y="2"/>
                  </a:lnTo>
                  <a:lnTo>
                    <a:pt x="34" y="12"/>
                  </a:lnTo>
                  <a:lnTo>
                    <a:pt x="42" y="22"/>
                  </a:lnTo>
                  <a:lnTo>
                    <a:pt x="44" y="27"/>
                  </a:lnTo>
                  <a:lnTo>
                    <a:pt x="42" y="28"/>
                  </a:lnTo>
                  <a:lnTo>
                    <a:pt x="40" y="30"/>
                  </a:lnTo>
                  <a:close/>
                </a:path>
              </a:pathLst>
            </a:custGeom>
            <a:gradFill rotWithShape="1">
              <a:gsLst>
                <a:gs pos="0">
                  <a:srgbClr val="765E47"/>
                </a:gs>
                <a:gs pos="100000">
                  <a:srgbClr val="FFCC99"/>
                </a:gs>
              </a:gsLst>
              <a:lin ang="5400000" scaled="1"/>
            </a:gradFill>
            <a:ln w="12700">
              <a:solidFill>
                <a:srgbClr val="003300"/>
              </a:solidFill>
              <a:round/>
              <a:headEnd/>
              <a:tailEnd/>
            </a:ln>
          </p:spPr>
          <p:txBody>
            <a:bodyPr/>
            <a:lstStyle/>
            <a:p>
              <a:endParaRPr lang="en-US"/>
            </a:p>
          </p:txBody>
        </p:sp>
        <p:sp>
          <p:nvSpPr>
            <p:cNvPr id="402" name="Freeform 295"/>
            <p:cNvSpPr>
              <a:spLocks/>
            </p:cNvSpPr>
            <p:nvPr/>
          </p:nvSpPr>
          <p:spPr bwMode="auto">
            <a:xfrm>
              <a:off x="3147" y="2934"/>
              <a:ext cx="47" cy="43"/>
            </a:xfrm>
            <a:custGeom>
              <a:avLst/>
              <a:gdLst>
                <a:gd name="T0" fmla="*/ 39 w 47"/>
                <a:gd name="T1" fmla="*/ 43 h 43"/>
                <a:gd name="T2" fmla="*/ 39 w 47"/>
                <a:gd name="T3" fmla="*/ 43 h 43"/>
                <a:gd name="T4" fmla="*/ 27 w 47"/>
                <a:gd name="T5" fmla="*/ 41 h 43"/>
                <a:gd name="T6" fmla="*/ 15 w 47"/>
                <a:gd name="T7" fmla="*/ 37 h 43"/>
                <a:gd name="T8" fmla="*/ 10 w 47"/>
                <a:gd name="T9" fmla="*/ 34 h 43"/>
                <a:gd name="T10" fmla="*/ 6 w 47"/>
                <a:gd name="T11" fmla="*/ 31 h 43"/>
                <a:gd name="T12" fmla="*/ 2 w 47"/>
                <a:gd name="T13" fmla="*/ 27 h 43"/>
                <a:gd name="T14" fmla="*/ 0 w 47"/>
                <a:gd name="T15" fmla="*/ 22 h 43"/>
                <a:gd name="T16" fmla="*/ 0 w 47"/>
                <a:gd name="T17" fmla="*/ 22 h 43"/>
                <a:gd name="T18" fmla="*/ 0 w 47"/>
                <a:gd name="T19" fmla="*/ 18 h 43"/>
                <a:gd name="T20" fmla="*/ 4 w 47"/>
                <a:gd name="T21" fmla="*/ 13 h 43"/>
                <a:gd name="T22" fmla="*/ 8 w 47"/>
                <a:gd name="T23" fmla="*/ 10 h 43"/>
                <a:gd name="T24" fmla="*/ 12 w 47"/>
                <a:gd name="T25" fmla="*/ 7 h 43"/>
                <a:gd name="T26" fmla="*/ 23 w 47"/>
                <a:gd name="T27" fmla="*/ 2 h 43"/>
                <a:gd name="T28" fmla="*/ 35 w 47"/>
                <a:gd name="T29" fmla="*/ 0 h 43"/>
                <a:gd name="T30" fmla="*/ 35 w 47"/>
                <a:gd name="T31" fmla="*/ 0 h 43"/>
                <a:gd name="T32" fmla="*/ 37 w 47"/>
                <a:gd name="T33" fmla="*/ 0 h 43"/>
                <a:gd name="T34" fmla="*/ 41 w 47"/>
                <a:gd name="T35" fmla="*/ 2 h 43"/>
                <a:gd name="T36" fmla="*/ 45 w 47"/>
                <a:gd name="T37" fmla="*/ 4 h 43"/>
                <a:gd name="T38" fmla="*/ 45 w 47"/>
                <a:gd name="T39" fmla="*/ 12 h 43"/>
                <a:gd name="T40" fmla="*/ 47 w 47"/>
                <a:gd name="T41" fmla="*/ 19 h 43"/>
                <a:gd name="T42" fmla="*/ 47 w 47"/>
                <a:gd name="T43" fmla="*/ 19 h 43"/>
                <a:gd name="T44" fmla="*/ 47 w 47"/>
                <a:gd name="T45" fmla="*/ 28 h 43"/>
                <a:gd name="T46" fmla="*/ 47 w 47"/>
                <a:gd name="T47" fmla="*/ 35 h 43"/>
                <a:gd name="T48" fmla="*/ 45 w 47"/>
                <a:gd name="T49" fmla="*/ 40 h 43"/>
                <a:gd name="T50" fmla="*/ 41 w 47"/>
                <a:gd name="T51" fmla="*/ 41 h 43"/>
                <a:gd name="T52" fmla="*/ 39 w 47"/>
                <a:gd name="T53" fmla="*/ 43 h 43"/>
                <a:gd name="T54" fmla="*/ 39 w 47"/>
                <a:gd name="T55" fmla="*/ 43 h 4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7"/>
                <a:gd name="T85" fmla="*/ 0 h 43"/>
                <a:gd name="T86" fmla="*/ 47 w 47"/>
                <a:gd name="T87" fmla="*/ 43 h 4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7" h="43">
                  <a:moveTo>
                    <a:pt x="39" y="43"/>
                  </a:moveTo>
                  <a:lnTo>
                    <a:pt x="39" y="43"/>
                  </a:lnTo>
                  <a:lnTo>
                    <a:pt x="27" y="41"/>
                  </a:lnTo>
                  <a:lnTo>
                    <a:pt x="15" y="37"/>
                  </a:lnTo>
                  <a:lnTo>
                    <a:pt x="10" y="34"/>
                  </a:lnTo>
                  <a:lnTo>
                    <a:pt x="6" y="31"/>
                  </a:lnTo>
                  <a:lnTo>
                    <a:pt x="2" y="27"/>
                  </a:lnTo>
                  <a:lnTo>
                    <a:pt x="0" y="22"/>
                  </a:lnTo>
                  <a:lnTo>
                    <a:pt x="0" y="18"/>
                  </a:lnTo>
                  <a:lnTo>
                    <a:pt x="4" y="13"/>
                  </a:lnTo>
                  <a:lnTo>
                    <a:pt x="8" y="10"/>
                  </a:lnTo>
                  <a:lnTo>
                    <a:pt x="12" y="7"/>
                  </a:lnTo>
                  <a:lnTo>
                    <a:pt x="23" y="2"/>
                  </a:lnTo>
                  <a:lnTo>
                    <a:pt x="35" y="0"/>
                  </a:lnTo>
                  <a:lnTo>
                    <a:pt x="37" y="0"/>
                  </a:lnTo>
                  <a:lnTo>
                    <a:pt x="41" y="2"/>
                  </a:lnTo>
                  <a:lnTo>
                    <a:pt x="45" y="4"/>
                  </a:lnTo>
                  <a:lnTo>
                    <a:pt x="45" y="12"/>
                  </a:lnTo>
                  <a:lnTo>
                    <a:pt x="47" y="19"/>
                  </a:lnTo>
                  <a:lnTo>
                    <a:pt x="47" y="28"/>
                  </a:lnTo>
                  <a:lnTo>
                    <a:pt x="47" y="35"/>
                  </a:lnTo>
                  <a:lnTo>
                    <a:pt x="45" y="40"/>
                  </a:lnTo>
                  <a:lnTo>
                    <a:pt x="41" y="41"/>
                  </a:lnTo>
                  <a:lnTo>
                    <a:pt x="39" y="43"/>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03" name="Freeform 296"/>
            <p:cNvSpPr>
              <a:spLocks/>
            </p:cNvSpPr>
            <p:nvPr/>
          </p:nvSpPr>
          <p:spPr bwMode="auto">
            <a:xfrm>
              <a:off x="3206" y="2974"/>
              <a:ext cx="43" cy="28"/>
            </a:xfrm>
            <a:custGeom>
              <a:avLst/>
              <a:gdLst>
                <a:gd name="T0" fmla="*/ 43 w 43"/>
                <a:gd name="T1" fmla="*/ 11 h 28"/>
                <a:gd name="T2" fmla="*/ 43 w 43"/>
                <a:gd name="T3" fmla="*/ 11 h 28"/>
                <a:gd name="T4" fmla="*/ 39 w 43"/>
                <a:gd name="T5" fmla="*/ 16 h 28"/>
                <a:gd name="T6" fmla="*/ 34 w 43"/>
                <a:gd name="T7" fmla="*/ 22 h 28"/>
                <a:gd name="T8" fmla="*/ 26 w 43"/>
                <a:gd name="T9" fmla="*/ 26 h 28"/>
                <a:gd name="T10" fmla="*/ 20 w 43"/>
                <a:gd name="T11" fmla="*/ 28 h 28"/>
                <a:gd name="T12" fmla="*/ 16 w 43"/>
                <a:gd name="T13" fmla="*/ 28 h 28"/>
                <a:gd name="T14" fmla="*/ 16 w 43"/>
                <a:gd name="T15" fmla="*/ 28 h 28"/>
                <a:gd name="T16" fmla="*/ 12 w 43"/>
                <a:gd name="T17" fmla="*/ 26 h 28"/>
                <a:gd name="T18" fmla="*/ 8 w 43"/>
                <a:gd name="T19" fmla="*/ 25 h 28"/>
                <a:gd name="T20" fmla="*/ 4 w 43"/>
                <a:gd name="T21" fmla="*/ 17 h 28"/>
                <a:gd name="T22" fmla="*/ 0 w 43"/>
                <a:gd name="T23" fmla="*/ 10 h 28"/>
                <a:gd name="T24" fmla="*/ 0 w 43"/>
                <a:gd name="T25" fmla="*/ 4 h 28"/>
                <a:gd name="T26" fmla="*/ 0 w 43"/>
                <a:gd name="T27" fmla="*/ 4 h 28"/>
                <a:gd name="T28" fmla="*/ 4 w 43"/>
                <a:gd name="T29" fmla="*/ 1 h 28"/>
                <a:gd name="T30" fmla="*/ 8 w 43"/>
                <a:gd name="T31" fmla="*/ 0 h 28"/>
                <a:gd name="T32" fmla="*/ 24 w 43"/>
                <a:gd name="T33" fmla="*/ 1 h 28"/>
                <a:gd name="T34" fmla="*/ 24 w 43"/>
                <a:gd name="T35" fmla="*/ 1 h 28"/>
                <a:gd name="T36" fmla="*/ 37 w 43"/>
                <a:gd name="T37" fmla="*/ 4 h 28"/>
                <a:gd name="T38" fmla="*/ 43 w 43"/>
                <a:gd name="T39" fmla="*/ 7 h 28"/>
                <a:gd name="T40" fmla="*/ 43 w 43"/>
                <a:gd name="T41" fmla="*/ 11 h 28"/>
                <a:gd name="T42" fmla="*/ 43 w 43"/>
                <a:gd name="T43" fmla="*/ 11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28"/>
                <a:gd name="T68" fmla="*/ 43 w 43"/>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28">
                  <a:moveTo>
                    <a:pt x="43" y="11"/>
                  </a:moveTo>
                  <a:lnTo>
                    <a:pt x="43" y="11"/>
                  </a:lnTo>
                  <a:lnTo>
                    <a:pt x="39" y="16"/>
                  </a:lnTo>
                  <a:lnTo>
                    <a:pt x="34" y="22"/>
                  </a:lnTo>
                  <a:lnTo>
                    <a:pt x="26" y="26"/>
                  </a:lnTo>
                  <a:lnTo>
                    <a:pt x="20" y="28"/>
                  </a:lnTo>
                  <a:lnTo>
                    <a:pt x="16" y="28"/>
                  </a:lnTo>
                  <a:lnTo>
                    <a:pt x="12" y="26"/>
                  </a:lnTo>
                  <a:lnTo>
                    <a:pt x="8" y="25"/>
                  </a:lnTo>
                  <a:lnTo>
                    <a:pt x="4" y="17"/>
                  </a:lnTo>
                  <a:lnTo>
                    <a:pt x="0" y="10"/>
                  </a:lnTo>
                  <a:lnTo>
                    <a:pt x="0" y="4"/>
                  </a:lnTo>
                  <a:lnTo>
                    <a:pt x="4" y="1"/>
                  </a:lnTo>
                  <a:lnTo>
                    <a:pt x="8" y="0"/>
                  </a:lnTo>
                  <a:lnTo>
                    <a:pt x="24" y="1"/>
                  </a:lnTo>
                  <a:lnTo>
                    <a:pt x="37" y="4"/>
                  </a:lnTo>
                  <a:lnTo>
                    <a:pt x="43" y="7"/>
                  </a:lnTo>
                  <a:lnTo>
                    <a:pt x="43" y="11"/>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04" name="Freeform 297"/>
            <p:cNvSpPr>
              <a:spLocks/>
            </p:cNvSpPr>
            <p:nvPr/>
          </p:nvSpPr>
          <p:spPr bwMode="auto">
            <a:xfrm>
              <a:off x="3206" y="2922"/>
              <a:ext cx="45" cy="28"/>
            </a:xfrm>
            <a:custGeom>
              <a:avLst/>
              <a:gdLst>
                <a:gd name="T0" fmla="*/ 0 w 45"/>
                <a:gd name="T1" fmla="*/ 24 h 28"/>
                <a:gd name="T2" fmla="*/ 0 w 45"/>
                <a:gd name="T3" fmla="*/ 24 h 28"/>
                <a:gd name="T4" fmla="*/ 2 w 45"/>
                <a:gd name="T5" fmla="*/ 18 h 28"/>
                <a:gd name="T6" fmla="*/ 6 w 45"/>
                <a:gd name="T7" fmla="*/ 11 h 28"/>
                <a:gd name="T8" fmla="*/ 14 w 45"/>
                <a:gd name="T9" fmla="*/ 3 h 28"/>
                <a:gd name="T10" fmla="*/ 18 w 45"/>
                <a:gd name="T11" fmla="*/ 2 h 28"/>
                <a:gd name="T12" fmla="*/ 22 w 45"/>
                <a:gd name="T13" fmla="*/ 0 h 28"/>
                <a:gd name="T14" fmla="*/ 22 w 45"/>
                <a:gd name="T15" fmla="*/ 0 h 28"/>
                <a:gd name="T16" fmla="*/ 26 w 45"/>
                <a:gd name="T17" fmla="*/ 2 h 28"/>
                <a:gd name="T18" fmla="*/ 32 w 45"/>
                <a:gd name="T19" fmla="*/ 3 h 28"/>
                <a:gd name="T20" fmla="*/ 37 w 45"/>
                <a:gd name="T21" fmla="*/ 8 h 28"/>
                <a:gd name="T22" fmla="*/ 43 w 45"/>
                <a:gd name="T23" fmla="*/ 15 h 28"/>
                <a:gd name="T24" fmla="*/ 45 w 45"/>
                <a:gd name="T25" fmla="*/ 21 h 28"/>
                <a:gd name="T26" fmla="*/ 45 w 45"/>
                <a:gd name="T27" fmla="*/ 21 h 28"/>
                <a:gd name="T28" fmla="*/ 45 w 45"/>
                <a:gd name="T29" fmla="*/ 25 h 28"/>
                <a:gd name="T30" fmla="*/ 41 w 45"/>
                <a:gd name="T31" fmla="*/ 27 h 28"/>
                <a:gd name="T32" fmla="*/ 26 w 45"/>
                <a:gd name="T33" fmla="*/ 28 h 28"/>
                <a:gd name="T34" fmla="*/ 26 w 45"/>
                <a:gd name="T35" fmla="*/ 28 h 28"/>
                <a:gd name="T36" fmla="*/ 8 w 45"/>
                <a:gd name="T37" fmla="*/ 28 h 28"/>
                <a:gd name="T38" fmla="*/ 4 w 45"/>
                <a:gd name="T39" fmla="*/ 27 h 28"/>
                <a:gd name="T40" fmla="*/ 2 w 45"/>
                <a:gd name="T41" fmla="*/ 25 h 28"/>
                <a:gd name="T42" fmla="*/ 0 w 45"/>
                <a:gd name="T43" fmla="*/ 24 h 28"/>
                <a:gd name="T44" fmla="*/ 0 w 45"/>
                <a:gd name="T45" fmla="*/ 24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5"/>
                <a:gd name="T70" fmla="*/ 0 h 28"/>
                <a:gd name="T71" fmla="*/ 45 w 45"/>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5" h="28">
                  <a:moveTo>
                    <a:pt x="0" y="24"/>
                  </a:moveTo>
                  <a:lnTo>
                    <a:pt x="0" y="24"/>
                  </a:lnTo>
                  <a:lnTo>
                    <a:pt x="2" y="18"/>
                  </a:lnTo>
                  <a:lnTo>
                    <a:pt x="6" y="11"/>
                  </a:lnTo>
                  <a:lnTo>
                    <a:pt x="14" y="3"/>
                  </a:lnTo>
                  <a:lnTo>
                    <a:pt x="18" y="2"/>
                  </a:lnTo>
                  <a:lnTo>
                    <a:pt x="22" y="0"/>
                  </a:lnTo>
                  <a:lnTo>
                    <a:pt x="26" y="2"/>
                  </a:lnTo>
                  <a:lnTo>
                    <a:pt x="32" y="3"/>
                  </a:lnTo>
                  <a:lnTo>
                    <a:pt x="37" y="8"/>
                  </a:lnTo>
                  <a:lnTo>
                    <a:pt x="43" y="15"/>
                  </a:lnTo>
                  <a:lnTo>
                    <a:pt x="45" y="21"/>
                  </a:lnTo>
                  <a:lnTo>
                    <a:pt x="45" y="25"/>
                  </a:lnTo>
                  <a:lnTo>
                    <a:pt x="41" y="27"/>
                  </a:lnTo>
                  <a:lnTo>
                    <a:pt x="26" y="28"/>
                  </a:lnTo>
                  <a:lnTo>
                    <a:pt x="8" y="28"/>
                  </a:lnTo>
                  <a:lnTo>
                    <a:pt x="4" y="27"/>
                  </a:lnTo>
                  <a:lnTo>
                    <a:pt x="2" y="25"/>
                  </a:lnTo>
                  <a:lnTo>
                    <a:pt x="0" y="24"/>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05" name="Freeform 298"/>
            <p:cNvSpPr>
              <a:spLocks/>
            </p:cNvSpPr>
            <p:nvPr/>
          </p:nvSpPr>
          <p:spPr bwMode="auto">
            <a:xfrm>
              <a:off x="3157" y="3068"/>
              <a:ext cx="55" cy="38"/>
            </a:xfrm>
            <a:custGeom>
              <a:avLst/>
              <a:gdLst>
                <a:gd name="T0" fmla="*/ 0 w 55"/>
                <a:gd name="T1" fmla="*/ 19 h 38"/>
                <a:gd name="T2" fmla="*/ 0 w 55"/>
                <a:gd name="T3" fmla="*/ 19 h 38"/>
                <a:gd name="T4" fmla="*/ 5 w 55"/>
                <a:gd name="T5" fmla="*/ 11 h 38"/>
                <a:gd name="T6" fmla="*/ 15 w 55"/>
                <a:gd name="T7" fmla="*/ 6 h 38"/>
                <a:gd name="T8" fmla="*/ 21 w 55"/>
                <a:gd name="T9" fmla="*/ 3 h 38"/>
                <a:gd name="T10" fmla="*/ 29 w 55"/>
                <a:gd name="T11" fmla="*/ 1 h 38"/>
                <a:gd name="T12" fmla="*/ 35 w 55"/>
                <a:gd name="T13" fmla="*/ 0 h 38"/>
                <a:gd name="T14" fmla="*/ 41 w 55"/>
                <a:gd name="T15" fmla="*/ 1 h 38"/>
                <a:gd name="T16" fmla="*/ 41 w 55"/>
                <a:gd name="T17" fmla="*/ 1 h 38"/>
                <a:gd name="T18" fmla="*/ 45 w 55"/>
                <a:gd name="T19" fmla="*/ 3 h 38"/>
                <a:gd name="T20" fmla="*/ 49 w 55"/>
                <a:gd name="T21" fmla="*/ 7 h 38"/>
                <a:gd name="T22" fmla="*/ 53 w 55"/>
                <a:gd name="T23" fmla="*/ 11 h 38"/>
                <a:gd name="T24" fmla="*/ 55 w 55"/>
                <a:gd name="T25" fmla="*/ 16 h 38"/>
                <a:gd name="T26" fmla="*/ 55 w 55"/>
                <a:gd name="T27" fmla="*/ 26 h 38"/>
                <a:gd name="T28" fmla="*/ 53 w 55"/>
                <a:gd name="T29" fmla="*/ 33 h 38"/>
                <a:gd name="T30" fmla="*/ 53 w 55"/>
                <a:gd name="T31" fmla="*/ 33 h 38"/>
                <a:gd name="T32" fmla="*/ 51 w 55"/>
                <a:gd name="T33" fmla="*/ 36 h 38"/>
                <a:gd name="T34" fmla="*/ 49 w 55"/>
                <a:gd name="T35" fmla="*/ 38 h 38"/>
                <a:gd name="T36" fmla="*/ 43 w 55"/>
                <a:gd name="T37" fmla="*/ 38 h 38"/>
                <a:gd name="T38" fmla="*/ 35 w 55"/>
                <a:gd name="T39" fmla="*/ 36 h 38"/>
                <a:gd name="T40" fmla="*/ 23 w 55"/>
                <a:gd name="T41" fmla="*/ 33 h 38"/>
                <a:gd name="T42" fmla="*/ 23 w 55"/>
                <a:gd name="T43" fmla="*/ 33 h 38"/>
                <a:gd name="T44" fmla="*/ 13 w 55"/>
                <a:gd name="T45" fmla="*/ 31 h 38"/>
                <a:gd name="T46" fmla="*/ 5 w 55"/>
                <a:gd name="T47" fmla="*/ 28 h 38"/>
                <a:gd name="T48" fmla="*/ 0 w 55"/>
                <a:gd name="T49" fmla="*/ 23 h 38"/>
                <a:gd name="T50" fmla="*/ 0 w 55"/>
                <a:gd name="T51" fmla="*/ 22 h 38"/>
                <a:gd name="T52" fmla="*/ 0 w 55"/>
                <a:gd name="T53" fmla="*/ 19 h 38"/>
                <a:gd name="T54" fmla="*/ 0 w 55"/>
                <a:gd name="T55" fmla="*/ 19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
                <a:gd name="T85" fmla="*/ 0 h 38"/>
                <a:gd name="T86" fmla="*/ 55 w 55"/>
                <a:gd name="T87" fmla="*/ 38 h 3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 h="38">
                  <a:moveTo>
                    <a:pt x="0" y="19"/>
                  </a:moveTo>
                  <a:lnTo>
                    <a:pt x="0" y="19"/>
                  </a:lnTo>
                  <a:lnTo>
                    <a:pt x="5" y="11"/>
                  </a:lnTo>
                  <a:lnTo>
                    <a:pt x="15" y="6"/>
                  </a:lnTo>
                  <a:lnTo>
                    <a:pt x="21" y="3"/>
                  </a:lnTo>
                  <a:lnTo>
                    <a:pt x="29" y="1"/>
                  </a:lnTo>
                  <a:lnTo>
                    <a:pt x="35" y="0"/>
                  </a:lnTo>
                  <a:lnTo>
                    <a:pt x="41" y="1"/>
                  </a:lnTo>
                  <a:lnTo>
                    <a:pt x="45" y="3"/>
                  </a:lnTo>
                  <a:lnTo>
                    <a:pt x="49" y="7"/>
                  </a:lnTo>
                  <a:lnTo>
                    <a:pt x="53" y="11"/>
                  </a:lnTo>
                  <a:lnTo>
                    <a:pt x="55" y="16"/>
                  </a:lnTo>
                  <a:lnTo>
                    <a:pt x="55" y="26"/>
                  </a:lnTo>
                  <a:lnTo>
                    <a:pt x="53" y="33"/>
                  </a:lnTo>
                  <a:lnTo>
                    <a:pt x="51" y="36"/>
                  </a:lnTo>
                  <a:lnTo>
                    <a:pt x="49" y="38"/>
                  </a:lnTo>
                  <a:lnTo>
                    <a:pt x="43" y="38"/>
                  </a:lnTo>
                  <a:lnTo>
                    <a:pt x="35" y="36"/>
                  </a:lnTo>
                  <a:lnTo>
                    <a:pt x="23" y="33"/>
                  </a:lnTo>
                  <a:lnTo>
                    <a:pt x="13" y="31"/>
                  </a:lnTo>
                  <a:lnTo>
                    <a:pt x="5" y="28"/>
                  </a:lnTo>
                  <a:lnTo>
                    <a:pt x="0" y="23"/>
                  </a:lnTo>
                  <a:lnTo>
                    <a:pt x="0" y="22"/>
                  </a:lnTo>
                  <a:lnTo>
                    <a:pt x="0" y="19"/>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06" name="Freeform 299"/>
            <p:cNvSpPr>
              <a:spLocks/>
            </p:cNvSpPr>
            <p:nvPr/>
          </p:nvSpPr>
          <p:spPr bwMode="auto">
            <a:xfrm>
              <a:off x="3119" y="3087"/>
              <a:ext cx="36" cy="32"/>
            </a:xfrm>
            <a:custGeom>
              <a:avLst/>
              <a:gdLst>
                <a:gd name="T0" fmla="*/ 30 w 36"/>
                <a:gd name="T1" fmla="*/ 32 h 32"/>
                <a:gd name="T2" fmla="*/ 30 w 36"/>
                <a:gd name="T3" fmla="*/ 32 h 32"/>
                <a:gd name="T4" fmla="*/ 22 w 36"/>
                <a:gd name="T5" fmla="*/ 32 h 32"/>
                <a:gd name="T6" fmla="*/ 12 w 36"/>
                <a:gd name="T7" fmla="*/ 29 h 32"/>
                <a:gd name="T8" fmla="*/ 4 w 36"/>
                <a:gd name="T9" fmla="*/ 25 h 32"/>
                <a:gd name="T10" fmla="*/ 2 w 36"/>
                <a:gd name="T11" fmla="*/ 22 h 32"/>
                <a:gd name="T12" fmla="*/ 0 w 36"/>
                <a:gd name="T13" fmla="*/ 19 h 32"/>
                <a:gd name="T14" fmla="*/ 0 w 36"/>
                <a:gd name="T15" fmla="*/ 19 h 32"/>
                <a:gd name="T16" fmla="*/ 0 w 36"/>
                <a:gd name="T17" fmla="*/ 14 h 32"/>
                <a:gd name="T18" fmla="*/ 2 w 36"/>
                <a:gd name="T19" fmla="*/ 12 h 32"/>
                <a:gd name="T20" fmla="*/ 8 w 36"/>
                <a:gd name="T21" fmla="*/ 6 h 32"/>
                <a:gd name="T22" fmla="*/ 16 w 36"/>
                <a:gd name="T23" fmla="*/ 3 h 32"/>
                <a:gd name="T24" fmla="*/ 24 w 36"/>
                <a:gd name="T25" fmla="*/ 0 h 32"/>
                <a:gd name="T26" fmla="*/ 24 w 36"/>
                <a:gd name="T27" fmla="*/ 0 h 32"/>
                <a:gd name="T28" fmla="*/ 30 w 36"/>
                <a:gd name="T29" fmla="*/ 1 h 32"/>
                <a:gd name="T30" fmla="*/ 32 w 36"/>
                <a:gd name="T31" fmla="*/ 4 h 32"/>
                <a:gd name="T32" fmla="*/ 36 w 36"/>
                <a:gd name="T33" fmla="*/ 14 h 32"/>
                <a:gd name="T34" fmla="*/ 36 w 36"/>
                <a:gd name="T35" fmla="*/ 14 h 32"/>
                <a:gd name="T36" fmla="*/ 36 w 36"/>
                <a:gd name="T37" fmla="*/ 26 h 32"/>
                <a:gd name="T38" fmla="*/ 36 w 36"/>
                <a:gd name="T39" fmla="*/ 31 h 32"/>
                <a:gd name="T40" fmla="*/ 30 w 36"/>
                <a:gd name="T41" fmla="*/ 32 h 32"/>
                <a:gd name="T42" fmla="*/ 30 w 36"/>
                <a:gd name="T43" fmla="*/ 32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32"/>
                <a:gd name="T68" fmla="*/ 36 w 36"/>
                <a:gd name="T69" fmla="*/ 32 h 3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32">
                  <a:moveTo>
                    <a:pt x="30" y="32"/>
                  </a:moveTo>
                  <a:lnTo>
                    <a:pt x="30" y="32"/>
                  </a:lnTo>
                  <a:lnTo>
                    <a:pt x="22" y="32"/>
                  </a:lnTo>
                  <a:lnTo>
                    <a:pt x="12" y="29"/>
                  </a:lnTo>
                  <a:lnTo>
                    <a:pt x="4" y="25"/>
                  </a:lnTo>
                  <a:lnTo>
                    <a:pt x="2" y="22"/>
                  </a:lnTo>
                  <a:lnTo>
                    <a:pt x="0" y="19"/>
                  </a:lnTo>
                  <a:lnTo>
                    <a:pt x="0" y="14"/>
                  </a:lnTo>
                  <a:lnTo>
                    <a:pt x="2" y="12"/>
                  </a:lnTo>
                  <a:lnTo>
                    <a:pt x="8" y="6"/>
                  </a:lnTo>
                  <a:lnTo>
                    <a:pt x="16" y="3"/>
                  </a:lnTo>
                  <a:lnTo>
                    <a:pt x="24" y="0"/>
                  </a:lnTo>
                  <a:lnTo>
                    <a:pt x="30" y="1"/>
                  </a:lnTo>
                  <a:lnTo>
                    <a:pt x="32" y="4"/>
                  </a:lnTo>
                  <a:lnTo>
                    <a:pt x="36" y="14"/>
                  </a:lnTo>
                  <a:lnTo>
                    <a:pt x="36" y="26"/>
                  </a:lnTo>
                  <a:lnTo>
                    <a:pt x="36" y="31"/>
                  </a:lnTo>
                  <a:lnTo>
                    <a:pt x="30" y="32"/>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07" name="Freeform 300"/>
            <p:cNvSpPr>
              <a:spLocks/>
            </p:cNvSpPr>
            <p:nvPr/>
          </p:nvSpPr>
          <p:spPr bwMode="auto">
            <a:xfrm>
              <a:off x="3151" y="3040"/>
              <a:ext cx="41" cy="32"/>
            </a:xfrm>
            <a:custGeom>
              <a:avLst/>
              <a:gdLst>
                <a:gd name="T0" fmla="*/ 4 w 41"/>
                <a:gd name="T1" fmla="*/ 1 h 32"/>
                <a:gd name="T2" fmla="*/ 4 w 41"/>
                <a:gd name="T3" fmla="*/ 1 h 32"/>
                <a:gd name="T4" fmla="*/ 13 w 41"/>
                <a:gd name="T5" fmla="*/ 0 h 32"/>
                <a:gd name="T6" fmla="*/ 23 w 41"/>
                <a:gd name="T7" fmla="*/ 0 h 32"/>
                <a:gd name="T8" fmla="*/ 33 w 41"/>
                <a:gd name="T9" fmla="*/ 3 h 32"/>
                <a:gd name="T10" fmla="*/ 37 w 41"/>
                <a:gd name="T11" fmla="*/ 6 h 32"/>
                <a:gd name="T12" fmla="*/ 41 w 41"/>
                <a:gd name="T13" fmla="*/ 9 h 32"/>
                <a:gd name="T14" fmla="*/ 41 w 41"/>
                <a:gd name="T15" fmla="*/ 9 h 32"/>
                <a:gd name="T16" fmla="*/ 41 w 41"/>
                <a:gd name="T17" fmla="*/ 12 h 32"/>
                <a:gd name="T18" fmla="*/ 41 w 41"/>
                <a:gd name="T19" fmla="*/ 14 h 32"/>
                <a:gd name="T20" fmla="*/ 37 w 41"/>
                <a:gd name="T21" fmla="*/ 22 h 32"/>
                <a:gd name="T22" fmla="*/ 29 w 41"/>
                <a:gd name="T23" fmla="*/ 28 h 32"/>
                <a:gd name="T24" fmla="*/ 23 w 41"/>
                <a:gd name="T25" fmla="*/ 32 h 32"/>
                <a:gd name="T26" fmla="*/ 23 w 41"/>
                <a:gd name="T27" fmla="*/ 32 h 32"/>
                <a:gd name="T28" fmla="*/ 17 w 41"/>
                <a:gd name="T29" fmla="*/ 32 h 32"/>
                <a:gd name="T30" fmla="*/ 13 w 41"/>
                <a:gd name="T31" fmla="*/ 29 h 32"/>
                <a:gd name="T32" fmla="*/ 8 w 41"/>
                <a:gd name="T33" fmla="*/ 19 h 32"/>
                <a:gd name="T34" fmla="*/ 8 w 41"/>
                <a:gd name="T35" fmla="*/ 19 h 32"/>
                <a:gd name="T36" fmla="*/ 0 w 41"/>
                <a:gd name="T37" fmla="*/ 9 h 32"/>
                <a:gd name="T38" fmla="*/ 0 w 41"/>
                <a:gd name="T39" fmla="*/ 4 h 32"/>
                <a:gd name="T40" fmla="*/ 2 w 41"/>
                <a:gd name="T41" fmla="*/ 3 h 32"/>
                <a:gd name="T42" fmla="*/ 4 w 41"/>
                <a:gd name="T43" fmla="*/ 1 h 32"/>
                <a:gd name="T44" fmla="*/ 4 w 41"/>
                <a:gd name="T45" fmla="*/ 1 h 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1"/>
                <a:gd name="T70" fmla="*/ 0 h 32"/>
                <a:gd name="T71" fmla="*/ 41 w 41"/>
                <a:gd name="T72" fmla="*/ 32 h 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1" h="32">
                  <a:moveTo>
                    <a:pt x="4" y="1"/>
                  </a:moveTo>
                  <a:lnTo>
                    <a:pt x="4" y="1"/>
                  </a:lnTo>
                  <a:lnTo>
                    <a:pt x="13" y="0"/>
                  </a:lnTo>
                  <a:lnTo>
                    <a:pt x="23" y="0"/>
                  </a:lnTo>
                  <a:lnTo>
                    <a:pt x="33" y="3"/>
                  </a:lnTo>
                  <a:lnTo>
                    <a:pt x="37" y="6"/>
                  </a:lnTo>
                  <a:lnTo>
                    <a:pt x="41" y="9"/>
                  </a:lnTo>
                  <a:lnTo>
                    <a:pt x="41" y="12"/>
                  </a:lnTo>
                  <a:lnTo>
                    <a:pt x="41" y="14"/>
                  </a:lnTo>
                  <a:lnTo>
                    <a:pt x="37" y="22"/>
                  </a:lnTo>
                  <a:lnTo>
                    <a:pt x="29" y="28"/>
                  </a:lnTo>
                  <a:lnTo>
                    <a:pt x="23" y="32"/>
                  </a:lnTo>
                  <a:lnTo>
                    <a:pt x="17" y="32"/>
                  </a:lnTo>
                  <a:lnTo>
                    <a:pt x="13" y="29"/>
                  </a:lnTo>
                  <a:lnTo>
                    <a:pt x="8" y="19"/>
                  </a:lnTo>
                  <a:lnTo>
                    <a:pt x="0" y="9"/>
                  </a:lnTo>
                  <a:lnTo>
                    <a:pt x="0" y="4"/>
                  </a:lnTo>
                  <a:lnTo>
                    <a:pt x="2" y="3"/>
                  </a:lnTo>
                  <a:lnTo>
                    <a:pt x="4" y="1"/>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08" name="Freeform 301"/>
            <p:cNvSpPr>
              <a:spLocks/>
            </p:cNvSpPr>
            <p:nvPr/>
          </p:nvSpPr>
          <p:spPr bwMode="auto">
            <a:xfrm>
              <a:off x="3528" y="3203"/>
              <a:ext cx="55" cy="37"/>
            </a:xfrm>
            <a:custGeom>
              <a:avLst/>
              <a:gdLst>
                <a:gd name="T0" fmla="*/ 0 w 55"/>
                <a:gd name="T1" fmla="*/ 31 h 37"/>
                <a:gd name="T2" fmla="*/ 0 w 55"/>
                <a:gd name="T3" fmla="*/ 31 h 37"/>
                <a:gd name="T4" fmla="*/ 0 w 55"/>
                <a:gd name="T5" fmla="*/ 23 h 37"/>
                <a:gd name="T6" fmla="*/ 2 w 55"/>
                <a:gd name="T7" fmla="*/ 13 h 37"/>
                <a:gd name="T8" fmla="*/ 6 w 55"/>
                <a:gd name="T9" fmla="*/ 9 h 37"/>
                <a:gd name="T10" fmla="*/ 10 w 55"/>
                <a:gd name="T11" fmla="*/ 4 h 37"/>
                <a:gd name="T12" fmla="*/ 14 w 55"/>
                <a:gd name="T13" fmla="*/ 1 h 37"/>
                <a:gd name="T14" fmla="*/ 20 w 55"/>
                <a:gd name="T15" fmla="*/ 0 h 37"/>
                <a:gd name="T16" fmla="*/ 20 w 55"/>
                <a:gd name="T17" fmla="*/ 0 h 37"/>
                <a:gd name="T18" fmla="*/ 26 w 55"/>
                <a:gd name="T19" fmla="*/ 0 h 37"/>
                <a:gd name="T20" fmla="*/ 32 w 55"/>
                <a:gd name="T21" fmla="*/ 0 h 37"/>
                <a:gd name="T22" fmla="*/ 37 w 55"/>
                <a:gd name="T23" fmla="*/ 3 h 37"/>
                <a:gd name="T24" fmla="*/ 41 w 55"/>
                <a:gd name="T25" fmla="*/ 6 h 37"/>
                <a:gd name="T26" fmla="*/ 51 w 55"/>
                <a:gd name="T27" fmla="*/ 13 h 37"/>
                <a:gd name="T28" fmla="*/ 55 w 55"/>
                <a:gd name="T29" fmla="*/ 20 h 37"/>
                <a:gd name="T30" fmla="*/ 55 w 55"/>
                <a:gd name="T31" fmla="*/ 20 h 37"/>
                <a:gd name="T32" fmla="*/ 55 w 55"/>
                <a:gd name="T33" fmla="*/ 23 h 37"/>
                <a:gd name="T34" fmla="*/ 55 w 55"/>
                <a:gd name="T35" fmla="*/ 25 h 37"/>
                <a:gd name="T36" fmla="*/ 49 w 55"/>
                <a:gd name="T37" fmla="*/ 29 h 37"/>
                <a:gd name="T38" fmla="*/ 41 w 55"/>
                <a:gd name="T39" fmla="*/ 31 h 37"/>
                <a:gd name="T40" fmla="*/ 32 w 55"/>
                <a:gd name="T41" fmla="*/ 34 h 37"/>
                <a:gd name="T42" fmla="*/ 32 w 55"/>
                <a:gd name="T43" fmla="*/ 34 h 37"/>
                <a:gd name="T44" fmla="*/ 20 w 55"/>
                <a:gd name="T45" fmla="*/ 35 h 37"/>
                <a:gd name="T46" fmla="*/ 10 w 55"/>
                <a:gd name="T47" fmla="*/ 37 h 37"/>
                <a:gd name="T48" fmla="*/ 4 w 55"/>
                <a:gd name="T49" fmla="*/ 35 h 37"/>
                <a:gd name="T50" fmla="*/ 2 w 55"/>
                <a:gd name="T51" fmla="*/ 34 h 37"/>
                <a:gd name="T52" fmla="*/ 0 w 55"/>
                <a:gd name="T53" fmla="*/ 31 h 37"/>
                <a:gd name="T54" fmla="*/ 0 w 55"/>
                <a:gd name="T55" fmla="*/ 31 h 3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5"/>
                <a:gd name="T85" fmla="*/ 0 h 37"/>
                <a:gd name="T86" fmla="*/ 55 w 55"/>
                <a:gd name="T87" fmla="*/ 37 h 3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5" h="37">
                  <a:moveTo>
                    <a:pt x="0" y="31"/>
                  </a:moveTo>
                  <a:lnTo>
                    <a:pt x="0" y="31"/>
                  </a:lnTo>
                  <a:lnTo>
                    <a:pt x="0" y="23"/>
                  </a:lnTo>
                  <a:lnTo>
                    <a:pt x="2" y="13"/>
                  </a:lnTo>
                  <a:lnTo>
                    <a:pt x="6" y="9"/>
                  </a:lnTo>
                  <a:lnTo>
                    <a:pt x="10" y="4"/>
                  </a:lnTo>
                  <a:lnTo>
                    <a:pt x="14" y="1"/>
                  </a:lnTo>
                  <a:lnTo>
                    <a:pt x="20" y="0"/>
                  </a:lnTo>
                  <a:lnTo>
                    <a:pt x="26" y="0"/>
                  </a:lnTo>
                  <a:lnTo>
                    <a:pt x="32" y="0"/>
                  </a:lnTo>
                  <a:lnTo>
                    <a:pt x="37" y="3"/>
                  </a:lnTo>
                  <a:lnTo>
                    <a:pt x="41" y="6"/>
                  </a:lnTo>
                  <a:lnTo>
                    <a:pt x="51" y="13"/>
                  </a:lnTo>
                  <a:lnTo>
                    <a:pt x="55" y="20"/>
                  </a:lnTo>
                  <a:lnTo>
                    <a:pt x="55" y="23"/>
                  </a:lnTo>
                  <a:lnTo>
                    <a:pt x="55" y="25"/>
                  </a:lnTo>
                  <a:lnTo>
                    <a:pt x="49" y="29"/>
                  </a:lnTo>
                  <a:lnTo>
                    <a:pt x="41" y="31"/>
                  </a:lnTo>
                  <a:lnTo>
                    <a:pt x="32" y="34"/>
                  </a:lnTo>
                  <a:lnTo>
                    <a:pt x="20" y="35"/>
                  </a:lnTo>
                  <a:lnTo>
                    <a:pt x="10" y="37"/>
                  </a:lnTo>
                  <a:lnTo>
                    <a:pt x="4" y="35"/>
                  </a:lnTo>
                  <a:lnTo>
                    <a:pt x="2" y="34"/>
                  </a:lnTo>
                  <a:lnTo>
                    <a:pt x="0" y="31"/>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09" name="Freeform 302"/>
            <p:cNvSpPr>
              <a:spLocks/>
            </p:cNvSpPr>
            <p:nvPr/>
          </p:nvSpPr>
          <p:spPr bwMode="auto">
            <a:xfrm>
              <a:off x="3508" y="3238"/>
              <a:ext cx="42" cy="31"/>
            </a:xfrm>
            <a:custGeom>
              <a:avLst/>
              <a:gdLst>
                <a:gd name="T0" fmla="*/ 38 w 42"/>
                <a:gd name="T1" fmla="*/ 26 h 31"/>
                <a:gd name="T2" fmla="*/ 38 w 42"/>
                <a:gd name="T3" fmla="*/ 26 h 31"/>
                <a:gd name="T4" fmla="*/ 32 w 42"/>
                <a:gd name="T5" fmla="*/ 29 h 31"/>
                <a:gd name="T6" fmla="*/ 22 w 42"/>
                <a:gd name="T7" fmla="*/ 31 h 31"/>
                <a:gd name="T8" fmla="*/ 12 w 42"/>
                <a:gd name="T9" fmla="*/ 31 h 31"/>
                <a:gd name="T10" fmla="*/ 6 w 42"/>
                <a:gd name="T11" fmla="*/ 29 h 31"/>
                <a:gd name="T12" fmla="*/ 2 w 42"/>
                <a:gd name="T13" fmla="*/ 28 h 31"/>
                <a:gd name="T14" fmla="*/ 2 w 42"/>
                <a:gd name="T15" fmla="*/ 28 h 31"/>
                <a:gd name="T16" fmla="*/ 0 w 42"/>
                <a:gd name="T17" fmla="*/ 25 h 31"/>
                <a:gd name="T18" fmla="*/ 0 w 42"/>
                <a:gd name="T19" fmla="*/ 22 h 31"/>
                <a:gd name="T20" fmla="*/ 0 w 42"/>
                <a:gd name="T21" fmla="*/ 15 h 31"/>
                <a:gd name="T22" fmla="*/ 4 w 42"/>
                <a:gd name="T23" fmla="*/ 7 h 31"/>
                <a:gd name="T24" fmla="*/ 8 w 42"/>
                <a:gd name="T25" fmla="*/ 2 h 31"/>
                <a:gd name="T26" fmla="*/ 8 w 42"/>
                <a:gd name="T27" fmla="*/ 2 h 31"/>
                <a:gd name="T28" fmla="*/ 14 w 42"/>
                <a:gd name="T29" fmla="*/ 0 h 31"/>
                <a:gd name="T30" fmla="*/ 18 w 42"/>
                <a:gd name="T31" fmla="*/ 2 h 31"/>
                <a:gd name="T32" fmla="*/ 30 w 42"/>
                <a:gd name="T33" fmla="*/ 10 h 31"/>
                <a:gd name="T34" fmla="*/ 30 w 42"/>
                <a:gd name="T35" fmla="*/ 10 h 31"/>
                <a:gd name="T36" fmla="*/ 40 w 42"/>
                <a:gd name="T37" fmla="*/ 19 h 31"/>
                <a:gd name="T38" fmla="*/ 42 w 42"/>
                <a:gd name="T39" fmla="*/ 22 h 31"/>
                <a:gd name="T40" fmla="*/ 38 w 42"/>
                <a:gd name="T41" fmla="*/ 26 h 31"/>
                <a:gd name="T42" fmla="*/ 38 w 42"/>
                <a:gd name="T43" fmla="*/ 26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31"/>
                <a:gd name="T68" fmla="*/ 42 w 42"/>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31">
                  <a:moveTo>
                    <a:pt x="38" y="26"/>
                  </a:moveTo>
                  <a:lnTo>
                    <a:pt x="38" y="26"/>
                  </a:lnTo>
                  <a:lnTo>
                    <a:pt x="32" y="29"/>
                  </a:lnTo>
                  <a:lnTo>
                    <a:pt x="22" y="31"/>
                  </a:lnTo>
                  <a:lnTo>
                    <a:pt x="12" y="31"/>
                  </a:lnTo>
                  <a:lnTo>
                    <a:pt x="6" y="29"/>
                  </a:lnTo>
                  <a:lnTo>
                    <a:pt x="2" y="28"/>
                  </a:lnTo>
                  <a:lnTo>
                    <a:pt x="0" y="25"/>
                  </a:lnTo>
                  <a:lnTo>
                    <a:pt x="0" y="22"/>
                  </a:lnTo>
                  <a:lnTo>
                    <a:pt x="0" y="15"/>
                  </a:lnTo>
                  <a:lnTo>
                    <a:pt x="4" y="7"/>
                  </a:lnTo>
                  <a:lnTo>
                    <a:pt x="8" y="2"/>
                  </a:lnTo>
                  <a:lnTo>
                    <a:pt x="14" y="0"/>
                  </a:lnTo>
                  <a:lnTo>
                    <a:pt x="18" y="2"/>
                  </a:lnTo>
                  <a:lnTo>
                    <a:pt x="30" y="10"/>
                  </a:lnTo>
                  <a:lnTo>
                    <a:pt x="40" y="19"/>
                  </a:lnTo>
                  <a:lnTo>
                    <a:pt x="42" y="22"/>
                  </a:lnTo>
                  <a:lnTo>
                    <a:pt x="38" y="26"/>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10" name="Freeform 303"/>
            <p:cNvSpPr>
              <a:spLocks/>
            </p:cNvSpPr>
            <p:nvPr/>
          </p:nvSpPr>
          <p:spPr bwMode="auto">
            <a:xfrm>
              <a:off x="3490" y="3187"/>
              <a:ext cx="44" cy="30"/>
            </a:xfrm>
            <a:custGeom>
              <a:avLst/>
              <a:gdLst>
                <a:gd name="T0" fmla="*/ 0 w 44"/>
                <a:gd name="T1" fmla="*/ 10 h 30"/>
                <a:gd name="T2" fmla="*/ 0 w 44"/>
                <a:gd name="T3" fmla="*/ 10 h 30"/>
                <a:gd name="T4" fmla="*/ 6 w 44"/>
                <a:gd name="T5" fmla="*/ 6 h 30"/>
                <a:gd name="T6" fmla="*/ 16 w 44"/>
                <a:gd name="T7" fmla="*/ 1 h 30"/>
                <a:gd name="T8" fmla="*/ 26 w 44"/>
                <a:gd name="T9" fmla="*/ 0 h 30"/>
                <a:gd name="T10" fmla="*/ 32 w 44"/>
                <a:gd name="T11" fmla="*/ 0 h 30"/>
                <a:gd name="T12" fmla="*/ 36 w 44"/>
                <a:gd name="T13" fmla="*/ 1 h 30"/>
                <a:gd name="T14" fmla="*/ 36 w 44"/>
                <a:gd name="T15" fmla="*/ 1 h 30"/>
                <a:gd name="T16" fmla="*/ 40 w 44"/>
                <a:gd name="T17" fmla="*/ 3 h 30"/>
                <a:gd name="T18" fmla="*/ 42 w 44"/>
                <a:gd name="T19" fmla="*/ 6 h 30"/>
                <a:gd name="T20" fmla="*/ 44 w 44"/>
                <a:gd name="T21" fmla="*/ 14 h 30"/>
                <a:gd name="T22" fmla="*/ 42 w 44"/>
                <a:gd name="T23" fmla="*/ 22 h 30"/>
                <a:gd name="T24" fmla="*/ 40 w 44"/>
                <a:gd name="T25" fmla="*/ 28 h 30"/>
                <a:gd name="T26" fmla="*/ 40 w 44"/>
                <a:gd name="T27" fmla="*/ 28 h 30"/>
                <a:gd name="T28" fmla="*/ 36 w 44"/>
                <a:gd name="T29" fmla="*/ 30 h 30"/>
                <a:gd name="T30" fmla="*/ 30 w 44"/>
                <a:gd name="T31" fmla="*/ 30 h 30"/>
                <a:gd name="T32" fmla="*/ 16 w 44"/>
                <a:gd name="T33" fmla="*/ 25 h 30"/>
                <a:gd name="T34" fmla="*/ 16 w 44"/>
                <a:gd name="T35" fmla="*/ 25 h 30"/>
                <a:gd name="T36" fmla="*/ 2 w 44"/>
                <a:gd name="T37" fmla="*/ 17 h 30"/>
                <a:gd name="T38" fmla="*/ 0 w 44"/>
                <a:gd name="T39" fmla="*/ 14 h 30"/>
                <a:gd name="T40" fmla="*/ 0 w 44"/>
                <a:gd name="T41" fmla="*/ 13 h 30"/>
                <a:gd name="T42" fmla="*/ 0 w 44"/>
                <a:gd name="T43" fmla="*/ 10 h 30"/>
                <a:gd name="T44" fmla="*/ 0 w 44"/>
                <a:gd name="T45" fmla="*/ 1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4"/>
                <a:gd name="T70" fmla="*/ 0 h 30"/>
                <a:gd name="T71" fmla="*/ 44 w 44"/>
                <a:gd name="T72" fmla="*/ 30 h 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4" h="30">
                  <a:moveTo>
                    <a:pt x="0" y="10"/>
                  </a:moveTo>
                  <a:lnTo>
                    <a:pt x="0" y="10"/>
                  </a:lnTo>
                  <a:lnTo>
                    <a:pt x="6" y="6"/>
                  </a:lnTo>
                  <a:lnTo>
                    <a:pt x="16" y="1"/>
                  </a:lnTo>
                  <a:lnTo>
                    <a:pt x="26" y="0"/>
                  </a:lnTo>
                  <a:lnTo>
                    <a:pt x="32" y="0"/>
                  </a:lnTo>
                  <a:lnTo>
                    <a:pt x="36" y="1"/>
                  </a:lnTo>
                  <a:lnTo>
                    <a:pt x="40" y="3"/>
                  </a:lnTo>
                  <a:lnTo>
                    <a:pt x="42" y="6"/>
                  </a:lnTo>
                  <a:lnTo>
                    <a:pt x="44" y="14"/>
                  </a:lnTo>
                  <a:lnTo>
                    <a:pt x="42" y="22"/>
                  </a:lnTo>
                  <a:lnTo>
                    <a:pt x="40" y="28"/>
                  </a:lnTo>
                  <a:lnTo>
                    <a:pt x="36" y="30"/>
                  </a:lnTo>
                  <a:lnTo>
                    <a:pt x="30" y="30"/>
                  </a:lnTo>
                  <a:lnTo>
                    <a:pt x="16" y="25"/>
                  </a:lnTo>
                  <a:lnTo>
                    <a:pt x="2" y="17"/>
                  </a:lnTo>
                  <a:lnTo>
                    <a:pt x="0" y="14"/>
                  </a:lnTo>
                  <a:lnTo>
                    <a:pt x="0" y="13"/>
                  </a:lnTo>
                  <a:lnTo>
                    <a:pt x="0" y="1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11" name="Freeform 304"/>
            <p:cNvSpPr>
              <a:spLocks/>
            </p:cNvSpPr>
            <p:nvPr/>
          </p:nvSpPr>
          <p:spPr bwMode="auto">
            <a:xfrm>
              <a:off x="3648" y="3168"/>
              <a:ext cx="42" cy="29"/>
            </a:xfrm>
            <a:custGeom>
              <a:avLst/>
              <a:gdLst>
                <a:gd name="T0" fmla="*/ 38 w 42"/>
                <a:gd name="T1" fmla="*/ 25 h 29"/>
                <a:gd name="T2" fmla="*/ 38 w 42"/>
                <a:gd name="T3" fmla="*/ 25 h 29"/>
                <a:gd name="T4" fmla="*/ 32 w 42"/>
                <a:gd name="T5" fmla="*/ 27 h 29"/>
                <a:gd name="T6" fmla="*/ 22 w 42"/>
                <a:gd name="T7" fmla="*/ 29 h 29"/>
                <a:gd name="T8" fmla="*/ 10 w 42"/>
                <a:gd name="T9" fmla="*/ 29 h 29"/>
                <a:gd name="T10" fmla="*/ 6 w 42"/>
                <a:gd name="T11" fmla="*/ 29 h 29"/>
                <a:gd name="T12" fmla="*/ 2 w 42"/>
                <a:gd name="T13" fmla="*/ 26 h 29"/>
                <a:gd name="T14" fmla="*/ 2 w 42"/>
                <a:gd name="T15" fmla="*/ 26 h 29"/>
                <a:gd name="T16" fmla="*/ 0 w 42"/>
                <a:gd name="T17" fmla="*/ 23 h 29"/>
                <a:gd name="T18" fmla="*/ 0 w 42"/>
                <a:gd name="T19" fmla="*/ 20 h 29"/>
                <a:gd name="T20" fmla="*/ 0 w 42"/>
                <a:gd name="T21" fmla="*/ 13 h 29"/>
                <a:gd name="T22" fmla="*/ 4 w 42"/>
                <a:gd name="T23" fmla="*/ 5 h 29"/>
                <a:gd name="T24" fmla="*/ 8 w 42"/>
                <a:gd name="T25" fmla="*/ 1 h 29"/>
                <a:gd name="T26" fmla="*/ 8 w 42"/>
                <a:gd name="T27" fmla="*/ 1 h 29"/>
                <a:gd name="T28" fmla="*/ 14 w 42"/>
                <a:gd name="T29" fmla="*/ 0 h 29"/>
                <a:gd name="T30" fmla="*/ 18 w 42"/>
                <a:gd name="T31" fmla="*/ 1 h 29"/>
                <a:gd name="T32" fmla="*/ 28 w 42"/>
                <a:gd name="T33" fmla="*/ 8 h 29"/>
                <a:gd name="T34" fmla="*/ 28 w 42"/>
                <a:gd name="T35" fmla="*/ 8 h 29"/>
                <a:gd name="T36" fmla="*/ 40 w 42"/>
                <a:gd name="T37" fmla="*/ 17 h 29"/>
                <a:gd name="T38" fmla="*/ 42 w 42"/>
                <a:gd name="T39" fmla="*/ 22 h 29"/>
                <a:gd name="T40" fmla="*/ 38 w 42"/>
                <a:gd name="T41" fmla="*/ 25 h 29"/>
                <a:gd name="T42" fmla="*/ 38 w 42"/>
                <a:gd name="T43" fmla="*/ 25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29"/>
                <a:gd name="T68" fmla="*/ 42 w 42"/>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29">
                  <a:moveTo>
                    <a:pt x="38" y="25"/>
                  </a:moveTo>
                  <a:lnTo>
                    <a:pt x="38" y="25"/>
                  </a:lnTo>
                  <a:lnTo>
                    <a:pt x="32" y="27"/>
                  </a:lnTo>
                  <a:lnTo>
                    <a:pt x="22" y="29"/>
                  </a:lnTo>
                  <a:lnTo>
                    <a:pt x="10" y="29"/>
                  </a:lnTo>
                  <a:lnTo>
                    <a:pt x="6" y="29"/>
                  </a:lnTo>
                  <a:lnTo>
                    <a:pt x="2" y="26"/>
                  </a:lnTo>
                  <a:lnTo>
                    <a:pt x="0" y="23"/>
                  </a:lnTo>
                  <a:lnTo>
                    <a:pt x="0" y="20"/>
                  </a:lnTo>
                  <a:lnTo>
                    <a:pt x="0" y="13"/>
                  </a:lnTo>
                  <a:lnTo>
                    <a:pt x="4" y="5"/>
                  </a:lnTo>
                  <a:lnTo>
                    <a:pt x="8" y="1"/>
                  </a:lnTo>
                  <a:lnTo>
                    <a:pt x="14" y="0"/>
                  </a:lnTo>
                  <a:lnTo>
                    <a:pt x="18" y="1"/>
                  </a:lnTo>
                  <a:lnTo>
                    <a:pt x="28" y="8"/>
                  </a:lnTo>
                  <a:lnTo>
                    <a:pt x="40" y="17"/>
                  </a:lnTo>
                  <a:lnTo>
                    <a:pt x="42" y="22"/>
                  </a:lnTo>
                  <a:lnTo>
                    <a:pt x="38" y="25"/>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12" name="Freeform 305"/>
            <p:cNvSpPr>
              <a:spLocks/>
            </p:cNvSpPr>
            <p:nvPr/>
          </p:nvSpPr>
          <p:spPr bwMode="auto">
            <a:xfrm>
              <a:off x="3631" y="3115"/>
              <a:ext cx="43" cy="31"/>
            </a:xfrm>
            <a:custGeom>
              <a:avLst/>
              <a:gdLst>
                <a:gd name="T0" fmla="*/ 0 w 43"/>
                <a:gd name="T1" fmla="*/ 11 h 31"/>
                <a:gd name="T2" fmla="*/ 0 w 43"/>
                <a:gd name="T3" fmla="*/ 11 h 31"/>
                <a:gd name="T4" fmla="*/ 6 w 43"/>
                <a:gd name="T5" fmla="*/ 7 h 31"/>
                <a:gd name="T6" fmla="*/ 15 w 43"/>
                <a:gd name="T7" fmla="*/ 3 h 31"/>
                <a:gd name="T8" fmla="*/ 25 w 43"/>
                <a:gd name="T9" fmla="*/ 0 h 31"/>
                <a:gd name="T10" fmla="*/ 31 w 43"/>
                <a:gd name="T11" fmla="*/ 0 h 31"/>
                <a:gd name="T12" fmla="*/ 35 w 43"/>
                <a:gd name="T13" fmla="*/ 1 h 31"/>
                <a:gd name="T14" fmla="*/ 35 w 43"/>
                <a:gd name="T15" fmla="*/ 1 h 31"/>
                <a:gd name="T16" fmla="*/ 39 w 43"/>
                <a:gd name="T17" fmla="*/ 4 h 31"/>
                <a:gd name="T18" fmla="*/ 41 w 43"/>
                <a:gd name="T19" fmla="*/ 7 h 31"/>
                <a:gd name="T20" fmla="*/ 43 w 43"/>
                <a:gd name="T21" fmla="*/ 14 h 31"/>
                <a:gd name="T22" fmla="*/ 41 w 43"/>
                <a:gd name="T23" fmla="*/ 22 h 31"/>
                <a:gd name="T24" fmla="*/ 39 w 43"/>
                <a:gd name="T25" fmla="*/ 28 h 31"/>
                <a:gd name="T26" fmla="*/ 39 w 43"/>
                <a:gd name="T27" fmla="*/ 28 h 31"/>
                <a:gd name="T28" fmla="*/ 35 w 43"/>
                <a:gd name="T29" fmla="*/ 31 h 31"/>
                <a:gd name="T30" fmla="*/ 29 w 43"/>
                <a:gd name="T31" fmla="*/ 31 h 31"/>
                <a:gd name="T32" fmla="*/ 15 w 43"/>
                <a:gd name="T33" fmla="*/ 25 h 31"/>
                <a:gd name="T34" fmla="*/ 15 w 43"/>
                <a:gd name="T35" fmla="*/ 25 h 31"/>
                <a:gd name="T36" fmla="*/ 2 w 43"/>
                <a:gd name="T37" fmla="*/ 19 h 31"/>
                <a:gd name="T38" fmla="*/ 0 w 43"/>
                <a:gd name="T39" fmla="*/ 14 h 31"/>
                <a:gd name="T40" fmla="*/ 0 w 43"/>
                <a:gd name="T41" fmla="*/ 13 h 31"/>
                <a:gd name="T42" fmla="*/ 0 w 43"/>
                <a:gd name="T43" fmla="*/ 11 h 31"/>
                <a:gd name="T44" fmla="*/ 0 w 43"/>
                <a:gd name="T45" fmla="*/ 11 h 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31"/>
                <a:gd name="T71" fmla="*/ 43 w 43"/>
                <a:gd name="T72" fmla="*/ 31 h 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31">
                  <a:moveTo>
                    <a:pt x="0" y="11"/>
                  </a:moveTo>
                  <a:lnTo>
                    <a:pt x="0" y="11"/>
                  </a:lnTo>
                  <a:lnTo>
                    <a:pt x="6" y="7"/>
                  </a:lnTo>
                  <a:lnTo>
                    <a:pt x="15" y="3"/>
                  </a:lnTo>
                  <a:lnTo>
                    <a:pt x="25" y="0"/>
                  </a:lnTo>
                  <a:lnTo>
                    <a:pt x="31" y="0"/>
                  </a:lnTo>
                  <a:lnTo>
                    <a:pt x="35" y="1"/>
                  </a:lnTo>
                  <a:lnTo>
                    <a:pt x="39" y="4"/>
                  </a:lnTo>
                  <a:lnTo>
                    <a:pt x="41" y="7"/>
                  </a:lnTo>
                  <a:lnTo>
                    <a:pt x="43" y="14"/>
                  </a:lnTo>
                  <a:lnTo>
                    <a:pt x="41" y="22"/>
                  </a:lnTo>
                  <a:lnTo>
                    <a:pt x="39" y="28"/>
                  </a:lnTo>
                  <a:lnTo>
                    <a:pt x="35" y="31"/>
                  </a:lnTo>
                  <a:lnTo>
                    <a:pt x="29" y="31"/>
                  </a:lnTo>
                  <a:lnTo>
                    <a:pt x="15" y="25"/>
                  </a:lnTo>
                  <a:lnTo>
                    <a:pt x="2" y="19"/>
                  </a:lnTo>
                  <a:lnTo>
                    <a:pt x="0" y="14"/>
                  </a:lnTo>
                  <a:lnTo>
                    <a:pt x="0" y="13"/>
                  </a:lnTo>
                  <a:lnTo>
                    <a:pt x="0" y="11"/>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13" name="Freeform 306"/>
            <p:cNvSpPr>
              <a:spLocks/>
            </p:cNvSpPr>
            <p:nvPr/>
          </p:nvSpPr>
          <p:spPr bwMode="auto">
            <a:xfrm>
              <a:off x="3313" y="2900"/>
              <a:ext cx="53" cy="41"/>
            </a:xfrm>
            <a:custGeom>
              <a:avLst/>
              <a:gdLst>
                <a:gd name="T0" fmla="*/ 19 w 53"/>
                <a:gd name="T1" fmla="*/ 40 h 41"/>
                <a:gd name="T2" fmla="*/ 19 w 53"/>
                <a:gd name="T3" fmla="*/ 40 h 41"/>
                <a:gd name="T4" fmla="*/ 11 w 53"/>
                <a:gd name="T5" fmla="*/ 36 h 41"/>
                <a:gd name="T6" fmla="*/ 4 w 53"/>
                <a:gd name="T7" fmla="*/ 27 h 41"/>
                <a:gd name="T8" fmla="*/ 2 w 53"/>
                <a:gd name="T9" fmla="*/ 21 h 41"/>
                <a:gd name="T10" fmla="*/ 0 w 53"/>
                <a:gd name="T11" fmla="*/ 16 h 41"/>
                <a:gd name="T12" fmla="*/ 2 w 53"/>
                <a:gd name="T13" fmla="*/ 12 h 41"/>
                <a:gd name="T14" fmla="*/ 4 w 53"/>
                <a:gd name="T15" fmla="*/ 8 h 41"/>
                <a:gd name="T16" fmla="*/ 4 w 53"/>
                <a:gd name="T17" fmla="*/ 8 h 41"/>
                <a:gd name="T18" fmla="*/ 7 w 53"/>
                <a:gd name="T19" fmla="*/ 5 h 41"/>
                <a:gd name="T20" fmla="*/ 11 w 53"/>
                <a:gd name="T21" fmla="*/ 2 h 41"/>
                <a:gd name="T22" fmla="*/ 17 w 53"/>
                <a:gd name="T23" fmla="*/ 0 h 41"/>
                <a:gd name="T24" fmla="*/ 25 w 53"/>
                <a:gd name="T25" fmla="*/ 0 h 41"/>
                <a:gd name="T26" fmla="*/ 39 w 53"/>
                <a:gd name="T27" fmla="*/ 2 h 41"/>
                <a:gd name="T28" fmla="*/ 49 w 53"/>
                <a:gd name="T29" fmla="*/ 5 h 41"/>
                <a:gd name="T30" fmla="*/ 49 w 53"/>
                <a:gd name="T31" fmla="*/ 5 h 41"/>
                <a:gd name="T32" fmla="*/ 51 w 53"/>
                <a:gd name="T33" fmla="*/ 6 h 41"/>
                <a:gd name="T34" fmla="*/ 53 w 53"/>
                <a:gd name="T35" fmla="*/ 8 h 41"/>
                <a:gd name="T36" fmla="*/ 53 w 53"/>
                <a:gd name="T37" fmla="*/ 12 h 41"/>
                <a:gd name="T38" fmla="*/ 49 w 53"/>
                <a:gd name="T39" fmla="*/ 18 h 41"/>
                <a:gd name="T40" fmla="*/ 43 w 53"/>
                <a:gd name="T41" fmla="*/ 25 h 41"/>
                <a:gd name="T42" fmla="*/ 43 w 53"/>
                <a:gd name="T43" fmla="*/ 25 h 41"/>
                <a:gd name="T44" fmla="*/ 37 w 53"/>
                <a:gd name="T45" fmla="*/ 33 h 41"/>
                <a:gd name="T46" fmla="*/ 31 w 53"/>
                <a:gd name="T47" fmla="*/ 38 h 41"/>
                <a:gd name="T48" fmla="*/ 25 w 53"/>
                <a:gd name="T49" fmla="*/ 41 h 41"/>
                <a:gd name="T50" fmla="*/ 21 w 53"/>
                <a:gd name="T51" fmla="*/ 41 h 41"/>
                <a:gd name="T52" fmla="*/ 19 w 53"/>
                <a:gd name="T53" fmla="*/ 40 h 41"/>
                <a:gd name="T54" fmla="*/ 19 w 53"/>
                <a:gd name="T55" fmla="*/ 40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41"/>
                <a:gd name="T86" fmla="*/ 53 w 53"/>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41">
                  <a:moveTo>
                    <a:pt x="19" y="40"/>
                  </a:moveTo>
                  <a:lnTo>
                    <a:pt x="19" y="40"/>
                  </a:lnTo>
                  <a:lnTo>
                    <a:pt x="11" y="36"/>
                  </a:lnTo>
                  <a:lnTo>
                    <a:pt x="4" y="27"/>
                  </a:lnTo>
                  <a:lnTo>
                    <a:pt x="2" y="21"/>
                  </a:lnTo>
                  <a:lnTo>
                    <a:pt x="0" y="16"/>
                  </a:lnTo>
                  <a:lnTo>
                    <a:pt x="2" y="12"/>
                  </a:lnTo>
                  <a:lnTo>
                    <a:pt x="4" y="8"/>
                  </a:lnTo>
                  <a:lnTo>
                    <a:pt x="7" y="5"/>
                  </a:lnTo>
                  <a:lnTo>
                    <a:pt x="11" y="2"/>
                  </a:lnTo>
                  <a:lnTo>
                    <a:pt x="17" y="0"/>
                  </a:lnTo>
                  <a:lnTo>
                    <a:pt x="25" y="0"/>
                  </a:lnTo>
                  <a:lnTo>
                    <a:pt x="39" y="2"/>
                  </a:lnTo>
                  <a:lnTo>
                    <a:pt x="49" y="5"/>
                  </a:lnTo>
                  <a:lnTo>
                    <a:pt x="51" y="6"/>
                  </a:lnTo>
                  <a:lnTo>
                    <a:pt x="53" y="8"/>
                  </a:lnTo>
                  <a:lnTo>
                    <a:pt x="53" y="12"/>
                  </a:lnTo>
                  <a:lnTo>
                    <a:pt x="49" y="18"/>
                  </a:lnTo>
                  <a:lnTo>
                    <a:pt x="43" y="25"/>
                  </a:lnTo>
                  <a:lnTo>
                    <a:pt x="37" y="33"/>
                  </a:lnTo>
                  <a:lnTo>
                    <a:pt x="31" y="38"/>
                  </a:lnTo>
                  <a:lnTo>
                    <a:pt x="25" y="41"/>
                  </a:lnTo>
                  <a:lnTo>
                    <a:pt x="21" y="41"/>
                  </a:lnTo>
                  <a:lnTo>
                    <a:pt x="19" y="4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14" name="Freeform 307"/>
            <p:cNvSpPr>
              <a:spLocks/>
            </p:cNvSpPr>
            <p:nvPr/>
          </p:nvSpPr>
          <p:spPr bwMode="auto">
            <a:xfrm>
              <a:off x="3350" y="2927"/>
              <a:ext cx="42" cy="29"/>
            </a:xfrm>
            <a:custGeom>
              <a:avLst/>
              <a:gdLst>
                <a:gd name="T0" fmla="*/ 40 w 42"/>
                <a:gd name="T1" fmla="*/ 25 h 29"/>
                <a:gd name="T2" fmla="*/ 40 w 42"/>
                <a:gd name="T3" fmla="*/ 25 h 29"/>
                <a:gd name="T4" fmla="*/ 32 w 42"/>
                <a:gd name="T5" fmla="*/ 28 h 29"/>
                <a:gd name="T6" fmla="*/ 22 w 42"/>
                <a:gd name="T7" fmla="*/ 29 h 29"/>
                <a:gd name="T8" fmla="*/ 12 w 42"/>
                <a:gd name="T9" fmla="*/ 29 h 29"/>
                <a:gd name="T10" fmla="*/ 6 w 42"/>
                <a:gd name="T11" fmla="*/ 28 h 29"/>
                <a:gd name="T12" fmla="*/ 4 w 42"/>
                <a:gd name="T13" fmla="*/ 26 h 29"/>
                <a:gd name="T14" fmla="*/ 4 w 42"/>
                <a:gd name="T15" fmla="*/ 26 h 29"/>
                <a:gd name="T16" fmla="*/ 0 w 42"/>
                <a:gd name="T17" fmla="*/ 23 h 29"/>
                <a:gd name="T18" fmla="*/ 0 w 42"/>
                <a:gd name="T19" fmla="*/ 20 h 29"/>
                <a:gd name="T20" fmla="*/ 0 w 42"/>
                <a:gd name="T21" fmla="*/ 13 h 29"/>
                <a:gd name="T22" fmla="*/ 4 w 42"/>
                <a:gd name="T23" fmla="*/ 6 h 29"/>
                <a:gd name="T24" fmla="*/ 10 w 42"/>
                <a:gd name="T25" fmla="*/ 1 h 29"/>
                <a:gd name="T26" fmla="*/ 10 w 42"/>
                <a:gd name="T27" fmla="*/ 1 h 29"/>
                <a:gd name="T28" fmla="*/ 14 w 42"/>
                <a:gd name="T29" fmla="*/ 0 h 29"/>
                <a:gd name="T30" fmla="*/ 18 w 42"/>
                <a:gd name="T31" fmla="*/ 0 h 29"/>
                <a:gd name="T32" fmla="*/ 30 w 42"/>
                <a:gd name="T33" fmla="*/ 9 h 29"/>
                <a:gd name="T34" fmla="*/ 30 w 42"/>
                <a:gd name="T35" fmla="*/ 9 h 29"/>
                <a:gd name="T36" fmla="*/ 40 w 42"/>
                <a:gd name="T37" fmla="*/ 17 h 29"/>
                <a:gd name="T38" fmla="*/ 42 w 42"/>
                <a:gd name="T39" fmla="*/ 22 h 29"/>
                <a:gd name="T40" fmla="*/ 40 w 42"/>
                <a:gd name="T41" fmla="*/ 25 h 29"/>
                <a:gd name="T42" fmla="*/ 40 w 42"/>
                <a:gd name="T43" fmla="*/ 25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
                <a:gd name="T67" fmla="*/ 0 h 29"/>
                <a:gd name="T68" fmla="*/ 42 w 42"/>
                <a:gd name="T69" fmla="*/ 29 h 2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 h="29">
                  <a:moveTo>
                    <a:pt x="40" y="25"/>
                  </a:moveTo>
                  <a:lnTo>
                    <a:pt x="40" y="25"/>
                  </a:lnTo>
                  <a:lnTo>
                    <a:pt x="32" y="28"/>
                  </a:lnTo>
                  <a:lnTo>
                    <a:pt x="22" y="29"/>
                  </a:lnTo>
                  <a:lnTo>
                    <a:pt x="12" y="29"/>
                  </a:lnTo>
                  <a:lnTo>
                    <a:pt x="6" y="28"/>
                  </a:lnTo>
                  <a:lnTo>
                    <a:pt x="4" y="26"/>
                  </a:lnTo>
                  <a:lnTo>
                    <a:pt x="0" y="23"/>
                  </a:lnTo>
                  <a:lnTo>
                    <a:pt x="0" y="20"/>
                  </a:lnTo>
                  <a:lnTo>
                    <a:pt x="0" y="13"/>
                  </a:lnTo>
                  <a:lnTo>
                    <a:pt x="4" y="6"/>
                  </a:lnTo>
                  <a:lnTo>
                    <a:pt x="10" y="1"/>
                  </a:lnTo>
                  <a:lnTo>
                    <a:pt x="14" y="0"/>
                  </a:lnTo>
                  <a:lnTo>
                    <a:pt x="18" y="0"/>
                  </a:lnTo>
                  <a:lnTo>
                    <a:pt x="30" y="9"/>
                  </a:lnTo>
                  <a:lnTo>
                    <a:pt x="40" y="17"/>
                  </a:lnTo>
                  <a:lnTo>
                    <a:pt x="42" y="22"/>
                  </a:lnTo>
                  <a:lnTo>
                    <a:pt x="40" y="25"/>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15" name="Freeform 308"/>
            <p:cNvSpPr>
              <a:spLocks/>
            </p:cNvSpPr>
            <p:nvPr/>
          </p:nvSpPr>
          <p:spPr bwMode="auto">
            <a:xfrm>
              <a:off x="3368" y="2881"/>
              <a:ext cx="43" cy="30"/>
            </a:xfrm>
            <a:custGeom>
              <a:avLst/>
              <a:gdLst>
                <a:gd name="T0" fmla="*/ 0 w 43"/>
                <a:gd name="T1" fmla="*/ 11 h 30"/>
                <a:gd name="T2" fmla="*/ 0 w 43"/>
                <a:gd name="T3" fmla="*/ 11 h 30"/>
                <a:gd name="T4" fmla="*/ 6 w 43"/>
                <a:gd name="T5" fmla="*/ 6 h 30"/>
                <a:gd name="T6" fmla="*/ 16 w 43"/>
                <a:gd name="T7" fmla="*/ 2 h 30"/>
                <a:gd name="T8" fmla="*/ 26 w 43"/>
                <a:gd name="T9" fmla="*/ 0 h 30"/>
                <a:gd name="T10" fmla="*/ 32 w 43"/>
                <a:gd name="T11" fmla="*/ 0 h 30"/>
                <a:gd name="T12" fmla="*/ 35 w 43"/>
                <a:gd name="T13" fmla="*/ 2 h 30"/>
                <a:gd name="T14" fmla="*/ 35 w 43"/>
                <a:gd name="T15" fmla="*/ 2 h 30"/>
                <a:gd name="T16" fmla="*/ 39 w 43"/>
                <a:gd name="T17" fmla="*/ 3 h 30"/>
                <a:gd name="T18" fmla="*/ 41 w 43"/>
                <a:gd name="T19" fmla="*/ 6 h 30"/>
                <a:gd name="T20" fmla="*/ 43 w 43"/>
                <a:gd name="T21" fmla="*/ 13 h 30"/>
                <a:gd name="T22" fmla="*/ 41 w 43"/>
                <a:gd name="T23" fmla="*/ 22 h 30"/>
                <a:gd name="T24" fmla="*/ 39 w 43"/>
                <a:gd name="T25" fmla="*/ 28 h 30"/>
                <a:gd name="T26" fmla="*/ 39 w 43"/>
                <a:gd name="T27" fmla="*/ 28 h 30"/>
                <a:gd name="T28" fmla="*/ 35 w 43"/>
                <a:gd name="T29" fmla="*/ 30 h 30"/>
                <a:gd name="T30" fmla="*/ 30 w 43"/>
                <a:gd name="T31" fmla="*/ 30 h 30"/>
                <a:gd name="T32" fmla="*/ 16 w 43"/>
                <a:gd name="T33" fmla="*/ 25 h 30"/>
                <a:gd name="T34" fmla="*/ 16 w 43"/>
                <a:gd name="T35" fmla="*/ 25 h 30"/>
                <a:gd name="T36" fmla="*/ 2 w 43"/>
                <a:gd name="T37" fmla="*/ 18 h 30"/>
                <a:gd name="T38" fmla="*/ 0 w 43"/>
                <a:gd name="T39" fmla="*/ 15 h 30"/>
                <a:gd name="T40" fmla="*/ 0 w 43"/>
                <a:gd name="T41" fmla="*/ 12 h 30"/>
                <a:gd name="T42" fmla="*/ 0 w 43"/>
                <a:gd name="T43" fmla="*/ 11 h 30"/>
                <a:gd name="T44" fmla="*/ 0 w 43"/>
                <a:gd name="T45" fmla="*/ 11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30"/>
                <a:gd name="T71" fmla="*/ 43 w 43"/>
                <a:gd name="T72" fmla="*/ 30 h 3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30">
                  <a:moveTo>
                    <a:pt x="0" y="11"/>
                  </a:moveTo>
                  <a:lnTo>
                    <a:pt x="0" y="11"/>
                  </a:lnTo>
                  <a:lnTo>
                    <a:pt x="6" y="6"/>
                  </a:lnTo>
                  <a:lnTo>
                    <a:pt x="16" y="2"/>
                  </a:lnTo>
                  <a:lnTo>
                    <a:pt x="26" y="0"/>
                  </a:lnTo>
                  <a:lnTo>
                    <a:pt x="32" y="0"/>
                  </a:lnTo>
                  <a:lnTo>
                    <a:pt x="35" y="2"/>
                  </a:lnTo>
                  <a:lnTo>
                    <a:pt x="39" y="3"/>
                  </a:lnTo>
                  <a:lnTo>
                    <a:pt x="41" y="6"/>
                  </a:lnTo>
                  <a:lnTo>
                    <a:pt x="43" y="13"/>
                  </a:lnTo>
                  <a:lnTo>
                    <a:pt x="41" y="22"/>
                  </a:lnTo>
                  <a:lnTo>
                    <a:pt x="39" y="28"/>
                  </a:lnTo>
                  <a:lnTo>
                    <a:pt x="35" y="30"/>
                  </a:lnTo>
                  <a:lnTo>
                    <a:pt x="30" y="30"/>
                  </a:lnTo>
                  <a:lnTo>
                    <a:pt x="16" y="25"/>
                  </a:lnTo>
                  <a:lnTo>
                    <a:pt x="2" y="18"/>
                  </a:lnTo>
                  <a:lnTo>
                    <a:pt x="0" y="15"/>
                  </a:lnTo>
                  <a:lnTo>
                    <a:pt x="0" y="12"/>
                  </a:lnTo>
                  <a:lnTo>
                    <a:pt x="0" y="11"/>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16" name="Freeform 309"/>
            <p:cNvSpPr>
              <a:spLocks/>
            </p:cNvSpPr>
            <p:nvPr/>
          </p:nvSpPr>
          <p:spPr bwMode="auto">
            <a:xfrm>
              <a:off x="3668" y="3049"/>
              <a:ext cx="53" cy="41"/>
            </a:xfrm>
            <a:custGeom>
              <a:avLst/>
              <a:gdLst>
                <a:gd name="T0" fmla="*/ 36 w 53"/>
                <a:gd name="T1" fmla="*/ 0 h 41"/>
                <a:gd name="T2" fmla="*/ 36 w 53"/>
                <a:gd name="T3" fmla="*/ 0 h 41"/>
                <a:gd name="T4" fmla="*/ 44 w 53"/>
                <a:gd name="T5" fmla="*/ 5 h 41"/>
                <a:gd name="T6" fmla="*/ 50 w 53"/>
                <a:gd name="T7" fmla="*/ 14 h 41"/>
                <a:gd name="T8" fmla="*/ 52 w 53"/>
                <a:gd name="T9" fmla="*/ 20 h 41"/>
                <a:gd name="T10" fmla="*/ 53 w 53"/>
                <a:gd name="T11" fmla="*/ 25 h 41"/>
                <a:gd name="T12" fmla="*/ 53 w 53"/>
                <a:gd name="T13" fmla="*/ 29 h 41"/>
                <a:gd name="T14" fmla="*/ 52 w 53"/>
                <a:gd name="T15" fmla="*/ 33 h 41"/>
                <a:gd name="T16" fmla="*/ 52 w 53"/>
                <a:gd name="T17" fmla="*/ 33 h 41"/>
                <a:gd name="T18" fmla="*/ 48 w 53"/>
                <a:gd name="T19" fmla="*/ 36 h 41"/>
                <a:gd name="T20" fmla="*/ 42 w 53"/>
                <a:gd name="T21" fmla="*/ 39 h 41"/>
                <a:gd name="T22" fmla="*/ 36 w 53"/>
                <a:gd name="T23" fmla="*/ 41 h 41"/>
                <a:gd name="T24" fmla="*/ 28 w 53"/>
                <a:gd name="T25" fmla="*/ 41 h 41"/>
                <a:gd name="T26" fmla="*/ 16 w 53"/>
                <a:gd name="T27" fmla="*/ 39 h 41"/>
                <a:gd name="T28" fmla="*/ 6 w 53"/>
                <a:gd name="T29" fmla="*/ 36 h 41"/>
                <a:gd name="T30" fmla="*/ 6 w 53"/>
                <a:gd name="T31" fmla="*/ 36 h 41"/>
                <a:gd name="T32" fmla="*/ 2 w 53"/>
                <a:gd name="T33" fmla="*/ 35 h 41"/>
                <a:gd name="T34" fmla="*/ 0 w 53"/>
                <a:gd name="T35" fmla="*/ 32 h 41"/>
                <a:gd name="T36" fmla="*/ 2 w 53"/>
                <a:gd name="T37" fmla="*/ 28 h 41"/>
                <a:gd name="T38" fmla="*/ 6 w 53"/>
                <a:gd name="T39" fmla="*/ 22 h 41"/>
                <a:gd name="T40" fmla="*/ 12 w 53"/>
                <a:gd name="T41" fmla="*/ 14 h 41"/>
                <a:gd name="T42" fmla="*/ 12 w 53"/>
                <a:gd name="T43" fmla="*/ 14 h 41"/>
                <a:gd name="T44" fmla="*/ 18 w 53"/>
                <a:gd name="T45" fmla="*/ 8 h 41"/>
                <a:gd name="T46" fmla="*/ 24 w 53"/>
                <a:gd name="T47" fmla="*/ 3 h 41"/>
                <a:gd name="T48" fmla="*/ 30 w 53"/>
                <a:gd name="T49" fmla="*/ 0 h 41"/>
                <a:gd name="T50" fmla="*/ 32 w 53"/>
                <a:gd name="T51" fmla="*/ 0 h 41"/>
                <a:gd name="T52" fmla="*/ 36 w 53"/>
                <a:gd name="T53" fmla="*/ 0 h 41"/>
                <a:gd name="T54" fmla="*/ 36 w 53"/>
                <a:gd name="T55" fmla="*/ 0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41"/>
                <a:gd name="T86" fmla="*/ 53 w 53"/>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41">
                  <a:moveTo>
                    <a:pt x="36" y="0"/>
                  </a:moveTo>
                  <a:lnTo>
                    <a:pt x="36" y="0"/>
                  </a:lnTo>
                  <a:lnTo>
                    <a:pt x="44" y="5"/>
                  </a:lnTo>
                  <a:lnTo>
                    <a:pt x="50" y="14"/>
                  </a:lnTo>
                  <a:lnTo>
                    <a:pt x="52" y="20"/>
                  </a:lnTo>
                  <a:lnTo>
                    <a:pt x="53" y="25"/>
                  </a:lnTo>
                  <a:lnTo>
                    <a:pt x="53" y="29"/>
                  </a:lnTo>
                  <a:lnTo>
                    <a:pt x="52" y="33"/>
                  </a:lnTo>
                  <a:lnTo>
                    <a:pt x="48" y="36"/>
                  </a:lnTo>
                  <a:lnTo>
                    <a:pt x="42" y="39"/>
                  </a:lnTo>
                  <a:lnTo>
                    <a:pt x="36" y="41"/>
                  </a:lnTo>
                  <a:lnTo>
                    <a:pt x="28" y="41"/>
                  </a:lnTo>
                  <a:lnTo>
                    <a:pt x="16" y="39"/>
                  </a:lnTo>
                  <a:lnTo>
                    <a:pt x="6" y="36"/>
                  </a:lnTo>
                  <a:lnTo>
                    <a:pt x="2" y="35"/>
                  </a:lnTo>
                  <a:lnTo>
                    <a:pt x="0" y="32"/>
                  </a:lnTo>
                  <a:lnTo>
                    <a:pt x="2" y="28"/>
                  </a:lnTo>
                  <a:lnTo>
                    <a:pt x="6" y="22"/>
                  </a:lnTo>
                  <a:lnTo>
                    <a:pt x="12" y="14"/>
                  </a:lnTo>
                  <a:lnTo>
                    <a:pt x="18" y="8"/>
                  </a:lnTo>
                  <a:lnTo>
                    <a:pt x="24" y="3"/>
                  </a:lnTo>
                  <a:lnTo>
                    <a:pt x="30" y="0"/>
                  </a:lnTo>
                  <a:lnTo>
                    <a:pt x="32" y="0"/>
                  </a:lnTo>
                  <a:lnTo>
                    <a:pt x="36" y="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17" name="Freeform 310"/>
            <p:cNvSpPr>
              <a:spLocks/>
            </p:cNvSpPr>
            <p:nvPr/>
          </p:nvSpPr>
          <p:spPr bwMode="auto">
            <a:xfrm>
              <a:off x="3548" y="2952"/>
              <a:ext cx="53" cy="41"/>
            </a:xfrm>
            <a:custGeom>
              <a:avLst/>
              <a:gdLst>
                <a:gd name="T0" fmla="*/ 37 w 53"/>
                <a:gd name="T1" fmla="*/ 1 h 41"/>
                <a:gd name="T2" fmla="*/ 37 w 53"/>
                <a:gd name="T3" fmla="*/ 1 h 41"/>
                <a:gd name="T4" fmla="*/ 45 w 53"/>
                <a:gd name="T5" fmla="*/ 7 h 41"/>
                <a:gd name="T6" fmla="*/ 51 w 53"/>
                <a:gd name="T7" fmla="*/ 16 h 41"/>
                <a:gd name="T8" fmla="*/ 51 w 53"/>
                <a:gd name="T9" fmla="*/ 22 h 41"/>
                <a:gd name="T10" fmla="*/ 53 w 53"/>
                <a:gd name="T11" fmla="*/ 26 h 41"/>
                <a:gd name="T12" fmla="*/ 51 w 53"/>
                <a:gd name="T13" fmla="*/ 31 h 41"/>
                <a:gd name="T14" fmla="*/ 49 w 53"/>
                <a:gd name="T15" fmla="*/ 35 h 41"/>
                <a:gd name="T16" fmla="*/ 49 w 53"/>
                <a:gd name="T17" fmla="*/ 35 h 41"/>
                <a:gd name="T18" fmla="*/ 45 w 53"/>
                <a:gd name="T19" fmla="*/ 38 h 41"/>
                <a:gd name="T20" fmla="*/ 39 w 53"/>
                <a:gd name="T21" fmla="*/ 39 h 41"/>
                <a:gd name="T22" fmla="*/ 33 w 53"/>
                <a:gd name="T23" fmla="*/ 41 h 41"/>
                <a:gd name="T24" fmla="*/ 25 w 53"/>
                <a:gd name="T25" fmla="*/ 41 h 41"/>
                <a:gd name="T26" fmla="*/ 13 w 53"/>
                <a:gd name="T27" fmla="*/ 38 h 41"/>
                <a:gd name="T28" fmla="*/ 4 w 53"/>
                <a:gd name="T29" fmla="*/ 35 h 41"/>
                <a:gd name="T30" fmla="*/ 4 w 53"/>
                <a:gd name="T31" fmla="*/ 35 h 41"/>
                <a:gd name="T32" fmla="*/ 0 w 53"/>
                <a:gd name="T33" fmla="*/ 33 h 41"/>
                <a:gd name="T34" fmla="*/ 0 w 53"/>
                <a:gd name="T35" fmla="*/ 31 h 41"/>
                <a:gd name="T36" fmla="*/ 0 w 53"/>
                <a:gd name="T37" fmla="*/ 26 h 41"/>
                <a:gd name="T38" fmla="*/ 6 w 53"/>
                <a:gd name="T39" fmla="*/ 20 h 41"/>
                <a:gd name="T40" fmla="*/ 12 w 53"/>
                <a:gd name="T41" fmla="*/ 14 h 41"/>
                <a:gd name="T42" fmla="*/ 12 w 53"/>
                <a:gd name="T43" fmla="*/ 14 h 41"/>
                <a:gd name="T44" fmla="*/ 17 w 53"/>
                <a:gd name="T45" fmla="*/ 7 h 41"/>
                <a:gd name="T46" fmla="*/ 25 w 53"/>
                <a:gd name="T47" fmla="*/ 1 h 41"/>
                <a:gd name="T48" fmla="*/ 31 w 53"/>
                <a:gd name="T49" fmla="*/ 0 h 41"/>
                <a:gd name="T50" fmla="*/ 33 w 53"/>
                <a:gd name="T51" fmla="*/ 0 h 41"/>
                <a:gd name="T52" fmla="*/ 37 w 53"/>
                <a:gd name="T53" fmla="*/ 1 h 41"/>
                <a:gd name="T54" fmla="*/ 37 w 53"/>
                <a:gd name="T55" fmla="*/ 1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41"/>
                <a:gd name="T86" fmla="*/ 53 w 53"/>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41">
                  <a:moveTo>
                    <a:pt x="37" y="1"/>
                  </a:moveTo>
                  <a:lnTo>
                    <a:pt x="37" y="1"/>
                  </a:lnTo>
                  <a:lnTo>
                    <a:pt x="45" y="7"/>
                  </a:lnTo>
                  <a:lnTo>
                    <a:pt x="51" y="16"/>
                  </a:lnTo>
                  <a:lnTo>
                    <a:pt x="51" y="22"/>
                  </a:lnTo>
                  <a:lnTo>
                    <a:pt x="53" y="26"/>
                  </a:lnTo>
                  <a:lnTo>
                    <a:pt x="51" y="31"/>
                  </a:lnTo>
                  <a:lnTo>
                    <a:pt x="49" y="35"/>
                  </a:lnTo>
                  <a:lnTo>
                    <a:pt x="45" y="38"/>
                  </a:lnTo>
                  <a:lnTo>
                    <a:pt x="39" y="39"/>
                  </a:lnTo>
                  <a:lnTo>
                    <a:pt x="33" y="41"/>
                  </a:lnTo>
                  <a:lnTo>
                    <a:pt x="25" y="41"/>
                  </a:lnTo>
                  <a:lnTo>
                    <a:pt x="13" y="38"/>
                  </a:lnTo>
                  <a:lnTo>
                    <a:pt x="4" y="35"/>
                  </a:lnTo>
                  <a:lnTo>
                    <a:pt x="0" y="33"/>
                  </a:lnTo>
                  <a:lnTo>
                    <a:pt x="0" y="31"/>
                  </a:lnTo>
                  <a:lnTo>
                    <a:pt x="0" y="26"/>
                  </a:lnTo>
                  <a:lnTo>
                    <a:pt x="6" y="20"/>
                  </a:lnTo>
                  <a:lnTo>
                    <a:pt x="12" y="14"/>
                  </a:lnTo>
                  <a:lnTo>
                    <a:pt x="17" y="7"/>
                  </a:lnTo>
                  <a:lnTo>
                    <a:pt x="25" y="1"/>
                  </a:lnTo>
                  <a:lnTo>
                    <a:pt x="31" y="0"/>
                  </a:lnTo>
                  <a:lnTo>
                    <a:pt x="33" y="0"/>
                  </a:lnTo>
                  <a:lnTo>
                    <a:pt x="37" y="1"/>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18" name="Freeform 311"/>
            <p:cNvSpPr>
              <a:spLocks/>
            </p:cNvSpPr>
            <p:nvPr/>
          </p:nvSpPr>
          <p:spPr bwMode="auto">
            <a:xfrm>
              <a:off x="3546" y="2921"/>
              <a:ext cx="43" cy="26"/>
            </a:xfrm>
            <a:custGeom>
              <a:avLst/>
              <a:gdLst>
                <a:gd name="T0" fmla="*/ 0 w 43"/>
                <a:gd name="T1" fmla="*/ 17 h 26"/>
                <a:gd name="T2" fmla="*/ 0 w 43"/>
                <a:gd name="T3" fmla="*/ 17 h 26"/>
                <a:gd name="T4" fmla="*/ 2 w 43"/>
                <a:gd name="T5" fmla="*/ 12 h 26"/>
                <a:gd name="T6" fmla="*/ 8 w 43"/>
                <a:gd name="T7" fmla="*/ 6 h 26"/>
                <a:gd name="T8" fmla="*/ 17 w 43"/>
                <a:gd name="T9" fmla="*/ 1 h 26"/>
                <a:gd name="T10" fmla="*/ 21 w 43"/>
                <a:gd name="T11" fmla="*/ 0 h 26"/>
                <a:gd name="T12" fmla="*/ 25 w 43"/>
                <a:gd name="T13" fmla="*/ 0 h 26"/>
                <a:gd name="T14" fmla="*/ 25 w 43"/>
                <a:gd name="T15" fmla="*/ 0 h 26"/>
                <a:gd name="T16" fmla="*/ 29 w 43"/>
                <a:gd name="T17" fmla="*/ 1 h 26"/>
                <a:gd name="T18" fmla="*/ 33 w 43"/>
                <a:gd name="T19" fmla="*/ 3 h 26"/>
                <a:gd name="T20" fmla="*/ 39 w 43"/>
                <a:gd name="T21" fmla="*/ 9 h 26"/>
                <a:gd name="T22" fmla="*/ 41 w 43"/>
                <a:gd name="T23" fmla="*/ 16 h 26"/>
                <a:gd name="T24" fmla="*/ 43 w 43"/>
                <a:gd name="T25" fmla="*/ 22 h 26"/>
                <a:gd name="T26" fmla="*/ 43 w 43"/>
                <a:gd name="T27" fmla="*/ 22 h 26"/>
                <a:gd name="T28" fmla="*/ 41 w 43"/>
                <a:gd name="T29" fmla="*/ 25 h 26"/>
                <a:gd name="T30" fmla="*/ 35 w 43"/>
                <a:gd name="T31" fmla="*/ 26 h 26"/>
                <a:gd name="T32" fmla="*/ 21 w 43"/>
                <a:gd name="T33" fmla="*/ 26 h 26"/>
                <a:gd name="T34" fmla="*/ 21 w 43"/>
                <a:gd name="T35" fmla="*/ 26 h 26"/>
                <a:gd name="T36" fmla="*/ 6 w 43"/>
                <a:gd name="T37" fmla="*/ 23 h 26"/>
                <a:gd name="T38" fmla="*/ 0 w 43"/>
                <a:gd name="T39" fmla="*/ 22 h 26"/>
                <a:gd name="T40" fmla="*/ 0 w 43"/>
                <a:gd name="T41" fmla="*/ 17 h 26"/>
                <a:gd name="T42" fmla="*/ 0 w 43"/>
                <a:gd name="T43" fmla="*/ 17 h 2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26"/>
                <a:gd name="T68" fmla="*/ 43 w 43"/>
                <a:gd name="T69" fmla="*/ 26 h 2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26">
                  <a:moveTo>
                    <a:pt x="0" y="17"/>
                  </a:moveTo>
                  <a:lnTo>
                    <a:pt x="0" y="17"/>
                  </a:lnTo>
                  <a:lnTo>
                    <a:pt x="2" y="12"/>
                  </a:lnTo>
                  <a:lnTo>
                    <a:pt x="8" y="6"/>
                  </a:lnTo>
                  <a:lnTo>
                    <a:pt x="17" y="1"/>
                  </a:lnTo>
                  <a:lnTo>
                    <a:pt x="21" y="0"/>
                  </a:lnTo>
                  <a:lnTo>
                    <a:pt x="25" y="0"/>
                  </a:lnTo>
                  <a:lnTo>
                    <a:pt x="29" y="1"/>
                  </a:lnTo>
                  <a:lnTo>
                    <a:pt x="33" y="3"/>
                  </a:lnTo>
                  <a:lnTo>
                    <a:pt x="39" y="9"/>
                  </a:lnTo>
                  <a:lnTo>
                    <a:pt x="41" y="16"/>
                  </a:lnTo>
                  <a:lnTo>
                    <a:pt x="43" y="22"/>
                  </a:lnTo>
                  <a:lnTo>
                    <a:pt x="41" y="25"/>
                  </a:lnTo>
                  <a:lnTo>
                    <a:pt x="35" y="26"/>
                  </a:lnTo>
                  <a:lnTo>
                    <a:pt x="21" y="26"/>
                  </a:lnTo>
                  <a:lnTo>
                    <a:pt x="6" y="23"/>
                  </a:lnTo>
                  <a:lnTo>
                    <a:pt x="0" y="22"/>
                  </a:lnTo>
                  <a:lnTo>
                    <a:pt x="0" y="17"/>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19" name="Freeform 312"/>
            <p:cNvSpPr>
              <a:spLocks/>
            </p:cNvSpPr>
            <p:nvPr/>
          </p:nvSpPr>
          <p:spPr bwMode="auto">
            <a:xfrm>
              <a:off x="3601" y="2959"/>
              <a:ext cx="43" cy="29"/>
            </a:xfrm>
            <a:custGeom>
              <a:avLst/>
              <a:gdLst>
                <a:gd name="T0" fmla="*/ 43 w 43"/>
                <a:gd name="T1" fmla="*/ 6 h 29"/>
                <a:gd name="T2" fmla="*/ 43 w 43"/>
                <a:gd name="T3" fmla="*/ 6 h 29"/>
                <a:gd name="T4" fmla="*/ 43 w 43"/>
                <a:gd name="T5" fmla="*/ 12 h 29"/>
                <a:gd name="T6" fmla="*/ 39 w 43"/>
                <a:gd name="T7" fmla="*/ 19 h 29"/>
                <a:gd name="T8" fmla="*/ 34 w 43"/>
                <a:gd name="T9" fmla="*/ 25 h 29"/>
                <a:gd name="T10" fmla="*/ 30 w 43"/>
                <a:gd name="T11" fmla="*/ 28 h 29"/>
                <a:gd name="T12" fmla="*/ 26 w 43"/>
                <a:gd name="T13" fmla="*/ 29 h 29"/>
                <a:gd name="T14" fmla="*/ 26 w 43"/>
                <a:gd name="T15" fmla="*/ 29 h 29"/>
                <a:gd name="T16" fmla="*/ 20 w 43"/>
                <a:gd name="T17" fmla="*/ 29 h 29"/>
                <a:gd name="T18" fmla="*/ 16 w 43"/>
                <a:gd name="T19" fmla="*/ 28 h 29"/>
                <a:gd name="T20" fmla="*/ 8 w 43"/>
                <a:gd name="T21" fmla="*/ 22 h 29"/>
                <a:gd name="T22" fmla="*/ 2 w 43"/>
                <a:gd name="T23" fmla="*/ 16 h 29"/>
                <a:gd name="T24" fmla="*/ 0 w 43"/>
                <a:gd name="T25" fmla="*/ 10 h 29"/>
                <a:gd name="T26" fmla="*/ 0 w 43"/>
                <a:gd name="T27" fmla="*/ 10 h 29"/>
                <a:gd name="T28" fmla="*/ 0 w 43"/>
                <a:gd name="T29" fmla="*/ 6 h 29"/>
                <a:gd name="T30" fmla="*/ 4 w 43"/>
                <a:gd name="T31" fmla="*/ 4 h 29"/>
                <a:gd name="T32" fmla="*/ 20 w 43"/>
                <a:gd name="T33" fmla="*/ 2 h 29"/>
                <a:gd name="T34" fmla="*/ 20 w 43"/>
                <a:gd name="T35" fmla="*/ 2 h 29"/>
                <a:gd name="T36" fmla="*/ 36 w 43"/>
                <a:gd name="T37" fmla="*/ 0 h 29"/>
                <a:gd name="T38" fmla="*/ 41 w 43"/>
                <a:gd name="T39" fmla="*/ 2 h 29"/>
                <a:gd name="T40" fmla="*/ 43 w 43"/>
                <a:gd name="T41" fmla="*/ 3 h 29"/>
                <a:gd name="T42" fmla="*/ 43 w 43"/>
                <a:gd name="T43" fmla="*/ 6 h 29"/>
                <a:gd name="T44" fmla="*/ 43 w 43"/>
                <a:gd name="T45" fmla="*/ 6 h 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29"/>
                <a:gd name="T71" fmla="*/ 43 w 43"/>
                <a:gd name="T72" fmla="*/ 29 h 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29">
                  <a:moveTo>
                    <a:pt x="43" y="6"/>
                  </a:moveTo>
                  <a:lnTo>
                    <a:pt x="43" y="6"/>
                  </a:lnTo>
                  <a:lnTo>
                    <a:pt x="43" y="12"/>
                  </a:lnTo>
                  <a:lnTo>
                    <a:pt x="39" y="19"/>
                  </a:lnTo>
                  <a:lnTo>
                    <a:pt x="34" y="25"/>
                  </a:lnTo>
                  <a:lnTo>
                    <a:pt x="30" y="28"/>
                  </a:lnTo>
                  <a:lnTo>
                    <a:pt x="26" y="29"/>
                  </a:lnTo>
                  <a:lnTo>
                    <a:pt x="20" y="29"/>
                  </a:lnTo>
                  <a:lnTo>
                    <a:pt x="16" y="28"/>
                  </a:lnTo>
                  <a:lnTo>
                    <a:pt x="8" y="22"/>
                  </a:lnTo>
                  <a:lnTo>
                    <a:pt x="2" y="16"/>
                  </a:lnTo>
                  <a:lnTo>
                    <a:pt x="0" y="10"/>
                  </a:lnTo>
                  <a:lnTo>
                    <a:pt x="0" y="6"/>
                  </a:lnTo>
                  <a:lnTo>
                    <a:pt x="4" y="4"/>
                  </a:lnTo>
                  <a:lnTo>
                    <a:pt x="20" y="2"/>
                  </a:lnTo>
                  <a:lnTo>
                    <a:pt x="36" y="0"/>
                  </a:lnTo>
                  <a:lnTo>
                    <a:pt x="41" y="2"/>
                  </a:lnTo>
                  <a:lnTo>
                    <a:pt x="43" y="3"/>
                  </a:lnTo>
                  <a:lnTo>
                    <a:pt x="43" y="6"/>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20" name="Freeform 313"/>
            <p:cNvSpPr>
              <a:spLocks/>
            </p:cNvSpPr>
            <p:nvPr/>
          </p:nvSpPr>
          <p:spPr bwMode="auto">
            <a:xfrm>
              <a:off x="3672" y="2993"/>
              <a:ext cx="53" cy="41"/>
            </a:xfrm>
            <a:custGeom>
              <a:avLst/>
              <a:gdLst>
                <a:gd name="T0" fmla="*/ 40 w 53"/>
                <a:gd name="T1" fmla="*/ 1 h 41"/>
                <a:gd name="T2" fmla="*/ 40 w 53"/>
                <a:gd name="T3" fmla="*/ 1 h 41"/>
                <a:gd name="T4" fmla="*/ 46 w 53"/>
                <a:gd name="T5" fmla="*/ 7 h 41"/>
                <a:gd name="T6" fmla="*/ 51 w 53"/>
                <a:gd name="T7" fmla="*/ 16 h 41"/>
                <a:gd name="T8" fmla="*/ 53 w 53"/>
                <a:gd name="T9" fmla="*/ 22 h 41"/>
                <a:gd name="T10" fmla="*/ 53 w 53"/>
                <a:gd name="T11" fmla="*/ 26 h 41"/>
                <a:gd name="T12" fmla="*/ 53 w 53"/>
                <a:gd name="T13" fmla="*/ 31 h 41"/>
                <a:gd name="T14" fmla="*/ 49 w 53"/>
                <a:gd name="T15" fmla="*/ 35 h 41"/>
                <a:gd name="T16" fmla="*/ 49 w 53"/>
                <a:gd name="T17" fmla="*/ 35 h 41"/>
                <a:gd name="T18" fmla="*/ 46 w 53"/>
                <a:gd name="T19" fmla="*/ 38 h 41"/>
                <a:gd name="T20" fmla="*/ 40 w 53"/>
                <a:gd name="T21" fmla="*/ 39 h 41"/>
                <a:gd name="T22" fmla="*/ 34 w 53"/>
                <a:gd name="T23" fmla="*/ 41 h 41"/>
                <a:gd name="T24" fmla="*/ 28 w 53"/>
                <a:gd name="T25" fmla="*/ 41 h 41"/>
                <a:gd name="T26" fmla="*/ 14 w 53"/>
                <a:gd name="T27" fmla="*/ 39 h 41"/>
                <a:gd name="T28" fmla="*/ 4 w 53"/>
                <a:gd name="T29" fmla="*/ 35 h 41"/>
                <a:gd name="T30" fmla="*/ 4 w 53"/>
                <a:gd name="T31" fmla="*/ 35 h 41"/>
                <a:gd name="T32" fmla="*/ 2 w 53"/>
                <a:gd name="T33" fmla="*/ 34 h 41"/>
                <a:gd name="T34" fmla="*/ 0 w 53"/>
                <a:gd name="T35" fmla="*/ 32 h 41"/>
                <a:gd name="T36" fmla="*/ 2 w 53"/>
                <a:gd name="T37" fmla="*/ 26 h 41"/>
                <a:gd name="T38" fmla="*/ 6 w 53"/>
                <a:gd name="T39" fmla="*/ 22 h 41"/>
                <a:gd name="T40" fmla="*/ 12 w 53"/>
                <a:gd name="T41" fmla="*/ 15 h 41"/>
                <a:gd name="T42" fmla="*/ 12 w 53"/>
                <a:gd name="T43" fmla="*/ 15 h 41"/>
                <a:gd name="T44" fmla="*/ 20 w 53"/>
                <a:gd name="T45" fmla="*/ 7 h 41"/>
                <a:gd name="T46" fmla="*/ 26 w 53"/>
                <a:gd name="T47" fmla="*/ 3 h 41"/>
                <a:gd name="T48" fmla="*/ 32 w 53"/>
                <a:gd name="T49" fmla="*/ 0 h 41"/>
                <a:gd name="T50" fmla="*/ 36 w 53"/>
                <a:gd name="T51" fmla="*/ 0 h 41"/>
                <a:gd name="T52" fmla="*/ 40 w 53"/>
                <a:gd name="T53" fmla="*/ 1 h 41"/>
                <a:gd name="T54" fmla="*/ 40 w 53"/>
                <a:gd name="T55" fmla="*/ 1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3"/>
                <a:gd name="T85" fmla="*/ 0 h 41"/>
                <a:gd name="T86" fmla="*/ 53 w 53"/>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3" h="41">
                  <a:moveTo>
                    <a:pt x="40" y="1"/>
                  </a:moveTo>
                  <a:lnTo>
                    <a:pt x="40" y="1"/>
                  </a:lnTo>
                  <a:lnTo>
                    <a:pt x="46" y="7"/>
                  </a:lnTo>
                  <a:lnTo>
                    <a:pt x="51" y="16"/>
                  </a:lnTo>
                  <a:lnTo>
                    <a:pt x="53" y="22"/>
                  </a:lnTo>
                  <a:lnTo>
                    <a:pt x="53" y="26"/>
                  </a:lnTo>
                  <a:lnTo>
                    <a:pt x="53" y="31"/>
                  </a:lnTo>
                  <a:lnTo>
                    <a:pt x="49" y="35"/>
                  </a:lnTo>
                  <a:lnTo>
                    <a:pt x="46" y="38"/>
                  </a:lnTo>
                  <a:lnTo>
                    <a:pt x="40" y="39"/>
                  </a:lnTo>
                  <a:lnTo>
                    <a:pt x="34" y="41"/>
                  </a:lnTo>
                  <a:lnTo>
                    <a:pt x="28" y="41"/>
                  </a:lnTo>
                  <a:lnTo>
                    <a:pt x="14" y="39"/>
                  </a:lnTo>
                  <a:lnTo>
                    <a:pt x="4" y="35"/>
                  </a:lnTo>
                  <a:lnTo>
                    <a:pt x="2" y="34"/>
                  </a:lnTo>
                  <a:lnTo>
                    <a:pt x="0" y="32"/>
                  </a:lnTo>
                  <a:lnTo>
                    <a:pt x="2" y="26"/>
                  </a:lnTo>
                  <a:lnTo>
                    <a:pt x="6" y="22"/>
                  </a:lnTo>
                  <a:lnTo>
                    <a:pt x="12" y="15"/>
                  </a:lnTo>
                  <a:lnTo>
                    <a:pt x="20" y="7"/>
                  </a:lnTo>
                  <a:lnTo>
                    <a:pt x="26" y="3"/>
                  </a:lnTo>
                  <a:lnTo>
                    <a:pt x="32" y="0"/>
                  </a:lnTo>
                  <a:lnTo>
                    <a:pt x="36" y="0"/>
                  </a:lnTo>
                  <a:lnTo>
                    <a:pt x="40" y="1"/>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21" name="Freeform 314"/>
            <p:cNvSpPr>
              <a:spLocks/>
            </p:cNvSpPr>
            <p:nvPr/>
          </p:nvSpPr>
          <p:spPr bwMode="auto">
            <a:xfrm>
              <a:off x="3706" y="2943"/>
              <a:ext cx="49" cy="42"/>
            </a:xfrm>
            <a:custGeom>
              <a:avLst/>
              <a:gdLst>
                <a:gd name="T0" fmla="*/ 8 w 49"/>
                <a:gd name="T1" fmla="*/ 0 h 42"/>
                <a:gd name="T2" fmla="*/ 8 w 49"/>
                <a:gd name="T3" fmla="*/ 0 h 42"/>
                <a:gd name="T4" fmla="*/ 19 w 49"/>
                <a:gd name="T5" fmla="*/ 1 h 42"/>
                <a:gd name="T6" fmla="*/ 31 w 49"/>
                <a:gd name="T7" fmla="*/ 4 h 42"/>
                <a:gd name="T8" fmla="*/ 37 w 49"/>
                <a:gd name="T9" fmla="*/ 7 h 42"/>
                <a:gd name="T10" fmla="*/ 43 w 49"/>
                <a:gd name="T11" fmla="*/ 10 h 42"/>
                <a:gd name="T12" fmla="*/ 47 w 49"/>
                <a:gd name="T13" fmla="*/ 15 h 42"/>
                <a:gd name="T14" fmla="*/ 49 w 49"/>
                <a:gd name="T15" fmla="*/ 19 h 42"/>
                <a:gd name="T16" fmla="*/ 49 w 49"/>
                <a:gd name="T17" fmla="*/ 19 h 42"/>
                <a:gd name="T18" fmla="*/ 47 w 49"/>
                <a:gd name="T19" fmla="*/ 23 h 42"/>
                <a:gd name="T20" fmla="*/ 45 w 49"/>
                <a:gd name="T21" fmla="*/ 28 h 42"/>
                <a:gd name="T22" fmla="*/ 41 w 49"/>
                <a:gd name="T23" fmla="*/ 31 h 42"/>
                <a:gd name="T24" fmla="*/ 37 w 49"/>
                <a:gd name="T25" fmla="*/ 35 h 42"/>
                <a:gd name="T26" fmla="*/ 25 w 49"/>
                <a:gd name="T27" fmla="*/ 40 h 42"/>
                <a:gd name="T28" fmla="*/ 15 w 49"/>
                <a:gd name="T29" fmla="*/ 42 h 42"/>
                <a:gd name="T30" fmla="*/ 15 w 49"/>
                <a:gd name="T31" fmla="*/ 42 h 42"/>
                <a:gd name="T32" fmla="*/ 12 w 49"/>
                <a:gd name="T33" fmla="*/ 42 h 42"/>
                <a:gd name="T34" fmla="*/ 10 w 49"/>
                <a:gd name="T35" fmla="*/ 42 h 42"/>
                <a:gd name="T36" fmla="*/ 6 w 49"/>
                <a:gd name="T37" fmla="*/ 38 h 42"/>
                <a:gd name="T38" fmla="*/ 4 w 49"/>
                <a:gd name="T39" fmla="*/ 32 h 42"/>
                <a:gd name="T40" fmla="*/ 2 w 49"/>
                <a:gd name="T41" fmla="*/ 23 h 42"/>
                <a:gd name="T42" fmla="*/ 2 w 49"/>
                <a:gd name="T43" fmla="*/ 23 h 42"/>
                <a:gd name="T44" fmla="*/ 0 w 49"/>
                <a:gd name="T45" fmla="*/ 15 h 42"/>
                <a:gd name="T46" fmla="*/ 0 w 49"/>
                <a:gd name="T47" fmla="*/ 7 h 42"/>
                <a:gd name="T48" fmla="*/ 2 w 49"/>
                <a:gd name="T49" fmla="*/ 3 h 42"/>
                <a:gd name="T50" fmla="*/ 4 w 49"/>
                <a:gd name="T51" fmla="*/ 1 h 42"/>
                <a:gd name="T52" fmla="*/ 8 w 49"/>
                <a:gd name="T53" fmla="*/ 0 h 42"/>
                <a:gd name="T54" fmla="*/ 8 w 49"/>
                <a:gd name="T55" fmla="*/ 0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9"/>
                <a:gd name="T85" fmla="*/ 0 h 42"/>
                <a:gd name="T86" fmla="*/ 49 w 49"/>
                <a:gd name="T87" fmla="*/ 42 h 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9" h="42">
                  <a:moveTo>
                    <a:pt x="8" y="0"/>
                  </a:moveTo>
                  <a:lnTo>
                    <a:pt x="8" y="0"/>
                  </a:lnTo>
                  <a:lnTo>
                    <a:pt x="19" y="1"/>
                  </a:lnTo>
                  <a:lnTo>
                    <a:pt x="31" y="4"/>
                  </a:lnTo>
                  <a:lnTo>
                    <a:pt x="37" y="7"/>
                  </a:lnTo>
                  <a:lnTo>
                    <a:pt x="43" y="10"/>
                  </a:lnTo>
                  <a:lnTo>
                    <a:pt x="47" y="15"/>
                  </a:lnTo>
                  <a:lnTo>
                    <a:pt x="49" y="19"/>
                  </a:lnTo>
                  <a:lnTo>
                    <a:pt x="47" y="23"/>
                  </a:lnTo>
                  <a:lnTo>
                    <a:pt x="45" y="28"/>
                  </a:lnTo>
                  <a:lnTo>
                    <a:pt x="41" y="31"/>
                  </a:lnTo>
                  <a:lnTo>
                    <a:pt x="37" y="35"/>
                  </a:lnTo>
                  <a:lnTo>
                    <a:pt x="25" y="40"/>
                  </a:lnTo>
                  <a:lnTo>
                    <a:pt x="15" y="42"/>
                  </a:lnTo>
                  <a:lnTo>
                    <a:pt x="12" y="42"/>
                  </a:lnTo>
                  <a:lnTo>
                    <a:pt x="10" y="42"/>
                  </a:lnTo>
                  <a:lnTo>
                    <a:pt x="6" y="38"/>
                  </a:lnTo>
                  <a:lnTo>
                    <a:pt x="4" y="32"/>
                  </a:lnTo>
                  <a:lnTo>
                    <a:pt x="2" y="23"/>
                  </a:lnTo>
                  <a:lnTo>
                    <a:pt x="0" y="15"/>
                  </a:lnTo>
                  <a:lnTo>
                    <a:pt x="0" y="7"/>
                  </a:lnTo>
                  <a:lnTo>
                    <a:pt x="2" y="3"/>
                  </a:lnTo>
                  <a:lnTo>
                    <a:pt x="4" y="1"/>
                  </a:lnTo>
                  <a:lnTo>
                    <a:pt x="8" y="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22" name="Freeform 315"/>
            <p:cNvSpPr>
              <a:spLocks/>
            </p:cNvSpPr>
            <p:nvPr/>
          </p:nvSpPr>
          <p:spPr bwMode="auto">
            <a:xfrm>
              <a:off x="3660" y="2943"/>
              <a:ext cx="44" cy="28"/>
            </a:xfrm>
            <a:custGeom>
              <a:avLst/>
              <a:gdLst>
                <a:gd name="T0" fmla="*/ 0 w 44"/>
                <a:gd name="T1" fmla="*/ 19 h 28"/>
                <a:gd name="T2" fmla="*/ 0 w 44"/>
                <a:gd name="T3" fmla="*/ 19 h 28"/>
                <a:gd name="T4" fmla="*/ 4 w 44"/>
                <a:gd name="T5" fmla="*/ 13 h 28"/>
                <a:gd name="T6" fmla="*/ 10 w 44"/>
                <a:gd name="T7" fmla="*/ 7 h 28"/>
                <a:gd name="T8" fmla="*/ 18 w 44"/>
                <a:gd name="T9" fmla="*/ 1 h 28"/>
                <a:gd name="T10" fmla="*/ 22 w 44"/>
                <a:gd name="T11" fmla="*/ 1 h 28"/>
                <a:gd name="T12" fmla="*/ 26 w 44"/>
                <a:gd name="T13" fmla="*/ 0 h 28"/>
                <a:gd name="T14" fmla="*/ 26 w 44"/>
                <a:gd name="T15" fmla="*/ 0 h 28"/>
                <a:gd name="T16" fmla="*/ 32 w 44"/>
                <a:gd name="T17" fmla="*/ 1 h 28"/>
                <a:gd name="T18" fmla="*/ 34 w 44"/>
                <a:gd name="T19" fmla="*/ 4 h 28"/>
                <a:gd name="T20" fmla="*/ 40 w 44"/>
                <a:gd name="T21" fmla="*/ 10 h 28"/>
                <a:gd name="T22" fmla="*/ 44 w 44"/>
                <a:gd name="T23" fmla="*/ 18 h 28"/>
                <a:gd name="T24" fmla="*/ 44 w 44"/>
                <a:gd name="T25" fmla="*/ 23 h 28"/>
                <a:gd name="T26" fmla="*/ 44 w 44"/>
                <a:gd name="T27" fmla="*/ 23 h 28"/>
                <a:gd name="T28" fmla="*/ 42 w 44"/>
                <a:gd name="T29" fmla="*/ 26 h 28"/>
                <a:gd name="T30" fmla="*/ 36 w 44"/>
                <a:gd name="T31" fmla="*/ 28 h 28"/>
                <a:gd name="T32" fmla="*/ 22 w 44"/>
                <a:gd name="T33" fmla="*/ 26 h 28"/>
                <a:gd name="T34" fmla="*/ 22 w 44"/>
                <a:gd name="T35" fmla="*/ 26 h 28"/>
                <a:gd name="T36" fmla="*/ 6 w 44"/>
                <a:gd name="T37" fmla="*/ 25 h 28"/>
                <a:gd name="T38" fmla="*/ 2 w 44"/>
                <a:gd name="T39" fmla="*/ 22 h 28"/>
                <a:gd name="T40" fmla="*/ 0 w 44"/>
                <a:gd name="T41" fmla="*/ 19 h 28"/>
                <a:gd name="T42" fmla="*/ 0 w 44"/>
                <a:gd name="T43" fmla="*/ 19 h 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28"/>
                <a:gd name="T68" fmla="*/ 44 w 44"/>
                <a:gd name="T69" fmla="*/ 28 h 2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28">
                  <a:moveTo>
                    <a:pt x="0" y="19"/>
                  </a:moveTo>
                  <a:lnTo>
                    <a:pt x="0" y="19"/>
                  </a:lnTo>
                  <a:lnTo>
                    <a:pt x="4" y="13"/>
                  </a:lnTo>
                  <a:lnTo>
                    <a:pt x="10" y="7"/>
                  </a:lnTo>
                  <a:lnTo>
                    <a:pt x="18" y="1"/>
                  </a:lnTo>
                  <a:lnTo>
                    <a:pt x="22" y="1"/>
                  </a:lnTo>
                  <a:lnTo>
                    <a:pt x="26" y="0"/>
                  </a:lnTo>
                  <a:lnTo>
                    <a:pt x="32" y="1"/>
                  </a:lnTo>
                  <a:lnTo>
                    <a:pt x="34" y="4"/>
                  </a:lnTo>
                  <a:lnTo>
                    <a:pt x="40" y="10"/>
                  </a:lnTo>
                  <a:lnTo>
                    <a:pt x="44" y="18"/>
                  </a:lnTo>
                  <a:lnTo>
                    <a:pt x="44" y="23"/>
                  </a:lnTo>
                  <a:lnTo>
                    <a:pt x="42" y="26"/>
                  </a:lnTo>
                  <a:lnTo>
                    <a:pt x="36" y="28"/>
                  </a:lnTo>
                  <a:lnTo>
                    <a:pt x="22" y="26"/>
                  </a:lnTo>
                  <a:lnTo>
                    <a:pt x="6" y="25"/>
                  </a:lnTo>
                  <a:lnTo>
                    <a:pt x="2" y="22"/>
                  </a:lnTo>
                  <a:lnTo>
                    <a:pt x="0" y="19"/>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23" name="Freeform 316"/>
            <p:cNvSpPr>
              <a:spLocks/>
            </p:cNvSpPr>
            <p:nvPr/>
          </p:nvSpPr>
          <p:spPr bwMode="auto">
            <a:xfrm>
              <a:off x="3186" y="3175"/>
              <a:ext cx="50" cy="42"/>
            </a:xfrm>
            <a:custGeom>
              <a:avLst/>
              <a:gdLst>
                <a:gd name="T0" fmla="*/ 10 w 50"/>
                <a:gd name="T1" fmla="*/ 0 h 42"/>
                <a:gd name="T2" fmla="*/ 10 w 50"/>
                <a:gd name="T3" fmla="*/ 0 h 42"/>
                <a:gd name="T4" fmla="*/ 20 w 50"/>
                <a:gd name="T5" fmla="*/ 1 h 42"/>
                <a:gd name="T6" fmla="*/ 32 w 50"/>
                <a:gd name="T7" fmla="*/ 4 h 42"/>
                <a:gd name="T8" fmla="*/ 38 w 50"/>
                <a:gd name="T9" fmla="*/ 7 h 42"/>
                <a:gd name="T10" fmla="*/ 44 w 50"/>
                <a:gd name="T11" fmla="*/ 12 h 42"/>
                <a:gd name="T12" fmla="*/ 48 w 50"/>
                <a:gd name="T13" fmla="*/ 15 h 42"/>
                <a:gd name="T14" fmla="*/ 50 w 50"/>
                <a:gd name="T15" fmla="*/ 19 h 42"/>
                <a:gd name="T16" fmla="*/ 50 w 50"/>
                <a:gd name="T17" fmla="*/ 19 h 42"/>
                <a:gd name="T18" fmla="*/ 50 w 50"/>
                <a:gd name="T19" fmla="*/ 23 h 42"/>
                <a:gd name="T20" fmla="*/ 48 w 50"/>
                <a:gd name="T21" fmla="*/ 28 h 42"/>
                <a:gd name="T22" fmla="*/ 44 w 50"/>
                <a:gd name="T23" fmla="*/ 32 h 42"/>
                <a:gd name="T24" fmla="*/ 38 w 50"/>
                <a:gd name="T25" fmla="*/ 35 h 42"/>
                <a:gd name="T26" fmla="*/ 28 w 50"/>
                <a:gd name="T27" fmla="*/ 41 h 42"/>
                <a:gd name="T28" fmla="*/ 16 w 50"/>
                <a:gd name="T29" fmla="*/ 42 h 42"/>
                <a:gd name="T30" fmla="*/ 16 w 50"/>
                <a:gd name="T31" fmla="*/ 42 h 42"/>
                <a:gd name="T32" fmla="*/ 14 w 50"/>
                <a:gd name="T33" fmla="*/ 42 h 42"/>
                <a:gd name="T34" fmla="*/ 10 w 50"/>
                <a:gd name="T35" fmla="*/ 42 h 42"/>
                <a:gd name="T36" fmla="*/ 6 w 50"/>
                <a:gd name="T37" fmla="*/ 38 h 42"/>
                <a:gd name="T38" fmla="*/ 4 w 50"/>
                <a:gd name="T39" fmla="*/ 32 h 42"/>
                <a:gd name="T40" fmla="*/ 2 w 50"/>
                <a:gd name="T41" fmla="*/ 23 h 42"/>
                <a:gd name="T42" fmla="*/ 2 w 50"/>
                <a:gd name="T43" fmla="*/ 23 h 42"/>
                <a:gd name="T44" fmla="*/ 2 w 50"/>
                <a:gd name="T45" fmla="*/ 16 h 42"/>
                <a:gd name="T46" fmla="*/ 0 w 50"/>
                <a:gd name="T47" fmla="*/ 9 h 42"/>
                <a:gd name="T48" fmla="*/ 2 w 50"/>
                <a:gd name="T49" fmla="*/ 3 h 42"/>
                <a:gd name="T50" fmla="*/ 6 w 50"/>
                <a:gd name="T51" fmla="*/ 1 h 42"/>
                <a:gd name="T52" fmla="*/ 10 w 50"/>
                <a:gd name="T53" fmla="*/ 0 h 42"/>
                <a:gd name="T54" fmla="*/ 10 w 50"/>
                <a:gd name="T55" fmla="*/ 0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0"/>
                <a:gd name="T85" fmla="*/ 0 h 42"/>
                <a:gd name="T86" fmla="*/ 50 w 50"/>
                <a:gd name="T87" fmla="*/ 42 h 4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0" h="42">
                  <a:moveTo>
                    <a:pt x="10" y="0"/>
                  </a:moveTo>
                  <a:lnTo>
                    <a:pt x="10" y="0"/>
                  </a:lnTo>
                  <a:lnTo>
                    <a:pt x="20" y="1"/>
                  </a:lnTo>
                  <a:lnTo>
                    <a:pt x="32" y="4"/>
                  </a:lnTo>
                  <a:lnTo>
                    <a:pt x="38" y="7"/>
                  </a:lnTo>
                  <a:lnTo>
                    <a:pt x="44" y="12"/>
                  </a:lnTo>
                  <a:lnTo>
                    <a:pt x="48" y="15"/>
                  </a:lnTo>
                  <a:lnTo>
                    <a:pt x="50" y="19"/>
                  </a:lnTo>
                  <a:lnTo>
                    <a:pt x="50" y="23"/>
                  </a:lnTo>
                  <a:lnTo>
                    <a:pt x="48" y="28"/>
                  </a:lnTo>
                  <a:lnTo>
                    <a:pt x="44" y="32"/>
                  </a:lnTo>
                  <a:lnTo>
                    <a:pt x="38" y="35"/>
                  </a:lnTo>
                  <a:lnTo>
                    <a:pt x="28" y="41"/>
                  </a:lnTo>
                  <a:lnTo>
                    <a:pt x="16" y="42"/>
                  </a:lnTo>
                  <a:lnTo>
                    <a:pt x="14" y="42"/>
                  </a:lnTo>
                  <a:lnTo>
                    <a:pt x="10" y="42"/>
                  </a:lnTo>
                  <a:lnTo>
                    <a:pt x="6" y="38"/>
                  </a:lnTo>
                  <a:lnTo>
                    <a:pt x="4" y="32"/>
                  </a:lnTo>
                  <a:lnTo>
                    <a:pt x="2" y="23"/>
                  </a:lnTo>
                  <a:lnTo>
                    <a:pt x="2" y="16"/>
                  </a:lnTo>
                  <a:lnTo>
                    <a:pt x="0" y="9"/>
                  </a:lnTo>
                  <a:lnTo>
                    <a:pt x="2" y="3"/>
                  </a:lnTo>
                  <a:lnTo>
                    <a:pt x="6" y="1"/>
                  </a:lnTo>
                  <a:lnTo>
                    <a:pt x="10" y="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24" name="Freeform 317"/>
            <p:cNvSpPr>
              <a:spLocks/>
            </p:cNvSpPr>
            <p:nvPr/>
          </p:nvSpPr>
          <p:spPr bwMode="auto">
            <a:xfrm>
              <a:off x="3141" y="3176"/>
              <a:ext cx="43" cy="27"/>
            </a:xfrm>
            <a:custGeom>
              <a:avLst/>
              <a:gdLst>
                <a:gd name="T0" fmla="*/ 0 w 43"/>
                <a:gd name="T1" fmla="*/ 18 h 27"/>
                <a:gd name="T2" fmla="*/ 0 w 43"/>
                <a:gd name="T3" fmla="*/ 18 h 27"/>
                <a:gd name="T4" fmla="*/ 4 w 43"/>
                <a:gd name="T5" fmla="*/ 12 h 27"/>
                <a:gd name="T6" fmla="*/ 10 w 43"/>
                <a:gd name="T7" fmla="*/ 6 h 27"/>
                <a:gd name="T8" fmla="*/ 18 w 43"/>
                <a:gd name="T9" fmla="*/ 2 h 27"/>
                <a:gd name="T10" fmla="*/ 21 w 43"/>
                <a:gd name="T11" fmla="*/ 0 h 27"/>
                <a:gd name="T12" fmla="*/ 27 w 43"/>
                <a:gd name="T13" fmla="*/ 0 h 27"/>
                <a:gd name="T14" fmla="*/ 27 w 43"/>
                <a:gd name="T15" fmla="*/ 0 h 27"/>
                <a:gd name="T16" fmla="*/ 31 w 43"/>
                <a:gd name="T17" fmla="*/ 0 h 27"/>
                <a:gd name="T18" fmla="*/ 35 w 43"/>
                <a:gd name="T19" fmla="*/ 3 h 27"/>
                <a:gd name="T20" fmla="*/ 39 w 43"/>
                <a:gd name="T21" fmla="*/ 9 h 27"/>
                <a:gd name="T22" fmla="*/ 43 w 43"/>
                <a:gd name="T23" fmla="*/ 17 h 27"/>
                <a:gd name="T24" fmla="*/ 43 w 43"/>
                <a:gd name="T25" fmla="*/ 22 h 27"/>
                <a:gd name="T26" fmla="*/ 43 w 43"/>
                <a:gd name="T27" fmla="*/ 22 h 27"/>
                <a:gd name="T28" fmla="*/ 41 w 43"/>
                <a:gd name="T29" fmla="*/ 25 h 27"/>
                <a:gd name="T30" fmla="*/ 37 w 43"/>
                <a:gd name="T31" fmla="*/ 27 h 27"/>
                <a:gd name="T32" fmla="*/ 21 w 43"/>
                <a:gd name="T33" fmla="*/ 25 h 27"/>
                <a:gd name="T34" fmla="*/ 21 w 43"/>
                <a:gd name="T35" fmla="*/ 25 h 27"/>
                <a:gd name="T36" fmla="*/ 6 w 43"/>
                <a:gd name="T37" fmla="*/ 24 h 27"/>
                <a:gd name="T38" fmla="*/ 2 w 43"/>
                <a:gd name="T39" fmla="*/ 21 h 27"/>
                <a:gd name="T40" fmla="*/ 0 w 43"/>
                <a:gd name="T41" fmla="*/ 18 h 27"/>
                <a:gd name="T42" fmla="*/ 0 w 43"/>
                <a:gd name="T43" fmla="*/ 18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3"/>
                <a:gd name="T67" fmla="*/ 0 h 27"/>
                <a:gd name="T68" fmla="*/ 43 w 43"/>
                <a:gd name="T69" fmla="*/ 27 h 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3" h="27">
                  <a:moveTo>
                    <a:pt x="0" y="18"/>
                  </a:moveTo>
                  <a:lnTo>
                    <a:pt x="0" y="18"/>
                  </a:lnTo>
                  <a:lnTo>
                    <a:pt x="4" y="12"/>
                  </a:lnTo>
                  <a:lnTo>
                    <a:pt x="10" y="6"/>
                  </a:lnTo>
                  <a:lnTo>
                    <a:pt x="18" y="2"/>
                  </a:lnTo>
                  <a:lnTo>
                    <a:pt x="21" y="0"/>
                  </a:lnTo>
                  <a:lnTo>
                    <a:pt x="27" y="0"/>
                  </a:lnTo>
                  <a:lnTo>
                    <a:pt x="31" y="0"/>
                  </a:lnTo>
                  <a:lnTo>
                    <a:pt x="35" y="3"/>
                  </a:lnTo>
                  <a:lnTo>
                    <a:pt x="39" y="9"/>
                  </a:lnTo>
                  <a:lnTo>
                    <a:pt x="43" y="17"/>
                  </a:lnTo>
                  <a:lnTo>
                    <a:pt x="43" y="22"/>
                  </a:lnTo>
                  <a:lnTo>
                    <a:pt x="41" y="25"/>
                  </a:lnTo>
                  <a:lnTo>
                    <a:pt x="37" y="27"/>
                  </a:lnTo>
                  <a:lnTo>
                    <a:pt x="21" y="25"/>
                  </a:lnTo>
                  <a:lnTo>
                    <a:pt x="6" y="24"/>
                  </a:lnTo>
                  <a:lnTo>
                    <a:pt x="2" y="21"/>
                  </a:lnTo>
                  <a:lnTo>
                    <a:pt x="0" y="18"/>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25" name="Freeform 318"/>
            <p:cNvSpPr>
              <a:spLocks/>
            </p:cNvSpPr>
            <p:nvPr/>
          </p:nvSpPr>
          <p:spPr bwMode="auto">
            <a:xfrm>
              <a:off x="3168" y="3223"/>
              <a:ext cx="46" cy="28"/>
            </a:xfrm>
            <a:custGeom>
              <a:avLst/>
              <a:gdLst>
                <a:gd name="T0" fmla="*/ 46 w 46"/>
                <a:gd name="T1" fmla="*/ 5 h 28"/>
                <a:gd name="T2" fmla="*/ 46 w 46"/>
                <a:gd name="T3" fmla="*/ 5 h 28"/>
                <a:gd name="T4" fmla="*/ 44 w 46"/>
                <a:gd name="T5" fmla="*/ 11 h 28"/>
                <a:gd name="T6" fmla="*/ 40 w 46"/>
                <a:gd name="T7" fmla="*/ 18 h 28"/>
                <a:gd name="T8" fmla="*/ 34 w 46"/>
                <a:gd name="T9" fmla="*/ 25 h 28"/>
                <a:gd name="T10" fmla="*/ 30 w 46"/>
                <a:gd name="T11" fmla="*/ 27 h 28"/>
                <a:gd name="T12" fmla="*/ 26 w 46"/>
                <a:gd name="T13" fmla="*/ 28 h 28"/>
                <a:gd name="T14" fmla="*/ 26 w 46"/>
                <a:gd name="T15" fmla="*/ 28 h 28"/>
                <a:gd name="T16" fmla="*/ 22 w 46"/>
                <a:gd name="T17" fmla="*/ 28 h 28"/>
                <a:gd name="T18" fmla="*/ 16 w 46"/>
                <a:gd name="T19" fmla="*/ 27 h 28"/>
                <a:gd name="T20" fmla="*/ 8 w 46"/>
                <a:gd name="T21" fmla="*/ 22 h 28"/>
                <a:gd name="T22" fmla="*/ 2 w 46"/>
                <a:gd name="T23" fmla="*/ 15 h 28"/>
                <a:gd name="T24" fmla="*/ 0 w 46"/>
                <a:gd name="T25" fmla="*/ 9 h 28"/>
                <a:gd name="T26" fmla="*/ 0 w 46"/>
                <a:gd name="T27" fmla="*/ 9 h 28"/>
                <a:gd name="T28" fmla="*/ 0 w 46"/>
                <a:gd name="T29" fmla="*/ 5 h 28"/>
                <a:gd name="T30" fmla="*/ 4 w 46"/>
                <a:gd name="T31" fmla="*/ 3 h 28"/>
                <a:gd name="T32" fmla="*/ 20 w 46"/>
                <a:gd name="T33" fmla="*/ 0 h 28"/>
                <a:gd name="T34" fmla="*/ 20 w 46"/>
                <a:gd name="T35" fmla="*/ 0 h 28"/>
                <a:gd name="T36" fmla="*/ 36 w 46"/>
                <a:gd name="T37" fmla="*/ 0 h 28"/>
                <a:gd name="T38" fmla="*/ 42 w 46"/>
                <a:gd name="T39" fmla="*/ 0 h 28"/>
                <a:gd name="T40" fmla="*/ 44 w 46"/>
                <a:gd name="T41" fmla="*/ 2 h 28"/>
                <a:gd name="T42" fmla="*/ 46 w 46"/>
                <a:gd name="T43" fmla="*/ 5 h 28"/>
                <a:gd name="T44" fmla="*/ 46 w 46"/>
                <a:gd name="T45" fmla="*/ 5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6"/>
                <a:gd name="T70" fmla="*/ 0 h 28"/>
                <a:gd name="T71" fmla="*/ 46 w 46"/>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6" h="28">
                  <a:moveTo>
                    <a:pt x="46" y="5"/>
                  </a:moveTo>
                  <a:lnTo>
                    <a:pt x="46" y="5"/>
                  </a:lnTo>
                  <a:lnTo>
                    <a:pt x="44" y="11"/>
                  </a:lnTo>
                  <a:lnTo>
                    <a:pt x="40" y="18"/>
                  </a:lnTo>
                  <a:lnTo>
                    <a:pt x="34" y="25"/>
                  </a:lnTo>
                  <a:lnTo>
                    <a:pt x="30" y="27"/>
                  </a:lnTo>
                  <a:lnTo>
                    <a:pt x="26" y="28"/>
                  </a:lnTo>
                  <a:lnTo>
                    <a:pt x="22" y="28"/>
                  </a:lnTo>
                  <a:lnTo>
                    <a:pt x="16" y="27"/>
                  </a:lnTo>
                  <a:lnTo>
                    <a:pt x="8" y="22"/>
                  </a:lnTo>
                  <a:lnTo>
                    <a:pt x="2" y="15"/>
                  </a:lnTo>
                  <a:lnTo>
                    <a:pt x="0" y="9"/>
                  </a:lnTo>
                  <a:lnTo>
                    <a:pt x="0" y="5"/>
                  </a:lnTo>
                  <a:lnTo>
                    <a:pt x="4" y="3"/>
                  </a:lnTo>
                  <a:lnTo>
                    <a:pt x="20" y="0"/>
                  </a:lnTo>
                  <a:lnTo>
                    <a:pt x="36" y="0"/>
                  </a:lnTo>
                  <a:lnTo>
                    <a:pt x="42" y="0"/>
                  </a:lnTo>
                  <a:lnTo>
                    <a:pt x="44" y="2"/>
                  </a:lnTo>
                  <a:lnTo>
                    <a:pt x="46" y="5"/>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26" name="Freeform 319"/>
            <p:cNvSpPr>
              <a:spLocks/>
            </p:cNvSpPr>
            <p:nvPr/>
          </p:nvSpPr>
          <p:spPr bwMode="auto">
            <a:xfrm>
              <a:off x="3289" y="3231"/>
              <a:ext cx="57" cy="36"/>
            </a:xfrm>
            <a:custGeom>
              <a:avLst/>
              <a:gdLst>
                <a:gd name="T0" fmla="*/ 55 w 57"/>
                <a:gd name="T1" fmla="*/ 16 h 36"/>
                <a:gd name="T2" fmla="*/ 55 w 57"/>
                <a:gd name="T3" fmla="*/ 16 h 36"/>
                <a:gd name="T4" fmla="*/ 51 w 57"/>
                <a:gd name="T5" fmla="*/ 23 h 36"/>
                <a:gd name="T6" fmla="*/ 43 w 57"/>
                <a:gd name="T7" fmla="*/ 31 h 36"/>
                <a:gd name="T8" fmla="*/ 37 w 57"/>
                <a:gd name="T9" fmla="*/ 33 h 36"/>
                <a:gd name="T10" fmla="*/ 31 w 57"/>
                <a:gd name="T11" fmla="*/ 36 h 36"/>
                <a:gd name="T12" fmla="*/ 26 w 57"/>
                <a:gd name="T13" fmla="*/ 36 h 36"/>
                <a:gd name="T14" fmla="*/ 20 w 57"/>
                <a:gd name="T15" fmla="*/ 36 h 36"/>
                <a:gd name="T16" fmla="*/ 20 w 57"/>
                <a:gd name="T17" fmla="*/ 36 h 36"/>
                <a:gd name="T18" fmla="*/ 14 w 57"/>
                <a:gd name="T19" fmla="*/ 35 h 36"/>
                <a:gd name="T20" fmla="*/ 10 w 57"/>
                <a:gd name="T21" fmla="*/ 32 h 36"/>
                <a:gd name="T22" fmla="*/ 6 w 57"/>
                <a:gd name="T23" fmla="*/ 28 h 36"/>
                <a:gd name="T24" fmla="*/ 2 w 57"/>
                <a:gd name="T25" fmla="*/ 23 h 36"/>
                <a:gd name="T26" fmla="*/ 0 w 57"/>
                <a:gd name="T27" fmla="*/ 14 h 36"/>
                <a:gd name="T28" fmla="*/ 0 w 57"/>
                <a:gd name="T29" fmla="*/ 6 h 36"/>
                <a:gd name="T30" fmla="*/ 0 w 57"/>
                <a:gd name="T31" fmla="*/ 6 h 36"/>
                <a:gd name="T32" fmla="*/ 2 w 57"/>
                <a:gd name="T33" fmla="*/ 4 h 36"/>
                <a:gd name="T34" fmla="*/ 4 w 57"/>
                <a:gd name="T35" fmla="*/ 1 h 36"/>
                <a:gd name="T36" fmla="*/ 10 w 57"/>
                <a:gd name="T37" fmla="*/ 0 h 36"/>
                <a:gd name="T38" fmla="*/ 18 w 57"/>
                <a:gd name="T39" fmla="*/ 1 h 36"/>
                <a:gd name="T40" fmla="*/ 30 w 57"/>
                <a:gd name="T41" fmla="*/ 3 h 36"/>
                <a:gd name="T42" fmla="*/ 30 w 57"/>
                <a:gd name="T43" fmla="*/ 3 h 36"/>
                <a:gd name="T44" fmla="*/ 39 w 57"/>
                <a:gd name="T45" fmla="*/ 4 h 36"/>
                <a:gd name="T46" fmla="*/ 49 w 57"/>
                <a:gd name="T47" fmla="*/ 7 h 36"/>
                <a:gd name="T48" fmla="*/ 55 w 57"/>
                <a:gd name="T49" fmla="*/ 10 h 36"/>
                <a:gd name="T50" fmla="*/ 57 w 57"/>
                <a:gd name="T51" fmla="*/ 13 h 36"/>
                <a:gd name="T52" fmla="*/ 55 w 57"/>
                <a:gd name="T53" fmla="*/ 16 h 36"/>
                <a:gd name="T54" fmla="*/ 55 w 57"/>
                <a:gd name="T55" fmla="*/ 16 h 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
                <a:gd name="T85" fmla="*/ 0 h 36"/>
                <a:gd name="T86" fmla="*/ 57 w 57"/>
                <a:gd name="T87" fmla="*/ 36 h 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 h="36">
                  <a:moveTo>
                    <a:pt x="55" y="16"/>
                  </a:moveTo>
                  <a:lnTo>
                    <a:pt x="55" y="16"/>
                  </a:lnTo>
                  <a:lnTo>
                    <a:pt x="51" y="23"/>
                  </a:lnTo>
                  <a:lnTo>
                    <a:pt x="43" y="31"/>
                  </a:lnTo>
                  <a:lnTo>
                    <a:pt x="37" y="33"/>
                  </a:lnTo>
                  <a:lnTo>
                    <a:pt x="31" y="36"/>
                  </a:lnTo>
                  <a:lnTo>
                    <a:pt x="26" y="36"/>
                  </a:lnTo>
                  <a:lnTo>
                    <a:pt x="20" y="36"/>
                  </a:lnTo>
                  <a:lnTo>
                    <a:pt x="14" y="35"/>
                  </a:lnTo>
                  <a:lnTo>
                    <a:pt x="10" y="32"/>
                  </a:lnTo>
                  <a:lnTo>
                    <a:pt x="6" y="28"/>
                  </a:lnTo>
                  <a:lnTo>
                    <a:pt x="2" y="23"/>
                  </a:lnTo>
                  <a:lnTo>
                    <a:pt x="0" y="14"/>
                  </a:lnTo>
                  <a:lnTo>
                    <a:pt x="0" y="6"/>
                  </a:lnTo>
                  <a:lnTo>
                    <a:pt x="2" y="4"/>
                  </a:lnTo>
                  <a:lnTo>
                    <a:pt x="4" y="1"/>
                  </a:lnTo>
                  <a:lnTo>
                    <a:pt x="10" y="0"/>
                  </a:lnTo>
                  <a:lnTo>
                    <a:pt x="18" y="1"/>
                  </a:lnTo>
                  <a:lnTo>
                    <a:pt x="30" y="3"/>
                  </a:lnTo>
                  <a:lnTo>
                    <a:pt x="39" y="4"/>
                  </a:lnTo>
                  <a:lnTo>
                    <a:pt x="49" y="7"/>
                  </a:lnTo>
                  <a:lnTo>
                    <a:pt x="55" y="10"/>
                  </a:lnTo>
                  <a:lnTo>
                    <a:pt x="57" y="13"/>
                  </a:lnTo>
                  <a:lnTo>
                    <a:pt x="55" y="16"/>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27" name="Freeform 320"/>
            <p:cNvSpPr>
              <a:spLocks/>
            </p:cNvSpPr>
            <p:nvPr/>
          </p:nvSpPr>
          <p:spPr bwMode="auto">
            <a:xfrm>
              <a:off x="3326" y="3248"/>
              <a:ext cx="56" cy="40"/>
            </a:xfrm>
            <a:custGeom>
              <a:avLst/>
              <a:gdLst>
                <a:gd name="T0" fmla="*/ 52 w 56"/>
                <a:gd name="T1" fmla="*/ 3 h 40"/>
                <a:gd name="T2" fmla="*/ 52 w 56"/>
                <a:gd name="T3" fmla="*/ 3 h 40"/>
                <a:gd name="T4" fmla="*/ 56 w 56"/>
                <a:gd name="T5" fmla="*/ 11 h 40"/>
                <a:gd name="T6" fmla="*/ 56 w 56"/>
                <a:gd name="T7" fmla="*/ 21 h 40"/>
                <a:gd name="T8" fmla="*/ 54 w 56"/>
                <a:gd name="T9" fmla="*/ 25 h 40"/>
                <a:gd name="T10" fmla="*/ 52 w 56"/>
                <a:gd name="T11" fmla="*/ 31 h 40"/>
                <a:gd name="T12" fmla="*/ 50 w 56"/>
                <a:gd name="T13" fmla="*/ 36 h 40"/>
                <a:gd name="T14" fmla="*/ 46 w 56"/>
                <a:gd name="T15" fmla="*/ 38 h 40"/>
                <a:gd name="T16" fmla="*/ 46 w 56"/>
                <a:gd name="T17" fmla="*/ 38 h 40"/>
                <a:gd name="T18" fmla="*/ 40 w 56"/>
                <a:gd name="T19" fmla="*/ 40 h 40"/>
                <a:gd name="T20" fmla="*/ 34 w 56"/>
                <a:gd name="T21" fmla="*/ 40 h 40"/>
                <a:gd name="T22" fmla="*/ 28 w 56"/>
                <a:gd name="T23" fmla="*/ 38 h 40"/>
                <a:gd name="T24" fmla="*/ 20 w 56"/>
                <a:gd name="T25" fmla="*/ 37 h 40"/>
                <a:gd name="T26" fmla="*/ 10 w 56"/>
                <a:gd name="T27" fmla="*/ 31 h 40"/>
                <a:gd name="T28" fmla="*/ 2 w 56"/>
                <a:gd name="T29" fmla="*/ 25 h 40"/>
                <a:gd name="T30" fmla="*/ 2 w 56"/>
                <a:gd name="T31" fmla="*/ 25 h 40"/>
                <a:gd name="T32" fmla="*/ 0 w 56"/>
                <a:gd name="T33" fmla="*/ 24 h 40"/>
                <a:gd name="T34" fmla="*/ 0 w 56"/>
                <a:gd name="T35" fmla="*/ 21 h 40"/>
                <a:gd name="T36" fmla="*/ 4 w 56"/>
                <a:gd name="T37" fmla="*/ 16 h 40"/>
                <a:gd name="T38" fmla="*/ 10 w 56"/>
                <a:gd name="T39" fmla="*/ 12 h 40"/>
                <a:gd name="T40" fmla="*/ 20 w 56"/>
                <a:gd name="T41" fmla="*/ 8 h 40"/>
                <a:gd name="T42" fmla="*/ 20 w 56"/>
                <a:gd name="T43" fmla="*/ 8 h 40"/>
                <a:gd name="T44" fmla="*/ 30 w 56"/>
                <a:gd name="T45" fmla="*/ 3 h 40"/>
                <a:gd name="T46" fmla="*/ 38 w 56"/>
                <a:gd name="T47" fmla="*/ 0 h 40"/>
                <a:gd name="T48" fmla="*/ 46 w 56"/>
                <a:gd name="T49" fmla="*/ 0 h 40"/>
                <a:gd name="T50" fmla="*/ 50 w 56"/>
                <a:gd name="T51" fmla="*/ 0 h 40"/>
                <a:gd name="T52" fmla="*/ 52 w 56"/>
                <a:gd name="T53" fmla="*/ 3 h 40"/>
                <a:gd name="T54" fmla="*/ 52 w 56"/>
                <a:gd name="T55" fmla="*/ 3 h 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6"/>
                <a:gd name="T85" fmla="*/ 0 h 40"/>
                <a:gd name="T86" fmla="*/ 56 w 56"/>
                <a:gd name="T87" fmla="*/ 40 h 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6" h="40">
                  <a:moveTo>
                    <a:pt x="52" y="3"/>
                  </a:moveTo>
                  <a:lnTo>
                    <a:pt x="52" y="3"/>
                  </a:lnTo>
                  <a:lnTo>
                    <a:pt x="56" y="11"/>
                  </a:lnTo>
                  <a:lnTo>
                    <a:pt x="56" y="21"/>
                  </a:lnTo>
                  <a:lnTo>
                    <a:pt x="54" y="25"/>
                  </a:lnTo>
                  <a:lnTo>
                    <a:pt x="52" y="31"/>
                  </a:lnTo>
                  <a:lnTo>
                    <a:pt x="50" y="36"/>
                  </a:lnTo>
                  <a:lnTo>
                    <a:pt x="46" y="38"/>
                  </a:lnTo>
                  <a:lnTo>
                    <a:pt x="40" y="40"/>
                  </a:lnTo>
                  <a:lnTo>
                    <a:pt x="34" y="40"/>
                  </a:lnTo>
                  <a:lnTo>
                    <a:pt x="28" y="38"/>
                  </a:lnTo>
                  <a:lnTo>
                    <a:pt x="20" y="37"/>
                  </a:lnTo>
                  <a:lnTo>
                    <a:pt x="10" y="31"/>
                  </a:lnTo>
                  <a:lnTo>
                    <a:pt x="2" y="25"/>
                  </a:lnTo>
                  <a:lnTo>
                    <a:pt x="0" y="24"/>
                  </a:lnTo>
                  <a:lnTo>
                    <a:pt x="0" y="21"/>
                  </a:lnTo>
                  <a:lnTo>
                    <a:pt x="4" y="16"/>
                  </a:lnTo>
                  <a:lnTo>
                    <a:pt x="10" y="12"/>
                  </a:lnTo>
                  <a:lnTo>
                    <a:pt x="20" y="8"/>
                  </a:lnTo>
                  <a:lnTo>
                    <a:pt x="30" y="3"/>
                  </a:lnTo>
                  <a:lnTo>
                    <a:pt x="38" y="0"/>
                  </a:lnTo>
                  <a:lnTo>
                    <a:pt x="46" y="0"/>
                  </a:lnTo>
                  <a:lnTo>
                    <a:pt x="50" y="0"/>
                  </a:lnTo>
                  <a:lnTo>
                    <a:pt x="52" y="3"/>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sp>
          <p:nvSpPr>
            <p:cNvPr id="428" name="Freeform 321"/>
            <p:cNvSpPr>
              <a:spLocks/>
            </p:cNvSpPr>
            <p:nvPr/>
          </p:nvSpPr>
          <p:spPr bwMode="auto">
            <a:xfrm>
              <a:off x="3342" y="3213"/>
              <a:ext cx="38" cy="31"/>
            </a:xfrm>
            <a:custGeom>
              <a:avLst/>
              <a:gdLst>
                <a:gd name="T0" fmla="*/ 4 w 38"/>
                <a:gd name="T1" fmla="*/ 0 h 31"/>
                <a:gd name="T2" fmla="*/ 4 w 38"/>
                <a:gd name="T3" fmla="*/ 0 h 31"/>
                <a:gd name="T4" fmla="*/ 12 w 38"/>
                <a:gd name="T5" fmla="*/ 0 h 31"/>
                <a:gd name="T6" fmla="*/ 22 w 38"/>
                <a:gd name="T7" fmla="*/ 2 h 31"/>
                <a:gd name="T8" fmla="*/ 32 w 38"/>
                <a:gd name="T9" fmla="*/ 6 h 31"/>
                <a:gd name="T10" fmla="*/ 36 w 38"/>
                <a:gd name="T11" fmla="*/ 7 h 31"/>
                <a:gd name="T12" fmla="*/ 38 w 38"/>
                <a:gd name="T13" fmla="*/ 10 h 31"/>
                <a:gd name="T14" fmla="*/ 38 w 38"/>
                <a:gd name="T15" fmla="*/ 10 h 31"/>
                <a:gd name="T16" fmla="*/ 38 w 38"/>
                <a:gd name="T17" fmla="*/ 15 h 31"/>
                <a:gd name="T18" fmla="*/ 36 w 38"/>
                <a:gd name="T19" fmla="*/ 18 h 31"/>
                <a:gd name="T20" fmla="*/ 32 w 38"/>
                <a:gd name="T21" fmla="*/ 24 h 31"/>
                <a:gd name="T22" fmla="*/ 24 w 38"/>
                <a:gd name="T23" fmla="*/ 28 h 31"/>
                <a:gd name="T24" fmla="*/ 16 w 38"/>
                <a:gd name="T25" fmla="*/ 31 h 31"/>
                <a:gd name="T26" fmla="*/ 16 w 38"/>
                <a:gd name="T27" fmla="*/ 31 h 31"/>
                <a:gd name="T28" fmla="*/ 12 w 38"/>
                <a:gd name="T29" fmla="*/ 31 h 31"/>
                <a:gd name="T30" fmla="*/ 8 w 38"/>
                <a:gd name="T31" fmla="*/ 28 h 31"/>
                <a:gd name="T32" fmla="*/ 2 w 38"/>
                <a:gd name="T33" fmla="*/ 18 h 31"/>
                <a:gd name="T34" fmla="*/ 2 w 38"/>
                <a:gd name="T35" fmla="*/ 18 h 31"/>
                <a:gd name="T36" fmla="*/ 0 w 38"/>
                <a:gd name="T37" fmla="*/ 6 h 31"/>
                <a:gd name="T38" fmla="*/ 0 w 38"/>
                <a:gd name="T39" fmla="*/ 3 h 31"/>
                <a:gd name="T40" fmla="*/ 4 w 38"/>
                <a:gd name="T41" fmla="*/ 0 h 31"/>
                <a:gd name="T42" fmla="*/ 4 w 38"/>
                <a:gd name="T43" fmla="*/ 0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31"/>
                <a:gd name="T68" fmla="*/ 38 w 38"/>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31">
                  <a:moveTo>
                    <a:pt x="4" y="0"/>
                  </a:moveTo>
                  <a:lnTo>
                    <a:pt x="4" y="0"/>
                  </a:lnTo>
                  <a:lnTo>
                    <a:pt x="12" y="0"/>
                  </a:lnTo>
                  <a:lnTo>
                    <a:pt x="22" y="2"/>
                  </a:lnTo>
                  <a:lnTo>
                    <a:pt x="32" y="6"/>
                  </a:lnTo>
                  <a:lnTo>
                    <a:pt x="36" y="7"/>
                  </a:lnTo>
                  <a:lnTo>
                    <a:pt x="38" y="10"/>
                  </a:lnTo>
                  <a:lnTo>
                    <a:pt x="38" y="15"/>
                  </a:lnTo>
                  <a:lnTo>
                    <a:pt x="36" y="18"/>
                  </a:lnTo>
                  <a:lnTo>
                    <a:pt x="32" y="24"/>
                  </a:lnTo>
                  <a:lnTo>
                    <a:pt x="24" y="28"/>
                  </a:lnTo>
                  <a:lnTo>
                    <a:pt x="16" y="31"/>
                  </a:lnTo>
                  <a:lnTo>
                    <a:pt x="12" y="31"/>
                  </a:lnTo>
                  <a:lnTo>
                    <a:pt x="8" y="28"/>
                  </a:lnTo>
                  <a:lnTo>
                    <a:pt x="2" y="18"/>
                  </a:lnTo>
                  <a:lnTo>
                    <a:pt x="0" y="6"/>
                  </a:lnTo>
                  <a:lnTo>
                    <a:pt x="0" y="3"/>
                  </a:lnTo>
                  <a:lnTo>
                    <a:pt x="4" y="0"/>
                  </a:lnTo>
                  <a:close/>
                </a:path>
              </a:pathLst>
            </a:custGeom>
            <a:gradFill rotWithShape="1">
              <a:gsLst>
                <a:gs pos="0">
                  <a:srgbClr val="765E47"/>
                </a:gs>
                <a:gs pos="100000">
                  <a:srgbClr val="FFCC99"/>
                </a:gs>
              </a:gsLst>
              <a:lin ang="5400000" scaled="1"/>
            </a:gradFill>
            <a:ln w="6350">
              <a:solidFill>
                <a:srgbClr val="003300"/>
              </a:solidFill>
              <a:round/>
              <a:headEnd/>
              <a:tailEnd/>
            </a:ln>
          </p:spPr>
          <p:txBody>
            <a:bodyPr/>
            <a:lstStyle/>
            <a:p>
              <a:endParaRPr lang="en-US"/>
            </a:p>
          </p:txBody>
        </p:sp>
      </p:grpSp>
      <p:pic>
        <p:nvPicPr>
          <p:cNvPr id="429" name="Picture 325" descr="pore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92600" y="2780607"/>
            <a:ext cx="2116788" cy="207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0" name="Straight Connector 429"/>
          <p:cNvCxnSpPr>
            <a:cxnSpLocks/>
          </p:cNvCxnSpPr>
          <p:nvPr/>
        </p:nvCxnSpPr>
        <p:spPr>
          <a:xfrm flipH="1">
            <a:off x="3530600" y="4823178"/>
            <a:ext cx="762000" cy="24447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431" name="Footer Placeholder 4">
            <a:extLst>
              <a:ext uri="{FF2B5EF4-FFF2-40B4-BE49-F238E27FC236}">
                <a16:creationId xmlns:a16="http://schemas.microsoft.com/office/drawing/2014/main" id="{2DBA69B1-2958-45F2-8355-D90E442A262F}"/>
              </a:ext>
            </a:extLst>
          </p:cNvPr>
          <p:cNvSpPr>
            <a:spLocks noGrp="1"/>
          </p:cNvSpPr>
          <p:nvPr>
            <p:ph type="ftr" sz="quarter" idx="13"/>
          </p:nvPr>
        </p:nvSpPr>
        <p:spPr>
          <a:xfrm>
            <a:off x="1443034" y="6431138"/>
            <a:ext cx="2999146" cy="365125"/>
          </a:xfrm>
        </p:spPr>
        <p:txBody>
          <a:bodyPr/>
          <a:lstStyle/>
          <a:p>
            <a:r>
              <a:rPr lang="en-US" dirty="0"/>
              <a:t>Exploring Oil &amp; Gas 2020 ©The NEED Project </a:t>
            </a:r>
          </a:p>
        </p:txBody>
      </p:sp>
      <p:sp>
        <p:nvSpPr>
          <p:cNvPr id="3" name="TextBox 2">
            <a:extLst>
              <a:ext uri="{FF2B5EF4-FFF2-40B4-BE49-F238E27FC236}">
                <a16:creationId xmlns:a16="http://schemas.microsoft.com/office/drawing/2014/main" id="{8A1BAE26-B3A3-49C3-9CD3-04741B4BE672}"/>
              </a:ext>
            </a:extLst>
          </p:cNvPr>
          <p:cNvSpPr txBox="1"/>
          <p:nvPr/>
        </p:nvSpPr>
        <p:spPr>
          <a:xfrm>
            <a:off x="4547683" y="4467607"/>
            <a:ext cx="1747657" cy="253916"/>
          </a:xfrm>
          <a:prstGeom prst="rect">
            <a:avLst/>
          </a:prstGeom>
          <a:solidFill>
            <a:schemeClr val="bg1"/>
          </a:solidFill>
        </p:spPr>
        <p:txBody>
          <a:bodyPr wrap="square" rtlCol="0">
            <a:spAutoFit/>
          </a:bodyPr>
          <a:lstStyle/>
          <a:p>
            <a:r>
              <a:rPr lang="en-US" sz="1050" dirty="0"/>
              <a:t>A pore is a small open space</a:t>
            </a:r>
          </a:p>
        </p:txBody>
      </p:sp>
    </p:spTree>
    <p:extLst>
      <p:ext uri="{BB962C8B-B14F-4D97-AF65-F5344CB8AC3E}">
        <p14:creationId xmlns:p14="http://schemas.microsoft.com/office/powerpoint/2010/main" val="3106898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789" y="251884"/>
            <a:ext cx="10721622" cy="775053"/>
          </a:xfrm>
        </p:spPr>
        <p:txBody>
          <a:bodyPr/>
          <a:lstStyle/>
          <a:p>
            <a:r>
              <a:rPr lang="en-US" dirty="0"/>
              <a:t>Sedimentary Rock and Petroleum Traps</a:t>
            </a:r>
          </a:p>
        </p:txBody>
      </p:sp>
      <p:pic>
        <p:nvPicPr>
          <p:cNvPr id="10" name="Content Placeholder 12" descr="anticlinaltr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6868" y="1161168"/>
            <a:ext cx="4800600" cy="2590800"/>
          </a:xfrm>
          <a:prstGeom prst="rect">
            <a:avLst/>
          </a:prstGeom>
        </p:spPr>
      </p:pic>
      <p:pic>
        <p:nvPicPr>
          <p:cNvPr id="11" name="Picture 13" descr="faulttra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19332" y="1132152"/>
            <a:ext cx="4495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strattrap.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35400" y="3751968"/>
            <a:ext cx="4724400"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4">
            <a:extLst>
              <a:ext uri="{FF2B5EF4-FFF2-40B4-BE49-F238E27FC236}">
                <a16:creationId xmlns:a16="http://schemas.microsoft.com/office/drawing/2014/main" id="{64D46331-342A-4C55-BA9F-C93F0F1BDE67}"/>
              </a:ext>
            </a:extLst>
          </p:cNvPr>
          <p:cNvSpPr>
            <a:spLocks noGrp="1"/>
          </p:cNvSpPr>
          <p:nvPr>
            <p:ph type="ftr" sz="quarter" idx="13"/>
          </p:nvPr>
        </p:nvSpPr>
        <p:spPr>
          <a:xfrm>
            <a:off x="1443034" y="6431138"/>
            <a:ext cx="2999146" cy="365125"/>
          </a:xfrm>
        </p:spPr>
        <p:txBody>
          <a:bodyPr/>
          <a:lstStyle/>
          <a:p>
            <a:r>
              <a:rPr lang="en-US" dirty="0"/>
              <a:t>Exploring Oil &amp; Gas 2020 ©The NEED Project </a:t>
            </a:r>
          </a:p>
        </p:txBody>
      </p:sp>
    </p:spTree>
    <p:extLst>
      <p:ext uri="{BB962C8B-B14F-4D97-AF65-F5344CB8AC3E}">
        <p14:creationId xmlns:p14="http://schemas.microsoft.com/office/powerpoint/2010/main" val="35791826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Exploration by Geologists</a:t>
            </a:r>
          </a:p>
        </p:txBody>
      </p:sp>
      <p:sp>
        <p:nvSpPr>
          <p:cNvPr id="6" name="Footer Placeholder 4">
            <a:extLst>
              <a:ext uri="{FF2B5EF4-FFF2-40B4-BE49-F238E27FC236}">
                <a16:creationId xmlns:a16="http://schemas.microsoft.com/office/drawing/2014/main" id="{721054B3-7679-4C24-8E2A-814CA3324FD7}"/>
              </a:ext>
            </a:extLst>
          </p:cNvPr>
          <p:cNvSpPr>
            <a:spLocks noGrp="1"/>
          </p:cNvSpPr>
          <p:nvPr>
            <p:ph type="ftr" sz="quarter" idx="13"/>
          </p:nvPr>
        </p:nvSpPr>
        <p:spPr>
          <a:xfrm>
            <a:off x="1443034" y="6431138"/>
            <a:ext cx="2999146" cy="365125"/>
          </a:xfrm>
        </p:spPr>
        <p:txBody>
          <a:bodyPr/>
          <a:lstStyle/>
          <a:p>
            <a:r>
              <a:rPr lang="en-US" dirty="0"/>
              <a:t>Exploring Oil &amp; Gas 2020 ©The NEED Project </a:t>
            </a:r>
          </a:p>
        </p:txBody>
      </p:sp>
      <p:pic>
        <p:nvPicPr>
          <p:cNvPr id="3" name="Picture 2">
            <a:extLst>
              <a:ext uri="{FF2B5EF4-FFF2-40B4-BE49-F238E27FC236}">
                <a16:creationId xmlns:a16="http://schemas.microsoft.com/office/drawing/2014/main" id="{A94D31BA-BA32-459C-B022-D908E606231B}"/>
              </a:ext>
            </a:extLst>
          </p:cNvPr>
          <p:cNvPicPr>
            <a:picLocks noChangeAspect="1"/>
          </p:cNvPicPr>
          <p:nvPr/>
        </p:nvPicPr>
        <p:blipFill>
          <a:blip r:embed="rId3"/>
          <a:stretch>
            <a:fillRect/>
          </a:stretch>
        </p:blipFill>
        <p:spPr>
          <a:xfrm>
            <a:off x="919527" y="1386064"/>
            <a:ext cx="2758850" cy="2043012"/>
          </a:xfrm>
          <a:prstGeom prst="rect">
            <a:avLst/>
          </a:prstGeom>
        </p:spPr>
      </p:pic>
      <p:pic>
        <p:nvPicPr>
          <p:cNvPr id="7" name="Picture 6">
            <a:extLst>
              <a:ext uri="{FF2B5EF4-FFF2-40B4-BE49-F238E27FC236}">
                <a16:creationId xmlns:a16="http://schemas.microsoft.com/office/drawing/2014/main" id="{4EE61061-B38C-4CF2-8F6F-09F22079428B}"/>
              </a:ext>
            </a:extLst>
          </p:cNvPr>
          <p:cNvPicPr>
            <a:picLocks noChangeAspect="1"/>
          </p:cNvPicPr>
          <p:nvPr/>
        </p:nvPicPr>
        <p:blipFill>
          <a:blip r:embed="rId4"/>
          <a:stretch>
            <a:fillRect/>
          </a:stretch>
        </p:blipFill>
        <p:spPr>
          <a:xfrm>
            <a:off x="3888150" y="1386064"/>
            <a:ext cx="3299279" cy="2042936"/>
          </a:xfrm>
          <a:prstGeom prst="rect">
            <a:avLst/>
          </a:prstGeom>
        </p:spPr>
      </p:pic>
      <p:pic>
        <p:nvPicPr>
          <p:cNvPr id="8" name="Picture 7">
            <a:extLst>
              <a:ext uri="{FF2B5EF4-FFF2-40B4-BE49-F238E27FC236}">
                <a16:creationId xmlns:a16="http://schemas.microsoft.com/office/drawing/2014/main" id="{239DE086-F3CA-47C1-A4BE-0CA7E31CF5F8}"/>
              </a:ext>
            </a:extLst>
          </p:cNvPr>
          <p:cNvPicPr>
            <a:picLocks noChangeAspect="1"/>
          </p:cNvPicPr>
          <p:nvPr/>
        </p:nvPicPr>
        <p:blipFill>
          <a:blip r:embed="rId5"/>
          <a:stretch>
            <a:fillRect/>
          </a:stretch>
        </p:blipFill>
        <p:spPr>
          <a:xfrm>
            <a:off x="919527" y="3541537"/>
            <a:ext cx="2758850" cy="2419876"/>
          </a:xfrm>
          <a:prstGeom prst="rect">
            <a:avLst/>
          </a:prstGeom>
        </p:spPr>
      </p:pic>
      <p:pic>
        <p:nvPicPr>
          <p:cNvPr id="9" name="Picture 8">
            <a:extLst>
              <a:ext uri="{FF2B5EF4-FFF2-40B4-BE49-F238E27FC236}">
                <a16:creationId xmlns:a16="http://schemas.microsoft.com/office/drawing/2014/main" id="{0C19CE8C-A02B-49C1-A9DB-CF0909993464}"/>
              </a:ext>
            </a:extLst>
          </p:cNvPr>
          <p:cNvPicPr>
            <a:picLocks noChangeAspect="1"/>
          </p:cNvPicPr>
          <p:nvPr/>
        </p:nvPicPr>
        <p:blipFill>
          <a:blip r:embed="rId6"/>
          <a:stretch>
            <a:fillRect/>
          </a:stretch>
        </p:blipFill>
        <p:spPr>
          <a:xfrm>
            <a:off x="7397201" y="1869704"/>
            <a:ext cx="4153616" cy="3680178"/>
          </a:xfrm>
          <a:prstGeom prst="rect">
            <a:avLst/>
          </a:prstGeom>
        </p:spPr>
      </p:pic>
      <p:pic>
        <p:nvPicPr>
          <p:cNvPr id="10" name="Picture 9">
            <a:extLst>
              <a:ext uri="{FF2B5EF4-FFF2-40B4-BE49-F238E27FC236}">
                <a16:creationId xmlns:a16="http://schemas.microsoft.com/office/drawing/2014/main" id="{91521328-9CCD-4D51-86FD-71A74B009035}"/>
              </a:ext>
            </a:extLst>
          </p:cNvPr>
          <p:cNvPicPr>
            <a:picLocks noChangeAspect="1"/>
          </p:cNvPicPr>
          <p:nvPr/>
        </p:nvPicPr>
        <p:blipFill rotWithShape="1">
          <a:blip r:embed="rId7"/>
          <a:srcRect t="1096" b="4579"/>
          <a:stretch/>
        </p:blipFill>
        <p:spPr>
          <a:xfrm>
            <a:off x="3888150" y="3541537"/>
            <a:ext cx="3299278" cy="2419876"/>
          </a:xfrm>
          <a:prstGeom prst="rect">
            <a:avLst/>
          </a:prstGeom>
        </p:spPr>
      </p:pic>
      <p:sp>
        <p:nvSpPr>
          <p:cNvPr id="11" name="TextBox 10">
            <a:extLst>
              <a:ext uri="{FF2B5EF4-FFF2-40B4-BE49-F238E27FC236}">
                <a16:creationId xmlns:a16="http://schemas.microsoft.com/office/drawing/2014/main" id="{3954A039-5F1A-4E93-9DE8-9993EC7EE141}"/>
              </a:ext>
            </a:extLst>
          </p:cNvPr>
          <p:cNvSpPr txBox="1"/>
          <p:nvPr/>
        </p:nvSpPr>
        <p:spPr>
          <a:xfrm>
            <a:off x="8734005" y="6292638"/>
            <a:ext cx="3695061" cy="276999"/>
          </a:xfrm>
          <a:prstGeom prst="rect">
            <a:avLst/>
          </a:prstGeom>
          <a:noFill/>
        </p:spPr>
        <p:txBody>
          <a:bodyPr wrap="square" rtlCol="0">
            <a:spAutoFit/>
          </a:bodyPr>
          <a:lstStyle/>
          <a:p>
            <a:r>
              <a:rPr lang="en-US" sz="1200" dirty="0">
                <a:solidFill>
                  <a:schemeClr val="bg1">
                    <a:lumMod val="50000"/>
                  </a:schemeClr>
                </a:solidFill>
              </a:rPr>
              <a:t>Images courtesy of Society of Petroleum Engineers</a:t>
            </a:r>
          </a:p>
        </p:txBody>
      </p:sp>
    </p:spTree>
    <p:extLst>
      <p:ext uri="{BB962C8B-B14F-4D97-AF65-F5344CB8AC3E}">
        <p14:creationId xmlns:p14="http://schemas.microsoft.com/office/powerpoint/2010/main" val="14829734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Seismic Technology</a:t>
            </a:r>
          </a:p>
        </p:txBody>
      </p:sp>
      <p:sp>
        <p:nvSpPr>
          <p:cNvPr id="4" name="Text Placeholder 10"/>
          <p:cNvSpPr txBox="1">
            <a:spLocks/>
          </p:cNvSpPr>
          <p:nvPr/>
        </p:nvSpPr>
        <p:spPr>
          <a:xfrm>
            <a:off x="1062998" y="2235200"/>
            <a:ext cx="4040188" cy="639762"/>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Clr>
                <a:srgbClr val="00B0F0"/>
              </a:buClr>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00B0F0"/>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B0F0"/>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00B0F0"/>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00B0F0"/>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b="1" dirty="0">
                <a:solidFill>
                  <a:srgbClr val="00B0F0"/>
                </a:solidFill>
              </a:rPr>
              <a:t>Land</a:t>
            </a:r>
          </a:p>
        </p:txBody>
      </p:sp>
      <p:pic>
        <p:nvPicPr>
          <p:cNvPr id="5" name="Picture 3" descr="Seismic13.jpg"/>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1062998" y="3124200"/>
            <a:ext cx="4398002" cy="2717800"/>
          </a:xfrm>
          <a:prstGeom prst="rect">
            <a:avLst/>
          </a:prstGeom>
        </p:spPr>
      </p:pic>
      <p:sp>
        <p:nvSpPr>
          <p:cNvPr id="6" name="Text Placeholder 11"/>
          <p:cNvSpPr txBox="1">
            <a:spLocks/>
          </p:cNvSpPr>
          <p:nvPr/>
        </p:nvSpPr>
        <p:spPr>
          <a:xfrm>
            <a:off x="6807200" y="2235200"/>
            <a:ext cx="4041775" cy="63976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altLang="en-US" b="1" dirty="0">
                <a:solidFill>
                  <a:srgbClr val="00B0F0"/>
                </a:solidFill>
              </a:rPr>
              <a:t>Water</a:t>
            </a:r>
          </a:p>
        </p:txBody>
      </p:sp>
      <p:pic>
        <p:nvPicPr>
          <p:cNvPr id="7" name="Picture 2" descr="Seismic12.jpg"/>
          <p:cNvPicPr>
            <a:picLocks noGrp="1" noChangeAspect="1"/>
          </p:cNvPicPr>
          <p:nvPr>
            <p:ph sz="quarter" idx="4294967295"/>
          </p:nvPr>
        </p:nvPicPr>
        <p:blipFill>
          <a:blip r:embed="rId4" cstate="print">
            <a:extLst>
              <a:ext uri="{28A0092B-C50C-407E-A947-70E740481C1C}">
                <a14:useLocalDpi xmlns:a14="http://schemas.microsoft.com/office/drawing/2010/main" val="0"/>
              </a:ext>
            </a:extLst>
          </a:blip>
          <a:stretch>
            <a:fillRect/>
          </a:stretch>
        </p:blipFill>
        <p:spPr>
          <a:xfrm>
            <a:off x="5994400" y="3162300"/>
            <a:ext cx="5225716" cy="2286000"/>
          </a:xfrm>
          <a:prstGeom prst="rect">
            <a:avLst/>
          </a:prstGeom>
        </p:spPr>
      </p:pic>
      <p:sp>
        <p:nvSpPr>
          <p:cNvPr id="9" name="Footer Placeholder 4">
            <a:extLst>
              <a:ext uri="{FF2B5EF4-FFF2-40B4-BE49-F238E27FC236}">
                <a16:creationId xmlns:a16="http://schemas.microsoft.com/office/drawing/2014/main" id="{C50DECA7-02DD-4A36-880C-D0A288A2E617}"/>
              </a:ext>
            </a:extLst>
          </p:cNvPr>
          <p:cNvSpPr>
            <a:spLocks noGrp="1"/>
          </p:cNvSpPr>
          <p:nvPr>
            <p:ph type="ftr" sz="quarter" idx="13"/>
          </p:nvPr>
        </p:nvSpPr>
        <p:spPr>
          <a:xfrm>
            <a:off x="1443034" y="6431138"/>
            <a:ext cx="2999146" cy="365125"/>
          </a:xfrm>
        </p:spPr>
        <p:txBody>
          <a:bodyPr/>
          <a:lstStyle/>
          <a:p>
            <a:r>
              <a:rPr lang="en-US" dirty="0"/>
              <a:t>Exploring Oil &amp; Gas 2020 ©The NEED Project </a:t>
            </a:r>
          </a:p>
        </p:txBody>
      </p:sp>
    </p:spTree>
    <p:extLst>
      <p:ext uri="{BB962C8B-B14F-4D97-AF65-F5344CB8AC3E}">
        <p14:creationId xmlns:p14="http://schemas.microsoft.com/office/powerpoint/2010/main" val="1201123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eabed Seismic"/>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94703" y="1097550"/>
            <a:ext cx="7561874" cy="5203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1"/>
          </p:nvPr>
        </p:nvSpPr>
        <p:spPr>
          <a:xfrm>
            <a:off x="262739" y="556634"/>
            <a:ext cx="6205794" cy="704963"/>
          </a:xfrm>
          <a:noFill/>
        </p:spPr>
        <p:txBody>
          <a:bodyPr/>
          <a:lstStyle/>
          <a:p>
            <a:r>
              <a:rPr lang="en-US" dirty="0"/>
              <a:t>Seabed Seismic</a:t>
            </a:r>
          </a:p>
        </p:txBody>
      </p:sp>
    </p:spTree>
    <p:extLst>
      <p:ext uri="{BB962C8B-B14F-4D97-AF65-F5344CB8AC3E}">
        <p14:creationId xmlns:p14="http://schemas.microsoft.com/office/powerpoint/2010/main" val="27879850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0449A2-6001-4868-A223-666971D392DD}"/>
              </a:ext>
            </a:extLst>
          </p:cNvPr>
          <p:cNvPicPr>
            <a:picLocks noChangeAspect="1"/>
          </p:cNvPicPr>
          <p:nvPr/>
        </p:nvPicPr>
        <p:blipFill>
          <a:blip r:embed="rId2"/>
          <a:stretch>
            <a:fillRect/>
          </a:stretch>
        </p:blipFill>
        <p:spPr>
          <a:xfrm>
            <a:off x="2093485" y="452803"/>
            <a:ext cx="8005029" cy="5570980"/>
          </a:xfrm>
          <a:prstGeom prst="rect">
            <a:avLst/>
          </a:prstGeom>
        </p:spPr>
      </p:pic>
      <p:sp>
        <p:nvSpPr>
          <p:cNvPr id="13" name="Footer Placeholder 4">
            <a:extLst>
              <a:ext uri="{FF2B5EF4-FFF2-40B4-BE49-F238E27FC236}">
                <a16:creationId xmlns:a16="http://schemas.microsoft.com/office/drawing/2014/main" id="{3040DF16-4B6F-4523-803A-2D59E9775473}"/>
              </a:ext>
            </a:extLst>
          </p:cNvPr>
          <p:cNvSpPr>
            <a:spLocks noGrp="1"/>
          </p:cNvSpPr>
          <p:nvPr>
            <p:ph type="ftr" sz="quarter" idx="13"/>
          </p:nvPr>
        </p:nvSpPr>
        <p:spPr>
          <a:xfrm>
            <a:off x="1443034" y="6431138"/>
            <a:ext cx="2999146" cy="365125"/>
          </a:xfrm>
        </p:spPr>
        <p:txBody>
          <a:bodyPr/>
          <a:lstStyle/>
          <a:p>
            <a:r>
              <a:rPr lang="en-US" dirty="0"/>
              <a:t>Exploring Oil &amp; Gas 2020 ©The NEED Project </a:t>
            </a:r>
          </a:p>
        </p:txBody>
      </p:sp>
    </p:spTree>
    <p:extLst>
      <p:ext uri="{BB962C8B-B14F-4D97-AF65-F5344CB8AC3E}">
        <p14:creationId xmlns:p14="http://schemas.microsoft.com/office/powerpoint/2010/main" val="2699845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Sawing Core Samp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28874" y="3785979"/>
            <a:ext cx="4740448" cy="297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coresampl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7511" y="355066"/>
            <a:ext cx="4390794" cy="2908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coresamples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88957" y="194530"/>
            <a:ext cx="4620283" cy="306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Diamond-Core-Drill-Bits-CBAA-.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511" y="3815760"/>
            <a:ext cx="4219176" cy="2687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8"/>
          <p:cNvSpPr>
            <a:spLocks noGrp="1"/>
          </p:cNvSpPr>
          <p:nvPr>
            <p:ph type="body" sz="quarter" idx="11"/>
          </p:nvPr>
        </p:nvSpPr>
        <p:spPr>
          <a:xfrm>
            <a:off x="4960373" y="3325903"/>
            <a:ext cx="1944814" cy="704963"/>
          </a:xfrm>
        </p:spPr>
        <p:txBody>
          <a:bodyPr/>
          <a:lstStyle/>
          <a:p>
            <a:r>
              <a:rPr lang="en-US" i="0" dirty="0"/>
              <a:t>Core Samples</a:t>
            </a:r>
          </a:p>
        </p:txBody>
      </p:sp>
    </p:spTree>
    <p:extLst>
      <p:ext uri="{BB962C8B-B14F-4D97-AF65-F5344CB8AC3E}">
        <p14:creationId xmlns:p14="http://schemas.microsoft.com/office/powerpoint/2010/main" val="4251044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799" b="5799"/>
          <a:stretch>
            <a:fillRect/>
          </a:stretch>
        </p:blipFill>
        <p:spPr>
          <a:xfrm>
            <a:off x="1455576" y="233649"/>
            <a:ext cx="9759820" cy="5489899"/>
          </a:xfrm>
        </p:spPr>
      </p:pic>
      <p:sp>
        <p:nvSpPr>
          <p:cNvPr id="3" name="Text Placeholder 2"/>
          <p:cNvSpPr>
            <a:spLocks noGrp="1"/>
          </p:cNvSpPr>
          <p:nvPr>
            <p:ph type="body" sz="quarter" idx="11"/>
          </p:nvPr>
        </p:nvSpPr>
        <p:spPr>
          <a:xfrm>
            <a:off x="3952133" y="5723548"/>
            <a:ext cx="6205794" cy="704963"/>
          </a:xfrm>
        </p:spPr>
        <p:txBody>
          <a:bodyPr/>
          <a:lstStyle/>
          <a:p>
            <a:r>
              <a:rPr lang="en-US" i="0" dirty="0"/>
              <a:t>Exploration and Production by Drilling</a:t>
            </a:r>
          </a:p>
        </p:txBody>
      </p:sp>
    </p:spTree>
    <p:extLst>
      <p:ext uri="{BB962C8B-B14F-4D97-AF65-F5344CB8AC3E}">
        <p14:creationId xmlns:p14="http://schemas.microsoft.com/office/powerpoint/2010/main" val="4076602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What is NEED?</a:t>
            </a:r>
          </a:p>
        </p:txBody>
      </p:sp>
      <p:sp>
        <p:nvSpPr>
          <p:cNvPr id="4" name="Text Placeholder 3"/>
          <p:cNvSpPr>
            <a:spLocks noGrp="1"/>
          </p:cNvSpPr>
          <p:nvPr>
            <p:ph type="body" idx="1"/>
          </p:nvPr>
        </p:nvSpPr>
        <p:spPr/>
        <p:txBody>
          <a:bodyPr>
            <a:normAutofit lnSpcReduction="10000"/>
          </a:bodyPr>
          <a:lstStyle/>
          <a:p>
            <a:r>
              <a:rPr lang="en-US" dirty="0"/>
              <a:t>National Energy Education Development</a:t>
            </a:r>
          </a:p>
          <a:p>
            <a:endParaRPr lang="en-US" dirty="0"/>
          </a:p>
        </p:txBody>
      </p:sp>
      <p:sp>
        <p:nvSpPr>
          <p:cNvPr id="5" name="Text Placeholder 4"/>
          <p:cNvSpPr>
            <a:spLocks noGrp="1"/>
          </p:cNvSpPr>
          <p:nvPr>
            <p:ph type="body" sz="quarter" idx="11"/>
          </p:nvPr>
        </p:nvSpPr>
        <p:spPr/>
        <p:txBody>
          <a:bodyPr/>
          <a:lstStyle/>
          <a:p>
            <a:endParaRPr lang="en-US" dirty="0"/>
          </a:p>
        </p:txBody>
      </p:sp>
      <p:sp>
        <p:nvSpPr>
          <p:cNvPr id="6" name="Text Placeholder 5"/>
          <p:cNvSpPr>
            <a:spLocks noGrp="1"/>
          </p:cNvSpPr>
          <p:nvPr>
            <p:ph type="body" sz="quarter" idx="12"/>
          </p:nvPr>
        </p:nvSpPr>
        <p:spPr>
          <a:xfrm>
            <a:off x="825501" y="2398714"/>
            <a:ext cx="4630078" cy="3900487"/>
          </a:xfrm>
        </p:spPr>
        <p:txBody>
          <a:bodyPr/>
          <a:lstStyle/>
          <a:p>
            <a:r>
              <a:rPr lang="en-US" sz="2400" dirty="0"/>
              <a:t>The mission of the NEED Project is to promote an energy conscious and educated society by creating networks of students, educators, and business, government, and community leaders to design and deliver objective, multi-sided energy education programs.</a:t>
            </a:r>
          </a:p>
          <a:p>
            <a:endParaRPr lang="en-US" dirty="0"/>
          </a:p>
        </p:txBody>
      </p:sp>
      <p:pic>
        <p:nvPicPr>
          <p:cNvPr id="7" name="Content Placeholder 19" descr="Barry.jpg"/>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0278" r="20278"/>
          <a:stretch>
            <a:fillRect/>
          </a:stretch>
        </p:blipFill>
        <p:spPr>
          <a:prstGeom prst="rect">
            <a:avLst/>
          </a:prstGeom>
        </p:spPr>
      </p:pic>
      <p:sp>
        <p:nvSpPr>
          <p:cNvPr id="10" name="Text Placeholder 4">
            <a:extLst>
              <a:ext uri="{FF2B5EF4-FFF2-40B4-BE49-F238E27FC236}">
                <a16:creationId xmlns:a16="http://schemas.microsoft.com/office/drawing/2014/main" id="{79338CA5-EC0F-404F-9C86-95DEB338C929}"/>
              </a:ext>
            </a:extLst>
          </p:cNvPr>
          <p:cNvSpPr txBox="1">
            <a:spLocks/>
          </p:cNvSpPr>
          <p:nvPr/>
        </p:nvSpPr>
        <p:spPr>
          <a:xfrm>
            <a:off x="8850328" y="5775501"/>
            <a:ext cx="3370376" cy="1113174"/>
          </a:xfrm>
          <a:prstGeom prst="rect">
            <a:avLst/>
          </a:prstGeom>
          <a:solidFill>
            <a:schemeClr val="bg1"/>
          </a:solidFill>
        </p:spPr>
        <p:txBody>
          <a:bodyPr vert="horz" lIns="91440" tIns="45720" rIns="91440" bIns="45720" rtlCol="0" anchor="ctr">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dirty="0">
                <a:solidFill>
                  <a:schemeClr val="tx1"/>
                </a:solidFill>
              </a:rPr>
              <a:t>In 2019-2020: </a:t>
            </a:r>
          </a:p>
          <a:p>
            <a:pPr>
              <a:buFont typeface="Arial" panose="020B0604020202020204" pitchFamily="34" charset="0"/>
              <a:buChar char="•"/>
              <a:defRPr/>
            </a:pPr>
            <a:r>
              <a:rPr lang="en-US" dirty="0">
                <a:solidFill>
                  <a:schemeClr val="tx1"/>
                </a:solidFill>
              </a:rPr>
              <a:t> 100+ workshops across 565 cities in the U.S.</a:t>
            </a:r>
          </a:p>
          <a:p>
            <a:pPr>
              <a:buFont typeface="Arial" panose="020B0604020202020204" pitchFamily="34" charset="0"/>
              <a:buChar char="•"/>
              <a:defRPr/>
            </a:pPr>
            <a:r>
              <a:rPr lang="en-US" dirty="0">
                <a:solidFill>
                  <a:schemeClr val="tx1"/>
                </a:solidFill>
              </a:rPr>
              <a:t> At least </a:t>
            </a:r>
            <a:r>
              <a:rPr lang="en-US" b="1" dirty="0">
                <a:solidFill>
                  <a:schemeClr val="tx1"/>
                </a:solidFill>
              </a:rPr>
              <a:t>428,000</a:t>
            </a:r>
            <a:r>
              <a:rPr lang="en-US" dirty="0">
                <a:solidFill>
                  <a:schemeClr val="tx1"/>
                </a:solidFill>
              </a:rPr>
              <a:t> students reached utilizing       workshop materials and curriculum.</a:t>
            </a:r>
          </a:p>
        </p:txBody>
      </p:sp>
      <p:sp>
        <p:nvSpPr>
          <p:cNvPr id="9" name="Footer Placeholder 7">
            <a:extLst>
              <a:ext uri="{FF2B5EF4-FFF2-40B4-BE49-F238E27FC236}">
                <a16:creationId xmlns:a16="http://schemas.microsoft.com/office/drawing/2014/main" id="{48349FDB-84D4-48D0-BABF-0CBCBD41C2C4}"/>
              </a:ext>
            </a:extLst>
          </p:cNvPr>
          <p:cNvSpPr>
            <a:spLocks noGrp="1"/>
          </p:cNvSpPr>
          <p:nvPr>
            <p:ph type="ftr" sz="quarter" idx="13"/>
          </p:nvPr>
        </p:nvSpPr>
        <p:spPr>
          <a:xfrm>
            <a:off x="1443034" y="6431138"/>
            <a:ext cx="4454524" cy="365125"/>
          </a:xfrm>
        </p:spPr>
        <p:txBody>
          <a:bodyPr/>
          <a:lstStyle/>
          <a:p>
            <a:r>
              <a:rPr lang="en-US" dirty="0"/>
              <a:t>ConocoPhillips 2020 ©The NEED Project  </a:t>
            </a:r>
          </a:p>
        </p:txBody>
      </p:sp>
    </p:spTree>
    <p:extLst>
      <p:ext uri="{BB962C8B-B14F-4D97-AF65-F5344CB8AC3E}">
        <p14:creationId xmlns:p14="http://schemas.microsoft.com/office/powerpoint/2010/main" val="3955460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5500" y="685800"/>
            <a:ext cx="5172075" cy="1143000"/>
          </a:xfrm>
        </p:spPr>
        <p:txBody>
          <a:bodyPr>
            <a:normAutofit fontScale="90000"/>
          </a:bodyPr>
          <a:lstStyle/>
          <a:p>
            <a:r>
              <a:rPr lang="en-US" dirty="0"/>
              <a:t>Horizontal Drilling and Hydraulic Fracturing</a:t>
            </a:r>
          </a:p>
        </p:txBody>
      </p:sp>
      <p:sp>
        <p:nvSpPr>
          <p:cNvPr id="6" name="Text Placeholder 5"/>
          <p:cNvSpPr>
            <a:spLocks noGrp="1"/>
          </p:cNvSpPr>
          <p:nvPr>
            <p:ph type="body" sz="quarter" idx="12"/>
          </p:nvPr>
        </p:nvSpPr>
        <p:spPr>
          <a:xfrm>
            <a:off x="825500" y="1955800"/>
            <a:ext cx="5172075" cy="4343401"/>
          </a:xfrm>
        </p:spPr>
        <p:txBody>
          <a:bodyPr/>
          <a:lstStyle/>
          <a:p>
            <a:pPr marL="285750" indent="-285750">
              <a:buClr>
                <a:srgbClr val="00B0F0"/>
              </a:buClr>
              <a:buFont typeface="Arial" panose="020B0604020202020204" pitchFamily="34" charset="0"/>
              <a:buChar char="•"/>
            </a:pPr>
            <a:r>
              <a:rPr lang="en-US" sz="2800" dirty="0"/>
              <a:t>Increased technology allows us to retrieve “tight” formations.</a:t>
            </a:r>
          </a:p>
          <a:p>
            <a:pPr marL="285750" indent="-285750">
              <a:buClr>
                <a:srgbClr val="00B0F0"/>
              </a:buClr>
              <a:buFont typeface="Arial" panose="020B0604020202020204" pitchFamily="34" charset="0"/>
              <a:buChar char="•"/>
            </a:pPr>
            <a:r>
              <a:rPr lang="en-US" sz="2800" dirty="0"/>
              <a:t>The drilling process is similar, except for a specialized bit that allows for horizontal drilling.</a:t>
            </a:r>
          </a:p>
          <a:p>
            <a:pPr marL="285750" indent="-285750">
              <a:buClr>
                <a:srgbClr val="00B0F0"/>
              </a:buClr>
              <a:buFont typeface="Arial" panose="020B0604020202020204" pitchFamily="34" charset="0"/>
              <a:buChar char="•"/>
            </a:pPr>
            <a:r>
              <a:rPr lang="en-US" sz="2800" dirty="0"/>
              <a:t>If oil and gas are trapped, fracturing may be used to allow liquids to flow.</a:t>
            </a:r>
          </a:p>
          <a:p>
            <a:endParaRPr lang="en-US" dirty="0"/>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0075" y="850900"/>
            <a:ext cx="5931925" cy="4775200"/>
          </a:xfrm>
          <a:prstGeom prst="rect">
            <a:avLst/>
          </a:prstGeom>
        </p:spPr>
      </p:pic>
      <p:sp>
        <p:nvSpPr>
          <p:cNvPr id="9" name="Footer Placeholder 4">
            <a:extLst>
              <a:ext uri="{FF2B5EF4-FFF2-40B4-BE49-F238E27FC236}">
                <a16:creationId xmlns:a16="http://schemas.microsoft.com/office/drawing/2014/main" id="{95B7E2B7-84E1-43AE-8901-50B4543BB660}"/>
              </a:ext>
            </a:extLst>
          </p:cNvPr>
          <p:cNvSpPr>
            <a:spLocks noGrp="1"/>
          </p:cNvSpPr>
          <p:nvPr>
            <p:ph type="ftr" sz="quarter" idx="13"/>
          </p:nvPr>
        </p:nvSpPr>
        <p:spPr>
          <a:xfrm>
            <a:off x="1443034" y="6431138"/>
            <a:ext cx="2999146" cy="365125"/>
          </a:xfrm>
        </p:spPr>
        <p:txBody>
          <a:bodyPr/>
          <a:lstStyle/>
          <a:p>
            <a:r>
              <a:rPr lang="en-US" dirty="0"/>
              <a:t>Exploring Oil &amp; Gas 2020 ©The NEED Project </a:t>
            </a:r>
          </a:p>
        </p:txBody>
      </p:sp>
    </p:spTree>
    <p:extLst>
      <p:ext uri="{BB962C8B-B14F-4D97-AF65-F5344CB8AC3E}">
        <p14:creationId xmlns:p14="http://schemas.microsoft.com/office/powerpoint/2010/main" val="898157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l="27252" r="3007"/>
          <a:stretch/>
        </p:blipFill>
        <p:spPr>
          <a:xfrm>
            <a:off x="6299201" y="1207908"/>
            <a:ext cx="5260622" cy="5034848"/>
          </a:xfrm>
        </p:spPr>
      </p:pic>
      <p:sp>
        <p:nvSpPr>
          <p:cNvPr id="2" name="Title 1"/>
          <p:cNvSpPr>
            <a:spLocks noGrp="1"/>
          </p:cNvSpPr>
          <p:nvPr>
            <p:ph type="title"/>
          </p:nvPr>
        </p:nvSpPr>
        <p:spPr/>
        <p:txBody>
          <a:bodyPr/>
          <a:lstStyle/>
          <a:p>
            <a:r>
              <a:rPr lang="en-US" dirty="0"/>
              <a:t>Production</a:t>
            </a:r>
          </a:p>
        </p:txBody>
      </p:sp>
      <p:pic>
        <p:nvPicPr>
          <p:cNvPr id="6" name="Picture Placeholder 5"/>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18577" b="18577"/>
          <a:stretch>
            <a:fillRect/>
          </a:stretch>
        </p:blipFill>
        <p:spPr/>
      </p:pic>
      <p:sp>
        <p:nvSpPr>
          <p:cNvPr id="8" name="Text Placeholder 4"/>
          <p:cNvSpPr>
            <a:spLocks noGrp="1"/>
          </p:cNvSpPr>
          <p:nvPr>
            <p:ph type="body" sz="quarter" idx="11"/>
          </p:nvPr>
        </p:nvSpPr>
        <p:spPr>
          <a:xfrm>
            <a:off x="1518003" y="5664200"/>
            <a:ext cx="4668308" cy="381001"/>
          </a:xfrm>
        </p:spPr>
        <p:txBody>
          <a:bodyPr>
            <a:noAutofit/>
          </a:bodyPr>
          <a:lstStyle/>
          <a:p>
            <a:r>
              <a:rPr lang="en-US" altLang="en-US" sz="2000" b="1" dirty="0"/>
              <a:t>Christmas Tree</a:t>
            </a:r>
            <a:endParaRPr lang="en-US" sz="2000" b="1" dirty="0"/>
          </a:p>
        </p:txBody>
      </p:sp>
      <p:sp>
        <p:nvSpPr>
          <p:cNvPr id="10" name="Text Placeholder 4"/>
          <p:cNvSpPr txBox="1">
            <a:spLocks/>
          </p:cNvSpPr>
          <p:nvPr/>
        </p:nvSpPr>
        <p:spPr>
          <a:xfrm>
            <a:off x="6891514" y="5664200"/>
            <a:ext cx="4668308" cy="381001"/>
          </a:xfrm>
          <a:prstGeom prst="rect">
            <a:avLst/>
          </a:prstGeom>
          <a:solidFill>
            <a:schemeClr val="bg1"/>
          </a:solidFill>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400" i="1"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sz="2000" b="1" dirty="0"/>
              <a:t>Horse Head Pump</a:t>
            </a:r>
          </a:p>
        </p:txBody>
      </p:sp>
      <p:sp>
        <p:nvSpPr>
          <p:cNvPr id="9" name="Footer Placeholder 4">
            <a:extLst>
              <a:ext uri="{FF2B5EF4-FFF2-40B4-BE49-F238E27FC236}">
                <a16:creationId xmlns:a16="http://schemas.microsoft.com/office/drawing/2014/main" id="{82BA0212-E2F8-4861-95A7-EFBC4D4038AA}"/>
              </a:ext>
            </a:extLst>
          </p:cNvPr>
          <p:cNvSpPr>
            <a:spLocks noGrp="1"/>
          </p:cNvSpPr>
          <p:nvPr>
            <p:ph type="ftr" sz="quarter" idx="13"/>
          </p:nvPr>
        </p:nvSpPr>
        <p:spPr>
          <a:xfrm>
            <a:off x="1443034" y="6431138"/>
            <a:ext cx="2999146" cy="365125"/>
          </a:xfrm>
        </p:spPr>
        <p:txBody>
          <a:bodyPr/>
          <a:lstStyle/>
          <a:p>
            <a:r>
              <a:rPr lang="en-US" dirty="0"/>
              <a:t>Exploring Oil &amp; Gas 2018 ©The NEED Project </a:t>
            </a:r>
          </a:p>
        </p:txBody>
      </p:sp>
    </p:spTree>
    <p:extLst>
      <p:ext uri="{BB962C8B-B14F-4D97-AF65-F5344CB8AC3E}">
        <p14:creationId xmlns:p14="http://schemas.microsoft.com/office/powerpoint/2010/main" val="32266632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Enhanced Oil Recovery</a:t>
            </a:r>
          </a:p>
        </p:txBody>
      </p:sp>
      <p:pic>
        <p:nvPicPr>
          <p:cNvPr id="6" name="Picture 7" descr="enhancedoi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79900" y="1422400"/>
            <a:ext cx="6952032"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Steam Flood Proces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1422400"/>
            <a:ext cx="30480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ooter Placeholder 4">
            <a:extLst>
              <a:ext uri="{FF2B5EF4-FFF2-40B4-BE49-F238E27FC236}">
                <a16:creationId xmlns:a16="http://schemas.microsoft.com/office/drawing/2014/main" id="{9469F733-8FC4-414F-9A26-1F29CD3A7A85}"/>
              </a:ext>
            </a:extLst>
          </p:cNvPr>
          <p:cNvSpPr>
            <a:spLocks noGrp="1"/>
          </p:cNvSpPr>
          <p:nvPr>
            <p:ph type="ftr" sz="quarter" idx="13"/>
          </p:nvPr>
        </p:nvSpPr>
        <p:spPr>
          <a:xfrm>
            <a:off x="1443034" y="6431138"/>
            <a:ext cx="2999146" cy="365125"/>
          </a:xfrm>
        </p:spPr>
        <p:txBody>
          <a:bodyPr/>
          <a:lstStyle/>
          <a:p>
            <a:r>
              <a:rPr lang="en-US" dirty="0"/>
              <a:t>Exploring Oil &amp; Gas 2020 ©The NEED Project </a:t>
            </a:r>
          </a:p>
        </p:txBody>
      </p:sp>
    </p:spTree>
    <p:extLst>
      <p:ext uri="{BB962C8B-B14F-4D97-AF65-F5344CB8AC3E}">
        <p14:creationId xmlns:p14="http://schemas.microsoft.com/office/powerpoint/2010/main" val="20553412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Oil Transport</a:t>
            </a:r>
          </a:p>
        </p:txBody>
      </p:sp>
      <p:pic>
        <p:nvPicPr>
          <p:cNvPr id="6" name="Picture Placeholder 5"/>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4548" r="14548"/>
          <a:stretch>
            <a:fillRect/>
          </a:stretch>
        </p:blipFill>
        <p:spPr/>
      </p:pic>
      <p:pic>
        <p:nvPicPr>
          <p:cNvPr id="7" name="Picture Placeholder 6"/>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8849" r="8849"/>
          <a:stretch>
            <a:fillRect/>
          </a:stretch>
        </p:blipFill>
        <p:spPr/>
      </p:pic>
      <p:sp>
        <p:nvSpPr>
          <p:cNvPr id="9" name="Footer Placeholder 4">
            <a:extLst>
              <a:ext uri="{FF2B5EF4-FFF2-40B4-BE49-F238E27FC236}">
                <a16:creationId xmlns:a16="http://schemas.microsoft.com/office/drawing/2014/main" id="{FDD374D3-FAC6-4D37-8D90-123F783A04CF}"/>
              </a:ext>
            </a:extLst>
          </p:cNvPr>
          <p:cNvSpPr>
            <a:spLocks noGrp="1"/>
          </p:cNvSpPr>
          <p:nvPr>
            <p:ph type="ftr" sz="quarter" idx="13"/>
          </p:nvPr>
        </p:nvSpPr>
        <p:spPr>
          <a:xfrm>
            <a:off x="1443034" y="6431138"/>
            <a:ext cx="2999146" cy="365125"/>
          </a:xfrm>
        </p:spPr>
        <p:txBody>
          <a:bodyPr/>
          <a:lstStyle/>
          <a:p>
            <a:r>
              <a:rPr lang="en-US" dirty="0"/>
              <a:t>Exploring Oil &amp; Gas 2020 ©The NEED Project </a:t>
            </a:r>
          </a:p>
        </p:txBody>
      </p:sp>
    </p:spTree>
    <p:extLst>
      <p:ext uri="{BB962C8B-B14F-4D97-AF65-F5344CB8AC3E}">
        <p14:creationId xmlns:p14="http://schemas.microsoft.com/office/powerpoint/2010/main" val="37085682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36" t="3660" r="-1" b="7846"/>
          <a:stretch/>
        </p:blipFill>
        <p:spPr bwMode="auto">
          <a:xfrm>
            <a:off x="0" y="214744"/>
            <a:ext cx="10783711" cy="6428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Placeholder 2"/>
          <p:cNvSpPr>
            <a:spLocks noGrp="1"/>
          </p:cNvSpPr>
          <p:nvPr>
            <p:ph type="body" sz="quarter" idx="11"/>
          </p:nvPr>
        </p:nvSpPr>
        <p:spPr>
          <a:xfrm>
            <a:off x="8955183" y="4323727"/>
            <a:ext cx="3101350" cy="704963"/>
          </a:xfrm>
        </p:spPr>
        <p:txBody>
          <a:bodyPr/>
          <a:lstStyle/>
          <a:p>
            <a:r>
              <a:rPr lang="en-US" dirty="0"/>
              <a:t>Natural Gas Transport</a:t>
            </a:r>
          </a:p>
        </p:txBody>
      </p:sp>
    </p:spTree>
    <p:extLst>
      <p:ext uri="{BB962C8B-B14F-4D97-AF65-F5344CB8AC3E}">
        <p14:creationId xmlns:p14="http://schemas.microsoft.com/office/powerpoint/2010/main" val="4492465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097967"/>
          </a:xfrm>
        </p:spPr>
        <p:txBody>
          <a:bodyPr>
            <a:normAutofit fontScale="90000"/>
          </a:bodyPr>
          <a:lstStyle/>
          <a:p>
            <a:r>
              <a:rPr lang="en-US" dirty="0"/>
              <a:t>Uses of Petroleum and Natural Gas</a:t>
            </a:r>
            <a:br>
              <a:rPr lang="en-US" dirty="0"/>
            </a:br>
            <a:r>
              <a:rPr lang="en-US" dirty="0"/>
              <a:t>by Economic Sector, 2018</a:t>
            </a:r>
          </a:p>
        </p:txBody>
      </p:sp>
      <p:sp>
        <p:nvSpPr>
          <p:cNvPr id="3" name="Text Placeholder 2"/>
          <p:cNvSpPr>
            <a:spLocks noGrp="1"/>
          </p:cNvSpPr>
          <p:nvPr>
            <p:ph type="body" idx="1"/>
          </p:nvPr>
        </p:nvSpPr>
        <p:spPr>
          <a:xfrm>
            <a:off x="1082603" y="1623620"/>
            <a:ext cx="5157787" cy="443390"/>
          </a:xfrm>
        </p:spPr>
        <p:txBody>
          <a:bodyPr>
            <a:normAutofit/>
          </a:bodyPr>
          <a:lstStyle/>
          <a:p>
            <a:r>
              <a:rPr lang="en-US" sz="2000" dirty="0">
                <a:solidFill>
                  <a:schemeClr val="tx1">
                    <a:lumMod val="50000"/>
                    <a:lumOff val="50000"/>
                  </a:schemeClr>
                </a:solidFill>
              </a:rPr>
              <a:t>U.S. Petroleum Consumption by Sector </a:t>
            </a:r>
          </a:p>
        </p:txBody>
      </p:sp>
      <p:sp>
        <p:nvSpPr>
          <p:cNvPr id="5" name="Text Placeholder 4"/>
          <p:cNvSpPr>
            <a:spLocks noGrp="1"/>
          </p:cNvSpPr>
          <p:nvPr>
            <p:ph type="body" sz="quarter" idx="3"/>
          </p:nvPr>
        </p:nvSpPr>
        <p:spPr>
          <a:xfrm>
            <a:off x="6673292" y="1652853"/>
            <a:ext cx="5183188" cy="397709"/>
          </a:xfrm>
        </p:spPr>
        <p:txBody>
          <a:bodyPr>
            <a:normAutofit/>
          </a:bodyPr>
          <a:lstStyle/>
          <a:p>
            <a:r>
              <a:rPr lang="en-US" sz="2000" dirty="0">
                <a:solidFill>
                  <a:schemeClr val="tx1">
                    <a:lumMod val="50000"/>
                    <a:lumOff val="50000"/>
                  </a:schemeClr>
                </a:solidFill>
              </a:rPr>
              <a:t>U.S. Natural Gas Consumption by Sector</a:t>
            </a:r>
          </a:p>
        </p:txBody>
      </p:sp>
      <p:sp>
        <p:nvSpPr>
          <p:cNvPr id="9" name="TextBox 1"/>
          <p:cNvSpPr txBox="1">
            <a:spLocks noChangeArrowheads="1"/>
          </p:cNvSpPr>
          <p:nvPr/>
        </p:nvSpPr>
        <p:spPr bwMode="auto">
          <a:xfrm>
            <a:off x="9709349" y="6492875"/>
            <a:ext cx="2514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1000" dirty="0">
                <a:latin typeface="Calibri" pitchFamily="34" charset="0"/>
              </a:rPr>
              <a:t>Data: Energy Information Administration</a:t>
            </a:r>
          </a:p>
        </p:txBody>
      </p:sp>
      <p:sp>
        <p:nvSpPr>
          <p:cNvPr id="13" name="Footer Placeholder 4">
            <a:extLst>
              <a:ext uri="{FF2B5EF4-FFF2-40B4-BE49-F238E27FC236}">
                <a16:creationId xmlns:a16="http://schemas.microsoft.com/office/drawing/2014/main" id="{C1D8ECBC-0F3F-420C-9D7E-951983FA7973}"/>
              </a:ext>
            </a:extLst>
          </p:cNvPr>
          <p:cNvSpPr>
            <a:spLocks noGrp="1"/>
          </p:cNvSpPr>
          <p:nvPr>
            <p:ph type="ftr" sz="quarter" idx="13"/>
          </p:nvPr>
        </p:nvSpPr>
        <p:spPr>
          <a:xfrm>
            <a:off x="1443034" y="6431138"/>
            <a:ext cx="2999146" cy="365125"/>
          </a:xfrm>
        </p:spPr>
        <p:txBody>
          <a:bodyPr/>
          <a:lstStyle/>
          <a:p>
            <a:r>
              <a:rPr lang="en-US" dirty="0"/>
              <a:t>Exploring Oil &amp; Gas 2020 ©The NEED Project </a:t>
            </a:r>
          </a:p>
        </p:txBody>
      </p:sp>
      <p:graphicFrame>
        <p:nvGraphicFramePr>
          <p:cNvPr id="10" name="Chart 9">
            <a:extLst>
              <a:ext uri="{FF2B5EF4-FFF2-40B4-BE49-F238E27FC236}">
                <a16:creationId xmlns:a16="http://schemas.microsoft.com/office/drawing/2014/main" id="{B6F89ED7-5309-46BC-83BC-990DDEBFCFFC}"/>
              </a:ext>
            </a:extLst>
          </p:cNvPr>
          <p:cNvGraphicFramePr>
            <a:graphicFrameLocks/>
          </p:cNvGraphicFramePr>
          <p:nvPr/>
        </p:nvGraphicFramePr>
        <p:xfrm>
          <a:off x="377771" y="2031597"/>
          <a:ext cx="5895975" cy="41005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D481DC65-31BF-4BCA-922A-AB2569152705}"/>
              </a:ext>
            </a:extLst>
          </p:cNvPr>
          <p:cNvGraphicFramePr>
            <a:graphicFrameLocks/>
          </p:cNvGraphicFramePr>
          <p:nvPr/>
        </p:nvGraphicFramePr>
        <p:xfrm>
          <a:off x="6436900" y="2031596"/>
          <a:ext cx="5419580" cy="439954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633976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Oil and Natural Gas</a:t>
            </a:r>
          </a:p>
        </p:txBody>
      </p:sp>
      <p:sp>
        <p:nvSpPr>
          <p:cNvPr id="3" name="Text Placeholder 2"/>
          <p:cNvSpPr>
            <a:spLocks noGrp="1"/>
          </p:cNvSpPr>
          <p:nvPr>
            <p:ph type="body" idx="1"/>
          </p:nvPr>
        </p:nvSpPr>
        <p:spPr/>
        <p:txBody>
          <a:bodyPr/>
          <a:lstStyle/>
          <a:p>
            <a:r>
              <a:rPr lang="en-US" altLang="en-US" b="0" dirty="0"/>
              <a:t>Advantages</a:t>
            </a:r>
          </a:p>
        </p:txBody>
      </p:sp>
      <p:sp>
        <p:nvSpPr>
          <p:cNvPr id="4" name="Content Placeholder 3"/>
          <p:cNvSpPr>
            <a:spLocks noGrp="1"/>
          </p:cNvSpPr>
          <p:nvPr>
            <p:ph sz="half" idx="2"/>
          </p:nvPr>
        </p:nvSpPr>
        <p:spPr/>
        <p:txBody>
          <a:bodyPr/>
          <a:lstStyle/>
          <a:p>
            <a:r>
              <a:rPr lang="en-US" altLang="en-US" dirty="0"/>
              <a:t>Widely available</a:t>
            </a:r>
          </a:p>
          <a:p>
            <a:r>
              <a:rPr lang="en-US" altLang="en-US" dirty="0"/>
              <a:t>Simple combustion process can directly heat or generate electricity</a:t>
            </a:r>
          </a:p>
          <a:p>
            <a:r>
              <a:rPr lang="en-US" altLang="en-US" dirty="0"/>
              <a:t>Inexpensive</a:t>
            </a:r>
          </a:p>
          <a:p>
            <a:r>
              <a:rPr lang="en-US" altLang="en-US" dirty="0"/>
              <a:t>Easily distributed—good infrastructure in place</a:t>
            </a:r>
          </a:p>
          <a:p>
            <a:r>
              <a:rPr lang="en-US" altLang="en-US" dirty="0"/>
              <a:t>High energy content</a:t>
            </a:r>
          </a:p>
          <a:p>
            <a:endParaRPr lang="en-US" dirty="0"/>
          </a:p>
        </p:txBody>
      </p:sp>
      <p:sp>
        <p:nvSpPr>
          <p:cNvPr id="5" name="Text Placeholder 4"/>
          <p:cNvSpPr>
            <a:spLocks noGrp="1"/>
          </p:cNvSpPr>
          <p:nvPr>
            <p:ph type="body" sz="quarter" idx="3"/>
          </p:nvPr>
        </p:nvSpPr>
        <p:spPr>
          <a:xfrm>
            <a:off x="6172200" y="1494043"/>
            <a:ext cx="5183188" cy="506942"/>
          </a:xfrm>
        </p:spPr>
        <p:txBody>
          <a:bodyPr/>
          <a:lstStyle/>
          <a:p>
            <a:r>
              <a:rPr lang="en-US" altLang="en-US" b="0" dirty="0"/>
              <a:t>Disadvantages</a:t>
            </a:r>
          </a:p>
        </p:txBody>
      </p:sp>
      <p:sp>
        <p:nvSpPr>
          <p:cNvPr id="6" name="Content Placeholder 5"/>
          <p:cNvSpPr>
            <a:spLocks noGrp="1"/>
          </p:cNvSpPr>
          <p:nvPr>
            <p:ph sz="quarter" idx="4"/>
          </p:nvPr>
        </p:nvSpPr>
        <p:spPr>
          <a:xfrm>
            <a:off x="6169024" y="2000985"/>
            <a:ext cx="5183188" cy="4211812"/>
          </a:xfrm>
        </p:spPr>
        <p:txBody>
          <a:bodyPr/>
          <a:lstStyle/>
          <a:p>
            <a:r>
              <a:rPr lang="en-US" altLang="en-US" dirty="0"/>
              <a:t>Nonrenewable</a:t>
            </a:r>
          </a:p>
          <a:p>
            <a:r>
              <a:rPr lang="en-US" altLang="en-US" dirty="0"/>
              <a:t>Greenhouse Gases(CO</a:t>
            </a:r>
            <a:r>
              <a:rPr lang="en-US" altLang="en-US" baseline="-25000" dirty="0"/>
              <a:t>2</a:t>
            </a:r>
            <a:r>
              <a:rPr lang="en-US" altLang="en-US" dirty="0"/>
              <a:t>)</a:t>
            </a:r>
          </a:p>
          <a:p>
            <a:r>
              <a:rPr lang="en-US" altLang="en-US" dirty="0"/>
              <a:t>Air pollution (byproducts released during combustion)</a:t>
            </a:r>
          </a:p>
          <a:p>
            <a:r>
              <a:rPr lang="en-US" altLang="en-US" dirty="0"/>
              <a:t>Price instability and costs rising</a:t>
            </a:r>
          </a:p>
          <a:p>
            <a:r>
              <a:rPr lang="en-US" altLang="en-US" dirty="0"/>
              <a:t>Reliance upon imports</a:t>
            </a:r>
          </a:p>
          <a:p>
            <a:r>
              <a:rPr lang="en-US" altLang="en-US" dirty="0"/>
              <a:t>Environmental impacts</a:t>
            </a:r>
          </a:p>
          <a:p>
            <a:pPr marL="0" indent="0">
              <a:buNone/>
            </a:pPr>
            <a:endParaRPr lang="en-US" dirty="0"/>
          </a:p>
        </p:txBody>
      </p:sp>
      <p:sp>
        <p:nvSpPr>
          <p:cNvPr id="8" name="Footer Placeholder 4">
            <a:extLst>
              <a:ext uri="{FF2B5EF4-FFF2-40B4-BE49-F238E27FC236}">
                <a16:creationId xmlns:a16="http://schemas.microsoft.com/office/drawing/2014/main" id="{ED5E10CF-BD59-4572-B57D-3028FFCEE995}"/>
              </a:ext>
            </a:extLst>
          </p:cNvPr>
          <p:cNvSpPr>
            <a:spLocks noGrp="1"/>
          </p:cNvSpPr>
          <p:nvPr>
            <p:ph type="ftr" sz="quarter" idx="13"/>
          </p:nvPr>
        </p:nvSpPr>
        <p:spPr>
          <a:xfrm>
            <a:off x="1443034" y="6431138"/>
            <a:ext cx="2999146" cy="365125"/>
          </a:xfrm>
        </p:spPr>
        <p:txBody>
          <a:bodyPr/>
          <a:lstStyle/>
          <a:p>
            <a:r>
              <a:rPr lang="en-US" dirty="0"/>
              <a:t>Exploring Oil &amp; Gas 2020 ©The NEED Project </a:t>
            </a:r>
          </a:p>
        </p:txBody>
      </p:sp>
    </p:spTree>
    <p:extLst>
      <p:ext uri="{BB962C8B-B14F-4D97-AF65-F5344CB8AC3E}">
        <p14:creationId xmlns:p14="http://schemas.microsoft.com/office/powerpoint/2010/main" val="22479153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Oil and Natural Gas Products Activities</a:t>
            </a:r>
          </a:p>
        </p:txBody>
      </p:sp>
      <p:sp>
        <p:nvSpPr>
          <p:cNvPr id="7" name="Content Placeholder 2">
            <a:extLst>
              <a:ext uri="{FF2B5EF4-FFF2-40B4-BE49-F238E27FC236}">
                <a16:creationId xmlns:a16="http://schemas.microsoft.com/office/drawing/2014/main" id="{103476BE-9329-425A-BB62-399099202759}"/>
              </a:ext>
            </a:extLst>
          </p:cNvPr>
          <p:cNvSpPr>
            <a:spLocks noGrp="1"/>
          </p:cNvSpPr>
          <p:nvPr>
            <p:ph idx="1"/>
          </p:nvPr>
        </p:nvSpPr>
        <p:spPr>
          <a:xfrm>
            <a:off x="917222" y="1697478"/>
            <a:ext cx="8068733" cy="3463043"/>
          </a:xfrm>
        </p:spPr>
        <p:txBody>
          <a:bodyPr>
            <a:normAutofit/>
          </a:bodyPr>
          <a:lstStyle/>
          <a:p>
            <a:pPr>
              <a:defRPr/>
            </a:pPr>
            <a:r>
              <a:rPr lang="en-US" sz="4800" b="1" dirty="0">
                <a:solidFill>
                  <a:srgbClr val="00B0F0"/>
                </a:solidFill>
              </a:rPr>
              <a:t>Petroleum Ponder</a:t>
            </a:r>
          </a:p>
          <a:p>
            <a:pPr>
              <a:defRPr/>
            </a:pPr>
            <a:r>
              <a:rPr lang="en-US" sz="4800" b="1" dirty="0">
                <a:solidFill>
                  <a:srgbClr val="00B0F0"/>
                </a:solidFill>
              </a:rPr>
              <a:t>Density</a:t>
            </a:r>
          </a:p>
          <a:p>
            <a:pPr>
              <a:defRPr/>
            </a:pPr>
            <a:r>
              <a:rPr lang="en-US" sz="4800" b="1" dirty="0">
                <a:solidFill>
                  <a:srgbClr val="00B0F0"/>
                </a:solidFill>
              </a:rPr>
              <a:t>Oil &amp; Gas Careers Round Up</a:t>
            </a:r>
          </a:p>
          <a:p>
            <a:endParaRPr lang="en-US" sz="2400" dirty="0"/>
          </a:p>
        </p:txBody>
      </p:sp>
      <p:sp>
        <p:nvSpPr>
          <p:cNvPr id="6" name="Footer Placeholder 7">
            <a:extLst>
              <a:ext uri="{FF2B5EF4-FFF2-40B4-BE49-F238E27FC236}">
                <a16:creationId xmlns:a16="http://schemas.microsoft.com/office/drawing/2014/main" id="{411262BD-2F63-4B2B-AEA8-5AE4AE2DAE2C}"/>
              </a:ext>
            </a:extLst>
          </p:cNvPr>
          <p:cNvSpPr>
            <a:spLocks noGrp="1"/>
          </p:cNvSpPr>
          <p:nvPr>
            <p:ph type="ftr" sz="quarter" idx="13"/>
          </p:nvPr>
        </p:nvSpPr>
        <p:spPr>
          <a:xfrm>
            <a:off x="1443034" y="6431138"/>
            <a:ext cx="4454524" cy="365125"/>
          </a:xfrm>
        </p:spPr>
        <p:txBody>
          <a:bodyPr/>
          <a:lstStyle/>
          <a:p>
            <a:r>
              <a:rPr lang="en-US" dirty="0"/>
              <a:t>ConocoPhillips 2020 ©The NEED Project  </a:t>
            </a:r>
          </a:p>
        </p:txBody>
      </p:sp>
    </p:spTree>
    <p:extLst>
      <p:ext uri="{BB962C8B-B14F-4D97-AF65-F5344CB8AC3E}">
        <p14:creationId xmlns:p14="http://schemas.microsoft.com/office/powerpoint/2010/main" val="3546541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2435" y="527755"/>
            <a:ext cx="6888285" cy="1260231"/>
          </a:xfrm>
        </p:spPr>
        <p:txBody>
          <a:bodyPr>
            <a:normAutofit/>
          </a:bodyPr>
          <a:lstStyle/>
          <a:p>
            <a:r>
              <a:rPr lang="en-US" sz="6600" dirty="0">
                <a:solidFill>
                  <a:srgbClr val="00B0F0"/>
                </a:solidFill>
              </a:rPr>
              <a:t>Petroleum Ponder</a:t>
            </a:r>
          </a:p>
        </p:txBody>
      </p:sp>
      <p:pic>
        <p:nvPicPr>
          <p:cNvPr id="4" name="Picture 3" descr="A picture containing drawing&#10;&#10;Description automatically generated">
            <a:extLst>
              <a:ext uri="{FF2B5EF4-FFF2-40B4-BE49-F238E27FC236}">
                <a16:creationId xmlns:a16="http://schemas.microsoft.com/office/drawing/2014/main" id="{2CC43AE6-3D2B-476B-8589-2824F5755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36" y="3644488"/>
            <a:ext cx="2948176" cy="3213512"/>
          </a:xfrm>
          <a:prstGeom prst="rect">
            <a:avLst/>
          </a:prstGeom>
        </p:spPr>
      </p:pic>
      <p:sp>
        <p:nvSpPr>
          <p:cNvPr id="6" name="Footer Placeholder 7">
            <a:extLst>
              <a:ext uri="{FF2B5EF4-FFF2-40B4-BE49-F238E27FC236}">
                <a16:creationId xmlns:a16="http://schemas.microsoft.com/office/drawing/2014/main" id="{B06DF4C7-3AFA-4D24-95B8-44C3C820BFDA}"/>
              </a:ext>
            </a:extLst>
          </p:cNvPr>
          <p:cNvSpPr>
            <a:spLocks noGrp="1"/>
          </p:cNvSpPr>
          <p:nvPr>
            <p:ph type="ftr" sz="quarter" idx="13"/>
          </p:nvPr>
        </p:nvSpPr>
        <p:spPr>
          <a:xfrm>
            <a:off x="1443034" y="6431138"/>
            <a:ext cx="4454524" cy="365125"/>
          </a:xfrm>
        </p:spPr>
        <p:txBody>
          <a:bodyPr/>
          <a:lstStyle/>
          <a:p>
            <a:r>
              <a:rPr lang="en-US" dirty="0"/>
              <a:t>ConocoPhillips 2020 ©The NEED Project  </a:t>
            </a:r>
          </a:p>
        </p:txBody>
      </p:sp>
    </p:spTree>
    <p:extLst>
      <p:ext uri="{BB962C8B-B14F-4D97-AF65-F5344CB8AC3E}">
        <p14:creationId xmlns:p14="http://schemas.microsoft.com/office/powerpoint/2010/main" val="5592149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unch of items that are sitting on a table&#10;&#10;Description automatically generated">
            <a:extLst>
              <a:ext uri="{FF2B5EF4-FFF2-40B4-BE49-F238E27FC236}">
                <a16:creationId xmlns:a16="http://schemas.microsoft.com/office/drawing/2014/main" id="{D58CD52B-4995-44A5-A23A-4B9FB58CC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075" y="176545"/>
            <a:ext cx="9431849" cy="6504909"/>
          </a:xfrm>
          <a:prstGeom prst="rect">
            <a:avLst/>
          </a:prstGeom>
        </p:spPr>
      </p:pic>
    </p:spTree>
    <p:extLst>
      <p:ext uri="{BB962C8B-B14F-4D97-AF65-F5344CB8AC3E}">
        <p14:creationId xmlns:p14="http://schemas.microsoft.com/office/powerpoint/2010/main" val="2876591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Science of Energy</a:t>
            </a:r>
          </a:p>
        </p:txBody>
      </p:sp>
      <p:sp>
        <p:nvSpPr>
          <p:cNvPr id="6" name="Text Placeholder 5"/>
          <p:cNvSpPr>
            <a:spLocks noGrp="1"/>
          </p:cNvSpPr>
          <p:nvPr>
            <p:ph type="body" sz="quarter" idx="12"/>
          </p:nvPr>
        </p:nvSpPr>
        <p:spPr>
          <a:xfrm>
            <a:off x="825500" y="1663700"/>
            <a:ext cx="5750906" cy="4635501"/>
          </a:xfrm>
        </p:spPr>
        <p:txBody>
          <a:bodyPr>
            <a:normAutofit fontScale="92500" lnSpcReduction="10000"/>
          </a:bodyPr>
          <a:lstStyle/>
          <a:p>
            <a:pPr marL="457200" indent="-457200">
              <a:lnSpc>
                <a:spcPct val="110000"/>
              </a:lnSpc>
              <a:spcAft>
                <a:spcPts val="600"/>
              </a:spcAft>
              <a:buClr>
                <a:srgbClr val="00B0F0"/>
              </a:buClr>
              <a:buFont typeface="Arial" panose="020B0604020202020204" pitchFamily="34" charset="0"/>
              <a:buChar char="•"/>
            </a:pPr>
            <a:r>
              <a:rPr lang="en-US" sz="2400" dirty="0"/>
              <a:t>Forms of Energy</a:t>
            </a:r>
          </a:p>
          <a:p>
            <a:pPr marL="457200" indent="-457200">
              <a:lnSpc>
                <a:spcPct val="110000"/>
              </a:lnSpc>
              <a:spcAft>
                <a:spcPts val="600"/>
              </a:spcAft>
              <a:buClr>
                <a:srgbClr val="00B0F0"/>
              </a:buClr>
              <a:buFont typeface="Arial" panose="020B0604020202020204" pitchFamily="34" charset="0"/>
              <a:buChar char="•"/>
            </a:pPr>
            <a:r>
              <a:rPr lang="en-US" sz="2400" dirty="0"/>
              <a:t>Energy Transformations</a:t>
            </a:r>
          </a:p>
          <a:p>
            <a:pPr marL="457200" indent="-457200">
              <a:lnSpc>
                <a:spcPct val="110000"/>
              </a:lnSpc>
              <a:spcAft>
                <a:spcPts val="600"/>
              </a:spcAft>
              <a:buClr>
                <a:srgbClr val="00B0F0"/>
              </a:buClr>
              <a:buFont typeface="Arial" panose="020B0604020202020204" pitchFamily="34" charset="0"/>
              <a:buChar char="•"/>
            </a:pPr>
            <a:r>
              <a:rPr lang="en-US" sz="2400" dirty="0"/>
              <a:t>Kit Includes Materials for Teacher Demonstration &amp; Six Lab Stations</a:t>
            </a:r>
          </a:p>
          <a:p>
            <a:pPr marL="457200" indent="-457200">
              <a:lnSpc>
                <a:spcPct val="110000"/>
              </a:lnSpc>
              <a:spcAft>
                <a:spcPts val="600"/>
              </a:spcAft>
              <a:buClr>
                <a:srgbClr val="00B0F0"/>
              </a:buClr>
              <a:buFont typeface="Arial" panose="020B0604020202020204" pitchFamily="34" charset="0"/>
              <a:buChar char="•"/>
            </a:pPr>
            <a:r>
              <a:rPr lang="en-US" sz="2400" dirty="0"/>
              <a:t>Four levels </a:t>
            </a:r>
            <a:br>
              <a:rPr lang="en-US" sz="2400" dirty="0"/>
            </a:br>
            <a:r>
              <a:rPr lang="en-US" dirty="0">
                <a:solidFill>
                  <a:srgbClr val="0070C0"/>
                </a:solidFill>
              </a:rPr>
              <a:t>Primary, Elementary,  Intermediate, and Secondary</a:t>
            </a:r>
          </a:p>
          <a:p>
            <a:pPr marL="457200" indent="-457200">
              <a:lnSpc>
                <a:spcPct val="110000"/>
              </a:lnSpc>
              <a:spcAft>
                <a:spcPts val="600"/>
              </a:spcAft>
              <a:buClr>
                <a:srgbClr val="00B0F0"/>
              </a:buClr>
              <a:buFont typeface="Arial" panose="020B0604020202020204" pitchFamily="34" charset="0"/>
              <a:buChar char="•"/>
            </a:pPr>
            <a:r>
              <a:rPr lang="en-US" sz="2400" dirty="0"/>
              <a:t>Five Class Periods of 45-60 minutes</a:t>
            </a:r>
          </a:p>
          <a:p>
            <a:pPr marL="457200" indent="-457200">
              <a:lnSpc>
                <a:spcPct val="110000"/>
              </a:lnSpc>
              <a:spcAft>
                <a:spcPts val="600"/>
              </a:spcAft>
              <a:buClr>
                <a:srgbClr val="00B0F0"/>
              </a:buClr>
              <a:buFont typeface="Arial" panose="020B0604020202020204" pitchFamily="34" charset="0"/>
              <a:buChar char="•"/>
            </a:pPr>
            <a:r>
              <a:rPr lang="en-US" sz="2400" dirty="0"/>
              <a:t>ConocoPhillips provides a Science of Energy Kit for each participating teacher </a:t>
            </a:r>
            <a:br>
              <a:rPr lang="en-US" sz="2400" dirty="0"/>
            </a:br>
            <a:r>
              <a:rPr lang="en-US" dirty="0">
                <a:solidFill>
                  <a:srgbClr val="0070C0"/>
                </a:solidFill>
              </a:rPr>
              <a:t>(or you may opt for a free Oil &amp; Gas Kit instead)</a:t>
            </a:r>
            <a:endParaRPr lang="en-US" sz="2400" dirty="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6406" y="0"/>
            <a:ext cx="5287587" cy="6858000"/>
          </a:xfrm>
          <a:prstGeom prst="rect">
            <a:avLst/>
          </a:prstGeom>
        </p:spPr>
      </p:pic>
      <p:sp>
        <p:nvSpPr>
          <p:cNvPr id="8" name="Footer Placeholder 7">
            <a:extLst>
              <a:ext uri="{FF2B5EF4-FFF2-40B4-BE49-F238E27FC236}">
                <a16:creationId xmlns:a16="http://schemas.microsoft.com/office/drawing/2014/main" id="{EFF8620C-9AC8-4C0E-A29F-226048160FF2}"/>
              </a:ext>
            </a:extLst>
          </p:cNvPr>
          <p:cNvSpPr>
            <a:spLocks noGrp="1"/>
          </p:cNvSpPr>
          <p:nvPr>
            <p:ph type="ftr" sz="quarter" idx="13"/>
          </p:nvPr>
        </p:nvSpPr>
        <p:spPr>
          <a:xfrm>
            <a:off x="1443034" y="6431138"/>
            <a:ext cx="4454524" cy="365125"/>
          </a:xfrm>
        </p:spPr>
        <p:txBody>
          <a:bodyPr/>
          <a:lstStyle/>
          <a:p>
            <a:r>
              <a:rPr lang="en-US" dirty="0"/>
              <a:t>ConocoPhillips 2020 ©The NEED Project  </a:t>
            </a:r>
          </a:p>
        </p:txBody>
      </p:sp>
    </p:spTree>
    <p:extLst>
      <p:ext uri="{BB962C8B-B14F-4D97-AF65-F5344CB8AC3E}">
        <p14:creationId xmlns:p14="http://schemas.microsoft.com/office/powerpoint/2010/main" val="16327113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9777" y="453000"/>
            <a:ext cx="11571802" cy="1260231"/>
          </a:xfrm>
        </p:spPr>
        <p:txBody>
          <a:bodyPr>
            <a:noAutofit/>
          </a:bodyPr>
          <a:lstStyle/>
          <a:p>
            <a:r>
              <a:rPr lang="en-US" sz="3600" dirty="0">
                <a:solidFill>
                  <a:srgbClr val="00B0F0"/>
                </a:solidFill>
              </a:rPr>
              <a:t>Petroleum is used in more products than one may realize…</a:t>
            </a:r>
          </a:p>
        </p:txBody>
      </p:sp>
      <p:sp>
        <p:nvSpPr>
          <p:cNvPr id="6" name="Footer Placeholder 7">
            <a:extLst>
              <a:ext uri="{FF2B5EF4-FFF2-40B4-BE49-F238E27FC236}">
                <a16:creationId xmlns:a16="http://schemas.microsoft.com/office/drawing/2014/main" id="{B06DF4C7-3AFA-4D24-95B8-44C3C820BFDA}"/>
              </a:ext>
            </a:extLst>
          </p:cNvPr>
          <p:cNvSpPr>
            <a:spLocks noGrp="1"/>
          </p:cNvSpPr>
          <p:nvPr>
            <p:ph type="ftr" sz="quarter" idx="13"/>
          </p:nvPr>
        </p:nvSpPr>
        <p:spPr>
          <a:xfrm>
            <a:off x="1443034" y="6431138"/>
            <a:ext cx="4454524"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ConocoPhillips 2020 ©The NEED Project  </a:t>
            </a:r>
          </a:p>
        </p:txBody>
      </p:sp>
      <p:sp>
        <p:nvSpPr>
          <p:cNvPr id="5" name="TextBox 4">
            <a:extLst>
              <a:ext uri="{FF2B5EF4-FFF2-40B4-BE49-F238E27FC236}">
                <a16:creationId xmlns:a16="http://schemas.microsoft.com/office/drawing/2014/main" id="{44A2CE5A-6143-45F0-92B9-0BBE806D3331}"/>
              </a:ext>
            </a:extLst>
          </p:cNvPr>
          <p:cNvSpPr txBox="1"/>
          <p:nvPr/>
        </p:nvSpPr>
        <p:spPr>
          <a:xfrm>
            <a:off x="824264" y="1722097"/>
            <a:ext cx="5329989" cy="5078313"/>
          </a:xfrm>
          <a:prstGeom prst="rect">
            <a:avLst/>
          </a:prstGeom>
          <a:noFill/>
        </p:spPr>
        <p:txBody>
          <a:bodyPr wrap="square" rtlCol="0">
            <a:spAutoFit/>
          </a:bodyPr>
          <a:lstStyle/>
          <a:p>
            <a:pPr marL="285750" indent="-285750">
              <a:buFont typeface="Wingdings" panose="05000000000000000000" pitchFamily="2" charset="2"/>
              <a:buChar char="§"/>
            </a:pPr>
            <a:r>
              <a:rPr lang="en-US" dirty="0"/>
              <a:t>Anything plastic</a:t>
            </a:r>
          </a:p>
          <a:p>
            <a:pPr marL="285750" indent="-285750">
              <a:buFont typeface="Wingdings" panose="05000000000000000000" pitchFamily="2" charset="2"/>
              <a:buChar char="§"/>
            </a:pPr>
            <a:r>
              <a:rPr lang="en-US" dirty="0"/>
              <a:t>Balloons</a:t>
            </a:r>
          </a:p>
          <a:p>
            <a:pPr marL="285750" indent="-285750">
              <a:buFont typeface="Wingdings" panose="05000000000000000000" pitchFamily="2" charset="2"/>
              <a:buChar char="§"/>
            </a:pPr>
            <a:r>
              <a:rPr lang="en-US" dirty="0"/>
              <a:t>Camera</a:t>
            </a:r>
          </a:p>
          <a:p>
            <a:pPr marL="285750" indent="-285750">
              <a:buFont typeface="Wingdings" panose="05000000000000000000" pitchFamily="2" charset="2"/>
              <a:buChar char="§"/>
            </a:pPr>
            <a:r>
              <a:rPr lang="en-US" dirty="0"/>
              <a:t>CD</a:t>
            </a:r>
          </a:p>
          <a:p>
            <a:pPr marL="285750" indent="-285750">
              <a:buFont typeface="Wingdings" panose="05000000000000000000" pitchFamily="2" charset="2"/>
              <a:buChar char="§"/>
            </a:pPr>
            <a:r>
              <a:rPr lang="en-US" dirty="0">
                <a:solidFill>
                  <a:srgbClr val="211D1E"/>
                </a:solidFill>
                <a:latin typeface="Myriad Pro"/>
              </a:rPr>
              <a:t>Chap Stick® </a:t>
            </a:r>
          </a:p>
          <a:p>
            <a:pPr marL="285750" indent="-285750">
              <a:buFont typeface="Wingdings" panose="05000000000000000000" pitchFamily="2" charset="2"/>
              <a:buChar char="§"/>
            </a:pPr>
            <a:r>
              <a:rPr lang="en-US" dirty="0"/>
              <a:t>Chunk of asphalt</a:t>
            </a:r>
          </a:p>
          <a:p>
            <a:pPr marL="285750" indent="-285750">
              <a:buFont typeface="Wingdings" panose="05000000000000000000" pitchFamily="2" charset="2"/>
              <a:buChar char="§"/>
            </a:pPr>
            <a:r>
              <a:rPr lang="en-US" dirty="0"/>
              <a:t>Clothing (polyester or nylon)</a:t>
            </a:r>
          </a:p>
          <a:p>
            <a:pPr marL="285750" indent="-285750">
              <a:buFont typeface="Wingdings" panose="05000000000000000000" pitchFamily="2" charset="2"/>
              <a:buChar char="§"/>
            </a:pPr>
            <a:r>
              <a:rPr lang="en-US" dirty="0"/>
              <a:t>Comb</a:t>
            </a:r>
          </a:p>
          <a:p>
            <a:pPr marL="285750" indent="-285750">
              <a:buFont typeface="Wingdings" panose="05000000000000000000" pitchFamily="2" charset="2"/>
              <a:buChar char="§"/>
            </a:pPr>
            <a:r>
              <a:rPr lang="en-US" dirty="0"/>
              <a:t>Crayon</a:t>
            </a:r>
          </a:p>
          <a:p>
            <a:pPr marL="285750" indent="-285750">
              <a:buFont typeface="Wingdings" panose="05000000000000000000" pitchFamily="2" charset="2"/>
              <a:buChar char="§"/>
            </a:pPr>
            <a:r>
              <a:rPr lang="en-US" dirty="0"/>
              <a:t>Deodorant</a:t>
            </a:r>
          </a:p>
          <a:p>
            <a:pPr marL="285750" indent="-285750">
              <a:buFont typeface="Wingdings" panose="05000000000000000000" pitchFamily="2" charset="2"/>
              <a:buChar char="§"/>
            </a:pPr>
            <a:r>
              <a:rPr lang="en-US" dirty="0"/>
              <a:t>Dice</a:t>
            </a:r>
          </a:p>
          <a:p>
            <a:pPr marL="285750" indent="-285750">
              <a:buFont typeface="Wingdings" panose="05000000000000000000" pitchFamily="2" charset="2"/>
              <a:buChar char="§"/>
            </a:pPr>
            <a:r>
              <a:rPr lang="en-US" dirty="0"/>
              <a:t>Electrical tape</a:t>
            </a:r>
          </a:p>
          <a:p>
            <a:pPr marL="285750" indent="-285750">
              <a:buFont typeface="Wingdings" panose="05000000000000000000" pitchFamily="2" charset="2"/>
              <a:buChar char="§"/>
            </a:pPr>
            <a:r>
              <a:rPr lang="en-US" dirty="0"/>
              <a:t>Fake Nails</a:t>
            </a:r>
          </a:p>
          <a:p>
            <a:pPr marL="285750" indent="-285750">
              <a:buFont typeface="Wingdings" panose="05000000000000000000" pitchFamily="2" charset="2"/>
              <a:buChar char="§"/>
            </a:pPr>
            <a:r>
              <a:rPr lang="en-US" dirty="0"/>
              <a:t>Fertilizer</a:t>
            </a:r>
          </a:p>
          <a:p>
            <a:pPr marL="285750" indent="-285750">
              <a:buFont typeface="Wingdings" panose="05000000000000000000" pitchFamily="2" charset="2"/>
              <a:buChar char="§"/>
            </a:pPr>
            <a:r>
              <a:rPr lang="en-US" dirty="0"/>
              <a:t>Fishing lures</a:t>
            </a:r>
          </a:p>
          <a:p>
            <a:pPr marL="285750" indent="-285750">
              <a:buFont typeface="Wingdings" panose="05000000000000000000" pitchFamily="2" charset="2"/>
              <a:buChar char="§"/>
            </a:pPr>
            <a:r>
              <a:rPr lang="en-US" dirty="0"/>
              <a:t>Glue</a:t>
            </a:r>
          </a:p>
          <a:p>
            <a:endParaRPr lang="en-US" dirty="0"/>
          </a:p>
          <a:p>
            <a:pPr marL="285750" indent="-285750">
              <a:buFont typeface="Wingdings" panose="05000000000000000000" pitchFamily="2" charset="2"/>
              <a:buChar char="§"/>
            </a:pPr>
            <a:endParaRPr lang="en-US" dirty="0"/>
          </a:p>
        </p:txBody>
      </p:sp>
      <p:sp>
        <p:nvSpPr>
          <p:cNvPr id="7" name="TextBox 6">
            <a:extLst>
              <a:ext uri="{FF2B5EF4-FFF2-40B4-BE49-F238E27FC236}">
                <a16:creationId xmlns:a16="http://schemas.microsoft.com/office/drawing/2014/main" id="{C648F7F3-3965-4321-865B-690746B95470}"/>
              </a:ext>
            </a:extLst>
          </p:cNvPr>
          <p:cNvSpPr txBox="1"/>
          <p:nvPr/>
        </p:nvSpPr>
        <p:spPr>
          <a:xfrm>
            <a:off x="4765754" y="1713231"/>
            <a:ext cx="5329989" cy="5632311"/>
          </a:xfrm>
          <a:prstGeom prst="rect">
            <a:avLst/>
          </a:prstGeom>
          <a:noFill/>
        </p:spPr>
        <p:txBody>
          <a:bodyPr wrap="square" rtlCol="0">
            <a:spAutoFit/>
          </a:bodyPr>
          <a:lstStyle/>
          <a:p>
            <a:pPr marL="285750" indent="-285750">
              <a:buFont typeface="Wingdings" panose="05000000000000000000" pitchFamily="2" charset="2"/>
              <a:buChar char="§"/>
            </a:pPr>
            <a:r>
              <a:rPr lang="en-US" dirty="0"/>
              <a:t>Golf balls</a:t>
            </a:r>
          </a:p>
          <a:p>
            <a:pPr marL="285750" indent="-285750">
              <a:buFont typeface="Wingdings" panose="05000000000000000000" pitchFamily="2" charset="2"/>
              <a:buChar char="§"/>
            </a:pPr>
            <a:r>
              <a:rPr lang="en-US" dirty="0"/>
              <a:t>Lotion</a:t>
            </a:r>
          </a:p>
          <a:p>
            <a:pPr marL="285750" indent="-285750">
              <a:buFont typeface="Wingdings" panose="05000000000000000000" pitchFamily="2" charset="2"/>
              <a:buChar char="§"/>
            </a:pPr>
            <a:r>
              <a:rPr lang="en-US" dirty="0"/>
              <a:t>Insect repellent</a:t>
            </a:r>
          </a:p>
          <a:p>
            <a:pPr marL="285750" indent="-285750">
              <a:buFont typeface="Wingdings" panose="05000000000000000000" pitchFamily="2" charset="2"/>
              <a:buChar char="§"/>
            </a:pPr>
            <a:r>
              <a:rPr lang="en-US" dirty="0"/>
              <a:t>Lipstick</a:t>
            </a:r>
          </a:p>
          <a:p>
            <a:pPr marL="285750" indent="-285750">
              <a:buFont typeface="Wingdings" panose="05000000000000000000" pitchFamily="2" charset="2"/>
              <a:buChar char="§"/>
            </a:pPr>
            <a:r>
              <a:rPr lang="en-US" dirty="0"/>
              <a:t>Makeup</a:t>
            </a:r>
          </a:p>
          <a:p>
            <a:pPr marL="285750" indent="-285750">
              <a:buFont typeface="Wingdings" panose="05000000000000000000" pitchFamily="2" charset="2"/>
              <a:buChar char="§"/>
            </a:pPr>
            <a:r>
              <a:rPr lang="en-US" dirty="0"/>
              <a:t>Masking tape</a:t>
            </a:r>
          </a:p>
          <a:p>
            <a:pPr marL="285750" indent="-285750">
              <a:buFont typeface="Wingdings" panose="05000000000000000000" pitchFamily="2" charset="2"/>
              <a:buChar char="§"/>
            </a:pPr>
            <a:r>
              <a:rPr lang="en-US" dirty="0"/>
              <a:t>Paint</a:t>
            </a:r>
          </a:p>
          <a:p>
            <a:pPr marL="285750" indent="-285750">
              <a:buFont typeface="Wingdings" panose="05000000000000000000" pitchFamily="2" charset="2"/>
              <a:buChar char="§"/>
            </a:pPr>
            <a:r>
              <a:rPr lang="en-US" dirty="0"/>
              <a:t>Shampoo</a:t>
            </a:r>
          </a:p>
          <a:p>
            <a:pPr marL="285750" indent="-285750">
              <a:buFont typeface="Wingdings" panose="05000000000000000000" pitchFamily="2" charset="2"/>
              <a:buChar char="§"/>
            </a:pPr>
            <a:r>
              <a:rPr lang="en-US" dirty="0"/>
              <a:t>Shoes</a:t>
            </a:r>
          </a:p>
          <a:p>
            <a:pPr marL="285750" indent="-285750">
              <a:buFont typeface="Wingdings" panose="05000000000000000000" pitchFamily="2" charset="2"/>
              <a:buChar char="§"/>
            </a:pPr>
            <a:r>
              <a:rPr lang="en-US" dirty="0"/>
              <a:t>Shoe polish</a:t>
            </a:r>
          </a:p>
          <a:p>
            <a:pPr marL="285750" indent="-285750">
              <a:buFont typeface="Wingdings" panose="05000000000000000000" pitchFamily="2" charset="2"/>
              <a:buChar char="§"/>
            </a:pPr>
            <a:r>
              <a:rPr lang="en-US" dirty="0"/>
              <a:t>Sports equipment</a:t>
            </a:r>
          </a:p>
          <a:p>
            <a:pPr marL="285750" indent="-285750">
              <a:buFont typeface="Wingdings" panose="05000000000000000000" pitchFamily="2" charset="2"/>
              <a:buChar char="§"/>
            </a:pPr>
            <a:r>
              <a:rPr lang="en-US" dirty="0"/>
              <a:t>Sunglasses</a:t>
            </a:r>
          </a:p>
          <a:p>
            <a:pPr marL="285750" indent="-285750">
              <a:buFont typeface="Wingdings" panose="05000000000000000000" pitchFamily="2" charset="2"/>
              <a:buChar char="§"/>
            </a:pPr>
            <a:r>
              <a:rPr lang="en-US" dirty="0"/>
              <a:t>Toothbrush</a:t>
            </a:r>
          </a:p>
          <a:p>
            <a:pPr marL="285750" indent="-285750">
              <a:buFont typeface="Wingdings" panose="05000000000000000000" pitchFamily="2" charset="2"/>
              <a:buChar char="§"/>
            </a:pPr>
            <a:r>
              <a:rPr lang="en-US" dirty="0"/>
              <a:t>Toothpaste</a:t>
            </a:r>
          </a:p>
          <a:p>
            <a:pPr marL="285750" indent="-285750">
              <a:buFont typeface="Wingdings" panose="05000000000000000000" pitchFamily="2" charset="2"/>
              <a:buChar char="§"/>
            </a:pPr>
            <a:r>
              <a:rPr lang="en-US" dirty="0"/>
              <a:t>Umbrella</a:t>
            </a:r>
          </a:p>
          <a:p>
            <a:pPr marL="285750" indent="-285750">
              <a:buFont typeface="Wingdings" panose="05000000000000000000" pitchFamily="2" charset="2"/>
              <a:buChar char="§"/>
            </a:pPr>
            <a:r>
              <a:rPr lang="en-US" dirty="0"/>
              <a:t>Wax paper</a:t>
            </a:r>
          </a:p>
          <a:p>
            <a:r>
              <a:rPr lang="en-US" b="1" dirty="0">
                <a:solidFill>
                  <a:srgbClr val="0070C0"/>
                </a:solidFill>
              </a:rPr>
              <a:t> </a:t>
            </a:r>
          </a:p>
          <a:p>
            <a:r>
              <a:rPr lang="en-US" b="1" dirty="0">
                <a:solidFill>
                  <a:srgbClr val="0070C0"/>
                </a:solidFill>
              </a:rPr>
              <a:t>	…AND</a:t>
            </a:r>
            <a:r>
              <a:rPr lang="en-US" dirty="0"/>
              <a:t> </a:t>
            </a:r>
            <a:r>
              <a:rPr lang="en-US" b="1" dirty="0">
                <a:solidFill>
                  <a:srgbClr val="0070C0"/>
                </a:solidFill>
              </a:rPr>
              <a:t>MORE!!</a:t>
            </a:r>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endParaRPr lang="en-US" dirty="0"/>
          </a:p>
        </p:txBody>
      </p:sp>
      <p:pic>
        <p:nvPicPr>
          <p:cNvPr id="12" name="Picture 11" descr="A picture containing cosmetic, toiletry, table, sitting&#10;&#10;Description automatically generated">
            <a:extLst>
              <a:ext uri="{FF2B5EF4-FFF2-40B4-BE49-F238E27FC236}">
                <a16:creationId xmlns:a16="http://schemas.microsoft.com/office/drawing/2014/main" id="{F402813F-5A5D-48C8-8B7B-DD530528AD2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852861" y="1876926"/>
            <a:ext cx="1613234" cy="1290587"/>
          </a:xfrm>
          <a:prstGeom prst="rect">
            <a:avLst/>
          </a:prstGeom>
        </p:spPr>
      </p:pic>
      <p:pic>
        <p:nvPicPr>
          <p:cNvPr id="14" name="Picture 13" descr="A close up of a device&#10;&#10;Description automatically generated">
            <a:extLst>
              <a:ext uri="{FF2B5EF4-FFF2-40B4-BE49-F238E27FC236}">
                <a16:creationId xmlns:a16="http://schemas.microsoft.com/office/drawing/2014/main" id="{776934DB-B024-4E2C-B46B-897955B0043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611335" y="3571415"/>
            <a:ext cx="1054492" cy="1054492"/>
          </a:xfrm>
          <a:prstGeom prst="rect">
            <a:avLst/>
          </a:prstGeom>
        </p:spPr>
      </p:pic>
      <p:pic>
        <p:nvPicPr>
          <p:cNvPr id="17" name="Picture 16" descr="A close up of a pen&#10;&#10;Description automatically generated">
            <a:extLst>
              <a:ext uri="{FF2B5EF4-FFF2-40B4-BE49-F238E27FC236}">
                <a16:creationId xmlns:a16="http://schemas.microsoft.com/office/drawing/2014/main" id="{6DDDF01C-47CF-41FE-B3CE-0CBDC92113D7}"/>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262053" y="3734007"/>
            <a:ext cx="1645753" cy="1237606"/>
          </a:xfrm>
          <a:prstGeom prst="rect">
            <a:avLst/>
          </a:prstGeom>
        </p:spPr>
      </p:pic>
      <p:pic>
        <p:nvPicPr>
          <p:cNvPr id="23" name="Picture 22" descr="A picture containing sitting, table, dark, control&#10;&#10;Description automatically generated">
            <a:extLst>
              <a:ext uri="{FF2B5EF4-FFF2-40B4-BE49-F238E27FC236}">
                <a16:creationId xmlns:a16="http://schemas.microsoft.com/office/drawing/2014/main" id="{A959ED34-3DC9-4179-8A39-D6EB5398ADE5}"/>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0546862" y="4971613"/>
            <a:ext cx="1527254" cy="1527254"/>
          </a:xfrm>
          <a:prstGeom prst="rect">
            <a:avLst/>
          </a:prstGeom>
        </p:spPr>
      </p:pic>
      <p:pic>
        <p:nvPicPr>
          <p:cNvPr id="26" name="Picture 25" descr="A close up of a bottle&#10;&#10;Description automatically generated">
            <a:extLst>
              <a:ext uri="{FF2B5EF4-FFF2-40B4-BE49-F238E27FC236}">
                <a16:creationId xmlns:a16="http://schemas.microsoft.com/office/drawing/2014/main" id="{22957BEE-3F6F-4149-81DF-1BE2F3DB72D4}"/>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833936" y="4971613"/>
            <a:ext cx="1408038" cy="1408038"/>
          </a:xfrm>
          <a:prstGeom prst="rect">
            <a:avLst/>
          </a:prstGeom>
        </p:spPr>
      </p:pic>
      <p:pic>
        <p:nvPicPr>
          <p:cNvPr id="29" name="Picture 28" descr="A picture containing food, bottle&#10;&#10;Description automatically generated">
            <a:extLst>
              <a:ext uri="{FF2B5EF4-FFF2-40B4-BE49-F238E27FC236}">
                <a16:creationId xmlns:a16="http://schemas.microsoft.com/office/drawing/2014/main" id="{837091F1-8EDE-47A4-B357-1D106895C58D}"/>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8405005" y="1682875"/>
            <a:ext cx="857861" cy="1290587"/>
          </a:xfrm>
          <a:prstGeom prst="rect">
            <a:avLst/>
          </a:prstGeom>
        </p:spPr>
      </p:pic>
    </p:spTree>
    <p:extLst>
      <p:ext uri="{BB962C8B-B14F-4D97-AF65-F5344CB8AC3E}">
        <p14:creationId xmlns:p14="http://schemas.microsoft.com/office/powerpoint/2010/main" val="37616583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7670" y="434758"/>
            <a:ext cx="3078247" cy="1260231"/>
          </a:xfrm>
        </p:spPr>
        <p:txBody>
          <a:bodyPr>
            <a:normAutofit/>
          </a:bodyPr>
          <a:lstStyle/>
          <a:p>
            <a:pPr algn="ctr"/>
            <a:r>
              <a:rPr lang="en-US" sz="6600" dirty="0">
                <a:solidFill>
                  <a:srgbClr val="00B0F0"/>
                </a:solidFill>
              </a:rPr>
              <a:t>Density </a:t>
            </a:r>
          </a:p>
        </p:txBody>
      </p:sp>
      <p:pic>
        <p:nvPicPr>
          <p:cNvPr id="1026" name="Picture 2" descr="Shell sponsored Virtual Energy Workshop 9/12/20">
            <a:extLst>
              <a:ext uri="{FF2B5EF4-FFF2-40B4-BE49-F238E27FC236}">
                <a16:creationId xmlns:a16="http://schemas.microsoft.com/office/drawing/2014/main" id="{FE7CDE96-2FB7-4CA9-B8A6-70649A0FC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5975" y="1960813"/>
            <a:ext cx="4043166" cy="3931766"/>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7">
            <a:extLst>
              <a:ext uri="{FF2B5EF4-FFF2-40B4-BE49-F238E27FC236}">
                <a16:creationId xmlns:a16="http://schemas.microsoft.com/office/drawing/2014/main" id="{0FC6DC4A-055F-4850-9DB8-09612AC384F5}"/>
              </a:ext>
            </a:extLst>
          </p:cNvPr>
          <p:cNvSpPr>
            <a:spLocks noGrp="1"/>
          </p:cNvSpPr>
          <p:nvPr>
            <p:ph type="ftr" sz="quarter" idx="13"/>
          </p:nvPr>
        </p:nvSpPr>
        <p:spPr>
          <a:xfrm>
            <a:off x="1443034" y="6431138"/>
            <a:ext cx="4454524" cy="365125"/>
          </a:xfrm>
        </p:spPr>
        <p:txBody>
          <a:bodyPr/>
          <a:lstStyle/>
          <a:p>
            <a:r>
              <a:rPr lang="en-US" dirty="0"/>
              <a:t>ConocoPhillips 2020 ©The NEED Project  </a:t>
            </a:r>
          </a:p>
        </p:txBody>
      </p:sp>
    </p:spTree>
    <p:extLst>
      <p:ext uri="{BB962C8B-B14F-4D97-AF65-F5344CB8AC3E}">
        <p14:creationId xmlns:p14="http://schemas.microsoft.com/office/powerpoint/2010/main" val="19734901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0060" y="378059"/>
            <a:ext cx="10541000" cy="1118231"/>
          </a:xfrm>
        </p:spPr>
        <p:txBody>
          <a:bodyPr>
            <a:normAutofit fontScale="92500"/>
          </a:bodyPr>
          <a:lstStyle/>
          <a:p>
            <a:pPr marL="0" indent="0" algn="ctr">
              <a:buNone/>
              <a:defRPr/>
            </a:pPr>
            <a:r>
              <a:rPr lang="en-US" sz="7200" b="1" dirty="0">
                <a:solidFill>
                  <a:srgbClr val="00B0F0"/>
                </a:solidFill>
              </a:rPr>
              <a:t>Oil &amp; Gas Careers Round Up</a:t>
            </a:r>
          </a:p>
          <a:p>
            <a:endParaRPr lang="en-US" dirty="0"/>
          </a:p>
        </p:txBody>
      </p:sp>
      <p:pic>
        <p:nvPicPr>
          <p:cNvPr id="4" name="Picture 4" descr="Engineer, Engineering, Chemistry">
            <a:extLst>
              <a:ext uri="{FF2B5EF4-FFF2-40B4-BE49-F238E27FC236}">
                <a16:creationId xmlns:a16="http://schemas.microsoft.com/office/drawing/2014/main" id="{CDC90FBB-3BCB-4B7A-B418-8BABAED9DA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3079" y="2467655"/>
            <a:ext cx="2711193" cy="18074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8BA97802-8E53-49E2-9468-658393ABBC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063" y="2467655"/>
            <a:ext cx="2708527" cy="18074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a:extLst>
              <a:ext uri="{FF2B5EF4-FFF2-40B4-BE49-F238E27FC236}">
                <a16:creationId xmlns:a16="http://schemas.microsoft.com/office/drawing/2014/main" id="{E1C4B6DF-5757-4437-8FDA-1DAD983484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398" y="2467655"/>
            <a:ext cx="2713859" cy="18074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EC97AFCC-B730-4D44-87A3-B0C61E90E6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4383" y="2467655"/>
            <a:ext cx="2422528" cy="1815632"/>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7">
            <a:extLst>
              <a:ext uri="{FF2B5EF4-FFF2-40B4-BE49-F238E27FC236}">
                <a16:creationId xmlns:a16="http://schemas.microsoft.com/office/drawing/2014/main" id="{CE4916BB-E3E6-4367-B0A4-B537EE25F97C}"/>
              </a:ext>
            </a:extLst>
          </p:cNvPr>
          <p:cNvSpPr>
            <a:spLocks noGrp="1"/>
          </p:cNvSpPr>
          <p:nvPr>
            <p:ph type="ftr" sz="quarter" idx="13"/>
          </p:nvPr>
        </p:nvSpPr>
        <p:spPr>
          <a:xfrm>
            <a:off x="1443034" y="6431138"/>
            <a:ext cx="4454524" cy="365125"/>
          </a:xfrm>
        </p:spPr>
        <p:txBody>
          <a:bodyPr/>
          <a:lstStyle/>
          <a:p>
            <a:r>
              <a:rPr lang="en-US" dirty="0"/>
              <a:t>ConocoPhillips 2020 ©The NEED Project  </a:t>
            </a:r>
          </a:p>
        </p:txBody>
      </p:sp>
    </p:spTree>
    <p:extLst>
      <p:ext uri="{BB962C8B-B14F-4D97-AF65-F5344CB8AC3E}">
        <p14:creationId xmlns:p14="http://schemas.microsoft.com/office/powerpoint/2010/main" val="22056983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7">
            <a:extLst>
              <a:ext uri="{FF2B5EF4-FFF2-40B4-BE49-F238E27FC236}">
                <a16:creationId xmlns:a16="http://schemas.microsoft.com/office/drawing/2014/main" id="{CA5BEEFE-C879-4033-89B3-8FFC03BAD528}"/>
              </a:ext>
            </a:extLst>
          </p:cNvPr>
          <p:cNvSpPr>
            <a:spLocks noGrp="1"/>
          </p:cNvSpPr>
          <p:nvPr>
            <p:ph type="ftr" sz="quarter" idx="13"/>
          </p:nvPr>
        </p:nvSpPr>
        <p:spPr>
          <a:xfrm>
            <a:off x="1443034" y="6431138"/>
            <a:ext cx="4454524" cy="365125"/>
          </a:xfrm>
        </p:spPr>
        <p:txBody>
          <a:bodyPr/>
          <a:lstStyle/>
          <a:p>
            <a:r>
              <a:rPr lang="en-US" dirty="0"/>
              <a:t>ConocoPhillips 2020 ©The NEED Project  </a:t>
            </a:r>
          </a:p>
        </p:txBody>
      </p:sp>
      <p:sp>
        <p:nvSpPr>
          <p:cNvPr id="6" name="Content Placeholder 2">
            <a:extLst>
              <a:ext uri="{FF2B5EF4-FFF2-40B4-BE49-F238E27FC236}">
                <a16:creationId xmlns:a16="http://schemas.microsoft.com/office/drawing/2014/main" id="{43D80C13-60D9-4C41-8756-7F8D0B9EC647}"/>
              </a:ext>
            </a:extLst>
          </p:cNvPr>
          <p:cNvSpPr>
            <a:spLocks noGrp="1"/>
          </p:cNvSpPr>
          <p:nvPr>
            <p:ph idx="1"/>
          </p:nvPr>
        </p:nvSpPr>
        <p:spPr>
          <a:xfrm>
            <a:off x="470560" y="303683"/>
            <a:ext cx="9460164" cy="1118231"/>
          </a:xfrm>
        </p:spPr>
        <p:txBody>
          <a:bodyPr>
            <a:normAutofit/>
          </a:bodyPr>
          <a:lstStyle/>
          <a:p>
            <a:pPr marL="0" indent="0" algn="ctr">
              <a:buNone/>
              <a:defRPr/>
            </a:pPr>
            <a:r>
              <a:rPr lang="en-US" sz="6600" b="1" dirty="0">
                <a:solidFill>
                  <a:srgbClr val="00B0F0"/>
                </a:solidFill>
              </a:rPr>
              <a:t>Conservation in the Round</a:t>
            </a:r>
          </a:p>
          <a:p>
            <a:endParaRPr lang="en-US" sz="2400" dirty="0"/>
          </a:p>
        </p:txBody>
      </p:sp>
      <p:sp>
        <p:nvSpPr>
          <p:cNvPr id="7" name="Rectangle 6">
            <a:extLst>
              <a:ext uri="{FF2B5EF4-FFF2-40B4-BE49-F238E27FC236}">
                <a16:creationId xmlns:a16="http://schemas.microsoft.com/office/drawing/2014/main" id="{A9BB3990-5880-40EF-9EC5-FA05D7E66FE7}"/>
              </a:ext>
            </a:extLst>
          </p:cNvPr>
          <p:cNvSpPr/>
          <p:nvPr/>
        </p:nvSpPr>
        <p:spPr>
          <a:xfrm>
            <a:off x="6294444" y="5652864"/>
            <a:ext cx="574490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I Have….Who Has…</a:t>
            </a:r>
          </a:p>
        </p:txBody>
      </p:sp>
      <p:pic>
        <p:nvPicPr>
          <p:cNvPr id="8" name="Picture 7">
            <a:extLst>
              <a:ext uri="{FF2B5EF4-FFF2-40B4-BE49-F238E27FC236}">
                <a16:creationId xmlns:a16="http://schemas.microsoft.com/office/drawing/2014/main" id="{63DE1D16-CFA2-4BD2-A154-6D357E15EA8D}"/>
              </a:ext>
            </a:extLst>
          </p:cNvPr>
          <p:cNvPicPr>
            <a:picLocks noChangeAspect="1"/>
          </p:cNvPicPr>
          <p:nvPr/>
        </p:nvPicPr>
        <p:blipFill rotWithShape="1">
          <a:blip r:embed="rId2"/>
          <a:srcRect l="24671" t="14387" r="40099" b="5009"/>
          <a:stretch/>
        </p:blipFill>
        <p:spPr>
          <a:xfrm>
            <a:off x="1358813" y="1313630"/>
            <a:ext cx="3814766" cy="4909442"/>
          </a:xfrm>
          <a:prstGeom prst="rect">
            <a:avLst/>
          </a:prstGeom>
        </p:spPr>
      </p:pic>
    </p:spTree>
    <p:extLst>
      <p:ext uri="{BB962C8B-B14F-4D97-AF65-F5344CB8AC3E}">
        <p14:creationId xmlns:p14="http://schemas.microsoft.com/office/powerpoint/2010/main" val="41596800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037.jpg"/>
          <p:cNvPicPr>
            <a:picLocks noChangeAspect="1"/>
          </p:cNvPicPr>
          <p:nvPr/>
        </p:nvPicPr>
        <p:blipFill>
          <a:blip r:embed="rId3"/>
          <a:srcRect l="56944"/>
          <a:stretch>
            <a:fillRect/>
          </a:stretch>
        </p:blipFill>
        <p:spPr>
          <a:xfrm>
            <a:off x="0" y="0"/>
            <a:ext cx="4459288" cy="6858000"/>
          </a:xfrm>
          <a:prstGeom prst="rect">
            <a:avLst/>
          </a:prstGeom>
          <a:ln>
            <a:noFill/>
          </a:ln>
          <a:effectLst>
            <a:outerShdw blurRad="292100" dist="139700" dir="2700000" algn="tl" rotWithShape="0">
              <a:srgbClr val="333333">
                <a:alpha val="65000"/>
              </a:srgbClr>
            </a:outerShdw>
          </a:effectLst>
        </p:spPr>
      </p:pic>
      <p:pic>
        <p:nvPicPr>
          <p:cNvPr id="61443" name="Picture 2" descr="Energy4me.org_RGB.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29601" y="6096000"/>
            <a:ext cx="21621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7"/>
          <p:cNvSpPr>
            <a:spLocks noChangeArrowheads="1"/>
          </p:cNvSpPr>
          <p:nvPr/>
        </p:nvSpPr>
        <p:spPr bwMode="auto">
          <a:xfrm rot="-708380">
            <a:off x="-445292" y="253577"/>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3600" dirty="0">
                <a:solidFill>
                  <a:schemeClr val="bg1"/>
                </a:solidFill>
                <a:latin typeface="Bradley Hand ITC" pitchFamily="66" charset="0"/>
              </a:rPr>
              <a:t>Visit</a:t>
            </a:r>
            <a:r>
              <a:rPr lang="en-US" altLang="en-US" sz="3600" b="1" dirty="0">
                <a:solidFill>
                  <a:schemeClr val="bg1"/>
                </a:solidFill>
                <a:latin typeface="Bradley Hand ITC" pitchFamily="66" charset="0"/>
              </a:rPr>
              <a:t> </a:t>
            </a:r>
          </a:p>
          <a:p>
            <a:pPr algn="ctr" eaLnBrk="1" hangingPunct="1"/>
            <a:r>
              <a:rPr lang="en-US" altLang="en-US" sz="3600" b="1" dirty="0">
                <a:solidFill>
                  <a:schemeClr val="bg1"/>
                </a:solidFill>
                <a:latin typeface="Bradley Hand ITC" pitchFamily="66" charset="0"/>
              </a:rPr>
              <a:t>energy4me.org</a:t>
            </a:r>
          </a:p>
        </p:txBody>
      </p:sp>
      <p:sp>
        <p:nvSpPr>
          <p:cNvPr id="61445" name="Rectangle 9"/>
          <p:cNvSpPr>
            <a:spLocks noChangeArrowheads="1"/>
          </p:cNvSpPr>
          <p:nvPr/>
        </p:nvSpPr>
        <p:spPr bwMode="auto">
          <a:xfrm>
            <a:off x="6043614" y="2319339"/>
            <a:ext cx="4624387"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150000"/>
              </a:lnSpc>
            </a:pPr>
            <a:r>
              <a:rPr lang="en-US" altLang="en-US" sz="2500" b="1" dirty="0">
                <a:latin typeface="Bradley Hand ITC" pitchFamily="66" charset="0"/>
              </a:rPr>
              <a:t>Classroom Activities </a:t>
            </a:r>
          </a:p>
          <a:p>
            <a:pPr algn="ctr" eaLnBrk="1" hangingPunct="1">
              <a:lnSpc>
                <a:spcPct val="150000"/>
              </a:lnSpc>
            </a:pPr>
            <a:r>
              <a:rPr lang="en-US" altLang="en-US" sz="2500" b="1" dirty="0">
                <a:latin typeface="Bradley Hand ITC" pitchFamily="66" charset="0"/>
              </a:rPr>
              <a:t>Educational Materials</a:t>
            </a:r>
          </a:p>
          <a:p>
            <a:pPr algn="ctr" eaLnBrk="1" hangingPunct="1">
              <a:lnSpc>
                <a:spcPct val="150000"/>
              </a:lnSpc>
            </a:pPr>
            <a:r>
              <a:rPr lang="en-US" altLang="en-US" sz="2500" b="1" dirty="0">
                <a:latin typeface="Bradley Hand ITC" pitchFamily="66" charset="0"/>
              </a:rPr>
              <a:t>Lesson Plans</a:t>
            </a:r>
          </a:p>
          <a:p>
            <a:pPr algn="ctr" eaLnBrk="1" hangingPunct="1">
              <a:lnSpc>
                <a:spcPct val="150000"/>
              </a:lnSpc>
            </a:pPr>
            <a:r>
              <a:rPr lang="en-US" altLang="en-US" sz="2500" b="1" dirty="0">
                <a:latin typeface="Bradley Hand ITC" pitchFamily="66" charset="0"/>
              </a:rPr>
              <a:t>PowerPoint Presentations</a:t>
            </a:r>
          </a:p>
          <a:p>
            <a:pPr algn="ctr" eaLnBrk="1" hangingPunct="1">
              <a:lnSpc>
                <a:spcPct val="150000"/>
              </a:lnSpc>
            </a:pPr>
            <a:r>
              <a:rPr lang="en-US" altLang="en-US" sz="2500" b="1" dirty="0">
                <a:latin typeface="Bradley Hand ITC" pitchFamily="66" charset="0"/>
              </a:rPr>
              <a:t>Technology Videos</a:t>
            </a:r>
          </a:p>
          <a:p>
            <a:pPr algn="ctr" eaLnBrk="1" hangingPunct="1">
              <a:lnSpc>
                <a:spcPct val="150000"/>
              </a:lnSpc>
            </a:pPr>
            <a:r>
              <a:rPr lang="en-US" altLang="en-US" sz="2500" b="1" dirty="0">
                <a:latin typeface="Bradley Hand ITC" pitchFamily="66" charset="0"/>
              </a:rPr>
              <a:t>Request a Classroom Speaker</a:t>
            </a:r>
          </a:p>
          <a:p>
            <a:pPr algn="ctr" eaLnBrk="1" hangingPunct="1"/>
            <a:endParaRPr lang="en-US" altLang="en-US" sz="1600" b="1" dirty="0">
              <a:latin typeface="Bradley Hand ITC" pitchFamily="66" charset="0"/>
            </a:endParaRPr>
          </a:p>
        </p:txBody>
      </p:sp>
      <p:cxnSp>
        <p:nvCxnSpPr>
          <p:cNvPr id="13" name="Straight Connector 12"/>
          <p:cNvCxnSpPr/>
          <p:nvPr/>
        </p:nvCxnSpPr>
        <p:spPr>
          <a:xfrm>
            <a:off x="6248400" y="2247900"/>
            <a:ext cx="4191000" cy="0"/>
          </a:xfrm>
          <a:prstGeom prst="line">
            <a:avLst/>
          </a:prstGeom>
        </p:spPr>
        <p:style>
          <a:lnRef idx="2">
            <a:schemeClr val="dk1"/>
          </a:lnRef>
          <a:fillRef idx="0">
            <a:schemeClr val="dk1"/>
          </a:fillRef>
          <a:effectRef idx="1">
            <a:schemeClr val="dk1"/>
          </a:effectRef>
          <a:fontRef idx="minor">
            <a:schemeClr val="tx1"/>
          </a:fontRef>
        </p:style>
      </p:cxnSp>
      <p:grpSp>
        <p:nvGrpSpPr>
          <p:cNvPr id="61447" name="Group 13"/>
          <p:cNvGrpSpPr>
            <a:grpSpLocks/>
          </p:cNvGrpSpPr>
          <p:nvPr/>
        </p:nvGrpSpPr>
        <p:grpSpPr bwMode="auto">
          <a:xfrm>
            <a:off x="1524000" y="6324600"/>
            <a:ext cx="6553200" cy="381000"/>
            <a:chOff x="0" y="0"/>
            <a:chExt cx="9144000" cy="1143000"/>
          </a:xfrm>
        </p:grpSpPr>
        <p:sp>
          <p:nvSpPr>
            <p:cNvPr id="15" name="Rectangle 14"/>
            <p:cNvSpPr/>
            <p:nvPr/>
          </p:nvSpPr>
          <p:spPr>
            <a:xfrm>
              <a:off x="0" y="0"/>
              <a:ext cx="9144000" cy="1143000"/>
            </a:xfrm>
            <a:prstGeom prst="rect">
              <a:avLst/>
            </a:prstGeom>
            <a:solidFill>
              <a:srgbClr val="A7D9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solidFill>
                  <a:schemeClr val="tx1"/>
                </a:solidFill>
                <a:latin typeface="Adobe Garamond Pro Bold" pitchFamily="18" charset="0"/>
              </a:endParaRPr>
            </a:p>
          </p:txBody>
        </p:sp>
        <p:pic>
          <p:nvPicPr>
            <p:cNvPr id="16" name="Picture 15" descr="whitewaves.gif"/>
            <p:cNvPicPr>
              <a:picLocks noChangeAspect="1"/>
            </p:cNvPicPr>
            <p:nvPr/>
          </p:nvPicPr>
          <p:blipFill>
            <a:blip r:embed="rId5" cstate="print">
              <a:duotone>
                <a:prstClr val="black"/>
                <a:schemeClr val="accent3">
                  <a:tint val="45000"/>
                  <a:satMod val="400000"/>
                </a:schemeClr>
              </a:duotone>
            </a:blip>
            <a:stretch>
              <a:fillRect/>
            </a:stretch>
          </p:blipFill>
          <p:spPr>
            <a:xfrm>
              <a:off x="0" y="533400"/>
              <a:ext cx="9144000" cy="609600"/>
            </a:xfrm>
            <a:prstGeom prst="rect">
              <a:avLst/>
            </a:prstGeom>
          </p:spPr>
        </p:pic>
      </p:grpSp>
      <p:pic>
        <p:nvPicPr>
          <p:cNvPr id="61448" name="Picture 11" descr="C:\Documents and Settings\dramirez\Local Settings\Temporary Internet Files\Content.IE5\R2ATZ4YD\MCj0439592000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6126163"/>
            <a:ext cx="6334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1524000" y="6396038"/>
            <a:ext cx="6553200" cy="277812"/>
          </a:xfrm>
          <a:prstGeom prst="rect">
            <a:avLst/>
          </a:prstGeom>
          <a:noFill/>
          <a:effectLst>
            <a:outerShdw blurRad="50800" dist="38100" dir="8100000" algn="tr" rotWithShape="0">
              <a:prstClr val="black">
                <a:alpha val="40000"/>
              </a:prstClr>
            </a:outerShdw>
          </a:effectLst>
        </p:spPr>
        <p:txBody>
          <a:bodyPr>
            <a:spAutoFit/>
          </a:bodyPr>
          <a:lstStyle/>
          <a:p>
            <a:pPr marL="519113">
              <a:defRPr/>
            </a:pPr>
            <a:r>
              <a:rPr lang="en-US" sz="1200" b="1" dirty="0">
                <a:solidFill>
                  <a:srgbClr val="002060"/>
                </a:solidFill>
                <a:latin typeface="Arial Narrow" pitchFamily="34" charset="0"/>
              </a:rPr>
              <a:t>Presented by the Society of Petroleum Engineers</a:t>
            </a:r>
            <a:endParaRPr lang="en-US" sz="1200" b="1" dirty="0">
              <a:latin typeface="Arial" pitchFamily="34" charset="0"/>
            </a:endParaRPr>
          </a:p>
        </p:txBody>
      </p:sp>
      <p:sp>
        <p:nvSpPr>
          <p:cNvPr id="22" name="TextBox 21"/>
          <p:cNvSpPr txBox="1"/>
          <p:nvPr/>
        </p:nvSpPr>
        <p:spPr>
          <a:xfrm>
            <a:off x="6248400" y="419100"/>
            <a:ext cx="4191000" cy="1631216"/>
          </a:xfrm>
          <a:prstGeom prst="rect">
            <a:avLst/>
          </a:prstGeom>
          <a:noFill/>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5000" b="1" dirty="0">
                <a:ln w="50800"/>
                <a:solidFill>
                  <a:schemeClr val="tx2"/>
                </a:solidFill>
                <a:latin typeface="Bradley Hand ITC" pitchFamily="66" charset="0"/>
              </a:rPr>
              <a:t>Free Teacher Resource</a:t>
            </a:r>
          </a:p>
        </p:txBody>
      </p:sp>
    </p:spTree>
    <p:extLst>
      <p:ext uri="{BB962C8B-B14F-4D97-AF65-F5344CB8AC3E}">
        <p14:creationId xmlns:p14="http://schemas.microsoft.com/office/powerpoint/2010/main" val="3571744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oup 14"/>
          <p:cNvGrpSpPr>
            <a:grpSpLocks/>
          </p:cNvGrpSpPr>
          <p:nvPr/>
        </p:nvGrpSpPr>
        <p:grpSpPr bwMode="auto">
          <a:xfrm>
            <a:off x="0" y="6329362"/>
            <a:ext cx="6553200" cy="381000"/>
            <a:chOff x="0" y="0"/>
            <a:chExt cx="9144000" cy="1143000"/>
          </a:xfrm>
        </p:grpSpPr>
        <p:sp>
          <p:nvSpPr>
            <p:cNvPr id="20" name="Rectangle 19"/>
            <p:cNvSpPr/>
            <p:nvPr/>
          </p:nvSpPr>
          <p:spPr>
            <a:xfrm>
              <a:off x="0" y="0"/>
              <a:ext cx="9144000" cy="1143000"/>
            </a:xfrm>
            <a:prstGeom prst="rect">
              <a:avLst/>
            </a:prstGeom>
            <a:solidFill>
              <a:srgbClr val="A7D9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solidFill>
                  <a:schemeClr val="tx1"/>
                </a:solidFill>
                <a:latin typeface="Adobe Garamond Pro Bold" pitchFamily="18" charset="0"/>
              </a:endParaRPr>
            </a:p>
          </p:txBody>
        </p:sp>
        <p:pic>
          <p:nvPicPr>
            <p:cNvPr id="21" name="Picture 20" descr="whitewaves.gif"/>
            <p:cNvPicPr>
              <a:picLocks noChangeAspect="1"/>
            </p:cNvPicPr>
            <p:nvPr/>
          </p:nvPicPr>
          <p:blipFill>
            <a:blip r:embed="rId3" cstate="print">
              <a:duotone>
                <a:prstClr val="black"/>
                <a:schemeClr val="accent3">
                  <a:tint val="45000"/>
                  <a:satMod val="400000"/>
                </a:schemeClr>
              </a:duotone>
            </a:blip>
            <a:stretch>
              <a:fillRect/>
            </a:stretch>
          </p:blipFill>
          <p:spPr>
            <a:xfrm>
              <a:off x="0" y="533400"/>
              <a:ext cx="9144000" cy="609600"/>
            </a:xfrm>
            <a:prstGeom prst="rect">
              <a:avLst/>
            </a:prstGeom>
          </p:spPr>
        </p:pic>
      </p:grpSp>
      <p:grpSp>
        <p:nvGrpSpPr>
          <p:cNvPr id="62467" name="Group 11"/>
          <p:cNvGrpSpPr>
            <a:grpSpLocks/>
          </p:cNvGrpSpPr>
          <p:nvPr/>
        </p:nvGrpSpPr>
        <p:grpSpPr bwMode="auto">
          <a:xfrm>
            <a:off x="-127000" y="0"/>
            <a:ext cx="12407900" cy="1143000"/>
            <a:chOff x="0" y="0"/>
            <a:chExt cx="9144000" cy="1143000"/>
          </a:xfrm>
        </p:grpSpPr>
        <p:sp>
          <p:nvSpPr>
            <p:cNvPr id="13" name="Rectangle 12"/>
            <p:cNvSpPr/>
            <p:nvPr/>
          </p:nvSpPr>
          <p:spPr>
            <a:xfrm>
              <a:off x="0" y="0"/>
              <a:ext cx="9144000" cy="1143000"/>
            </a:xfrm>
            <a:prstGeom prst="rect">
              <a:avLst/>
            </a:prstGeom>
            <a:solidFill>
              <a:srgbClr val="A7D9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solidFill>
                  <a:schemeClr val="tx1"/>
                </a:solidFill>
                <a:latin typeface="Adobe Garamond Pro Bold" pitchFamily="18" charset="0"/>
              </a:endParaRPr>
            </a:p>
          </p:txBody>
        </p:sp>
        <p:pic>
          <p:nvPicPr>
            <p:cNvPr id="14" name="Picture 13" descr="whitewaves.gif"/>
            <p:cNvPicPr>
              <a:picLocks noChangeAspect="1"/>
            </p:cNvPicPr>
            <p:nvPr/>
          </p:nvPicPr>
          <p:blipFill>
            <a:blip r:embed="rId3" cstate="print">
              <a:duotone>
                <a:prstClr val="black"/>
                <a:schemeClr val="accent3">
                  <a:tint val="45000"/>
                  <a:satMod val="400000"/>
                </a:schemeClr>
              </a:duotone>
            </a:blip>
            <a:stretch>
              <a:fillRect/>
            </a:stretch>
          </p:blipFill>
          <p:spPr>
            <a:xfrm>
              <a:off x="0" y="533400"/>
              <a:ext cx="9144000" cy="609600"/>
            </a:xfrm>
            <a:prstGeom prst="rect">
              <a:avLst/>
            </a:prstGeom>
          </p:spPr>
        </p:pic>
      </p:grpSp>
      <p:pic>
        <p:nvPicPr>
          <p:cNvPr id="62468" name="Picture 2" descr="Energy4me.org_RGB.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83412" y="6096000"/>
            <a:ext cx="21621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Table 8"/>
          <p:cNvGraphicFramePr>
            <a:graphicFrameLocks noGrp="1"/>
          </p:cNvGraphicFramePr>
          <p:nvPr/>
        </p:nvGraphicFramePr>
        <p:xfrm>
          <a:off x="1676400" y="1752600"/>
          <a:ext cx="8839200" cy="838200"/>
        </p:xfrm>
        <a:graphic>
          <a:graphicData uri="http://schemas.openxmlformats.org/drawingml/2006/table">
            <a:tbl>
              <a:tblPr firstRow="1" bandRow="1">
                <a:tableStyleId>{5C22544A-7EE6-4342-B048-85BDC9FD1C3A}</a:tableStyleId>
              </a:tblPr>
              <a:tblGrid>
                <a:gridCol w="8839200">
                  <a:extLst>
                    <a:ext uri="{9D8B030D-6E8A-4147-A177-3AD203B41FA5}">
                      <a16:colId xmlns:a16="http://schemas.microsoft.com/office/drawing/2014/main" val="20000"/>
                    </a:ext>
                  </a:extLst>
                </a:gridCol>
              </a:tblGrid>
              <a:tr h="838200">
                <a:tc>
                  <a:txBody>
                    <a:bodyPr/>
                    <a:lstStyle/>
                    <a:p>
                      <a:pPr marL="6350" marR="0" lvl="6" indent="-6350" algn="ctr" defTabSz="914400" rtl="0" eaLnBrk="1" fontAlgn="auto" latinLnBrk="0" hangingPunct="1">
                        <a:lnSpc>
                          <a:spcPct val="100000"/>
                        </a:lnSpc>
                        <a:spcBef>
                          <a:spcPts val="0"/>
                        </a:spcBef>
                        <a:spcAft>
                          <a:spcPts val="0"/>
                        </a:spcAft>
                        <a:buClrTx/>
                        <a:buSzTx/>
                        <a:buFont typeface="Arial" pitchFamily="34" charset="0"/>
                        <a:buNone/>
                        <a:tabLst/>
                        <a:defRPr/>
                      </a:pPr>
                      <a:r>
                        <a:rPr lang="en-US" sz="3100" b="1" kern="1200" baseline="0" dirty="0">
                          <a:solidFill>
                            <a:schemeClr val="tx2">
                              <a:lumMod val="75000"/>
                            </a:schemeClr>
                          </a:solidFill>
                          <a:latin typeface="Bradley Hand ITC" pitchFamily="66" charset="0"/>
                          <a:ea typeface="+mn-ea"/>
                          <a:cs typeface="Arial" pitchFamily="34" charset="0"/>
                        </a:rPr>
                        <a:t>Download lesson plans that correspond to the book</a:t>
                      </a:r>
                    </a:p>
                  </a:txBody>
                  <a:tcPr>
                    <a:noFill/>
                  </a:tcPr>
                </a:tc>
                <a:extLst>
                  <a:ext uri="{0D108BD9-81ED-4DB2-BD59-A6C34878D82A}">
                    <a16:rowId xmlns:a16="http://schemas.microsoft.com/office/drawing/2014/main" val="10000"/>
                  </a:ext>
                </a:extLst>
              </a:tr>
            </a:tbl>
          </a:graphicData>
        </a:graphic>
      </p:graphicFrame>
      <p:graphicFrame>
        <p:nvGraphicFramePr>
          <p:cNvPr id="16" name="Table 15"/>
          <p:cNvGraphicFramePr>
            <a:graphicFrameLocks noGrp="1"/>
          </p:cNvGraphicFramePr>
          <p:nvPr/>
        </p:nvGraphicFramePr>
        <p:xfrm>
          <a:off x="1752600" y="2590800"/>
          <a:ext cx="4572000" cy="2971800"/>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tblGrid>
              <a:tr h="2971800">
                <a:tc>
                  <a:txBody>
                    <a:bodyPr/>
                    <a:lstStyle/>
                    <a:p>
                      <a:pPr marL="457200" marR="0" lvl="7" indent="-230188"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300" b="0" kern="1200" baseline="0" dirty="0">
                          <a:solidFill>
                            <a:schemeClr val="tx2">
                              <a:lumMod val="75000"/>
                            </a:schemeClr>
                          </a:solidFill>
                          <a:latin typeface="Arial" pitchFamily="34" charset="0"/>
                          <a:ea typeface="+mn-ea"/>
                          <a:cs typeface="Arial" pitchFamily="34" charset="0"/>
                        </a:rPr>
                        <a:t>Hands-on experiments</a:t>
                      </a:r>
                    </a:p>
                    <a:p>
                      <a:pPr marL="457200" marR="0" lvl="7" indent="-230188"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2300" b="0" kern="1200" baseline="0" dirty="0">
                        <a:solidFill>
                          <a:schemeClr val="tx2">
                            <a:lumMod val="75000"/>
                          </a:schemeClr>
                        </a:solidFill>
                        <a:latin typeface="Arial" pitchFamily="34" charset="0"/>
                        <a:ea typeface="+mn-ea"/>
                        <a:cs typeface="Arial" pitchFamily="34" charset="0"/>
                      </a:endParaRPr>
                    </a:p>
                    <a:p>
                      <a:pPr marL="457200" marR="0" lvl="7" indent="-230188"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300" b="0" kern="1200" baseline="0" dirty="0">
                          <a:solidFill>
                            <a:schemeClr val="tx2">
                              <a:lumMod val="75000"/>
                            </a:schemeClr>
                          </a:solidFill>
                          <a:latin typeface="Arial" pitchFamily="34" charset="0"/>
                          <a:ea typeface="+mn-ea"/>
                          <a:cs typeface="Arial" pitchFamily="34" charset="0"/>
                        </a:rPr>
                        <a:t>Age-appropriate curriculum</a:t>
                      </a:r>
                    </a:p>
                    <a:p>
                      <a:pPr marL="457200" marR="0" lvl="7" indent="-230188"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2300" b="0" kern="1200" baseline="0" dirty="0">
                        <a:solidFill>
                          <a:schemeClr val="tx2">
                            <a:lumMod val="75000"/>
                          </a:schemeClr>
                        </a:solidFill>
                        <a:latin typeface="Arial" pitchFamily="34" charset="0"/>
                        <a:ea typeface="+mn-ea"/>
                        <a:cs typeface="Arial" pitchFamily="34" charset="0"/>
                      </a:endParaRPr>
                    </a:p>
                    <a:p>
                      <a:pPr marL="457200" marR="0" lvl="7" indent="-230188"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300" b="0" kern="1200" baseline="0" dirty="0">
                          <a:solidFill>
                            <a:schemeClr val="tx2">
                              <a:lumMod val="75000"/>
                            </a:schemeClr>
                          </a:solidFill>
                          <a:latin typeface="Arial" pitchFamily="34" charset="0"/>
                          <a:ea typeface="+mn-ea"/>
                          <a:cs typeface="Arial" pitchFamily="34" charset="0"/>
                        </a:rPr>
                        <a:t>Aligned to U.S. educational standards</a:t>
                      </a:r>
                    </a:p>
                  </a:txBody>
                  <a:tcPr>
                    <a:noFill/>
                  </a:tcPr>
                </a:tc>
                <a:extLst>
                  <a:ext uri="{0D108BD9-81ED-4DB2-BD59-A6C34878D82A}">
                    <a16:rowId xmlns:a16="http://schemas.microsoft.com/office/drawing/2014/main" val="10000"/>
                  </a:ext>
                </a:extLst>
              </a:tr>
            </a:tbl>
          </a:graphicData>
        </a:graphic>
      </p:graphicFrame>
      <p:pic>
        <p:nvPicPr>
          <p:cNvPr id="62471" name="Picture 11" descr="C:\Documents and Settings\dramirez\Local Settings\Temporary Internet Files\Content.IE5\R2ATZ4YD\MCj0439592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130925"/>
            <a:ext cx="6334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27000" y="1142999"/>
            <a:ext cx="12407900" cy="252175"/>
          </a:xfrm>
          <a:prstGeom prst="rect">
            <a:avLst/>
          </a:prstGeom>
          <a:gradFill>
            <a:gsLst>
              <a:gs pos="0">
                <a:srgbClr val="8488C4"/>
              </a:gs>
              <a:gs pos="53000">
                <a:srgbClr val="D4DEFF"/>
              </a:gs>
              <a:gs pos="83000">
                <a:srgbClr val="D4DEFF"/>
              </a:gs>
              <a:gs pos="100000">
                <a:srgbClr val="96AB94"/>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2" name="Rectangle 21"/>
          <p:cNvSpPr/>
          <p:nvPr/>
        </p:nvSpPr>
        <p:spPr>
          <a:xfrm>
            <a:off x="0" y="6400800"/>
            <a:ext cx="6553200" cy="277812"/>
          </a:xfrm>
          <a:prstGeom prst="rect">
            <a:avLst/>
          </a:prstGeom>
          <a:noFill/>
          <a:effectLst>
            <a:outerShdw blurRad="50800" dist="38100" dir="8100000" algn="tr" rotWithShape="0">
              <a:prstClr val="black">
                <a:alpha val="40000"/>
              </a:prstClr>
            </a:outerShdw>
          </a:effectLst>
        </p:spPr>
        <p:txBody>
          <a:bodyPr>
            <a:spAutoFit/>
          </a:bodyPr>
          <a:lstStyle/>
          <a:p>
            <a:pPr marL="519113">
              <a:defRPr/>
            </a:pPr>
            <a:r>
              <a:rPr lang="en-US" sz="1200" b="1" dirty="0">
                <a:solidFill>
                  <a:srgbClr val="002060"/>
                </a:solidFill>
                <a:latin typeface="Arial Narrow" pitchFamily="34" charset="0"/>
              </a:rPr>
              <a:t>Presented by the Society of Petroleum Engineers</a:t>
            </a:r>
            <a:endParaRPr lang="en-US" sz="1200" b="1" dirty="0">
              <a:latin typeface="Arial" pitchFamily="34" charset="0"/>
            </a:endParaRPr>
          </a:p>
        </p:txBody>
      </p:sp>
      <p:sp>
        <p:nvSpPr>
          <p:cNvPr id="23" name="TextBox 22"/>
          <p:cNvSpPr txBox="1"/>
          <p:nvPr/>
        </p:nvSpPr>
        <p:spPr>
          <a:xfrm>
            <a:off x="1752600" y="152400"/>
            <a:ext cx="8686800" cy="861774"/>
          </a:xfrm>
          <a:prstGeom prst="rect">
            <a:avLst/>
          </a:prstGeom>
          <a:noFill/>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5000" b="1" dirty="0">
                <a:ln w="50800"/>
                <a:solidFill>
                  <a:schemeClr val="tx2"/>
                </a:solidFill>
                <a:latin typeface="Bradley Hand ITC" pitchFamily="66" charset="0"/>
              </a:rPr>
              <a:t>Free Lesson Plans</a:t>
            </a:r>
          </a:p>
        </p:txBody>
      </p:sp>
      <p:pic>
        <p:nvPicPr>
          <p:cNvPr id="19" name="Picture 4" descr="Oil and Gas Cover Image.bmp"/>
          <p:cNvPicPr>
            <a:picLocks noChangeAspect="1"/>
          </p:cNvPicPr>
          <p:nvPr/>
        </p:nvPicPr>
        <p:blipFill>
          <a:blip r:embed="rId6"/>
          <a:stretch>
            <a:fillRect/>
          </a:stretch>
        </p:blipFill>
        <p:spPr bwMode="auto">
          <a:xfrm>
            <a:off x="6172200" y="2438400"/>
            <a:ext cx="3784600" cy="3157538"/>
          </a:xfrm>
          <a:prstGeom prst="rect">
            <a:avLst/>
          </a:prstGeom>
          <a:ln w="6350">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753358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490" name="Group 9"/>
          <p:cNvGrpSpPr>
            <a:grpSpLocks/>
          </p:cNvGrpSpPr>
          <p:nvPr/>
        </p:nvGrpSpPr>
        <p:grpSpPr bwMode="auto">
          <a:xfrm>
            <a:off x="0" y="0"/>
            <a:ext cx="12192000" cy="1143000"/>
            <a:chOff x="0" y="0"/>
            <a:chExt cx="9144000" cy="1143000"/>
          </a:xfrm>
        </p:grpSpPr>
        <p:sp>
          <p:nvSpPr>
            <p:cNvPr id="12" name="Rectangle 11"/>
            <p:cNvSpPr/>
            <p:nvPr/>
          </p:nvSpPr>
          <p:spPr>
            <a:xfrm>
              <a:off x="0" y="0"/>
              <a:ext cx="9144000" cy="1143000"/>
            </a:xfrm>
            <a:prstGeom prst="rect">
              <a:avLst/>
            </a:prstGeom>
            <a:solidFill>
              <a:srgbClr val="A7D9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solidFill>
                  <a:schemeClr val="tx1"/>
                </a:solidFill>
                <a:latin typeface="Adobe Garamond Pro Bold" pitchFamily="18" charset="0"/>
              </a:endParaRPr>
            </a:p>
          </p:txBody>
        </p:sp>
        <p:pic>
          <p:nvPicPr>
            <p:cNvPr id="13" name="Picture 12" descr="whitewaves.gif"/>
            <p:cNvPicPr>
              <a:picLocks noChangeAspect="1"/>
            </p:cNvPicPr>
            <p:nvPr/>
          </p:nvPicPr>
          <p:blipFill>
            <a:blip r:embed="rId3" cstate="print">
              <a:duotone>
                <a:prstClr val="black"/>
                <a:schemeClr val="accent3">
                  <a:tint val="45000"/>
                  <a:satMod val="400000"/>
                </a:schemeClr>
              </a:duotone>
            </a:blip>
            <a:stretch>
              <a:fillRect/>
            </a:stretch>
          </p:blipFill>
          <p:spPr>
            <a:xfrm>
              <a:off x="0" y="533400"/>
              <a:ext cx="9144000" cy="609600"/>
            </a:xfrm>
            <a:prstGeom prst="rect">
              <a:avLst/>
            </a:prstGeom>
          </p:spPr>
        </p:pic>
      </p:grpSp>
      <p:pic>
        <p:nvPicPr>
          <p:cNvPr id="63491" name="Picture 2" descr="Energy4me.org_RGB.t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18301" y="6096000"/>
            <a:ext cx="21621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Table 15"/>
          <p:cNvGraphicFramePr>
            <a:graphicFrameLocks noGrp="1"/>
          </p:cNvGraphicFramePr>
          <p:nvPr/>
        </p:nvGraphicFramePr>
        <p:xfrm>
          <a:off x="5943600" y="2590800"/>
          <a:ext cx="4495800" cy="2971800"/>
        </p:xfrm>
        <a:graphic>
          <a:graphicData uri="http://schemas.openxmlformats.org/drawingml/2006/table">
            <a:tbl>
              <a:tblPr firstRow="1" bandRow="1">
                <a:tableStyleId>{5C22544A-7EE6-4342-B048-85BDC9FD1C3A}</a:tableStyleId>
              </a:tblPr>
              <a:tblGrid>
                <a:gridCol w="4495800">
                  <a:extLst>
                    <a:ext uri="{9D8B030D-6E8A-4147-A177-3AD203B41FA5}">
                      <a16:colId xmlns:a16="http://schemas.microsoft.com/office/drawing/2014/main" val="20000"/>
                    </a:ext>
                  </a:extLst>
                </a:gridCol>
              </a:tblGrid>
              <a:tr h="2971800">
                <a:tc>
                  <a:txBody>
                    <a:bodyPr/>
                    <a:lstStyle/>
                    <a:p>
                      <a:pPr marL="566738" marR="0" lvl="8" indent="-230188" algn="l" defTabSz="914400" rtl="0" eaLnBrk="1" fontAlgn="auto" latinLnBrk="0" hangingPunct="1">
                        <a:lnSpc>
                          <a:spcPct val="200000"/>
                        </a:lnSpc>
                        <a:spcBef>
                          <a:spcPts val="0"/>
                        </a:spcBef>
                        <a:spcAft>
                          <a:spcPts val="0"/>
                        </a:spcAft>
                        <a:buClrTx/>
                        <a:buSzTx/>
                        <a:buFont typeface="Arial" pitchFamily="34" charset="0"/>
                        <a:buChar char="•"/>
                        <a:tabLst/>
                        <a:defRPr/>
                      </a:pPr>
                      <a:r>
                        <a:rPr lang="en-US" sz="2400" b="0" kern="1200" baseline="0" dirty="0">
                          <a:solidFill>
                            <a:schemeClr val="tx2">
                              <a:lumMod val="75000"/>
                            </a:schemeClr>
                          </a:solidFill>
                          <a:latin typeface="Arial" pitchFamily="34" charset="0"/>
                          <a:ea typeface="+mn-ea"/>
                          <a:cs typeface="Arial" pitchFamily="34" charset="0"/>
                        </a:rPr>
                        <a:t>Classroom presentations</a:t>
                      </a:r>
                    </a:p>
                    <a:p>
                      <a:pPr marL="566738" marR="0" lvl="8" indent="-230188" algn="l" defTabSz="914400" rtl="0" eaLnBrk="1" fontAlgn="auto" latinLnBrk="0" hangingPunct="1">
                        <a:lnSpc>
                          <a:spcPct val="200000"/>
                        </a:lnSpc>
                        <a:spcBef>
                          <a:spcPts val="0"/>
                        </a:spcBef>
                        <a:spcAft>
                          <a:spcPts val="0"/>
                        </a:spcAft>
                        <a:buClrTx/>
                        <a:buSzTx/>
                        <a:buFont typeface="Arial" pitchFamily="34" charset="0"/>
                        <a:buChar char="•"/>
                        <a:tabLst/>
                        <a:defRPr/>
                      </a:pPr>
                      <a:r>
                        <a:rPr lang="en-US" sz="2400" b="0" kern="1200" baseline="0" dirty="0">
                          <a:solidFill>
                            <a:schemeClr val="tx2">
                              <a:lumMod val="75000"/>
                            </a:schemeClr>
                          </a:solidFill>
                          <a:latin typeface="Arial" pitchFamily="34" charset="0"/>
                          <a:ea typeface="+mn-ea"/>
                          <a:cs typeface="Arial" pitchFamily="34" charset="0"/>
                        </a:rPr>
                        <a:t>Science fair judging</a:t>
                      </a:r>
                    </a:p>
                    <a:p>
                      <a:pPr marL="566738" marR="0" lvl="8" indent="-230188" algn="l" defTabSz="914400" rtl="0" eaLnBrk="1" fontAlgn="auto" latinLnBrk="0" hangingPunct="1">
                        <a:lnSpc>
                          <a:spcPct val="200000"/>
                        </a:lnSpc>
                        <a:spcBef>
                          <a:spcPts val="0"/>
                        </a:spcBef>
                        <a:spcAft>
                          <a:spcPts val="0"/>
                        </a:spcAft>
                        <a:buClrTx/>
                        <a:buSzTx/>
                        <a:buFont typeface="Arial" pitchFamily="34" charset="0"/>
                        <a:buChar char="•"/>
                        <a:tabLst/>
                        <a:defRPr/>
                      </a:pPr>
                      <a:r>
                        <a:rPr lang="en-US" sz="2400" b="0" kern="1200" baseline="0" dirty="0">
                          <a:solidFill>
                            <a:schemeClr val="tx2">
                              <a:lumMod val="75000"/>
                            </a:schemeClr>
                          </a:solidFill>
                          <a:latin typeface="Arial" pitchFamily="34" charset="0"/>
                          <a:ea typeface="+mn-ea"/>
                          <a:cs typeface="Arial" pitchFamily="34" charset="0"/>
                        </a:rPr>
                        <a:t>Student mentoring</a:t>
                      </a:r>
                    </a:p>
                    <a:p>
                      <a:pPr marL="0" marR="0" lvl="7" indent="4763" algn="ctr" defTabSz="914400" rtl="0" eaLnBrk="1" fontAlgn="auto" latinLnBrk="0" hangingPunct="1">
                        <a:lnSpc>
                          <a:spcPct val="200000"/>
                        </a:lnSpc>
                        <a:spcBef>
                          <a:spcPts val="0"/>
                        </a:spcBef>
                        <a:spcAft>
                          <a:spcPts val="0"/>
                        </a:spcAft>
                        <a:buClrTx/>
                        <a:buSzTx/>
                        <a:buFont typeface="Arial" pitchFamily="34" charset="0"/>
                        <a:buNone/>
                        <a:tabLst/>
                        <a:defRPr/>
                      </a:pPr>
                      <a:r>
                        <a:rPr lang="en-US" sz="1800" b="0" kern="1200" baseline="0" dirty="0">
                          <a:solidFill>
                            <a:schemeClr val="tx2">
                              <a:lumMod val="75000"/>
                            </a:schemeClr>
                          </a:solidFill>
                          <a:latin typeface="Arial" pitchFamily="34" charset="0"/>
                          <a:ea typeface="+mn-ea"/>
                          <a:cs typeface="Arial" pitchFamily="34" charset="0"/>
                        </a:rPr>
                        <a:t>(</a:t>
                      </a:r>
                      <a:r>
                        <a:rPr lang="en-US" sz="1800" b="0" i="1" kern="1200" baseline="0" dirty="0">
                          <a:solidFill>
                            <a:schemeClr val="tx2">
                              <a:lumMod val="75000"/>
                            </a:schemeClr>
                          </a:solidFill>
                          <a:latin typeface="Arial" pitchFamily="34" charset="0"/>
                          <a:ea typeface="+mn-ea"/>
                          <a:cs typeface="Arial" pitchFamily="34" charset="0"/>
                        </a:rPr>
                        <a:t>Available in areas with SPE members</a:t>
                      </a:r>
                      <a:r>
                        <a:rPr lang="en-US" sz="1800" b="0" kern="1200" baseline="0" dirty="0">
                          <a:solidFill>
                            <a:schemeClr val="tx2">
                              <a:lumMod val="75000"/>
                            </a:schemeClr>
                          </a:solidFill>
                          <a:latin typeface="Arial" pitchFamily="34" charset="0"/>
                          <a:ea typeface="+mn-ea"/>
                          <a:cs typeface="Arial" pitchFamily="34" charset="0"/>
                        </a:rPr>
                        <a:t>)</a:t>
                      </a:r>
                    </a:p>
                  </a:txBody>
                  <a:tcPr>
                    <a:noFill/>
                  </a:tcPr>
                </a:tc>
                <a:extLst>
                  <a:ext uri="{0D108BD9-81ED-4DB2-BD59-A6C34878D82A}">
                    <a16:rowId xmlns:a16="http://schemas.microsoft.com/office/drawing/2014/main" val="10000"/>
                  </a:ext>
                </a:extLst>
              </a:tr>
            </a:tbl>
          </a:graphicData>
        </a:graphic>
      </p:graphicFrame>
      <p:sp>
        <p:nvSpPr>
          <p:cNvPr id="11" name="Rectangle 10"/>
          <p:cNvSpPr/>
          <p:nvPr/>
        </p:nvSpPr>
        <p:spPr>
          <a:xfrm>
            <a:off x="0" y="1143000"/>
            <a:ext cx="12192000" cy="252174"/>
          </a:xfrm>
          <a:prstGeom prst="rect">
            <a:avLst/>
          </a:prstGeom>
          <a:gradFill>
            <a:gsLst>
              <a:gs pos="0">
                <a:srgbClr val="8488C4"/>
              </a:gs>
              <a:gs pos="53000">
                <a:srgbClr val="D4DEFF"/>
              </a:gs>
              <a:gs pos="83000">
                <a:srgbClr val="D4DEFF"/>
              </a:gs>
              <a:gs pos="100000">
                <a:srgbClr val="96AB94"/>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3494" name="Group 14"/>
          <p:cNvGrpSpPr>
            <a:grpSpLocks/>
          </p:cNvGrpSpPr>
          <p:nvPr/>
        </p:nvGrpSpPr>
        <p:grpSpPr bwMode="auto">
          <a:xfrm>
            <a:off x="0" y="6294437"/>
            <a:ext cx="6553200" cy="381000"/>
            <a:chOff x="0" y="0"/>
            <a:chExt cx="9144000" cy="1143000"/>
          </a:xfrm>
        </p:grpSpPr>
        <p:sp>
          <p:nvSpPr>
            <p:cNvPr id="19" name="Rectangle 18"/>
            <p:cNvSpPr/>
            <p:nvPr/>
          </p:nvSpPr>
          <p:spPr>
            <a:xfrm>
              <a:off x="0" y="0"/>
              <a:ext cx="9144000" cy="1143000"/>
            </a:xfrm>
            <a:prstGeom prst="rect">
              <a:avLst/>
            </a:prstGeom>
            <a:solidFill>
              <a:srgbClr val="A7D9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solidFill>
                  <a:schemeClr val="tx1"/>
                </a:solidFill>
                <a:latin typeface="Adobe Garamond Pro Bold" pitchFamily="18" charset="0"/>
              </a:endParaRPr>
            </a:p>
          </p:txBody>
        </p:sp>
        <p:pic>
          <p:nvPicPr>
            <p:cNvPr id="20" name="Picture 19" descr="whitewaves.gif"/>
            <p:cNvPicPr>
              <a:picLocks noChangeAspect="1"/>
            </p:cNvPicPr>
            <p:nvPr/>
          </p:nvPicPr>
          <p:blipFill>
            <a:blip r:embed="rId3" cstate="print">
              <a:duotone>
                <a:prstClr val="black"/>
                <a:schemeClr val="accent3">
                  <a:tint val="45000"/>
                  <a:satMod val="400000"/>
                </a:schemeClr>
              </a:duotone>
            </a:blip>
            <a:stretch>
              <a:fillRect/>
            </a:stretch>
          </p:blipFill>
          <p:spPr>
            <a:xfrm>
              <a:off x="0" y="533400"/>
              <a:ext cx="9144000" cy="609600"/>
            </a:xfrm>
            <a:prstGeom prst="rect">
              <a:avLst/>
            </a:prstGeom>
          </p:spPr>
        </p:pic>
      </p:grpSp>
      <p:pic>
        <p:nvPicPr>
          <p:cNvPr id="63495" name="Picture 11" descr="C:\Documents and Settings\dramirez\Local Settings\Temporary Internet Files\Content.IE5\R2ATZ4YD\MCj0439592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096000"/>
            <a:ext cx="6334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0" y="6365875"/>
            <a:ext cx="6553200" cy="277812"/>
          </a:xfrm>
          <a:prstGeom prst="rect">
            <a:avLst/>
          </a:prstGeom>
          <a:noFill/>
          <a:effectLst>
            <a:outerShdw blurRad="50800" dist="38100" dir="8100000" algn="tr" rotWithShape="0">
              <a:prstClr val="black">
                <a:alpha val="40000"/>
              </a:prstClr>
            </a:outerShdw>
          </a:effectLst>
        </p:spPr>
        <p:txBody>
          <a:bodyPr>
            <a:spAutoFit/>
          </a:bodyPr>
          <a:lstStyle/>
          <a:p>
            <a:pPr marL="519113">
              <a:defRPr/>
            </a:pPr>
            <a:r>
              <a:rPr lang="en-US" sz="1200" b="1" dirty="0">
                <a:solidFill>
                  <a:srgbClr val="002060"/>
                </a:solidFill>
                <a:latin typeface="Arial Narrow" pitchFamily="34" charset="0"/>
              </a:rPr>
              <a:t>Presented by the Society of Petroleum Engineers</a:t>
            </a:r>
            <a:endParaRPr lang="en-US" sz="1200" b="1" dirty="0">
              <a:latin typeface="Arial" pitchFamily="34" charset="0"/>
            </a:endParaRPr>
          </a:p>
        </p:txBody>
      </p:sp>
      <p:sp>
        <p:nvSpPr>
          <p:cNvPr id="23" name="TextBox 22"/>
          <p:cNvSpPr txBox="1"/>
          <p:nvPr/>
        </p:nvSpPr>
        <p:spPr>
          <a:xfrm>
            <a:off x="1752600" y="152400"/>
            <a:ext cx="8686800" cy="861774"/>
          </a:xfrm>
          <a:prstGeom prst="rect">
            <a:avLst/>
          </a:prstGeom>
          <a:noFill/>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5000" b="1" dirty="0">
                <a:ln w="50800"/>
                <a:solidFill>
                  <a:schemeClr val="tx2"/>
                </a:solidFill>
                <a:latin typeface="Bradley Hand ITC" pitchFamily="66" charset="0"/>
              </a:rPr>
              <a:t>Classroom Speakers</a:t>
            </a:r>
          </a:p>
        </p:txBody>
      </p:sp>
      <p:graphicFrame>
        <p:nvGraphicFramePr>
          <p:cNvPr id="24" name="Table 23"/>
          <p:cNvGraphicFramePr>
            <a:graphicFrameLocks noGrp="1"/>
          </p:cNvGraphicFramePr>
          <p:nvPr/>
        </p:nvGraphicFramePr>
        <p:xfrm>
          <a:off x="1676400" y="1524000"/>
          <a:ext cx="8763000" cy="1036320"/>
        </p:xfrm>
        <a:graphic>
          <a:graphicData uri="http://schemas.openxmlformats.org/drawingml/2006/table">
            <a:tbl>
              <a:tblPr firstRow="1" bandRow="1">
                <a:tableStyleId>{5C22544A-7EE6-4342-B048-85BDC9FD1C3A}</a:tableStyleId>
              </a:tblPr>
              <a:tblGrid>
                <a:gridCol w="8763000">
                  <a:extLst>
                    <a:ext uri="{9D8B030D-6E8A-4147-A177-3AD203B41FA5}">
                      <a16:colId xmlns:a16="http://schemas.microsoft.com/office/drawing/2014/main" val="20000"/>
                    </a:ext>
                  </a:extLst>
                </a:gridCol>
              </a:tblGrid>
              <a:tr h="838200">
                <a:tc>
                  <a:txBody>
                    <a:bodyPr/>
                    <a:lstStyle/>
                    <a:p>
                      <a:pPr marL="120650" marR="0" lvl="7" indent="-49213" algn="ctr" defTabSz="914400" rtl="0" eaLnBrk="1" fontAlgn="auto" latinLnBrk="0" hangingPunct="1">
                        <a:lnSpc>
                          <a:spcPct val="100000"/>
                        </a:lnSpc>
                        <a:spcBef>
                          <a:spcPts val="0"/>
                        </a:spcBef>
                        <a:spcAft>
                          <a:spcPts val="0"/>
                        </a:spcAft>
                        <a:buClrTx/>
                        <a:buSzTx/>
                        <a:buFont typeface="Arial" pitchFamily="34" charset="0"/>
                        <a:buNone/>
                        <a:tabLst/>
                        <a:defRPr/>
                      </a:pPr>
                      <a:r>
                        <a:rPr lang="en-US" sz="3100" b="1" kern="1200" dirty="0">
                          <a:solidFill>
                            <a:schemeClr val="tx2">
                              <a:lumMod val="75000"/>
                            </a:schemeClr>
                          </a:solidFill>
                          <a:latin typeface="Bradley Hand ITC" pitchFamily="66" charset="0"/>
                          <a:ea typeface="+mn-ea"/>
                          <a:cs typeface="Arial" pitchFamily="34" charset="0"/>
                        </a:rPr>
                        <a:t>Request an industry professional</a:t>
                      </a:r>
                    </a:p>
                    <a:p>
                      <a:pPr marL="120650" marR="0" lvl="7" indent="-49213" algn="ctr" defTabSz="914400" rtl="0" eaLnBrk="1" fontAlgn="auto" latinLnBrk="0" hangingPunct="1">
                        <a:lnSpc>
                          <a:spcPct val="100000"/>
                        </a:lnSpc>
                        <a:spcBef>
                          <a:spcPts val="0"/>
                        </a:spcBef>
                        <a:spcAft>
                          <a:spcPts val="0"/>
                        </a:spcAft>
                        <a:buClrTx/>
                        <a:buSzTx/>
                        <a:buFont typeface="Arial" pitchFamily="34" charset="0"/>
                        <a:buNone/>
                        <a:tabLst/>
                        <a:defRPr/>
                      </a:pPr>
                      <a:r>
                        <a:rPr lang="en-US" sz="3100" b="1" kern="1200" dirty="0">
                          <a:solidFill>
                            <a:schemeClr val="tx2">
                              <a:lumMod val="75000"/>
                            </a:schemeClr>
                          </a:solidFill>
                          <a:latin typeface="Bradley Hand ITC" pitchFamily="66" charset="0"/>
                          <a:ea typeface="+mn-ea"/>
                          <a:cs typeface="Arial" pitchFamily="34" charset="0"/>
                        </a:rPr>
                        <a:t>to visit your classroom</a:t>
                      </a:r>
                    </a:p>
                  </a:txBody>
                  <a:tcPr>
                    <a:noFill/>
                  </a:tcPr>
                </a:tc>
                <a:extLst>
                  <a:ext uri="{0D108BD9-81ED-4DB2-BD59-A6C34878D82A}">
                    <a16:rowId xmlns:a16="http://schemas.microsoft.com/office/drawing/2014/main" val="10000"/>
                  </a:ext>
                </a:extLst>
              </a:tr>
            </a:tbl>
          </a:graphicData>
        </a:graphic>
      </p:graphicFrame>
      <p:pic>
        <p:nvPicPr>
          <p:cNvPr id="14" name="Picture 2" descr="DSC00026"/>
          <p:cNvPicPr>
            <a:picLocks noChangeAspect="1" noChangeArrowheads="1"/>
          </p:cNvPicPr>
          <p:nvPr/>
        </p:nvPicPr>
        <p:blipFill>
          <a:blip r:embed="rId6"/>
          <a:stretch>
            <a:fillRect/>
          </a:stretch>
        </p:blipFill>
        <p:spPr bwMode="auto">
          <a:xfrm>
            <a:off x="2032000" y="2743200"/>
            <a:ext cx="3860800" cy="2895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7023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Energy4me.org_RGB.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56401" y="6096000"/>
            <a:ext cx="21621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0" y="1143000"/>
            <a:ext cx="12192000" cy="281464"/>
          </a:xfrm>
          <a:prstGeom prst="rect">
            <a:avLst/>
          </a:prstGeom>
          <a:gradFill>
            <a:gsLst>
              <a:gs pos="0">
                <a:srgbClr val="8488C4"/>
              </a:gs>
              <a:gs pos="53000">
                <a:srgbClr val="D4DEFF"/>
              </a:gs>
              <a:gs pos="83000">
                <a:srgbClr val="D4DEFF"/>
              </a:gs>
              <a:gs pos="100000">
                <a:srgbClr val="96AB94"/>
              </a:gs>
            </a:gsLst>
            <a:lin ang="5400000" scaled="0"/>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nvGrpSpPr>
          <p:cNvPr id="64516" name="Group 13"/>
          <p:cNvGrpSpPr>
            <a:grpSpLocks/>
          </p:cNvGrpSpPr>
          <p:nvPr/>
        </p:nvGrpSpPr>
        <p:grpSpPr bwMode="auto">
          <a:xfrm>
            <a:off x="0" y="6294437"/>
            <a:ext cx="6553200" cy="381000"/>
            <a:chOff x="0" y="0"/>
            <a:chExt cx="9144000" cy="1143000"/>
          </a:xfrm>
        </p:grpSpPr>
        <p:sp>
          <p:nvSpPr>
            <p:cNvPr id="19" name="Rectangle 18"/>
            <p:cNvSpPr/>
            <p:nvPr/>
          </p:nvSpPr>
          <p:spPr>
            <a:xfrm>
              <a:off x="0" y="0"/>
              <a:ext cx="9144000" cy="1143000"/>
            </a:xfrm>
            <a:prstGeom prst="rect">
              <a:avLst/>
            </a:prstGeom>
            <a:solidFill>
              <a:srgbClr val="A7D9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solidFill>
                  <a:schemeClr val="tx1"/>
                </a:solidFill>
                <a:latin typeface="Adobe Garamond Pro Bold" pitchFamily="18" charset="0"/>
              </a:endParaRPr>
            </a:p>
          </p:txBody>
        </p:sp>
        <p:pic>
          <p:nvPicPr>
            <p:cNvPr id="20" name="Picture 19" descr="whitewaves.gif"/>
            <p:cNvPicPr>
              <a:picLocks noChangeAspect="1"/>
            </p:cNvPicPr>
            <p:nvPr/>
          </p:nvPicPr>
          <p:blipFill>
            <a:blip r:embed="rId4" cstate="print">
              <a:duotone>
                <a:prstClr val="black"/>
                <a:schemeClr val="accent3">
                  <a:tint val="45000"/>
                  <a:satMod val="400000"/>
                </a:schemeClr>
              </a:duotone>
            </a:blip>
            <a:stretch>
              <a:fillRect/>
            </a:stretch>
          </p:blipFill>
          <p:spPr>
            <a:xfrm>
              <a:off x="0" y="533400"/>
              <a:ext cx="9144000" cy="609600"/>
            </a:xfrm>
            <a:prstGeom prst="rect">
              <a:avLst/>
            </a:prstGeom>
          </p:spPr>
        </p:pic>
      </p:grpSp>
      <p:pic>
        <p:nvPicPr>
          <p:cNvPr id="64517" name="Picture 11" descr="C:\Documents and Settings\dramirez\Local Settings\Temporary Internet Files\Content.IE5\R2ATZ4YD\MCj0439592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096000"/>
            <a:ext cx="6334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1"/>
          <p:cNvSpPr/>
          <p:nvPr/>
        </p:nvSpPr>
        <p:spPr>
          <a:xfrm>
            <a:off x="0" y="6365875"/>
            <a:ext cx="6553200" cy="277812"/>
          </a:xfrm>
          <a:prstGeom prst="rect">
            <a:avLst/>
          </a:prstGeom>
          <a:noFill/>
          <a:effectLst>
            <a:outerShdw blurRad="50800" dist="38100" dir="8100000" algn="tr" rotWithShape="0">
              <a:prstClr val="black">
                <a:alpha val="40000"/>
              </a:prstClr>
            </a:outerShdw>
          </a:effectLst>
        </p:spPr>
        <p:txBody>
          <a:bodyPr>
            <a:spAutoFit/>
          </a:bodyPr>
          <a:lstStyle/>
          <a:p>
            <a:pPr marL="519113">
              <a:defRPr/>
            </a:pPr>
            <a:r>
              <a:rPr lang="en-US" sz="1200" b="1" dirty="0">
                <a:solidFill>
                  <a:srgbClr val="002060"/>
                </a:solidFill>
                <a:latin typeface="Arial Narrow" pitchFamily="34" charset="0"/>
              </a:rPr>
              <a:t>Presented by the Society of Petroleum Engineers</a:t>
            </a:r>
            <a:endParaRPr lang="en-US" sz="1200" b="1" dirty="0">
              <a:latin typeface="Arial" pitchFamily="34" charset="0"/>
            </a:endParaRPr>
          </a:p>
        </p:txBody>
      </p:sp>
      <p:grpSp>
        <p:nvGrpSpPr>
          <p:cNvPr id="64519" name="Group 22"/>
          <p:cNvGrpSpPr>
            <a:grpSpLocks/>
          </p:cNvGrpSpPr>
          <p:nvPr/>
        </p:nvGrpSpPr>
        <p:grpSpPr bwMode="auto">
          <a:xfrm>
            <a:off x="0" y="0"/>
            <a:ext cx="12192000" cy="1143000"/>
            <a:chOff x="0" y="0"/>
            <a:chExt cx="9144000" cy="1143000"/>
          </a:xfrm>
        </p:grpSpPr>
        <p:sp>
          <p:nvSpPr>
            <p:cNvPr id="24" name="Rectangle 23"/>
            <p:cNvSpPr/>
            <p:nvPr/>
          </p:nvSpPr>
          <p:spPr>
            <a:xfrm>
              <a:off x="0" y="0"/>
              <a:ext cx="9144000" cy="1143000"/>
            </a:xfrm>
            <a:prstGeom prst="rect">
              <a:avLst/>
            </a:prstGeom>
            <a:solidFill>
              <a:srgbClr val="A7D9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dirty="0">
                <a:solidFill>
                  <a:schemeClr val="tx1"/>
                </a:solidFill>
                <a:latin typeface="Adobe Garamond Pro Bold" pitchFamily="18" charset="0"/>
              </a:endParaRPr>
            </a:p>
          </p:txBody>
        </p:sp>
        <p:pic>
          <p:nvPicPr>
            <p:cNvPr id="25" name="Picture 24" descr="whitewaves.gif"/>
            <p:cNvPicPr>
              <a:picLocks noChangeAspect="1"/>
            </p:cNvPicPr>
            <p:nvPr/>
          </p:nvPicPr>
          <p:blipFill>
            <a:blip r:embed="rId4" cstate="print">
              <a:duotone>
                <a:prstClr val="black"/>
                <a:schemeClr val="accent3">
                  <a:tint val="45000"/>
                  <a:satMod val="400000"/>
                </a:schemeClr>
              </a:duotone>
            </a:blip>
            <a:stretch>
              <a:fillRect/>
            </a:stretch>
          </p:blipFill>
          <p:spPr>
            <a:xfrm>
              <a:off x="0" y="533400"/>
              <a:ext cx="9144000" cy="609600"/>
            </a:xfrm>
            <a:prstGeom prst="rect">
              <a:avLst/>
            </a:prstGeom>
          </p:spPr>
        </p:pic>
      </p:grpSp>
      <p:sp>
        <p:nvSpPr>
          <p:cNvPr id="26" name="TextBox 25"/>
          <p:cNvSpPr txBox="1"/>
          <p:nvPr/>
        </p:nvSpPr>
        <p:spPr>
          <a:xfrm>
            <a:off x="1752600" y="152400"/>
            <a:ext cx="8686800" cy="738664"/>
          </a:xfrm>
          <a:prstGeom prst="rect">
            <a:avLst/>
          </a:prstGeom>
          <a:noFill/>
        </p:spPr>
        <p:txBody>
          <a:bodyPr>
            <a:spAutoFit/>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4200" b="1" dirty="0">
                <a:ln w="50800"/>
                <a:solidFill>
                  <a:schemeClr val="tx2"/>
                </a:solidFill>
                <a:latin typeface="Bradley Hand ITC" pitchFamily="66" charset="0"/>
              </a:rPr>
              <a:t>Energy4me.org Classroom Resources</a:t>
            </a:r>
          </a:p>
        </p:txBody>
      </p:sp>
      <p:graphicFrame>
        <p:nvGraphicFramePr>
          <p:cNvPr id="29" name="Table 28"/>
          <p:cNvGraphicFramePr>
            <a:graphicFrameLocks noGrp="1"/>
          </p:cNvGraphicFramePr>
          <p:nvPr/>
        </p:nvGraphicFramePr>
        <p:xfrm>
          <a:off x="1676400" y="1676400"/>
          <a:ext cx="8763000" cy="838200"/>
        </p:xfrm>
        <a:graphic>
          <a:graphicData uri="http://schemas.openxmlformats.org/drawingml/2006/table">
            <a:tbl>
              <a:tblPr firstRow="1" bandRow="1">
                <a:tableStyleId>{5C22544A-7EE6-4342-B048-85BDC9FD1C3A}</a:tableStyleId>
              </a:tblPr>
              <a:tblGrid>
                <a:gridCol w="8763000">
                  <a:extLst>
                    <a:ext uri="{9D8B030D-6E8A-4147-A177-3AD203B41FA5}">
                      <a16:colId xmlns:a16="http://schemas.microsoft.com/office/drawing/2014/main" val="20000"/>
                    </a:ext>
                  </a:extLst>
                </a:gridCol>
              </a:tblGrid>
              <a:tr h="838200">
                <a:tc>
                  <a:txBody>
                    <a:bodyPr/>
                    <a:lstStyle/>
                    <a:p>
                      <a:pPr marL="120650" marR="0" lvl="7" indent="-49213" algn="ctr" defTabSz="914400" rtl="0" eaLnBrk="1" fontAlgn="auto" latinLnBrk="0" hangingPunct="1">
                        <a:lnSpc>
                          <a:spcPct val="100000"/>
                        </a:lnSpc>
                        <a:spcBef>
                          <a:spcPts val="0"/>
                        </a:spcBef>
                        <a:spcAft>
                          <a:spcPts val="0"/>
                        </a:spcAft>
                        <a:buClrTx/>
                        <a:buSzTx/>
                        <a:buFont typeface="Arial" pitchFamily="34" charset="0"/>
                        <a:buNone/>
                        <a:tabLst/>
                        <a:defRPr/>
                      </a:pPr>
                      <a:r>
                        <a:rPr lang="en-US" sz="3100" b="1" kern="1200" dirty="0">
                          <a:solidFill>
                            <a:schemeClr val="tx2">
                              <a:lumMod val="75000"/>
                            </a:schemeClr>
                          </a:solidFill>
                          <a:latin typeface="Bradley Hand ITC" pitchFamily="66" charset="0"/>
                          <a:ea typeface="+mn-ea"/>
                          <a:cs typeface="Arial" pitchFamily="34" charset="0"/>
                        </a:rPr>
                        <a:t>Factual, educational resources on all energy sources</a:t>
                      </a:r>
                    </a:p>
                  </a:txBody>
                  <a:tcPr>
                    <a:noFill/>
                  </a:tcPr>
                </a:tc>
                <a:extLst>
                  <a:ext uri="{0D108BD9-81ED-4DB2-BD59-A6C34878D82A}">
                    <a16:rowId xmlns:a16="http://schemas.microsoft.com/office/drawing/2014/main" val="10000"/>
                  </a:ext>
                </a:extLst>
              </a:tr>
            </a:tbl>
          </a:graphicData>
        </a:graphic>
      </p:graphicFrame>
      <p:graphicFrame>
        <p:nvGraphicFramePr>
          <p:cNvPr id="16" name="Table 15"/>
          <p:cNvGraphicFramePr>
            <a:graphicFrameLocks noGrp="1"/>
          </p:cNvGraphicFramePr>
          <p:nvPr/>
        </p:nvGraphicFramePr>
        <p:xfrm>
          <a:off x="1905000" y="2590800"/>
          <a:ext cx="3429000" cy="2849880"/>
        </p:xfrm>
        <a:graphic>
          <a:graphicData uri="http://schemas.openxmlformats.org/drawingml/2006/table">
            <a:tbl>
              <a:tblPr firstRow="1" bandRow="1">
                <a:tableStyleId>{5C22544A-7EE6-4342-B048-85BDC9FD1C3A}</a:tableStyleId>
              </a:tblPr>
              <a:tblGrid>
                <a:gridCol w="3429000">
                  <a:extLst>
                    <a:ext uri="{9D8B030D-6E8A-4147-A177-3AD203B41FA5}">
                      <a16:colId xmlns:a16="http://schemas.microsoft.com/office/drawing/2014/main" val="20000"/>
                    </a:ext>
                  </a:extLst>
                </a:gridCol>
              </a:tblGrid>
              <a:tr h="2849880">
                <a:tc>
                  <a:txBody>
                    <a:bodyPr/>
                    <a:lstStyle/>
                    <a:p>
                      <a:pPr marL="400050" marR="0" lvl="7" indent="-22542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400" b="0" i="0" kern="1200" baseline="0" dirty="0">
                          <a:solidFill>
                            <a:schemeClr val="tx2">
                              <a:lumMod val="75000"/>
                            </a:schemeClr>
                          </a:solidFill>
                          <a:latin typeface="Arial" pitchFamily="34" charset="0"/>
                          <a:ea typeface="+mn-ea"/>
                          <a:cs typeface="Arial" pitchFamily="34" charset="0"/>
                        </a:rPr>
                        <a:t>Technology videos</a:t>
                      </a:r>
                    </a:p>
                    <a:p>
                      <a:pPr marL="400050" marR="0" lvl="7" indent="-225425"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2400" b="0" i="0" kern="1200" baseline="0" dirty="0">
                        <a:solidFill>
                          <a:schemeClr val="tx2">
                            <a:lumMod val="75000"/>
                          </a:schemeClr>
                        </a:solidFill>
                        <a:latin typeface="Arial" pitchFamily="34" charset="0"/>
                        <a:ea typeface="+mn-ea"/>
                        <a:cs typeface="Arial" pitchFamily="34" charset="0"/>
                      </a:endParaRPr>
                    </a:p>
                    <a:p>
                      <a:pPr marL="400050" marR="0" lvl="7" indent="-22542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400" b="0" i="0" kern="1200" baseline="0" dirty="0">
                          <a:solidFill>
                            <a:schemeClr val="tx2">
                              <a:lumMod val="75000"/>
                            </a:schemeClr>
                          </a:solidFill>
                          <a:latin typeface="Arial" pitchFamily="34" charset="0"/>
                          <a:ea typeface="+mn-ea"/>
                          <a:cs typeface="Arial" pitchFamily="34" charset="0"/>
                        </a:rPr>
                        <a:t>Classroom activities</a:t>
                      </a:r>
                    </a:p>
                    <a:p>
                      <a:pPr marL="400050" marR="0" lvl="7" indent="-225425"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2400" b="0" i="0" kern="1200" baseline="0" dirty="0">
                        <a:solidFill>
                          <a:schemeClr val="tx2">
                            <a:lumMod val="75000"/>
                          </a:schemeClr>
                        </a:solidFill>
                        <a:latin typeface="Arial" pitchFamily="34" charset="0"/>
                        <a:ea typeface="+mn-ea"/>
                        <a:cs typeface="Arial" pitchFamily="34" charset="0"/>
                      </a:endParaRPr>
                    </a:p>
                    <a:p>
                      <a:pPr marL="400050" marR="0" lvl="7" indent="-22542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400" b="0" i="0" kern="1200" baseline="0" dirty="0">
                          <a:solidFill>
                            <a:schemeClr val="tx2">
                              <a:lumMod val="75000"/>
                            </a:schemeClr>
                          </a:solidFill>
                          <a:latin typeface="Arial" pitchFamily="34" charset="0"/>
                          <a:ea typeface="+mn-ea"/>
                          <a:cs typeface="Arial" pitchFamily="34" charset="0"/>
                        </a:rPr>
                        <a:t>PowerPoint presentations</a:t>
                      </a:r>
                      <a:endParaRPr lang="en-US" sz="2500" b="0" i="0" kern="1200" baseline="0" dirty="0">
                        <a:solidFill>
                          <a:schemeClr val="tx2">
                            <a:lumMod val="75000"/>
                          </a:schemeClr>
                        </a:solidFill>
                        <a:latin typeface="Arial" pitchFamily="34" charset="0"/>
                        <a:ea typeface="+mn-ea"/>
                        <a:cs typeface="Arial" pitchFamily="34" charset="0"/>
                      </a:endParaRPr>
                    </a:p>
                  </a:txBody>
                  <a:tcPr>
                    <a:noFill/>
                  </a:tcPr>
                </a:tc>
                <a:extLst>
                  <a:ext uri="{0D108BD9-81ED-4DB2-BD59-A6C34878D82A}">
                    <a16:rowId xmlns:a16="http://schemas.microsoft.com/office/drawing/2014/main" val="10000"/>
                  </a:ext>
                </a:extLst>
              </a:tr>
            </a:tbl>
          </a:graphicData>
        </a:graphic>
      </p:graphicFrame>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2600" y="2613945"/>
            <a:ext cx="4572000" cy="3382837"/>
          </a:xfrm>
          <a:prstGeom prst="rect">
            <a:avLst/>
          </a:prstGeom>
        </p:spPr>
      </p:pic>
      <p:sp>
        <p:nvSpPr>
          <p:cNvPr id="3" name="Oval 2"/>
          <p:cNvSpPr/>
          <p:nvPr/>
        </p:nvSpPr>
        <p:spPr>
          <a:xfrm>
            <a:off x="8382000" y="2514600"/>
            <a:ext cx="533400" cy="3048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Arrow Connector 4"/>
          <p:cNvCxnSpPr/>
          <p:nvPr/>
        </p:nvCxnSpPr>
        <p:spPr>
          <a:xfrm>
            <a:off x="5638800" y="2123763"/>
            <a:ext cx="2667000" cy="60471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19100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12192000" cy="876300"/>
          </a:xfrm>
        </p:spPr>
        <p:txBody>
          <a:bodyPr/>
          <a:lstStyle/>
          <a:p>
            <a:pPr algn="ctr"/>
            <a:r>
              <a:rPr lang="en-US" dirty="0">
                <a:solidFill>
                  <a:srgbClr val="C00000"/>
                </a:solidFill>
              </a:rPr>
              <a:t>A Big Thank You to ConocoPhillips</a:t>
            </a:r>
          </a:p>
        </p:txBody>
      </p:sp>
      <p:pic>
        <p:nvPicPr>
          <p:cNvPr id="4" name="Picture 4" descr="conocophillipslogobi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33331" y="2349500"/>
            <a:ext cx="6274539"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3563938" y="4244975"/>
            <a:ext cx="5013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Arial" charset="0"/>
                <a:ea typeface="+mn-ea"/>
                <a:cs typeface="+mn-cs"/>
              </a:rPr>
              <a:t>www.conocophillips.com</a:t>
            </a:r>
          </a:p>
        </p:txBody>
      </p:sp>
    </p:spTree>
    <p:extLst>
      <p:ext uri="{BB962C8B-B14F-4D97-AF65-F5344CB8AC3E}">
        <p14:creationId xmlns:p14="http://schemas.microsoft.com/office/powerpoint/2010/main" val="29329951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82976C74-80A0-4272-BAB8-8272635FDC8B}"/>
              </a:ext>
            </a:extLst>
          </p:cNvPr>
          <p:cNvPicPr>
            <a:picLocks noChangeAspect="1"/>
          </p:cNvPicPr>
          <p:nvPr/>
        </p:nvPicPr>
        <p:blipFill>
          <a:blip r:embed="rId2">
            <a:duotone>
              <a:schemeClr val="accent6">
                <a:shade val="45000"/>
                <a:satMod val="135000"/>
              </a:schemeClr>
              <a:prstClr val="white"/>
            </a:duotone>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C3222B1-9BE6-4AB9-A1EE-1160DCB59E0E}"/>
              </a:ext>
            </a:extLst>
          </p:cNvPr>
          <p:cNvSpPr>
            <a:spLocks noGrp="1"/>
          </p:cNvSpPr>
          <p:nvPr>
            <p:ph type="title" idx="4294967295"/>
          </p:nvPr>
        </p:nvSpPr>
        <p:spPr>
          <a:xfrm>
            <a:off x="258032" y="163097"/>
            <a:ext cx="10515600" cy="911225"/>
          </a:xfrm>
        </p:spPr>
        <p:txBody>
          <a:bodyPr/>
          <a:lstStyle/>
          <a:p>
            <a:r>
              <a:rPr lang="en-US" dirty="0"/>
              <a:t>That’s a wrap!</a:t>
            </a:r>
          </a:p>
        </p:txBody>
      </p:sp>
      <p:sp>
        <p:nvSpPr>
          <p:cNvPr id="5" name="Content Placeholder 4">
            <a:extLst>
              <a:ext uri="{FF2B5EF4-FFF2-40B4-BE49-F238E27FC236}">
                <a16:creationId xmlns:a16="http://schemas.microsoft.com/office/drawing/2014/main" id="{E5D647EF-9483-45A2-8A72-4E850E877FD0}"/>
              </a:ext>
            </a:extLst>
          </p:cNvPr>
          <p:cNvSpPr>
            <a:spLocks noGrp="1"/>
          </p:cNvSpPr>
          <p:nvPr>
            <p:ph sz="half" idx="4294967295"/>
          </p:nvPr>
        </p:nvSpPr>
        <p:spPr>
          <a:xfrm>
            <a:off x="258031" y="1237419"/>
            <a:ext cx="11376505" cy="5166261"/>
          </a:xfrm>
        </p:spPr>
        <p:txBody>
          <a:bodyPr>
            <a:normAutofit/>
          </a:bodyPr>
          <a:lstStyle/>
          <a:p>
            <a:r>
              <a:rPr lang="en-US" dirty="0">
                <a:solidFill>
                  <a:schemeClr val="accent5">
                    <a:lumMod val="75000"/>
                  </a:schemeClr>
                </a:solidFill>
              </a:rPr>
              <a:t>We’re so glad you participated today!</a:t>
            </a:r>
          </a:p>
          <a:p>
            <a:endParaRPr lang="en-US" dirty="0">
              <a:solidFill>
                <a:schemeClr val="accent5">
                  <a:lumMod val="75000"/>
                </a:schemeClr>
              </a:solidFill>
            </a:endParaRPr>
          </a:p>
          <a:p>
            <a:r>
              <a:rPr lang="en-US" b="1" dirty="0">
                <a:solidFill>
                  <a:schemeClr val="accent5">
                    <a:lumMod val="75000"/>
                  </a:schemeClr>
                </a:solidFill>
              </a:rPr>
              <a:t>Please click the links for the post test and evaluation in the chat and complete </a:t>
            </a:r>
            <a:r>
              <a:rPr lang="en-US" b="1" i="1" dirty="0">
                <a:solidFill>
                  <a:schemeClr val="accent5">
                    <a:lumMod val="75000"/>
                  </a:schemeClr>
                </a:solidFill>
              </a:rPr>
              <a:t>both of them </a:t>
            </a:r>
            <a:r>
              <a:rPr lang="en-US" b="1" dirty="0">
                <a:solidFill>
                  <a:schemeClr val="accent5">
                    <a:lumMod val="75000"/>
                  </a:schemeClr>
                </a:solidFill>
              </a:rPr>
              <a:t>before you leave us today. </a:t>
            </a:r>
            <a:r>
              <a:rPr lang="en-US" dirty="0">
                <a:solidFill>
                  <a:schemeClr val="accent5">
                    <a:lumMod val="75000"/>
                  </a:schemeClr>
                </a:solidFill>
              </a:rPr>
              <a:t>We’ll need these completed for you to receive your energy kit.</a:t>
            </a:r>
          </a:p>
          <a:p>
            <a:endParaRPr lang="en-US" dirty="0">
              <a:solidFill>
                <a:schemeClr val="accent5">
                  <a:lumMod val="75000"/>
                </a:schemeClr>
              </a:solidFill>
            </a:endParaRPr>
          </a:p>
          <a:p>
            <a:r>
              <a:rPr lang="en-US" dirty="0">
                <a:solidFill>
                  <a:schemeClr val="accent5">
                    <a:lumMod val="75000"/>
                  </a:schemeClr>
                </a:solidFill>
              </a:rPr>
              <a:t>Watch for a follow-up email with hyperlinked agenda, order form details, and if applicable, sub reimbursement/stipend info.</a:t>
            </a:r>
          </a:p>
          <a:p>
            <a:endParaRPr lang="en-US" dirty="0">
              <a:solidFill>
                <a:schemeClr val="accent5">
                  <a:lumMod val="75000"/>
                </a:schemeClr>
              </a:solidFill>
            </a:endParaRPr>
          </a:p>
          <a:p>
            <a:r>
              <a:rPr lang="en-US" dirty="0">
                <a:solidFill>
                  <a:schemeClr val="accent5">
                    <a:lumMod val="75000"/>
                  </a:schemeClr>
                </a:solidFill>
              </a:rPr>
              <a:t>Thank you for attending!!</a:t>
            </a:r>
          </a:p>
        </p:txBody>
      </p:sp>
    </p:spTree>
    <p:extLst>
      <p:ext uri="{BB962C8B-B14F-4D97-AF65-F5344CB8AC3E}">
        <p14:creationId xmlns:p14="http://schemas.microsoft.com/office/powerpoint/2010/main" val="1479888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75A5E8-3E28-46A7-A226-73A1A1D24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0159" y="-18609"/>
            <a:ext cx="5351681" cy="6895218"/>
          </a:xfrm>
          <a:prstGeom prst="rect">
            <a:avLst/>
          </a:prstGeom>
        </p:spPr>
      </p:pic>
    </p:spTree>
    <p:extLst>
      <p:ext uri="{BB962C8B-B14F-4D97-AF65-F5344CB8AC3E}">
        <p14:creationId xmlns:p14="http://schemas.microsoft.com/office/powerpoint/2010/main" val="1657640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0278" y="251459"/>
            <a:ext cx="4987255" cy="645221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545" y="251459"/>
            <a:ext cx="5004186" cy="6439681"/>
          </a:xfrm>
          <a:prstGeom prst="rect">
            <a:avLst/>
          </a:prstGeom>
        </p:spPr>
      </p:pic>
    </p:spTree>
    <p:extLst>
      <p:ext uri="{BB962C8B-B14F-4D97-AF65-F5344CB8AC3E}">
        <p14:creationId xmlns:p14="http://schemas.microsoft.com/office/powerpoint/2010/main" val="217967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84869" y="736069"/>
            <a:ext cx="5172075" cy="830788"/>
          </a:xfrm>
        </p:spPr>
        <p:txBody>
          <a:bodyPr/>
          <a:lstStyle/>
          <a:p>
            <a:r>
              <a:rPr lang="en-US" dirty="0"/>
              <a:t>Energy Flows</a:t>
            </a:r>
          </a:p>
        </p:txBody>
      </p:sp>
      <p:pic>
        <p:nvPicPr>
          <p:cNvPr id="7" name="Picture 2" descr="G:\NEED\NEED Materials\PPTs\Images\flowflashligh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59616" y="0"/>
            <a:ext cx="5289350" cy="6845042"/>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7">
            <a:extLst>
              <a:ext uri="{FF2B5EF4-FFF2-40B4-BE49-F238E27FC236}">
                <a16:creationId xmlns:a16="http://schemas.microsoft.com/office/drawing/2014/main" id="{B5A40590-4D41-4023-8A6B-A8657E20F425}"/>
              </a:ext>
            </a:extLst>
          </p:cNvPr>
          <p:cNvSpPr>
            <a:spLocks noGrp="1"/>
          </p:cNvSpPr>
          <p:nvPr>
            <p:ph type="ftr" sz="quarter" idx="13"/>
          </p:nvPr>
        </p:nvSpPr>
        <p:spPr>
          <a:xfrm>
            <a:off x="1443034" y="6431138"/>
            <a:ext cx="4454524" cy="365125"/>
          </a:xfrm>
        </p:spPr>
        <p:txBody>
          <a:bodyPr/>
          <a:lstStyle/>
          <a:p>
            <a:r>
              <a:rPr lang="en-US" dirty="0"/>
              <a:t>ConocoPhillips 2020 ©The NEED Project  </a:t>
            </a:r>
          </a:p>
        </p:txBody>
      </p:sp>
    </p:spTree>
    <p:extLst>
      <p:ext uri="{BB962C8B-B14F-4D97-AF65-F5344CB8AC3E}">
        <p14:creationId xmlns:p14="http://schemas.microsoft.com/office/powerpoint/2010/main" val="3875542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4232967-09E1-449A-8586-5669DF9EC67D}"/>
              </a:ext>
            </a:extLst>
          </p:cNvPr>
          <p:cNvPicPr>
            <a:picLocks noChangeAspect="1"/>
          </p:cNvPicPr>
          <p:nvPr/>
        </p:nvPicPr>
        <p:blipFill>
          <a:blip r:embed="rId3"/>
          <a:stretch>
            <a:fillRect/>
          </a:stretch>
        </p:blipFill>
        <p:spPr>
          <a:xfrm>
            <a:off x="6657623" y="38100"/>
            <a:ext cx="5314950" cy="6781800"/>
          </a:xfrm>
          <a:prstGeom prst="rect">
            <a:avLst/>
          </a:prstGeom>
        </p:spPr>
      </p:pic>
      <p:sp>
        <p:nvSpPr>
          <p:cNvPr id="3" name="Title 2"/>
          <p:cNvSpPr>
            <a:spLocks noGrp="1"/>
          </p:cNvSpPr>
          <p:nvPr>
            <p:ph type="title"/>
          </p:nvPr>
        </p:nvSpPr>
        <p:spPr/>
        <p:txBody>
          <a:bodyPr/>
          <a:lstStyle/>
          <a:p>
            <a:r>
              <a:rPr lang="en-US" dirty="0"/>
              <a:t>Transition:</a:t>
            </a:r>
          </a:p>
        </p:txBody>
      </p:sp>
      <p:sp>
        <p:nvSpPr>
          <p:cNvPr id="4" name="Text Placeholder 3"/>
          <p:cNvSpPr>
            <a:spLocks noGrp="1"/>
          </p:cNvSpPr>
          <p:nvPr>
            <p:ph type="body" idx="1"/>
          </p:nvPr>
        </p:nvSpPr>
        <p:spPr/>
        <p:txBody>
          <a:bodyPr/>
          <a:lstStyle/>
          <a:p>
            <a:r>
              <a:rPr lang="en-US" dirty="0"/>
              <a:t>Forms to Sources</a:t>
            </a:r>
          </a:p>
        </p:txBody>
      </p:sp>
      <p:sp>
        <p:nvSpPr>
          <p:cNvPr id="6" name="Text Placeholder 5"/>
          <p:cNvSpPr>
            <a:spLocks noGrp="1"/>
          </p:cNvSpPr>
          <p:nvPr>
            <p:ph type="body" sz="quarter" idx="12"/>
          </p:nvPr>
        </p:nvSpPr>
        <p:spPr/>
        <p:txBody>
          <a:bodyPr>
            <a:normAutofit/>
          </a:bodyPr>
          <a:lstStyle/>
          <a:p>
            <a:pPr marL="342900" indent="-342900">
              <a:buClr>
                <a:srgbClr val="00B0F0"/>
              </a:buClr>
              <a:buFont typeface="Arial" panose="020B0604020202020204" pitchFamily="34" charset="0"/>
              <a:buChar char="•"/>
            </a:pPr>
            <a:r>
              <a:rPr lang="en-US" sz="2800" dirty="0"/>
              <a:t>Forms - how scientists classify energy</a:t>
            </a:r>
          </a:p>
          <a:p>
            <a:pPr marL="342900" indent="-342900">
              <a:buClr>
                <a:srgbClr val="00B0F0"/>
              </a:buClr>
              <a:buFont typeface="Arial" panose="020B0604020202020204" pitchFamily="34" charset="0"/>
              <a:buChar char="•"/>
            </a:pPr>
            <a:r>
              <a:rPr lang="en-US" sz="2800" dirty="0"/>
              <a:t>Sources - where we get the energy to make our lives more comfortable, convenient, &amp; enjoyable</a:t>
            </a:r>
          </a:p>
        </p:txBody>
      </p:sp>
      <p:sp>
        <p:nvSpPr>
          <p:cNvPr id="7" name="TextBox 6">
            <a:extLst>
              <a:ext uri="{FF2B5EF4-FFF2-40B4-BE49-F238E27FC236}">
                <a16:creationId xmlns:a16="http://schemas.microsoft.com/office/drawing/2014/main" id="{E3AE3C80-AC45-41BD-89FD-3A9097011E6B}"/>
              </a:ext>
            </a:extLst>
          </p:cNvPr>
          <p:cNvSpPr txBox="1"/>
          <p:nvPr/>
        </p:nvSpPr>
        <p:spPr>
          <a:xfrm>
            <a:off x="7735917" y="2149842"/>
            <a:ext cx="851643" cy="307777"/>
          </a:xfrm>
          <a:prstGeom prst="rect">
            <a:avLst/>
          </a:prstGeom>
          <a:noFill/>
        </p:spPr>
        <p:txBody>
          <a:bodyPr wrap="none" rtlCol="0">
            <a:spAutoFit/>
          </a:bodyPr>
          <a:lstStyle/>
          <a:p>
            <a:r>
              <a:rPr lang="en-US" sz="1400" dirty="0"/>
              <a:t>Chemical</a:t>
            </a:r>
          </a:p>
        </p:txBody>
      </p:sp>
      <p:sp>
        <p:nvSpPr>
          <p:cNvPr id="10" name="TextBox 9">
            <a:extLst>
              <a:ext uri="{FF2B5EF4-FFF2-40B4-BE49-F238E27FC236}">
                <a16:creationId xmlns:a16="http://schemas.microsoft.com/office/drawing/2014/main" id="{5EDC2D26-81FD-4684-A8DA-BE43D59E0241}"/>
              </a:ext>
            </a:extLst>
          </p:cNvPr>
          <p:cNvSpPr txBox="1"/>
          <p:nvPr/>
        </p:nvSpPr>
        <p:spPr>
          <a:xfrm>
            <a:off x="7735917" y="2328300"/>
            <a:ext cx="851643" cy="307777"/>
          </a:xfrm>
          <a:prstGeom prst="rect">
            <a:avLst/>
          </a:prstGeom>
          <a:noFill/>
        </p:spPr>
        <p:txBody>
          <a:bodyPr wrap="none" rtlCol="0">
            <a:spAutoFit/>
          </a:bodyPr>
          <a:lstStyle/>
          <a:p>
            <a:r>
              <a:rPr lang="en-US" sz="1400" dirty="0"/>
              <a:t>Chemical</a:t>
            </a:r>
          </a:p>
        </p:txBody>
      </p:sp>
      <p:sp>
        <p:nvSpPr>
          <p:cNvPr id="11" name="TextBox 10">
            <a:extLst>
              <a:ext uri="{FF2B5EF4-FFF2-40B4-BE49-F238E27FC236}">
                <a16:creationId xmlns:a16="http://schemas.microsoft.com/office/drawing/2014/main" id="{C05C0376-97AB-4065-88CA-140B06341210}"/>
              </a:ext>
            </a:extLst>
          </p:cNvPr>
          <p:cNvSpPr txBox="1"/>
          <p:nvPr/>
        </p:nvSpPr>
        <p:spPr>
          <a:xfrm>
            <a:off x="9960585" y="1988884"/>
            <a:ext cx="851643" cy="307777"/>
          </a:xfrm>
          <a:prstGeom prst="rect">
            <a:avLst/>
          </a:prstGeom>
          <a:noFill/>
        </p:spPr>
        <p:txBody>
          <a:bodyPr wrap="none" rtlCol="0">
            <a:spAutoFit/>
          </a:bodyPr>
          <a:lstStyle/>
          <a:p>
            <a:r>
              <a:rPr lang="en-US" sz="1400" dirty="0"/>
              <a:t>Chemical</a:t>
            </a:r>
          </a:p>
        </p:txBody>
      </p:sp>
      <p:sp>
        <p:nvSpPr>
          <p:cNvPr id="12" name="TextBox 11">
            <a:extLst>
              <a:ext uri="{FF2B5EF4-FFF2-40B4-BE49-F238E27FC236}">
                <a16:creationId xmlns:a16="http://schemas.microsoft.com/office/drawing/2014/main" id="{0B27ECEF-C4C3-4FAA-9BF3-677DD7DBD0FC}"/>
              </a:ext>
            </a:extLst>
          </p:cNvPr>
          <p:cNvSpPr txBox="1"/>
          <p:nvPr/>
        </p:nvSpPr>
        <p:spPr>
          <a:xfrm>
            <a:off x="7756692" y="2006632"/>
            <a:ext cx="851643" cy="307777"/>
          </a:xfrm>
          <a:prstGeom prst="rect">
            <a:avLst/>
          </a:prstGeom>
          <a:noFill/>
        </p:spPr>
        <p:txBody>
          <a:bodyPr wrap="none" rtlCol="0">
            <a:spAutoFit/>
          </a:bodyPr>
          <a:lstStyle/>
          <a:p>
            <a:r>
              <a:rPr lang="en-US" sz="1400" dirty="0"/>
              <a:t>Chemical</a:t>
            </a:r>
          </a:p>
        </p:txBody>
      </p:sp>
      <p:sp>
        <p:nvSpPr>
          <p:cNvPr id="13" name="TextBox 12">
            <a:extLst>
              <a:ext uri="{FF2B5EF4-FFF2-40B4-BE49-F238E27FC236}">
                <a16:creationId xmlns:a16="http://schemas.microsoft.com/office/drawing/2014/main" id="{0E37FCD1-1A83-4ED2-A2A6-0B7D8708347A}"/>
              </a:ext>
            </a:extLst>
          </p:cNvPr>
          <p:cNvSpPr txBox="1"/>
          <p:nvPr/>
        </p:nvSpPr>
        <p:spPr>
          <a:xfrm>
            <a:off x="7697334" y="2703640"/>
            <a:ext cx="851643" cy="307777"/>
          </a:xfrm>
          <a:prstGeom prst="rect">
            <a:avLst/>
          </a:prstGeom>
          <a:noFill/>
        </p:spPr>
        <p:txBody>
          <a:bodyPr wrap="none" rtlCol="0">
            <a:spAutoFit/>
          </a:bodyPr>
          <a:lstStyle/>
          <a:p>
            <a:r>
              <a:rPr lang="en-US" sz="1400" dirty="0"/>
              <a:t>Chemical</a:t>
            </a:r>
          </a:p>
        </p:txBody>
      </p:sp>
      <p:sp>
        <p:nvSpPr>
          <p:cNvPr id="14" name="TextBox 13">
            <a:extLst>
              <a:ext uri="{FF2B5EF4-FFF2-40B4-BE49-F238E27FC236}">
                <a16:creationId xmlns:a16="http://schemas.microsoft.com/office/drawing/2014/main" id="{38E955A4-9A2F-429C-8FEF-452F88F1C8A9}"/>
              </a:ext>
            </a:extLst>
          </p:cNvPr>
          <p:cNvSpPr txBox="1"/>
          <p:nvPr/>
        </p:nvSpPr>
        <p:spPr>
          <a:xfrm>
            <a:off x="7697335" y="2530319"/>
            <a:ext cx="750526" cy="307777"/>
          </a:xfrm>
          <a:prstGeom prst="rect">
            <a:avLst/>
          </a:prstGeom>
          <a:noFill/>
        </p:spPr>
        <p:txBody>
          <a:bodyPr wrap="none" rtlCol="0">
            <a:spAutoFit/>
          </a:bodyPr>
          <a:lstStyle/>
          <a:p>
            <a:r>
              <a:rPr lang="en-US" sz="1400" dirty="0"/>
              <a:t>Nuclear</a:t>
            </a:r>
          </a:p>
        </p:txBody>
      </p:sp>
      <p:sp>
        <p:nvSpPr>
          <p:cNvPr id="15" name="TextBox 14">
            <a:extLst>
              <a:ext uri="{FF2B5EF4-FFF2-40B4-BE49-F238E27FC236}">
                <a16:creationId xmlns:a16="http://schemas.microsoft.com/office/drawing/2014/main" id="{8A9A1D13-A019-44BE-A781-329009766236}"/>
              </a:ext>
            </a:extLst>
          </p:cNvPr>
          <p:cNvSpPr txBox="1"/>
          <p:nvPr/>
        </p:nvSpPr>
        <p:spPr>
          <a:xfrm>
            <a:off x="9944224" y="2160520"/>
            <a:ext cx="724878" cy="307777"/>
          </a:xfrm>
          <a:prstGeom prst="rect">
            <a:avLst/>
          </a:prstGeom>
          <a:noFill/>
        </p:spPr>
        <p:txBody>
          <a:bodyPr wrap="none" rtlCol="0">
            <a:spAutoFit/>
          </a:bodyPr>
          <a:lstStyle/>
          <a:p>
            <a:r>
              <a:rPr lang="en-US" sz="1400" dirty="0"/>
              <a:t>Motion</a:t>
            </a:r>
          </a:p>
        </p:txBody>
      </p:sp>
      <p:sp>
        <p:nvSpPr>
          <p:cNvPr id="16" name="TextBox 15">
            <a:extLst>
              <a:ext uri="{FF2B5EF4-FFF2-40B4-BE49-F238E27FC236}">
                <a16:creationId xmlns:a16="http://schemas.microsoft.com/office/drawing/2014/main" id="{4DB4F96D-5EB9-4DE9-A3BB-35887AC22FCE}"/>
              </a:ext>
            </a:extLst>
          </p:cNvPr>
          <p:cNvSpPr txBox="1"/>
          <p:nvPr/>
        </p:nvSpPr>
        <p:spPr>
          <a:xfrm>
            <a:off x="9960585" y="2354595"/>
            <a:ext cx="724878" cy="307777"/>
          </a:xfrm>
          <a:prstGeom prst="rect">
            <a:avLst/>
          </a:prstGeom>
          <a:noFill/>
        </p:spPr>
        <p:txBody>
          <a:bodyPr wrap="none" rtlCol="0">
            <a:spAutoFit/>
          </a:bodyPr>
          <a:lstStyle/>
          <a:p>
            <a:r>
              <a:rPr lang="en-US" sz="1400" dirty="0"/>
              <a:t>Motion</a:t>
            </a:r>
          </a:p>
        </p:txBody>
      </p:sp>
      <p:sp>
        <p:nvSpPr>
          <p:cNvPr id="17" name="TextBox 16">
            <a:extLst>
              <a:ext uri="{FF2B5EF4-FFF2-40B4-BE49-F238E27FC236}">
                <a16:creationId xmlns:a16="http://schemas.microsoft.com/office/drawing/2014/main" id="{B9846337-502B-490A-B516-CA1D2E21FBDE}"/>
              </a:ext>
            </a:extLst>
          </p:cNvPr>
          <p:cNvSpPr txBox="1"/>
          <p:nvPr/>
        </p:nvSpPr>
        <p:spPr>
          <a:xfrm>
            <a:off x="9960585" y="2526231"/>
            <a:ext cx="745653" cy="307777"/>
          </a:xfrm>
          <a:prstGeom prst="rect">
            <a:avLst/>
          </a:prstGeom>
          <a:noFill/>
        </p:spPr>
        <p:txBody>
          <a:bodyPr wrap="none" rtlCol="0">
            <a:spAutoFit/>
          </a:bodyPr>
          <a:lstStyle/>
          <a:p>
            <a:r>
              <a:rPr lang="en-US" sz="1400" dirty="0"/>
              <a:t>Radiant</a:t>
            </a:r>
          </a:p>
        </p:txBody>
      </p:sp>
      <p:sp>
        <p:nvSpPr>
          <p:cNvPr id="18" name="TextBox 17">
            <a:extLst>
              <a:ext uri="{FF2B5EF4-FFF2-40B4-BE49-F238E27FC236}">
                <a16:creationId xmlns:a16="http://schemas.microsoft.com/office/drawing/2014/main" id="{DCE3792A-92D5-4BA6-830D-6560ADEDB09B}"/>
              </a:ext>
            </a:extLst>
          </p:cNvPr>
          <p:cNvSpPr txBox="1"/>
          <p:nvPr/>
        </p:nvSpPr>
        <p:spPr>
          <a:xfrm>
            <a:off x="9960585" y="2697867"/>
            <a:ext cx="790601" cy="307777"/>
          </a:xfrm>
          <a:prstGeom prst="rect">
            <a:avLst/>
          </a:prstGeom>
          <a:noFill/>
        </p:spPr>
        <p:txBody>
          <a:bodyPr wrap="none" rtlCol="0">
            <a:spAutoFit/>
          </a:bodyPr>
          <a:lstStyle/>
          <a:p>
            <a:r>
              <a:rPr lang="en-US" sz="1400" dirty="0"/>
              <a:t>Thermal</a:t>
            </a:r>
          </a:p>
        </p:txBody>
      </p:sp>
      <p:sp>
        <p:nvSpPr>
          <p:cNvPr id="26" name="TextBox 25">
            <a:extLst>
              <a:ext uri="{FF2B5EF4-FFF2-40B4-BE49-F238E27FC236}">
                <a16:creationId xmlns:a16="http://schemas.microsoft.com/office/drawing/2014/main" id="{61D5E3EE-BB53-412C-AAB3-338B64D9270E}"/>
              </a:ext>
            </a:extLst>
          </p:cNvPr>
          <p:cNvSpPr txBox="1"/>
          <p:nvPr/>
        </p:nvSpPr>
        <p:spPr>
          <a:xfrm>
            <a:off x="7496175" y="3635184"/>
            <a:ext cx="795338" cy="769441"/>
          </a:xfrm>
          <a:prstGeom prst="rect">
            <a:avLst/>
          </a:prstGeom>
          <a:noFill/>
        </p:spPr>
        <p:txBody>
          <a:bodyPr wrap="square" rtlCol="0">
            <a:spAutoFit/>
          </a:bodyPr>
          <a:lstStyle/>
          <a:p>
            <a:endParaRPr lang="en-US" dirty="0"/>
          </a:p>
          <a:p>
            <a:r>
              <a:rPr lang="en-US" sz="800" dirty="0"/>
              <a:t>85.0% </a:t>
            </a:r>
          </a:p>
          <a:p>
            <a:endParaRPr lang="en-US" dirty="0"/>
          </a:p>
        </p:txBody>
      </p:sp>
      <p:sp>
        <p:nvSpPr>
          <p:cNvPr id="27" name="TextBox 26">
            <a:extLst>
              <a:ext uri="{FF2B5EF4-FFF2-40B4-BE49-F238E27FC236}">
                <a16:creationId xmlns:a16="http://schemas.microsoft.com/office/drawing/2014/main" id="{562BAA87-0CE7-4389-AA37-7936524F5A94}"/>
              </a:ext>
            </a:extLst>
          </p:cNvPr>
          <p:cNvSpPr txBox="1"/>
          <p:nvPr/>
        </p:nvSpPr>
        <p:spPr>
          <a:xfrm>
            <a:off x="7425871" y="3791818"/>
            <a:ext cx="542925" cy="507831"/>
          </a:xfrm>
          <a:prstGeom prst="rect">
            <a:avLst/>
          </a:prstGeom>
          <a:noFill/>
        </p:spPr>
        <p:txBody>
          <a:bodyPr wrap="square" rtlCol="0">
            <a:spAutoFit/>
          </a:bodyPr>
          <a:lstStyle/>
          <a:p>
            <a:endParaRPr lang="en-US" dirty="0"/>
          </a:p>
          <a:p>
            <a:r>
              <a:rPr lang="en-US" sz="800" dirty="0"/>
              <a:t>8.6% </a:t>
            </a:r>
          </a:p>
        </p:txBody>
      </p:sp>
      <p:sp>
        <p:nvSpPr>
          <p:cNvPr id="28" name="TextBox 27">
            <a:extLst>
              <a:ext uri="{FF2B5EF4-FFF2-40B4-BE49-F238E27FC236}">
                <a16:creationId xmlns:a16="http://schemas.microsoft.com/office/drawing/2014/main" id="{1EAAC79E-7702-46A7-BB97-0F4C4F0CAA0C}"/>
              </a:ext>
            </a:extLst>
          </p:cNvPr>
          <p:cNvSpPr txBox="1"/>
          <p:nvPr/>
        </p:nvSpPr>
        <p:spPr>
          <a:xfrm>
            <a:off x="7427005" y="4098544"/>
            <a:ext cx="439283" cy="615553"/>
          </a:xfrm>
          <a:prstGeom prst="rect">
            <a:avLst/>
          </a:prstGeom>
          <a:noFill/>
        </p:spPr>
        <p:txBody>
          <a:bodyPr wrap="square" rtlCol="0">
            <a:spAutoFit/>
          </a:bodyPr>
          <a:lstStyle/>
          <a:p>
            <a:endParaRPr lang="en-US" sz="800" dirty="0"/>
          </a:p>
          <a:p>
            <a:r>
              <a:rPr lang="en-US" sz="800" dirty="0"/>
              <a:t>5.2% </a:t>
            </a:r>
          </a:p>
          <a:p>
            <a:endParaRPr lang="en-US" dirty="0"/>
          </a:p>
        </p:txBody>
      </p:sp>
      <p:sp>
        <p:nvSpPr>
          <p:cNvPr id="29" name="TextBox 28">
            <a:extLst>
              <a:ext uri="{FF2B5EF4-FFF2-40B4-BE49-F238E27FC236}">
                <a16:creationId xmlns:a16="http://schemas.microsoft.com/office/drawing/2014/main" id="{4F831D52-6457-4FB7-95A4-968D01762BCB}"/>
              </a:ext>
            </a:extLst>
          </p:cNvPr>
          <p:cNvSpPr txBox="1"/>
          <p:nvPr/>
        </p:nvSpPr>
        <p:spPr>
          <a:xfrm>
            <a:off x="7465930" y="4122153"/>
            <a:ext cx="657225" cy="769441"/>
          </a:xfrm>
          <a:prstGeom prst="rect">
            <a:avLst/>
          </a:prstGeom>
          <a:noFill/>
        </p:spPr>
        <p:txBody>
          <a:bodyPr wrap="square" rtlCol="0">
            <a:spAutoFit/>
          </a:bodyPr>
          <a:lstStyle/>
          <a:p>
            <a:endParaRPr lang="en-US" dirty="0"/>
          </a:p>
          <a:p>
            <a:r>
              <a:rPr lang="en-US" sz="800" dirty="0"/>
              <a:t>0.8% </a:t>
            </a:r>
          </a:p>
          <a:p>
            <a:endParaRPr lang="en-US" dirty="0"/>
          </a:p>
        </p:txBody>
      </p:sp>
      <p:sp>
        <p:nvSpPr>
          <p:cNvPr id="30" name="TextBox 29">
            <a:extLst>
              <a:ext uri="{FF2B5EF4-FFF2-40B4-BE49-F238E27FC236}">
                <a16:creationId xmlns:a16="http://schemas.microsoft.com/office/drawing/2014/main" id="{2D2B79D3-BF9E-4156-A4C2-8E1050C78699}"/>
              </a:ext>
            </a:extLst>
          </p:cNvPr>
          <p:cNvSpPr txBox="1"/>
          <p:nvPr/>
        </p:nvSpPr>
        <p:spPr>
          <a:xfrm>
            <a:off x="7471364" y="4429929"/>
            <a:ext cx="570655" cy="461665"/>
          </a:xfrm>
          <a:prstGeom prst="rect">
            <a:avLst/>
          </a:prstGeom>
          <a:noFill/>
        </p:spPr>
        <p:txBody>
          <a:bodyPr wrap="square" rtlCol="0">
            <a:spAutoFit/>
          </a:bodyPr>
          <a:lstStyle/>
          <a:p>
            <a:endParaRPr lang="en-US" sz="800" dirty="0"/>
          </a:p>
          <a:p>
            <a:r>
              <a:rPr lang="en-US" sz="800" dirty="0"/>
              <a:t>0.2%* </a:t>
            </a:r>
          </a:p>
          <a:p>
            <a:endParaRPr lang="en-US" sz="800" dirty="0"/>
          </a:p>
        </p:txBody>
      </p:sp>
      <p:sp>
        <p:nvSpPr>
          <p:cNvPr id="31" name="TextBox 30">
            <a:extLst>
              <a:ext uri="{FF2B5EF4-FFF2-40B4-BE49-F238E27FC236}">
                <a16:creationId xmlns:a16="http://schemas.microsoft.com/office/drawing/2014/main" id="{D04E566C-48D6-41EE-B644-8ED49637F2DF}"/>
              </a:ext>
            </a:extLst>
          </p:cNvPr>
          <p:cNvSpPr txBox="1"/>
          <p:nvPr/>
        </p:nvSpPr>
        <p:spPr>
          <a:xfrm>
            <a:off x="8001654" y="4714097"/>
            <a:ext cx="606681" cy="923330"/>
          </a:xfrm>
          <a:prstGeom prst="rect">
            <a:avLst/>
          </a:prstGeom>
          <a:noFill/>
        </p:spPr>
        <p:txBody>
          <a:bodyPr wrap="square" rtlCol="0">
            <a:spAutoFit/>
          </a:bodyPr>
          <a:lstStyle/>
          <a:p>
            <a:endParaRPr lang="en-US" dirty="0"/>
          </a:p>
          <a:p>
            <a:r>
              <a:rPr lang="en-US" sz="800" dirty="0"/>
              <a:t>88.4%</a:t>
            </a:r>
            <a:r>
              <a:rPr lang="en-US" dirty="0"/>
              <a:t> </a:t>
            </a:r>
          </a:p>
          <a:p>
            <a:endParaRPr lang="en-US" dirty="0"/>
          </a:p>
        </p:txBody>
      </p:sp>
      <p:sp>
        <p:nvSpPr>
          <p:cNvPr id="32" name="TextBox 31">
            <a:extLst>
              <a:ext uri="{FF2B5EF4-FFF2-40B4-BE49-F238E27FC236}">
                <a16:creationId xmlns:a16="http://schemas.microsoft.com/office/drawing/2014/main" id="{988ABCE5-23AA-48FA-9E4F-FA41C642DA3A}"/>
              </a:ext>
            </a:extLst>
          </p:cNvPr>
          <p:cNvSpPr txBox="1"/>
          <p:nvPr/>
        </p:nvSpPr>
        <p:spPr>
          <a:xfrm>
            <a:off x="7800438" y="5033304"/>
            <a:ext cx="914400" cy="769441"/>
          </a:xfrm>
          <a:prstGeom prst="rect">
            <a:avLst/>
          </a:prstGeom>
          <a:noFill/>
        </p:spPr>
        <p:txBody>
          <a:bodyPr wrap="square" rtlCol="0">
            <a:spAutoFit/>
          </a:bodyPr>
          <a:lstStyle/>
          <a:p>
            <a:endParaRPr lang="en-US" dirty="0"/>
          </a:p>
          <a:p>
            <a:r>
              <a:rPr lang="en-US" sz="800" dirty="0"/>
              <a:t>11.4%* </a:t>
            </a:r>
          </a:p>
          <a:p>
            <a:endParaRPr lang="en-US" dirty="0"/>
          </a:p>
        </p:txBody>
      </p:sp>
      <p:sp>
        <p:nvSpPr>
          <p:cNvPr id="34" name="TextBox 33">
            <a:extLst>
              <a:ext uri="{FF2B5EF4-FFF2-40B4-BE49-F238E27FC236}">
                <a16:creationId xmlns:a16="http://schemas.microsoft.com/office/drawing/2014/main" id="{0EB7BDA4-D3F8-4756-8528-1E35C8052755}"/>
              </a:ext>
            </a:extLst>
          </p:cNvPr>
          <p:cNvSpPr txBox="1"/>
          <p:nvPr/>
        </p:nvSpPr>
        <p:spPr>
          <a:xfrm>
            <a:off x="7224712" y="5730312"/>
            <a:ext cx="1157287" cy="461665"/>
          </a:xfrm>
          <a:prstGeom prst="rect">
            <a:avLst/>
          </a:prstGeom>
          <a:noFill/>
        </p:spPr>
        <p:txBody>
          <a:bodyPr wrap="square" rtlCol="0">
            <a:spAutoFit/>
          </a:bodyPr>
          <a:lstStyle/>
          <a:p>
            <a:r>
              <a:rPr lang="en-US" sz="800" dirty="0"/>
              <a:t>*Total does not equal 100% due to independent rounding. </a:t>
            </a:r>
          </a:p>
        </p:txBody>
      </p:sp>
      <p:sp>
        <p:nvSpPr>
          <p:cNvPr id="25" name="Footer Placeholder 7">
            <a:extLst>
              <a:ext uri="{FF2B5EF4-FFF2-40B4-BE49-F238E27FC236}">
                <a16:creationId xmlns:a16="http://schemas.microsoft.com/office/drawing/2014/main" id="{417FE622-F48A-49AA-A6D6-3E6864B8FAB7}"/>
              </a:ext>
            </a:extLst>
          </p:cNvPr>
          <p:cNvSpPr>
            <a:spLocks noGrp="1"/>
          </p:cNvSpPr>
          <p:nvPr>
            <p:ph type="ftr" sz="quarter" idx="13"/>
          </p:nvPr>
        </p:nvSpPr>
        <p:spPr>
          <a:xfrm>
            <a:off x="1443034" y="6431138"/>
            <a:ext cx="4454524" cy="365125"/>
          </a:xfrm>
        </p:spPr>
        <p:txBody>
          <a:bodyPr/>
          <a:lstStyle/>
          <a:p>
            <a:r>
              <a:rPr lang="en-US" dirty="0"/>
              <a:t>ConocoPhillips 2020 ©The NEED Project  </a:t>
            </a:r>
          </a:p>
        </p:txBody>
      </p:sp>
    </p:spTree>
    <p:extLst>
      <p:ext uri="{BB962C8B-B14F-4D97-AF65-F5344CB8AC3E}">
        <p14:creationId xmlns:p14="http://schemas.microsoft.com/office/powerpoint/2010/main" val="227439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P spid="13" grpId="0"/>
      <p:bldP spid="14" grpId="0"/>
      <p:bldP spid="15" grpId="0"/>
      <p:bldP spid="16" grpId="0"/>
      <p:bldP spid="17" grpId="0"/>
      <p:bldP spid="18" grpId="0"/>
    </p:bldLst>
  </p:timing>
</p:sld>
</file>

<file path=ppt/theme/theme1.xml><?xml version="1.0" encoding="utf-8"?>
<a:theme xmlns:a="http://schemas.openxmlformats.org/drawingml/2006/main" name="NewTemp201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Temp2017.pptx" id="{8CE685BC-EAD4-4B04-AD34-D12CC5CB9C7E}" vid="{9D789DC2-756E-4482-B117-D6B6D7DBFF8A}"/>
    </a:ext>
  </a:extLst>
</a:theme>
</file>

<file path=ppt/theme/theme2.xml><?xml version="1.0" encoding="utf-8"?>
<a:theme xmlns:a="http://schemas.openxmlformats.org/drawingml/2006/main" name="NEED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EDTheme" id="{1295CFE4-448A-4E4F-BFA5-56FDB76792A3}" vid="{1E773FAC-BE37-443B-A4B9-038FBD054AF5}"/>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Temp2017.pptx" id="{8CE685BC-EAD4-4B04-AD34-D12CC5CB9C7E}" vid="{9D789DC2-756E-4482-B117-D6B6D7DBFF8A}"/>
    </a:ext>
  </a:extLst>
</a:theme>
</file>

<file path=ppt/theme/theme4.xml><?xml version="1.0" encoding="utf-8"?>
<a:theme xmlns:a="http://schemas.openxmlformats.org/drawingml/2006/main" name="1_NewTemp2017">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Temp2017.pptx" id="{8CE685BC-EAD4-4B04-AD34-D12CC5CB9C7E}" vid="{9D789DC2-756E-4482-B117-D6B6D7DBFF8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TotalTime>
  <Words>4287</Words>
  <Application>Microsoft Office PowerPoint</Application>
  <PresentationFormat>Widescreen</PresentationFormat>
  <Paragraphs>420</Paragraphs>
  <Slides>59</Slides>
  <Notes>35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59</vt:i4>
      </vt:variant>
    </vt:vector>
  </HeadingPairs>
  <TitlesOfParts>
    <vt:vector size="71" baseType="lpstr">
      <vt:lpstr>Adobe Garamond Pro Bold</vt:lpstr>
      <vt:lpstr>Arial</vt:lpstr>
      <vt:lpstr>Arial Narrow</vt:lpstr>
      <vt:lpstr>Bradley Hand ITC</vt:lpstr>
      <vt:lpstr>Calibri</vt:lpstr>
      <vt:lpstr>Myriad Pro</vt:lpstr>
      <vt:lpstr>Times New Roman</vt:lpstr>
      <vt:lpstr>Wingdings</vt:lpstr>
      <vt:lpstr>NewTemp2017</vt:lpstr>
      <vt:lpstr>NEEDTheme</vt:lpstr>
      <vt:lpstr>1_Office Theme</vt:lpstr>
      <vt:lpstr>1_NewTemp2017</vt:lpstr>
      <vt:lpstr>Norms &amp; Expectations</vt:lpstr>
      <vt:lpstr>Before we start!</vt:lpstr>
      <vt:lpstr>NEED Energy Workshop</vt:lpstr>
      <vt:lpstr>What is NEED?</vt:lpstr>
      <vt:lpstr>Science of Energy</vt:lpstr>
      <vt:lpstr>PowerPoint Presentation</vt:lpstr>
      <vt:lpstr>PowerPoint Presentation</vt:lpstr>
      <vt:lpstr>Energy Flows</vt:lpstr>
      <vt:lpstr>Transition:</vt:lpstr>
      <vt:lpstr>Primary Energy Consumption by Source and Sector - 2017</vt:lpstr>
      <vt:lpstr>Candy Collector</vt:lpstr>
      <vt:lpstr>Energy Sources and Electricity</vt:lpstr>
      <vt:lpstr>PowerPoint Presentation</vt:lpstr>
      <vt:lpstr>PowerPoint Presentation</vt:lpstr>
      <vt:lpstr> </vt:lpstr>
      <vt:lpstr>What does NEED provide?</vt:lpstr>
      <vt:lpstr>Curriculum Material Levels</vt:lpstr>
      <vt:lpstr>NEED Energy Infobooks</vt:lpstr>
      <vt:lpstr>Curriculum Packet – What’s inside:</vt:lpstr>
      <vt:lpstr>NEED Resource Catalog</vt:lpstr>
      <vt:lpstr>NEED Web Resources</vt:lpstr>
      <vt:lpstr>NEED Web Resources</vt:lpstr>
      <vt:lpstr>NEED Web Distance Learning Resources</vt:lpstr>
      <vt:lpstr>NEED Web Resources</vt:lpstr>
      <vt:lpstr>NEED Web Resources</vt:lpstr>
      <vt:lpstr>Teacher Training</vt:lpstr>
      <vt:lpstr>YOUTH AWARDS FOR ENERGY ACHIEVEMENT</vt:lpstr>
      <vt:lpstr>Exploring Oil &amp; Natural Gas</vt:lpstr>
      <vt:lpstr>Where are the fossils in Fossil Fuels?</vt:lpstr>
      <vt:lpstr>Formation</vt:lpstr>
      <vt:lpstr>PowerPoint Presentation</vt:lpstr>
      <vt:lpstr>Oil and Gas are found on land and under water…</vt:lpstr>
      <vt:lpstr>Sedimentary Rock and Petroleum Traps</vt:lpstr>
      <vt:lpstr>Exploration by Geologists</vt:lpstr>
      <vt:lpstr>Seismic Technology</vt:lpstr>
      <vt:lpstr>PowerPoint Presentation</vt:lpstr>
      <vt:lpstr>PowerPoint Presentation</vt:lpstr>
      <vt:lpstr>PowerPoint Presentation</vt:lpstr>
      <vt:lpstr>PowerPoint Presentation</vt:lpstr>
      <vt:lpstr>Horizontal Drilling and Hydraulic Fracturing</vt:lpstr>
      <vt:lpstr>Production</vt:lpstr>
      <vt:lpstr>Enhanced Oil Recovery</vt:lpstr>
      <vt:lpstr>Oil Transport</vt:lpstr>
      <vt:lpstr>PowerPoint Presentation</vt:lpstr>
      <vt:lpstr>Uses of Petroleum and Natural Gas by Economic Sector, 2018</vt:lpstr>
      <vt:lpstr>Summary of Oil and Natural Gas</vt:lpstr>
      <vt:lpstr>Oil and Natural Gas Products Activities</vt:lpstr>
      <vt:lpstr>Petroleum Ponder</vt:lpstr>
      <vt:lpstr>PowerPoint Presentation</vt:lpstr>
      <vt:lpstr>Petroleum is used in more products than one may realize…</vt:lpstr>
      <vt:lpstr>Density </vt:lpstr>
      <vt:lpstr>PowerPoint Presentation</vt:lpstr>
      <vt:lpstr>PowerPoint Presentation</vt:lpstr>
      <vt:lpstr>PowerPoint Presentation</vt:lpstr>
      <vt:lpstr>PowerPoint Presentation</vt:lpstr>
      <vt:lpstr>PowerPoint Presentation</vt:lpstr>
      <vt:lpstr>PowerPoint Presentation</vt:lpstr>
      <vt:lpstr>A Big Thank You to ConocoPhillips</vt:lpstr>
      <vt:lpstr>That’s a wrap!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NEED Energy Workshop</dc:title>
  <dc:creator>Kim Swan</dc:creator>
  <cp:lastModifiedBy>Kimberly Swan</cp:lastModifiedBy>
  <cp:revision>36</cp:revision>
  <dcterms:created xsi:type="dcterms:W3CDTF">2019-10-20T21:03:15Z</dcterms:created>
  <dcterms:modified xsi:type="dcterms:W3CDTF">2020-11-04T20:01:43Z</dcterms:modified>
</cp:coreProperties>
</file>