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48484"/>
    <a:srgbClr val="818181"/>
    <a:srgbClr val="7E7E7E"/>
    <a:srgbClr val="7D7D7D"/>
    <a:srgbClr val="828282"/>
    <a:srgbClr val="7B7B7B"/>
    <a:srgbClr val="717171"/>
    <a:srgbClr val="686868"/>
    <a:srgbClr val="45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549" y="1618012"/>
            <a:ext cx="9168071" cy="52578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PT_GraphicLin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9" y="3060700"/>
            <a:ext cx="67056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544" y="3496733"/>
            <a:ext cx="5056840" cy="633270"/>
          </a:xfrm>
        </p:spPr>
        <p:txBody>
          <a:bodyPr anchor="t">
            <a:normAutofit/>
          </a:bodyPr>
          <a:lstStyle>
            <a:lvl1pPr algn="l">
              <a:defRPr sz="4400" b="1" i="0" cap="all" baseline="0">
                <a:solidFill>
                  <a:schemeClr val="bg1"/>
                </a:solidFill>
                <a:latin typeface="Berthold Akzidenz Grotesk BE"/>
              </a:defRPr>
            </a:lvl1pPr>
          </a:lstStyle>
          <a:p>
            <a:r>
              <a:rPr lang="en-US" dirty="0"/>
              <a:t>PROJECT TITLE</a:t>
            </a:r>
          </a:p>
        </p:txBody>
      </p:sp>
      <p:pic>
        <p:nvPicPr>
          <p:cNvPr id="12" name="Picture 11" descr="PPT_GraphicLin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85" y="4894872"/>
            <a:ext cx="6705600" cy="266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0544" y="4138470"/>
            <a:ext cx="5056840" cy="44199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 baseline="0">
                <a:solidFill>
                  <a:schemeClr val="bg1"/>
                </a:solidFill>
                <a:latin typeface="Berthold Akzidenz Grotesk B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  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89613" y="4246912"/>
            <a:ext cx="0" cy="393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owerpoint_Layout_2016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78300" cy="512762"/>
          </a:xfrm>
        </p:spPr>
        <p:txBody>
          <a:bodyPr anchor="t">
            <a:normAutofit/>
          </a:bodyPr>
          <a:lstStyle>
            <a:lvl1pPr algn="l">
              <a:defRPr sz="2400" b="0" i="0">
                <a:solidFill>
                  <a:srgbClr val="45A4CF"/>
                </a:solidFill>
                <a:latin typeface="Akzidenz Grotesk BE Bold"/>
                <a:cs typeface="Akzidenz Grotesk BE Bold"/>
              </a:defRPr>
            </a:lvl1pPr>
          </a:lstStyle>
          <a:p>
            <a:pPr marL="0" indent="0"/>
            <a:r>
              <a:rPr lang="en-US" sz="2400" dirty="0">
                <a:solidFill>
                  <a:srgbClr val="00AEEF"/>
                </a:solidFill>
                <a:latin typeface="Akzidenz Grotesk BE Bold"/>
                <a:cs typeface="Akzidenz Grotesk BE Bold"/>
              </a:rPr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56200" y="3175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rgbClr val="00AEEF"/>
                </a:solidFill>
              </a:rPr>
              <a:t>PROJECT TITLE</a:t>
            </a:r>
          </a:p>
        </p:txBody>
      </p:sp>
      <p:pic>
        <p:nvPicPr>
          <p:cNvPr id="4" name="Picture 3" descr="Powerpoint_Layout_2016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916"/>
            <a:ext cx="91440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eloncorp.com/powerplants/exeloncitysolar/Pages/Profile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www.uni.edu/ceee/resources/facil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msea.org/Passive_Solar/Passive_Solar_Design.htm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gif"/><Relationship Id="rId12" Type="http://schemas.microsoft.com/office/2007/relationships/hdphoto" Target="../media/hdphoto1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stainablesources.co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hyperlink" Target="http://www.nrel.gov/learning/re_passive_solar.html" TargetMode="External"/><Relationship Id="rId4" Type="http://schemas.openxmlformats.org/officeDocument/2006/relationships/hyperlink" Target="http://www.passivehouse.us/passiveHouse/PHIUSHome.html" TargetMode="External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15239" y="4089907"/>
            <a:ext cx="6528611" cy="1042737"/>
          </a:xfrm>
          <a:noFill/>
        </p:spPr>
        <p:txBody>
          <a:bodyPr>
            <a:noAutofit/>
          </a:bodyPr>
          <a:lstStyle/>
          <a:p>
            <a:r>
              <a:rPr lang="en-US" sz="4000" dirty="0"/>
              <a:t>Exploring   Solar Energy</a:t>
            </a:r>
          </a:p>
        </p:txBody>
      </p:sp>
      <p:pic>
        <p:nvPicPr>
          <p:cNvPr id="5" name="Picture 2" descr="C:\Users\Yvonne\Desktop\LogoColorNationalEnergyEducation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7" y="354363"/>
            <a:ext cx="1438275" cy="9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9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95505"/>
            <a:ext cx="8229600" cy="83319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Concentrating Solar Power (CSP)</a:t>
            </a:r>
          </a:p>
        </p:txBody>
      </p:sp>
      <p:pic>
        <p:nvPicPr>
          <p:cNvPr id="5" name="Content Placeholder 7" descr="concentratingsola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23950"/>
            <a:ext cx="3886200" cy="4495800"/>
          </a:xfrm>
          <a:prstGeom prst="rect">
            <a:avLst/>
          </a:prstGeom>
        </p:spPr>
      </p:pic>
      <p:pic>
        <p:nvPicPr>
          <p:cNvPr id="6" name="Content Placeholder 8" descr="concentratingsola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12395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 err="1"/>
              <a:t>Ivanpah</a:t>
            </a:r>
            <a:r>
              <a:rPr lang="en-US" dirty="0"/>
              <a:t>, Mojave Desert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The United States houses the largest CSP plant in the Mojave Desert.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err="1"/>
              <a:t>Ivanpah</a:t>
            </a:r>
            <a:r>
              <a:rPr lang="en-US" sz="3000" dirty="0"/>
              <a:t> is operated by NRG. It uses 347,000 garage door-sized mirrors and 173,500 heliostats.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1749"/>
            <a:ext cx="8991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9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Photovoltaics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r="11425"/>
          <a:stretch/>
        </p:blipFill>
        <p:spPr>
          <a:xfrm>
            <a:off x="5292183" y="2512218"/>
            <a:ext cx="3455483" cy="3005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402556"/>
            <a:ext cx="4978400" cy="3733800"/>
          </a:xfrm>
          <a:prstGeom prst="rect">
            <a:avLst/>
          </a:prstGeom>
        </p:spPr>
      </p:pic>
      <p:sp>
        <p:nvSpPr>
          <p:cNvPr id="7" name="Action Button: Information 4">
            <a:hlinkClick r:id="rId4" highlightClick="1"/>
          </p:cNvPr>
          <p:cNvSpPr/>
          <p:nvPr/>
        </p:nvSpPr>
        <p:spPr>
          <a:xfrm>
            <a:off x="381000" y="5517356"/>
            <a:ext cx="762000" cy="685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PV Cell</a:t>
            </a:r>
          </a:p>
        </p:txBody>
      </p:sp>
      <p:pic>
        <p:nvPicPr>
          <p:cNvPr id="5" name="Picture 9" descr="photo_04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77" y="1613466"/>
            <a:ext cx="2409825" cy="2237694"/>
          </a:xfrm>
          <a:prstGeom prst="rect">
            <a:avLst/>
          </a:prstGeom>
        </p:spPr>
      </p:pic>
      <p:pic>
        <p:nvPicPr>
          <p:cNvPr id="6" name="Picture 2" descr="PHOTOVOLTCE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737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v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51160"/>
            <a:ext cx="242815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5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PV Array Components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057525" cy="4525963"/>
          </a:xfrm>
        </p:spPr>
        <p:txBody>
          <a:bodyPr/>
          <a:lstStyle/>
          <a:p>
            <a:r>
              <a:rPr lang="en-US" dirty="0">
                <a:latin typeface="Franklin Gothic Book" charset="0"/>
              </a:rPr>
              <a:t>PV Cells</a:t>
            </a:r>
          </a:p>
          <a:p>
            <a:r>
              <a:rPr lang="en-US" dirty="0">
                <a:latin typeface="Franklin Gothic Book" charset="0"/>
              </a:rPr>
              <a:t>Modules</a:t>
            </a:r>
          </a:p>
          <a:p>
            <a:r>
              <a:rPr lang="en-US" dirty="0">
                <a:latin typeface="Franklin Gothic Book" charset="0"/>
              </a:rPr>
              <a:t>Arrays</a:t>
            </a:r>
          </a:p>
          <a:p>
            <a:endParaRPr lang="en-US" dirty="0"/>
          </a:p>
        </p:txBody>
      </p:sp>
      <p:pic>
        <p:nvPicPr>
          <p:cNvPr id="6" name="Content Placeholder 8" descr="PV-cell-module-array graph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038600" cy="30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7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PV System Components</a:t>
            </a:r>
          </a:p>
        </p:txBody>
      </p:sp>
      <p:pic>
        <p:nvPicPr>
          <p:cNvPr id="5" name="Picture 1" descr="PV System Compon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762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Remote PV Power</a:t>
            </a:r>
          </a:p>
        </p:txBody>
      </p:sp>
      <p:pic>
        <p:nvPicPr>
          <p:cNvPr id="5" name="Picture 9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/>
          <a:stretch>
            <a:fillRect/>
          </a:stretch>
        </p:blipFill>
        <p:spPr bwMode="auto">
          <a:xfrm>
            <a:off x="3848102" y="1887537"/>
            <a:ext cx="4724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16830" b="4169"/>
          <a:stretch>
            <a:fillRect/>
          </a:stretch>
        </p:blipFill>
        <p:spPr bwMode="auto">
          <a:xfrm>
            <a:off x="501371" y="1406525"/>
            <a:ext cx="3009240" cy="22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road-tech.com/images/road_tech-00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002087"/>
            <a:ext cx="1704975" cy="19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5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Top Countries for Installed PV Capacity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76ADE85F-3413-43A7-B705-C207FB5D9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" b="7431"/>
          <a:stretch/>
        </p:blipFill>
        <p:spPr>
          <a:xfrm>
            <a:off x="303415" y="986041"/>
            <a:ext cx="8537170" cy="5100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C4FAFC-7556-4B14-8336-92C511630FFC}"/>
              </a:ext>
            </a:extLst>
          </p:cNvPr>
          <p:cNvSpPr txBox="1"/>
          <p:nvPr/>
        </p:nvSpPr>
        <p:spPr>
          <a:xfrm>
            <a:off x="130175" y="5864278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 Department of Energy, NREL 2016 Renewable Energy Data Book</a:t>
            </a:r>
          </a:p>
        </p:txBody>
      </p:sp>
    </p:spTree>
    <p:extLst>
      <p:ext uri="{BB962C8B-B14F-4D97-AF65-F5344CB8AC3E}">
        <p14:creationId xmlns:p14="http://schemas.microsoft.com/office/powerpoint/2010/main" val="190682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Global Regional PV Installations per Inhabitant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/>
          <a:stretch/>
        </p:blipFill>
        <p:spPr bwMode="auto">
          <a:xfrm rot="5400000">
            <a:off x="2260976" y="-689351"/>
            <a:ext cx="4545847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58" y="5915025"/>
            <a:ext cx="561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European Photovoltaic Industry Association</a:t>
            </a:r>
          </a:p>
        </p:txBody>
      </p:sp>
    </p:spTree>
    <p:extLst>
      <p:ext uri="{BB962C8B-B14F-4D97-AF65-F5344CB8AC3E}">
        <p14:creationId xmlns:p14="http://schemas.microsoft.com/office/powerpoint/2010/main" val="41990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Advantages of Solar Energy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</a:rPr>
              <a:t>Clean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</a:rPr>
              <a:t>Sustainable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</a:rPr>
              <a:t>Free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</a:rPr>
              <a:t>Provide electricity to remote places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Radiant Energy</a:t>
            </a:r>
          </a:p>
        </p:txBody>
      </p:sp>
      <p:pic>
        <p:nvPicPr>
          <p:cNvPr id="6" name="Picture 13" descr="nuclearf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5050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41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Nuclear Fusion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8" y="1721882"/>
            <a:ext cx="4329012" cy="36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>
            <a:normAutofit/>
          </a:bodyPr>
          <a:lstStyle/>
          <a:p>
            <a:r>
              <a:rPr lang="en-US" dirty="0"/>
              <a:t>Disadvantages of Solar Energy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9727"/>
            <a:ext cx="8763000" cy="3429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Myriad Pro" pitchFamily="34" charset="0"/>
              </a:rPr>
              <a:t>Less efficient and costly equipment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Myriad Pro" pitchFamily="34" charset="0"/>
              </a:rPr>
              <a:t>Part Time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Myriad Pro" pitchFamily="34" charset="0"/>
              </a:rPr>
              <a:t>Reliability Depends On Location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Myriad Pro" pitchFamily="34" charset="0"/>
              </a:rPr>
              <a:t>Environmental Impact of PV Cell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Using a Digital </a:t>
            </a:r>
            <a:r>
              <a:rPr lang="en-US" sz="3600" dirty="0" err="1"/>
              <a:t>Multimeter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" b="99789" l="0" r="99647">
                        <a14:foregroundMark x1="37456" y1="73418" x2="37456" y2="73418"/>
                        <a14:foregroundMark x1="42756" y1="74684" x2="42756" y2="74684"/>
                        <a14:backgroundMark x1="5300" y1="41983" x2="5300" y2="41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562100"/>
            <a:ext cx="26955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562600" y="2476500"/>
            <a:ext cx="1447800" cy="533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0400" y="20193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Indicates voltage from alternating current. Do not use.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62600" y="4381500"/>
            <a:ext cx="1066800" cy="381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3009900"/>
            <a:ext cx="15240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33600" y="4572000"/>
            <a:ext cx="1905000" cy="5715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43815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 Current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6867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 Voltage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74771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Resistance Scale. Do not use.</a:t>
            </a:r>
          </a:p>
        </p:txBody>
      </p:sp>
    </p:spTree>
    <p:extLst>
      <p:ext uri="{BB962C8B-B14F-4D97-AF65-F5344CB8AC3E}">
        <p14:creationId xmlns:p14="http://schemas.microsoft.com/office/powerpoint/2010/main" val="352425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Wiring the PV Modules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514475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26362" y="2154238"/>
            <a:ext cx="2301863" cy="4084637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648200" y="1514475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Parallel</a:t>
            </a:r>
            <a:endParaRPr lang="en-US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56" y="2154238"/>
            <a:ext cx="2301863" cy="40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altLang="en-US" b="1" dirty="0"/>
              <a:t>The NEED Project</a:t>
            </a:r>
            <a:endParaRPr lang="en-US" altLang="en-US" b="1" dirty="0">
              <a:solidFill>
                <a:srgbClr val="262626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info@need.org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262626"/>
                </a:solidFill>
              </a:rPr>
              <a:t>1-800-875-5029</a:t>
            </a:r>
          </a:p>
          <a:p>
            <a:pPr algn="ctr">
              <a:buNone/>
            </a:pPr>
            <a:r>
              <a:rPr lang="en-US" altLang="en-US" b="1" dirty="0">
                <a:solidFill>
                  <a:srgbClr val="262626"/>
                </a:solidFill>
              </a:rPr>
              <a:t>Energy Information Administration</a:t>
            </a:r>
          </a:p>
          <a:p>
            <a:pPr algn="ctr">
              <a:buNone/>
            </a:pPr>
            <a:r>
              <a:rPr lang="en-US" altLang="en-US" b="1" dirty="0">
                <a:solidFill>
                  <a:srgbClr val="262626"/>
                </a:solidFill>
              </a:rPr>
              <a:t>U.S. Department of Energy</a:t>
            </a:r>
          </a:p>
          <a:p>
            <a:pPr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www.eia.gov</a:t>
            </a:r>
            <a:endParaRPr lang="en-US" alt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Major Uses of Solar Energy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0700" y="1238251"/>
            <a:ext cx="8229600" cy="41719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Daylight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Drying Agricultural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Space Heating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Water Heating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Generating Electrical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Concentrating Solar Power (CSP)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Photovoltaics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/>
        </p:blipFill>
        <p:spPr>
          <a:xfrm>
            <a:off x="4419600" y="254317"/>
            <a:ext cx="4533900" cy="32651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5180" b="15693"/>
          <a:stretch/>
        </p:blipFill>
        <p:spPr>
          <a:xfrm>
            <a:off x="228600" y="152400"/>
            <a:ext cx="4389119" cy="31107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7" b="19212"/>
          <a:stretch/>
        </p:blipFill>
        <p:spPr>
          <a:xfrm>
            <a:off x="3810000" y="3519487"/>
            <a:ext cx="4505325" cy="21374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42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Drying Agricultural Products</a:t>
            </a:r>
          </a:p>
        </p:txBody>
      </p:sp>
      <p:pic>
        <p:nvPicPr>
          <p:cNvPr id="8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67C3849B-2C61-410C-8D22-D613938C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62" y="1914525"/>
            <a:ext cx="3683882" cy="2903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1687FD-8E3F-48DA-8D30-5B651026BD38}"/>
              </a:ext>
            </a:extLst>
          </p:cNvPr>
          <p:cNvSpPr txBox="1"/>
          <p:nvPr/>
        </p:nvSpPr>
        <p:spPr>
          <a:xfrm>
            <a:off x="6771726" y="4818290"/>
            <a:ext cx="2555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Thermal Science, 2014</a:t>
            </a: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19318273-BE40-4713-AC52-2CA7A923A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7" b="25419"/>
          <a:stretch/>
        </p:blipFill>
        <p:spPr>
          <a:xfrm>
            <a:off x="252413" y="1485900"/>
            <a:ext cx="4319587" cy="1801991"/>
          </a:xfrm>
          <a:prstGeom prst="rect">
            <a:avLst/>
          </a:prstGeom>
        </p:spPr>
      </p:pic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5856392E-DC45-4D97-8FFB-C5C74FBD07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24594"/>
          <a:stretch/>
        </p:blipFill>
        <p:spPr>
          <a:xfrm>
            <a:off x="252413" y="3429000"/>
            <a:ext cx="431078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6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Space Heating Through Passive Solar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74119"/>
            <a:ext cx="4654704" cy="371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6" y="1521940"/>
            <a:ext cx="4540250" cy="2829293"/>
          </a:xfrm>
          <a:prstGeom prst="rect">
            <a:avLst/>
          </a:prstGeom>
        </p:spPr>
      </p:pic>
      <p:pic>
        <p:nvPicPr>
          <p:cNvPr id="7" name="Picture 2" descr="http://www.passivehouse.us/passiveHouse/PHIUSHome_files/dropped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92" y="4705002"/>
            <a:ext cx="13049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87" y="4679156"/>
            <a:ext cx="866775" cy="866775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86288"/>
            <a:ext cx="1093672" cy="1052512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26" b="98837" l="200" r="23000">
                        <a14:foregroundMark x1="6100" y1="62791" x2="6100" y2="62791"/>
                        <a14:foregroundMark x1="13200" y1="46512" x2="13200" y2="46512"/>
                        <a14:foregroundMark x1="16700" y1="46512" x2="16700" y2="46512"/>
                        <a14:foregroundMark x1="18900" y1="62791" x2="18900" y2="62791"/>
                        <a14:foregroundMark x1="3200" y1="27907" x2="3200" y2="27907"/>
                        <a14:foregroundMark x1="4600" y1="29070" x2="4600" y2="29070"/>
                        <a14:foregroundMark x1="6300" y1="29070" x2="6300" y2="29070"/>
                        <a14:foregroundMark x1="6200" y1="45349" x2="6200" y2="45349"/>
                        <a14:foregroundMark x1="4800" y1="62791" x2="4800" y2="62791"/>
                        <a14:foregroundMark x1="3300" y1="62791" x2="3300" y2="62791"/>
                        <a14:foregroundMark x1="3000" y1="45349" x2="3000" y2="4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86"/>
          <a:stretch/>
        </p:blipFill>
        <p:spPr>
          <a:xfrm>
            <a:off x="6048113" y="5638800"/>
            <a:ext cx="2104373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Active Solar Heating</a:t>
            </a:r>
          </a:p>
        </p:txBody>
      </p:sp>
      <p:pic>
        <p:nvPicPr>
          <p:cNvPr id="5" name="Picture 6" descr="activesolard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30" y="16764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Solar Collector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/>
          <a:p>
            <a:r>
              <a:rPr lang="en-US" dirty="0"/>
              <a:t>Glass on outside</a:t>
            </a:r>
          </a:p>
          <a:p>
            <a:r>
              <a:rPr lang="en-US" dirty="0"/>
              <a:t>Absorbent on inside</a:t>
            </a:r>
          </a:p>
          <a:p>
            <a:r>
              <a:rPr lang="en-US" dirty="0"/>
              <a:t>Circulating Fluid</a:t>
            </a:r>
          </a:p>
          <a:p>
            <a:endParaRPr lang="en-US" dirty="0"/>
          </a:p>
        </p:txBody>
      </p:sp>
      <p:pic>
        <p:nvPicPr>
          <p:cNvPr id="8" name="Picture 7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4A7FBE9-7F18-4BCB-B166-0E5722F9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3" y="3346328"/>
            <a:ext cx="2628900" cy="2628900"/>
          </a:xfrm>
          <a:prstGeom prst="rect">
            <a:avLst/>
          </a:prstGeom>
        </p:spPr>
      </p:pic>
      <p:pic>
        <p:nvPicPr>
          <p:cNvPr id="9" name="Picture 8" descr="A picture containing solar cell&#10;&#10;Description generated with very high confidence">
            <a:extLst>
              <a:ext uri="{FF2B5EF4-FFF2-40B4-BE49-F238E27FC236}">
                <a16:creationId xmlns:a16="http://schemas.microsoft.com/office/drawing/2014/main" id="{08D88675-EF78-41EF-AEF3-FB55BF9A4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036639"/>
            <a:ext cx="4052755" cy="2619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AC52B5-47AF-4C9F-B224-CA83776A0E38}"/>
              </a:ext>
            </a:extLst>
          </p:cNvPr>
          <p:cNvSpPr/>
          <p:nvPr/>
        </p:nvSpPr>
        <p:spPr>
          <a:xfrm rot="20270171">
            <a:off x="7358175" y="383097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© 2019 </a:t>
            </a:r>
            <a:r>
              <a:rPr lang="en-US" sz="800" dirty="0" err="1"/>
              <a:t>GreenSpec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7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Generating Electrical Power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0785F7-F290-4BD6-A09A-732D3B8AB1ED}"/>
              </a:ext>
            </a:extLst>
          </p:cNvPr>
          <p:cNvSpPr txBox="1">
            <a:spLocks/>
          </p:cNvSpPr>
          <p:nvPr/>
        </p:nvSpPr>
        <p:spPr>
          <a:xfrm>
            <a:off x="533400" y="1332796"/>
            <a:ext cx="3401082" cy="4601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Concentrating Solar Power (CSP)</a:t>
            </a:r>
          </a:p>
          <a:p>
            <a:pPr marL="1143000" lvl="1" indent="-457200">
              <a:spcAft>
                <a:spcPts val="12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Trough systems</a:t>
            </a:r>
          </a:p>
          <a:p>
            <a:pPr marL="1143000" lvl="1" indent="-457200">
              <a:spcAft>
                <a:spcPts val="12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Power towers</a:t>
            </a:r>
          </a:p>
          <a:p>
            <a:pPr marL="457200" indent="-4572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Heat exchanger plus steam turbine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2DBB9E4-4AEA-487F-B3E1-E35AEEDE9A64}"/>
              </a:ext>
            </a:extLst>
          </p:cNvPr>
          <p:cNvSpPr txBox="1">
            <a:spLocks/>
          </p:cNvSpPr>
          <p:nvPr/>
        </p:nvSpPr>
        <p:spPr>
          <a:xfrm>
            <a:off x="4572000" y="1332796"/>
            <a:ext cx="4019550" cy="46014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Photovoltaics</a:t>
            </a:r>
          </a:p>
          <a:p>
            <a:pPr marL="1143000" lvl="1" indent="-457200">
              <a:spcAft>
                <a:spcPts val="12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Small-scale (buildings) kW production</a:t>
            </a:r>
          </a:p>
          <a:p>
            <a:pPr marL="1143000" lvl="1" indent="-457200">
              <a:spcAft>
                <a:spcPts val="12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Large-scale (utilities) MW production</a:t>
            </a:r>
          </a:p>
          <a:p>
            <a:pPr marL="457200" indent="-4572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Photoelectric effect</a:t>
            </a:r>
          </a:p>
        </p:txBody>
      </p:sp>
    </p:spTree>
    <p:extLst>
      <p:ext uri="{BB962C8B-B14F-4D97-AF65-F5344CB8AC3E}">
        <p14:creationId xmlns:p14="http://schemas.microsoft.com/office/powerpoint/2010/main" val="1982939756"/>
      </p:ext>
    </p:extLst>
  </p:cSld>
  <p:clrMapOvr>
    <a:masterClrMapping/>
  </p:clrMapOvr>
</p:sld>
</file>

<file path=ppt/theme/theme1.xml><?xml version="1.0" encoding="utf-8"?>
<a:theme xmlns:a="http://schemas.openxmlformats.org/drawingml/2006/main" name="ESP_Template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P_Template_2016.potx [Read-Only]" id="{24D0B800-9074-4EA1-BD09-FDB42A66153A}" vid="{8DF107D7-8C77-452B-BB89-416B764990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ESP_Template_2016</Template>
  <TotalTime>21</TotalTime>
  <Words>275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Akzidenz Grotesk BE Bold</vt:lpstr>
      <vt:lpstr>Arial</vt:lpstr>
      <vt:lpstr>Berthold Akzidenz Grotesk BE</vt:lpstr>
      <vt:lpstr>Berthold Akzidenz Grotesk BE Light</vt:lpstr>
      <vt:lpstr>Calibri</vt:lpstr>
      <vt:lpstr>Franklin Gothic Book</vt:lpstr>
      <vt:lpstr>Myriad Pro</vt:lpstr>
      <vt:lpstr>Wingdings</vt:lpstr>
      <vt:lpstr>ESP_Template_2016</vt:lpstr>
      <vt:lpstr>Exploring   Solar Energy</vt:lpstr>
      <vt:lpstr>Radiant Energy</vt:lpstr>
      <vt:lpstr>Major Uses of Solar Energy</vt:lpstr>
      <vt:lpstr>PowerPoint Presentation</vt:lpstr>
      <vt:lpstr>Drying Agricultural Products</vt:lpstr>
      <vt:lpstr>Space Heating Through Passive Solar</vt:lpstr>
      <vt:lpstr>Active Solar Heating</vt:lpstr>
      <vt:lpstr>Solar Collector</vt:lpstr>
      <vt:lpstr>Generating Electrical Power</vt:lpstr>
      <vt:lpstr>Concentrating Solar Power (CSP)</vt:lpstr>
      <vt:lpstr>Ivanpah, Mojave Desert</vt:lpstr>
      <vt:lpstr>Photovoltaics</vt:lpstr>
      <vt:lpstr>PV Cell</vt:lpstr>
      <vt:lpstr>PV Array Components</vt:lpstr>
      <vt:lpstr>PV System Components</vt:lpstr>
      <vt:lpstr>Remote PV Power</vt:lpstr>
      <vt:lpstr>Top Countries for Installed PV Capacity</vt:lpstr>
      <vt:lpstr>Global Regional PV Installations per Inhabitant</vt:lpstr>
      <vt:lpstr>Advantages of Solar Energy</vt:lpstr>
      <vt:lpstr>Disadvantages of Solar Energy</vt:lpstr>
      <vt:lpstr>Using a Digital Multimeter</vt:lpstr>
      <vt:lpstr>Wiring the PV Modules</vt:lpstr>
      <vt:lpstr>For More Information</vt:lpstr>
    </vt:vector>
  </TitlesOfParts>
  <Company>Paco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Solar Energy</dc:title>
  <dc:creator>Yvonne Cramer</dc:creator>
  <cp:lastModifiedBy>Kim Swan</cp:lastModifiedBy>
  <cp:revision>4</cp:revision>
  <dcterms:created xsi:type="dcterms:W3CDTF">2016-09-27T14:22:14Z</dcterms:created>
  <dcterms:modified xsi:type="dcterms:W3CDTF">2019-02-06T18:40:54Z</dcterms:modified>
</cp:coreProperties>
</file>