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3C274-D85A-48F9-A2DD-0059051543F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BD267-9B82-4E6D-A8BA-FC7DE55E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8388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64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52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152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43584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Carbon Cycle - 2/23/17 - ©The NEED Project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B140-F834-4FF8-B987-85289466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" TargetMode="External"/><Relationship Id="rId2" Type="http://schemas.openxmlformats.org/officeDocument/2006/relationships/hyperlink" Target="mailto:info@need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0" y="5826663"/>
            <a:ext cx="9389547" cy="541867"/>
          </a:xfrm>
        </p:spPr>
        <p:txBody>
          <a:bodyPr/>
          <a:lstStyle/>
          <a:p>
            <a:r>
              <a:rPr lang="en-US" dirty="0"/>
              <a:t>Carbon and the Carbon Cycle</a:t>
            </a: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38135"/>
          <a:stretch/>
        </p:blipFill>
        <p:spPr>
          <a:xfrm>
            <a:off x="-22574" y="-32945"/>
            <a:ext cx="12243879" cy="5374001"/>
          </a:xfrm>
        </p:spPr>
      </p:pic>
    </p:spTree>
    <p:extLst>
      <p:ext uri="{BB962C8B-B14F-4D97-AF65-F5344CB8AC3E}">
        <p14:creationId xmlns:p14="http://schemas.microsoft.com/office/powerpoint/2010/main" val="378688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72" y="1394592"/>
            <a:ext cx="4595037" cy="4687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One of the smallest reservoirs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Includes all things that are living, were alive a short time ago, or are derived from living organisms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Carbon in this reservoir is found mainly in the form of carbohydrates and proteins in both living and decaying organisms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084225-9BA0-4293-9B88-4A8DA3376A4D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A8E4C-F1E7-485A-9148-7D16055CB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3" t="18107" r="36163" b="48683"/>
          <a:stretch/>
        </p:blipFill>
        <p:spPr>
          <a:xfrm>
            <a:off x="6601047" y="1164959"/>
            <a:ext cx="4495908" cy="40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301"/>
            <a:ext cx="10541000" cy="4130499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Each person will be assigned to a reservoir to start.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Fill out the top of your </a:t>
            </a:r>
            <a:r>
              <a:rPr lang="en-US" sz="3200" i="1" dirty="0"/>
              <a:t>Carbon Tracking Sheet</a:t>
            </a:r>
            <a:r>
              <a:rPr lang="en-US" sz="3200" dirty="0"/>
              <a:t>: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Record the round as “pre-industrial revolution” or “present day” based upon teacher instructions.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Record your starting location and read the poster to find out what type of molecule you are and in what item you are found.</a:t>
            </a:r>
          </a:p>
          <a:p>
            <a:pPr lvl="2">
              <a:spcAft>
                <a:spcPts val="600"/>
              </a:spcAft>
            </a:pPr>
            <a:r>
              <a:rPr lang="en-US" sz="3200" dirty="0"/>
              <a:t>Record how many atoms are present in your reservoir.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89378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Become a carbon atom and see the places you can go!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05225A-D148-4BD6-ADFA-3580278F4242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28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301"/>
            <a:ext cx="10541000" cy="4130499"/>
          </a:xfrm>
        </p:spPr>
        <p:txBody>
          <a:bodyPr/>
          <a:lstStyle/>
          <a:p>
            <a:r>
              <a:rPr lang="en-US" sz="3200" dirty="0"/>
              <a:t>When all at your poster are ready, each atom will draw a card from the stack: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Look at the </a:t>
            </a:r>
            <a:r>
              <a:rPr lang="en-US" sz="2800" i="1" dirty="0"/>
              <a:t>Reservoir Instruction Sheet </a:t>
            </a:r>
            <a:r>
              <a:rPr lang="en-US" sz="2800" dirty="0"/>
              <a:t>on the wall and compare cards. Determine who goes and who stays. 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Before moving, record WHERE you are going or if you are staying on your </a:t>
            </a:r>
            <a:r>
              <a:rPr lang="en-US" sz="2800" i="1" dirty="0"/>
              <a:t>Carbon Tracking Sheet</a:t>
            </a:r>
            <a:r>
              <a:rPr lang="en-US" sz="28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When directed, go to your new reservoir or stay put.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89378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Become a carbon atom and see the places you can go!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989E6F-2C71-4F20-A058-ACAE0C088D9C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Carbon Cycle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56551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301"/>
            <a:ext cx="10541000" cy="4468378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Again, fill out the top of your </a:t>
            </a:r>
            <a:r>
              <a:rPr lang="en-US" i="1" dirty="0"/>
              <a:t>Carbon Tracking Sheet</a:t>
            </a:r>
            <a:r>
              <a:rPr lang="en-US" dirty="0"/>
              <a:t>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Read the poster to find out what type of molecule you are, in what item you are found, and the process by which you arrived.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Record how many atoms are present in your reservoir.</a:t>
            </a:r>
          </a:p>
          <a:p>
            <a:pPr>
              <a:spcAft>
                <a:spcPts val="1200"/>
              </a:spcAft>
            </a:pPr>
            <a:r>
              <a:rPr lang="en-US" dirty="0"/>
              <a:t>When all at your poster are ready, each atom will draw a card from the stack: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Look at the </a:t>
            </a:r>
            <a:r>
              <a:rPr lang="en-US" i="1" dirty="0"/>
              <a:t>Reservoir Instruction Sheet </a:t>
            </a:r>
            <a:r>
              <a:rPr lang="en-US" dirty="0"/>
              <a:t>on the wall and compare cards. Determine who goes and who stays. 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Before moving, record where you will go, or if you will stay. 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Wait for instructions to move.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Repeat for up to 10 rounds.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089378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Some will travel. Some will never move!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A8BA4E-9846-4BF6-994C-2B7AD3BB9F62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Carbon Cycle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418729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53" y="714906"/>
            <a:ext cx="5172075" cy="830788"/>
          </a:xfrm>
        </p:spPr>
        <p:txBody>
          <a:bodyPr>
            <a:normAutofit fontScale="90000"/>
          </a:bodyPr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4441" y="1724113"/>
            <a:ext cx="5157787" cy="4121327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3600" dirty="0"/>
              <a:t>The NEED Project</a:t>
            </a:r>
            <a:endParaRPr lang="en-US" altLang="en-US" sz="3600" dirty="0">
              <a:hlinkClick r:id="" action="ppaction://noaction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sz="3600" dirty="0">
                <a:hlinkClick r:id="" action="ppaction://noaction"/>
              </a:rPr>
              <a:t>www.need.org</a:t>
            </a:r>
            <a:endParaRPr lang="en-US" altLang="en-US" sz="36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sz="3600" dirty="0">
                <a:hlinkClick r:id="rId2"/>
              </a:rPr>
              <a:t>info@need.org</a:t>
            </a:r>
            <a:endParaRPr lang="en-US" altLang="en-US" sz="36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sz="3600" dirty="0"/>
              <a:t>1-800-875-5029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3600" dirty="0"/>
              <a:t>Energy Information Administration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sz="3600" dirty="0"/>
              <a:t>U.S. Department of Energy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en-US" sz="3600" dirty="0">
                <a:hlinkClick r:id="rId3"/>
              </a:rPr>
              <a:t>www.eia.gov</a:t>
            </a:r>
            <a:endParaRPr lang="en-US" altLang="en-US" sz="3600" dirty="0"/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EA5CAD-FB13-45CC-A1F0-20AE136C0607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9C302A8-751B-48F9-AFFA-9C627BC060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r="16521"/>
          <a:stretch>
            <a:fillRect/>
          </a:stretch>
        </p:blipFill>
        <p:spPr/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083B21-9C6E-4F90-B0DA-F7E94B4BBD19}"/>
              </a:ext>
            </a:extLst>
          </p:cNvPr>
          <p:cNvCxnSpPr/>
          <p:nvPr/>
        </p:nvCxnSpPr>
        <p:spPr>
          <a:xfrm>
            <a:off x="590153" y="1371600"/>
            <a:ext cx="4840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4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IS SOCIAL!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Stay up-to-date with NEED. “Like” us on Facebook! Search for The NEED Project, and check out all we’ve got going on!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Follow us on Twitter. We share the latest energy news from around the country, @</a:t>
            </a:r>
            <a:r>
              <a:rPr lang="en-US" dirty="0" err="1"/>
              <a:t>NEED_Project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Follow us on Instagram and check out the photos taken at NEED events, instagram.com/</a:t>
            </a:r>
            <a:r>
              <a:rPr lang="en-US" dirty="0" err="1"/>
              <a:t>theneedproject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Follow us on Pinterest and pin ideas to use in your classroom, Pinterest.com/</a:t>
            </a:r>
            <a:r>
              <a:rPr lang="en-US" dirty="0" err="1"/>
              <a:t>NeedProject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6EB3F-08EC-4B78-A036-CCBAB09569D3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000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Greenhouse Gases and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1" indent="-285750"/>
            <a:r>
              <a:rPr lang="en-US" sz="2600" dirty="0">
                <a:cs typeface="Tahoma" pitchFamily="1" charset="0"/>
              </a:rPr>
              <a:t>Certain gases in the atmosphere are good at absorbing and trapping heat. </a:t>
            </a:r>
          </a:p>
          <a:p>
            <a:pPr marL="0" lvl="1" indent="0">
              <a:buNone/>
            </a:pPr>
            <a:r>
              <a:rPr lang="en-US" sz="2600" dirty="0">
                <a:cs typeface="Tahoma" pitchFamily="1" charset="0"/>
              </a:rPr>
              <a:t>     We refer to these as </a:t>
            </a:r>
            <a:r>
              <a:rPr lang="en-US" sz="2600" dirty="0">
                <a:solidFill>
                  <a:srgbClr val="00B050"/>
                </a:solidFill>
                <a:cs typeface="Tahoma" pitchFamily="1" charset="0"/>
              </a:rPr>
              <a:t>greenhouse gases (GHG)</a:t>
            </a:r>
            <a:r>
              <a:rPr lang="en-US" sz="2600" dirty="0">
                <a:cs typeface="Tahoma" pitchFamily="1" charset="0"/>
              </a:rPr>
              <a:t>.</a:t>
            </a:r>
            <a:r>
              <a:rPr lang="en-US" sz="2600" dirty="0">
                <a:solidFill>
                  <a:srgbClr val="00B050"/>
                </a:solidFill>
                <a:cs typeface="Tahoma" pitchFamily="1" charset="0"/>
              </a:rPr>
              <a:t> </a:t>
            </a:r>
          </a:p>
          <a:p>
            <a:pPr marL="0" lvl="1" indent="0">
              <a:buNone/>
            </a:pPr>
            <a:endParaRPr lang="en-US" sz="2200" dirty="0">
              <a:cs typeface="Tahoma" pitchFamily="1" charset="0"/>
            </a:endParaRPr>
          </a:p>
          <a:p>
            <a:pPr marL="285750" lvl="1" indent="-285750"/>
            <a:r>
              <a:rPr lang="en-US" sz="2600" dirty="0">
                <a:cs typeface="Tahoma" pitchFamily="1" charset="0"/>
              </a:rPr>
              <a:t>These gases, make up a small segment of our atmosphere </a:t>
            </a:r>
            <a:r>
              <a:rPr lang="en-US" dirty="0">
                <a:cs typeface="Tahoma" pitchFamily="1" charset="0"/>
              </a:rPr>
              <a:t>(1%) </a:t>
            </a:r>
            <a:r>
              <a:rPr lang="en-US" sz="2600" dirty="0">
                <a:cs typeface="Tahoma" pitchFamily="1" charset="0"/>
              </a:rPr>
              <a:t>but have a big impact. </a:t>
            </a:r>
          </a:p>
          <a:p>
            <a:pPr marL="0" indent="0">
              <a:buNone/>
            </a:pPr>
            <a:endParaRPr lang="en-US" sz="100" dirty="0">
              <a:cs typeface="Tahoma" pitchFamily="1" charset="0"/>
            </a:endParaRPr>
          </a:p>
          <a:p>
            <a:pPr marL="742950" lvl="1" indent="-285750"/>
            <a:r>
              <a:rPr lang="en-US" sz="2200" dirty="0">
                <a:cs typeface="Tahoma" pitchFamily="1" charset="0"/>
              </a:rPr>
              <a:t>Carbon dioxide  (CO</a:t>
            </a:r>
            <a:r>
              <a:rPr lang="en-US" sz="2200" baseline="-25000" dirty="0">
                <a:cs typeface="Tahoma" pitchFamily="1" charset="0"/>
              </a:rPr>
              <a:t>2</a:t>
            </a:r>
            <a:r>
              <a:rPr lang="en-US" sz="2200" dirty="0">
                <a:cs typeface="Tahoma" pitchFamily="1" charset="0"/>
              </a:rPr>
              <a:t>)</a:t>
            </a:r>
          </a:p>
          <a:p>
            <a:pPr marL="742950" lvl="1" indent="-285750"/>
            <a:r>
              <a:rPr lang="en-US" sz="2200" dirty="0">
                <a:cs typeface="Tahoma" pitchFamily="1" charset="0"/>
              </a:rPr>
              <a:t>Water vapor  (H</a:t>
            </a:r>
            <a:r>
              <a:rPr lang="en-US" sz="2200" baseline="-25000" dirty="0">
                <a:cs typeface="Tahoma" pitchFamily="1" charset="0"/>
              </a:rPr>
              <a:t>2</a:t>
            </a:r>
            <a:r>
              <a:rPr lang="en-US" sz="2200" dirty="0">
                <a:cs typeface="Tahoma" pitchFamily="1" charset="0"/>
              </a:rPr>
              <a:t>O)</a:t>
            </a:r>
          </a:p>
          <a:p>
            <a:pPr marL="742950" lvl="1" indent="-285750"/>
            <a:r>
              <a:rPr lang="en-US" sz="2200" dirty="0">
                <a:cs typeface="Tahoma" pitchFamily="1" charset="0"/>
              </a:rPr>
              <a:t>Methane (CH</a:t>
            </a:r>
            <a:r>
              <a:rPr lang="en-US" sz="2200" baseline="-25000" dirty="0">
                <a:cs typeface="Tahoma" pitchFamily="1" charset="0"/>
              </a:rPr>
              <a:t>4</a:t>
            </a:r>
            <a:r>
              <a:rPr lang="en-US" sz="2200" dirty="0">
                <a:cs typeface="Tahoma" pitchFamily="1" charset="0"/>
              </a:rPr>
              <a:t>)</a:t>
            </a:r>
          </a:p>
          <a:p>
            <a:pPr marL="742950" lvl="1" indent="-285750"/>
            <a:r>
              <a:rPr lang="en-US" sz="2200" dirty="0">
                <a:cs typeface="Tahoma" pitchFamily="1" charset="0"/>
              </a:rPr>
              <a:t>Nitrous oxide (N</a:t>
            </a:r>
            <a:r>
              <a:rPr lang="en-US" sz="2200" baseline="-25000" dirty="0">
                <a:cs typeface="Tahoma" pitchFamily="1" charset="0"/>
              </a:rPr>
              <a:t>2</a:t>
            </a:r>
            <a:r>
              <a:rPr lang="en-US" sz="2200" dirty="0">
                <a:cs typeface="Tahoma" pitchFamily="1" charset="0"/>
              </a:rPr>
              <a:t>O)</a:t>
            </a:r>
          </a:p>
          <a:p>
            <a:pPr marL="742950" lvl="1" indent="-285750"/>
            <a:r>
              <a:rPr lang="en-US" sz="2200" dirty="0">
                <a:cs typeface="Tahoma" pitchFamily="1" charset="0"/>
              </a:rPr>
              <a:t>F-gases  (HCFCs, PFCs, and SF</a:t>
            </a:r>
            <a:r>
              <a:rPr lang="en-US" sz="2200" baseline="-25000" dirty="0">
                <a:cs typeface="Tahoma" pitchFamily="1" charset="0"/>
              </a:rPr>
              <a:t>6</a:t>
            </a:r>
            <a:r>
              <a:rPr lang="en-US" sz="2200" dirty="0">
                <a:cs typeface="Tahoma" pitchFamily="1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cs typeface="Tahoma" pitchFamily="1" charset="0"/>
            </a:endParaRPr>
          </a:p>
          <a:p>
            <a:pPr marL="285750" indent="-285750"/>
            <a:r>
              <a:rPr lang="en-US" sz="2600" dirty="0">
                <a:cs typeface="Tahoma" pitchFamily="1" charset="0"/>
              </a:rPr>
              <a:t>Water Vapor is the most important </a:t>
            </a:r>
            <a:r>
              <a:rPr lang="en-US" sz="2600" dirty="0">
                <a:solidFill>
                  <a:srgbClr val="00B050"/>
                </a:solidFill>
                <a:cs typeface="Tahoma" pitchFamily="1" charset="0"/>
              </a:rPr>
              <a:t>GHG</a:t>
            </a:r>
            <a:r>
              <a:rPr lang="en-US" sz="2600" dirty="0">
                <a:cs typeface="Tahoma" pitchFamily="1" charset="0"/>
              </a:rPr>
              <a:t> accounting for 2/3 of all heat trapped by greenhouse gases. But, its levels have remained relatively stable over the years.</a:t>
            </a:r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98160B-6123-4C38-BAA8-D906CDD89E38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Carbon Cycle 2018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04559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Dioxide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>
                <a:cs typeface="Tahoma" pitchFamily="1" charset="0"/>
              </a:rPr>
              <a:t>Carbon Dioxide makes up a very small part of the atmosphere, less than 1%.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cs typeface="Tahoma" pitchFamily="1" charset="0"/>
              </a:rPr>
              <a:t>Human activity has caused measurable changes in the levels of CO</a:t>
            </a:r>
            <a:r>
              <a:rPr lang="en-US" baseline="-25000" dirty="0">
                <a:cs typeface="Tahoma" pitchFamily="1" charset="0"/>
              </a:rPr>
              <a:t>2</a:t>
            </a:r>
            <a:r>
              <a:rPr lang="en-US" dirty="0">
                <a:cs typeface="Tahoma" pitchFamily="1" charset="0"/>
              </a:rPr>
              <a:t> in the atmosphere.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cs typeface="Tahoma" pitchFamily="1" charset="0"/>
              </a:rPr>
              <a:t>The majority of scientists agree that even small changes have been enough to tip the climate balance.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cs typeface="Tahoma" pitchFamily="1" charset="0"/>
              </a:rPr>
              <a:t>So let’s explore carbon…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4A98-C12D-4AA6-887B-4B70AE109D42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168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594498" cy="4967109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/>
                </a:solidFill>
              </a:rPr>
              <a:t>Carbon is an abundant element not only on Earth, but also in the sun, stars, comets, and in the atmospheres of other planets.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/>
                </a:solidFill>
              </a:rPr>
              <a:t>With four electrons in the outmost energy level, carbon easily bonds with other elements. In fact, there are close to 10 million carbon compounds!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/>
                </a:solidFill>
              </a:rPr>
              <a:t>Carbon is a key element in many greenhouse gases such as CO2, methane, and carbon monoxide.</a:t>
            </a:r>
          </a:p>
          <a:p>
            <a:endParaRPr lang="en-US" dirty="0"/>
          </a:p>
        </p:txBody>
      </p:sp>
      <p:pic>
        <p:nvPicPr>
          <p:cNvPr id="5" name="Picture 2" descr="[Bohr Model of Carbon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1905000"/>
            <a:ext cx="3308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9226928-3D77-4D97-8ED0-15935267A57A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28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812"/>
            <a:ext cx="8839200" cy="682148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9105" y="1859539"/>
            <a:ext cx="25264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Graphic courtesy of IPCC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838205-E9DB-4278-99E5-FF345096D498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Carbon Cycle 2018 </a:t>
            </a:r>
          </a:p>
          <a:p>
            <a:r>
              <a:rPr lang="en-US" sz="1100" dirty="0"/>
              <a:t>©The NEED Project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CF04B8-97B0-4247-8456-66A457B7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05" y="503349"/>
            <a:ext cx="2999145" cy="876653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330866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Cycle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55658" y="1612899"/>
            <a:ext cx="5041900" cy="455930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Carbon cycles between reservoirs or sinks in the Carbon Cycle.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lithosphere</a:t>
            </a:r>
            <a:r>
              <a:rPr lang="en-US" sz="2800" dirty="0"/>
              <a:t> stores the most carbon, some of which is found in fossil fuels.  The </a:t>
            </a:r>
            <a:r>
              <a:rPr lang="en-US" sz="2800" dirty="0">
                <a:solidFill>
                  <a:srgbClr val="0070C0"/>
                </a:solidFill>
              </a:rPr>
              <a:t>hydrosphere</a:t>
            </a:r>
            <a:r>
              <a:rPr lang="en-US" sz="2800" dirty="0"/>
              <a:t> is the second largest reservoir, followed by the </a:t>
            </a:r>
            <a:r>
              <a:rPr lang="en-US" sz="2800" dirty="0">
                <a:solidFill>
                  <a:srgbClr val="7030A0"/>
                </a:solidFill>
              </a:rPr>
              <a:t>atmosphere</a:t>
            </a:r>
            <a:r>
              <a:rPr lang="en-US" sz="2800" dirty="0"/>
              <a:t>, and then the </a:t>
            </a:r>
            <a:r>
              <a:rPr lang="en-US" sz="2800" dirty="0">
                <a:solidFill>
                  <a:srgbClr val="00B050"/>
                </a:solidFill>
              </a:rPr>
              <a:t>biosphere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b="24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47BAA7-0076-4626-9918-08A3D9D8D8DA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6864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Lithosphere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5073502" cy="476638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Largest carbon reservoir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Carbon is found primarily in rocks and minerals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Carbon is also found in the form of fossil fuels: petroleum, natural gas, and coal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Prior to the Industrial Revolution carbon left the lithosphere slowly through weathering and volcanism (natural processes)</a:t>
            </a:r>
          </a:p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B241D0-B935-43F4-A194-9A9F8BB538DA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The Carbon Cycle 2018 ©The NEED Project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01592-2C51-400A-853B-09B5272C6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02" t="14263" r="37384" b="45737"/>
          <a:stretch/>
        </p:blipFill>
        <p:spPr>
          <a:xfrm>
            <a:off x="7372177" y="1315159"/>
            <a:ext cx="3441135" cy="42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Hydrosphere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5094767" cy="420285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Second largest reservoir of carbon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Most of the carbon in this reservoir is found in the world’s oceans, but also in fresh water sources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 subsystem of this reservoir includes marine plants and animals</a:t>
            </a:r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C76F09-346C-4C6A-8C0E-0FF2CC81E8DE}"/>
              </a:ext>
            </a:extLst>
          </p:cNvPr>
          <p:cNvSpPr txBox="1">
            <a:spLocks/>
          </p:cNvSpPr>
          <p:nvPr/>
        </p:nvSpPr>
        <p:spPr>
          <a:xfrm>
            <a:off x="1435946" y="6425462"/>
            <a:ext cx="2999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The Carbon Cycle 2018 ©The NEED Project 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7B295-CAEB-4DF3-BC76-6D380708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15" t="46122" r="37558" b="19956"/>
          <a:stretch/>
        </p:blipFill>
        <p:spPr>
          <a:xfrm>
            <a:off x="7007139" y="914399"/>
            <a:ext cx="4220843" cy="44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87" y="1661160"/>
            <a:ext cx="5126665" cy="372439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6700" dirty="0">
                <a:latin typeface="+mj-lt"/>
              </a:rPr>
              <a:t>A smaller amount of carbon is stored in the atmosphere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6700" dirty="0">
                <a:latin typeface="+mj-lt"/>
              </a:rPr>
              <a:t>The only reservoir that exchanges significant amounts of carbon directly with all of the others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100" dirty="0"/>
              <a:t>The Carbon Cycle 2018 ©The NEED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D31D5C-FB93-4B44-AD2A-ADF84B2B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567" y="803451"/>
            <a:ext cx="3369638" cy="2611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E11B8-772D-4F4B-8CD1-E8D2EB7AD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76" t="53023" r="37383" b="26554"/>
          <a:stretch/>
        </p:blipFill>
        <p:spPr>
          <a:xfrm>
            <a:off x="7304567" y="3593805"/>
            <a:ext cx="3751407" cy="23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8259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154</TotalTime>
  <Words>991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NewTemp2017</vt:lpstr>
      <vt:lpstr>Carbon and the Carbon Cycle</vt:lpstr>
      <vt:lpstr>Greenhouse Gases and the Atmosphere</vt:lpstr>
      <vt:lpstr>Carbon Dioxide</vt:lpstr>
      <vt:lpstr>Carbon</vt:lpstr>
      <vt:lpstr>The Greenhouse Effect</vt:lpstr>
      <vt:lpstr>Carbon Cycle</vt:lpstr>
      <vt:lpstr>The Lithosphere</vt:lpstr>
      <vt:lpstr>The Hydrosphere</vt:lpstr>
      <vt:lpstr>The Atmosphere</vt:lpstr>
      <vt:lpstr>The Biosphere</vt:lpstr>
      <vt:lpstr>Game Play</vt:lpstr>
      <vt:lpstr>Game Play</vt:lpstr>
      <vt:lpstr>Game Play</vt:lpstr>
      <vt:lpstr>For More Information</vt:lpstr>
      <vt:lpstr>NEED IS SOCIAL!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and the Carbon Cycle</dc:title>
  <dc:creator>Yvonne Cramer</dc:creator>
  <cp:lastModifiedBy>Kim Swan</cp:lastModifiedBy>
  <cp:revision>12</cp:revision>
  <dcterms:created xsi:type="dcterms:W3CDTF">2017-02-23T18:31:58Z</dcterms:created>
  <dcterms:modified xsi:type="dcterms:W3CDTF">2019-01-23T14:37:45Z</dcterms:modified>
</cp:coreProperties>
</file>