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4" r:id="rId5"/>
    <p:sldId id="261" r:id="rId6"/>
    <p:sldId id="265" r:id="rId7"/>
    <p:sldId id="263" r:id="rId8"/>
    <p:sldId id="266" r:id="rId9"/>
    <p:sldId id="262" r:id="rId10"/>
    <p:sldId id="267" r:id="rId11"/>
    <p:sldId id="280" r:id="rId12"/>
    <p:sldId id="268" r:id="rId13"/>
    <p:sldId id="281" r:id="rId14"/>
    <p:sldId id="269" r:id="rId15"/>
    <p:sldId id="282" r:id="rId16"/>
    <p:sldId id="270" r:id="rId17"/>
    <p:sldId id="283" r:id="rId18"/>
    <p:sldId id="279" r:id="rId19"/>
    <p:sldId id="284" r:id="rId20"/>
    <p:sldId id="278" r:id="rId21"/>
    <p:sldId id="285" r:id="rId22"/>
    <p:sldId id="277" r:id="rId23"/>
    <p:sldId id="286" r:id="rId24"/>
    <p:sldId id="276" r:id="rId25"/>
    <p:sldId id="287" r:id="rId26"/>
    <p:sldId id="275" r:id="rId27"/>
    <p:sldId id="288" r:id="rId28"/>
    <p:sldId id="274" r:id="rId29"/>
    <p:sldId id="289" r:id="rId30"/>
    <p:sldId id="273" r:id="rId31"/>
    <p:sldId id="290" r:id="rId32"/>
    <p:sldId id="271" r:id="rId33"/>
    <p:sldId id="291" r:id="rId34"/>
    <p:sldId id="272" r:id="rId35"/>
    <p:sldId id="292" r:id="rId36"/>
    <p:sldId id="293" r:id="rId37"/>
    <p:sldId id="295" r:id="rId38"/>
    <p:sldId id="311" r:id="rId39"/>
    <p:sldId id="296" r:id="rId40"/>
    <p:sldId id="312" r:id="rId41"/>
    <p:sldId id="297" r:id="rId42"/>
    <p:sldId id="313" r:id="rId43"/>
    <p:sldId id="298" r:id="rId44"/>
    <p:sldId id="314" r:id="rId45"/>
    <p:sldId id="299" r:id="rId46"/>
    <p:sldId id="315" r:id="rId47"/>
    <p:sldId id="300" r:id="rId48"/>
    <p:sldId id="316" r:id="rId49"/>
    <p:sldId id="301" r:id="rId50"/>
    <p:sldId id="317" r:id="rId51"/>
    <p:sldId id="302" r:id="rId52"/>
    <p:sldId id="318" r:id="rId53"/>
    <p:sldId id="303" r:id="rId54"/>
    <p:sldId id="319" r:id="rId55"/>
    <p:sldId id="304" r:id="rId56"/>
    <p:sldId id="320" r:id="rId57"/>
    <p:sldId id="305" r:id="rId58"/>
    <p:sldId id="321" r:id="rId59"/>
    <p:sldId id="306" r:id="rId60"/>
    <p:sldId id="322" r:id="rId61"/>
    <p:sldId id="307" r:id="rId62"/>
    <p:sldId id="323" r:id="rId63"/>
    <p:sldId id="308" r:id="rId64"/>
    <p:sldId id="324" r:id="rId65"/>
    <p:sldId id="309" r:id="rId66"/>
    <p:sldId id="325" r:id="rId67"/>
    <p:sldId id="326" r:id="rId68"/>
    <p:sldId id="327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3C07-C086-45F8-A6E0-96C6DB0A6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4FE1F-D168-44DD-BB80-D27FE271C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FF5CF-4B42-47BB-9DCC-CF049140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B3EC-7880-4636-A3B7-EB6CBDADF0A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D6819-89A2-44DB-B96D-2202C954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5CB7-3E47-438D-A3C6-76B2D820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07A5-EC3B-4244-BF1F-17DE15D6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F8F9-6287-4406-81F7-BA33B321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0A602-609B-415C-8A8F-AE6CFD0B7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D6ED7-0E97-4B9E-B847-FFD2B5A5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B3EC-7880-4636-A3B7-EB6CBDADF0A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61C2-11A2-4FD6-AA0A-A355584E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966C9-9715-439A-986B-951E3A47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07A5-EC3B-4244-BF1F-17DE15D6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05FC3-E157-4A1D-805E-6263F0CF9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600F-4CE5-446B-9115-6A30E66B6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402FE-24AD-4A01-8168-FC5B52C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B3EC-7880-4636-A3B7-EB6CBDADF0A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57528-5F1E-4D59-AC5D-9E769752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3D66A-FF54-427C-9E06-20A7D59B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07A5-EC3B-4244-BF1F-17DE15D6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0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06152-5104-403B-9672-04E152A2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85E5F-A500-43E7-8F44-EAC20FFBE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9D840-C5A9-4AF0-87A3-5E6C1F32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B3EC-7880-4636-A3B7-EB6CBDADF0A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B31FA-E6DB-4851-8B77-01D3FF85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2812C-BEC5-4246-AE39-DB15BFE0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07A5-EC3B-4244-BF1F-17DE15D6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9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0BD1-E45C-4E19-A635-B2BA7D5B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796D7-127F-418B-81F2-FF9D55FB5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ACF4D-91F8-4387-BCDF-910337A7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B3EC-7880-4636-A3B7-EB6CBDADF0A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573D6-E0B5-4AA2-9850-A83DF24E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4B58-4AAF-46B9-96E0-75D92769C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07A5-EC3B-4244-BF1F-17DE15D6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146B-C994-468B-B158-54029250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63A7A-D180-44B2-AC99-B012E4B80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1DB3E-AAF0-4399-8E28-6F8F61042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6FDCD-0AC8-4C66-B8AD-F14CE7E6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B3EC-7880-4636-A3B7-EB6CBDADF0A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1E335-744C-4539-8DD7-E39CA633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E72D7-D26A-4831-983C-97CBC673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07A5-EC3B-4244-BF1F-17DE15D6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3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833F-4FF7-4AF8-8C2A-039EBE40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C225D-F815-44B3-B2CD-D90EFC3B6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99584-2276-487A-9704-09C6595EC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C0FD1-5D2D-45B6-A282-33C23AB4B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BD472-4575-43A9-96DD-C128B6DCD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52F61-4D36-48A8-9B63-A0D6CB4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B3EC-7880-4636-A3B7-EB6CBDADF0A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0043F9-8A3E-43A3-AF02-D5378179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71C0E-7796-4B36-9059-DA1B8448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07A5-EC3B-4244-BF1F-17DE15D6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8F66-EA56-4879-B2AA-0F6390C6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2F58B-0986-4EDD-BD0A-914966C5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B3EC-7880-4636-A3B7-EB6CBDADF0A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F86E2-5E17-4E5F-A769-074AD6D4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46677-E513-426C-801B-A6C72FDA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07A5-EC3B-4244-BF1F-17DE15D6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3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36C95-B21E-45CF-98AE-2FB3F4EA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B3EC-7880-4636-A3B7-EB6CBDADF0A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D2501-691E-4FEE-B8FF-B888663A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EC105-46B3-43F6-8542-E51C269B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07A5-EC3B-4244-BF1F-17DE15D6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082A-4280-4E96-A0A5-A48D27D0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51E0-BBE6-4601-B607-627167F50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915F2-CEEB-4B25-A6EB-48D5C201D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712A0-C1EE-482A-86B5-A8B89B49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B3EC-7880-4636-A3B7-EB6CBDADF0A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2245F-2071-4594-9847-A437C7A9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F1758-D4BB-4465-9532-76EBACCE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07A5-EC3B-4244-BF1F-17DE15D6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0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DE83-7CF1-43F2-99DF-9C8A0995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710FF-62EC-4768-A704-42F175EDE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7CC56-2DD9-4213-97EC-1DF6198A8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0E3D9-374C-4AE3-BA59-9A8E5303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B3EC-7880-4636-A3B7-EB6CBDADF0A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60B4E-7337-4C2F-B5EF-6DB25EB3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D-9C85-47C1-9BB6-ACCD0DEC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07A5-EC3B-4244-BF1F-17DE15D6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8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F7AFA-CE72-43FA-8E44-00724FAF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22AD1-C9EE-4471-8649-01877090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C011-5E56-4ACE-B257-5D6BD7511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9B3EC-7880-4636-A3B7-EB6CBDADF0A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5E58C-CA7E-44EA-9AA7-8DDD2F344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8CB21-9868-476C-BF12-22B40D73D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07A5-EC3B-4244-BF1F-17DE15D60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8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72" y="1562792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207" y="2232949"/>
            <a:ext cx="7697585" cy="19566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NRGWSTR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3985" y="5677593"/>
            <a:ext cx="889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This license plate would be ideal for a person who doesn’t believe in conserving our resources. </a:t>
            </a:r>
          </a:p>
        </p:txBody>
      </p:sp>
    </p:spTree>
    <p:extLst>
      <p:ext uri="{BB962C8B-B14F-4D97-AF65-F5344CB8AC3E}">
        <p14:creationId xmlns:p14="http://schemas.microsoft.com/office/powerpoint/2010/main" val="32723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South Windows</a:t>
            </a:r>
          </a:p>
        </p:txBody>
      </p:sp>
    </p:spTree>
    <p:extLst>
      <p:ext uri="{BB962C8B-B14F-4D97-AF65-F5344CB8AC3E}">
        <p14:creationId xmlns:p14="http://schemas.microsoft.com/office/powerpoint/2010/main" val="23392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CREWDOYL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CE6DA-02A3-4ED6-B006-341A094C8D5C}"/>
              </a:ext>
            </a:extLst>
          </p:cNvPr>
          <p:cNvSpPr txBox="1"/>
          <p:nvPr/>
        </p:nvSpPr>
        <p:spPr>
          <a:xfrm>
            <a:off x="2122714" y="5494826"/>
            <a:ext cx="79520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suggests another name for a liquid fossil fuel.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Crude Oil</a:t>
            </a:r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161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SLRNRG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59905-25AC-4B65-B415-C99F51C46565}"/>
              </a:ext>
            </a:extLst>
          </p:cNvPr>
          <p:cNvSpPr txBox="1"/>
          <p:nvPr/>
        </p:nvSpPr>
        <p:spPr>
          <a:xfrm>
            <a:off x="2073729" y="5617029"/>
            <a:ext cx="7935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describes a type of renewable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3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Solar Energy</a:t>
            </a:r>
          </a:p>
        </p:txBody>
      </p:sp>
    </p:spTree>
    <p:extLst>
      <p:ext uri="{BB962C8B-B14F-4D97-AF65-F5344CB8AC3E}">
        <p14:creationId xmlns:p14="http://schemas.microsoft.com/office/powerpoint/2010/main" val="27481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GNR8R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C2591-0670-47D2-A96D-BB6CB053B031}"/>
              </a:ext>
            </a:extLst>
          </p:cNvPr>
          <p:cNvSpPr txBox="1"/>
          <p:nvPr/>
        </p:nvSpPr>
        <p:spPr>
          <a:xfrm>
            <a:off x="2041071" y="5617029"/>
            <a:ext cx="79683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names a device containing a magnet and a coil of wire.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Generator</a:t>
            </a:r>
          </a:p>
        </p:txBody>
      </p:sp>
    </p:spTree>
    <p:extLst>
      <p:ext uri="{BB962C8B-B14F-4D97-AF65-F5344CB8AC3E}">
        <p14:creationId xmlns:p14="http://schemas.microsoft.com/office/powerpoint/2010/main" val="25863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NSL8ORS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C6321-62A4-4F83-8BB4-84AED2D71D31}"/>
              </a:ext>
            </a:extLst>
          </p:cNvPr>
          <p:cNvSpPr txBox="1"/>
          <p:nvPr/>
        </p:nvSpPr>
        <p:spPr>
          <a:xfrm>
            <a:off x="2008414" y="5731329"/>
            <a:ext cx="8164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describes the type of materials that do not conduct electricity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Insulators</a:t>
            </a:r>
          </a:p>
        </p:txBody>
      </p:sp>
    </p:spTree>
    <p:extLst>
      <p:ext uri="{BB962C8B-B14F-4D97-AF65-F5344CB8AC3E}">
        <p14:creationId xmlns:p14="http://schemas.microsoft.com/office/powerpoint/2010/main" val="22773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/>
              <a:t>POWRLYN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15AE1-DEEC-4D6A-8436-37F9A4BF3C58}"/>
              </a:ext>
            </a:extLst>
          </p:cNvPr>
          <p:cNvSpPr txBox="1"/>
          <p:nvPr/>
        </p:nvSpPr>
        <p:spPr>
          <a:xfrm>
            <a:off x="1992086" y="5633357"/>
            <a:ext cx="80499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identifies the method of transporting electricity across our 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Energy Waster</a:t>
            </a:r>
          </a:p>
        </p:txBody>
      </p:sp>
    </p:spTree>
    <p:extLst>
      <p:ext uri="{BB962C8B-B14F-4D97-AF65-F5344CB8AC3E}">
        <p14:creationId xmlns:p14="http://schemas.microsoft.com/office/powerpoint/2010/main" val="20592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Power Line</a:t>
            </a:r>
          </a:p>
        </p:txBody>
      </p:sp>
    </p:spTree>
    <p:extLst>
      <p:ext uri="{BB962C8B-B14F-4D97-AF65-F5344CB8AC3E}">
        <p14:creationId xmlns:p14="http://schemas.microsoft.com/office/powerpoint/2010/main" val="37104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NCANDSNT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2EFC6-A934-4697-B6AD-E87653D4FD80}"/>
              </a:ext>
            </a:extLst>
          </p:cNvPr>
          <p:cNvSpPr txBox="1"/>
          <p:nvPr/>
        </p:nvSpPr>
        <p:spPr>
          <a:xfrm>
            <a:off x="2057400" y="5494826"/>
            <a:ext cx="79193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refers to one type of device that turns electrical energy into light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Incandescent</a:t>
            </a:r>
          </a:p>
        </p:txBody>
      </p:sp>
    </p:spTree>
    <p:extLst>
      <p:ext uri="{BB962C8B-B14F-4D97-AF65-F5344CB8AC3E}">
        <p14:creationId xmlns:p14="http://schemas.microsoft.com/office/powerpoint/2010/main" val="38108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0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FLAMNT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B79EA-CF10-4341-8529-4E93CED35C66}"/>
              </a:ext>
            </a:extLst>
          </p:cNvPr>
          <p:cNvSpPr txBox="1"/>
          <p:nvPr/>
        </p:nvSpPr>
        <p:spPr>
          <a:xfrm>
            <a:off x="1992086" y="5633357"/>
            <a:ext cx="80826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describes the wire inside an incandescent light bulb that conducts the electricity.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Filament</a:t>
            </a:r>
          </a:p>
        </p:txBody>
      </p:sp>
    </p:spTree>
    <p:extLst>
      <p:ext uri="{BB962C8B-B14F-4D97-AF65-F5344CB8AC3E}">
        <p14:creationId xmlns:p14="http://schemas.microsoft.com/office/powerpoint/2010/main" val="6265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YRAINEM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6272A-C1CE-44E9-A8D0-B23EEF8D3440}"/>
              </a:ext>
            </a:extLst>
          </p:cNvPr>
          <p:cNvSpPr txBox="1"/>
          <p:nvPr/>
        </p:nvSpPr>
        <p:spPr>
          <a:xfrm>
            <a:off x="2041071" y="5682343"/>
            <a:ext cx="8098972" cy="9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5C40F-1E97-4F08-85FD-CC346BB6E64B}"/>
              </a:ext>
            </a:extLst>
          </p:cNvPr>
          <p:cNvSpPr txBox="1"/>
          <p:nvPr/>
        </p:nvSpPr>
        <p:spPr>
          <a:xfrm>
            <a:off x="1841679" y="5607502"/>
            <a:ext cx="793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FF3CE-B1B7-4173-81EE-42A63870802E}"/>
              </a:ext>
            </a:extLst>
          </p:cNvPr>
          <p:cNvSpPr txBox="1"/>
          <p:nvPr/>
        </p:nvSpPr>
        <p:spPr>
          <a:xfrm>
            <a:off x="2041071" y="5494826"/>
            <a:ext cx="80989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refers to the source of a nonrenewable energy that is not a fossil fuel.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Uranium</a:t>
            </a:r>
          </a:p>
        </p:txBody>
      </p:sp>
    </p:spTree>
    <p:extLst>
      <p:ext uri="{BB962C8B-B14F-4D97-AF65-F5344CB8AC3E}">
        <p14:creationId xmlns:p14="http://schemas.microsoft.com/office/powerpoint/2010/main" val="3382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POLUTNT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F074B-C507-4316-B4E6-6C9C2A0A52E2}"/>
              </a:ext>
            </a:extLst>
          </p:cNvPr>
          <p:cNvSpPr txBox="1"/>
          <p:nvPr/>
        </p:nvSpPr>
        <p:spPr>
          <a:xfrm>
            <a:off x="1850265" y="5682343"/>
            <a:ext cx="82407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identifies a hazard of burning fossil fuels.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Pollutant</a:t>
            </a:r>
          </a:p>
        </p:txBody>
      </p:sp>
    </p:spTree>
    <p:extLst>
      <p:ext uri="{BB962C8B-B14F-4D97-AF65-F5344CB8AC3E}">
        <p14:creationId xmlns:p14="http://schemas.microsoft.com/office/powerpoint/2010/main" val="66453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DARYK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8F234-CE95-414E-A5AA-184E0E7A1857}"/>
              </a:ext>
            </a:extLst>
          </p:cNvPr>
          <p:cNvSpPr txBox="1"/>
          <p:nvPr/>
        </p:nvSpPr>
        <p:spPr>
          <a:xfrm>
            <a:off x="2024743" y="5633357"/>
            <a:ext cx="80173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refers to the tower rig that is used to drill for petroleum.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494" y="2094807"/>
            <a:ext cx="7780713" cy="3034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NDSTRE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100DB-4EC4-4E99-B22D-1E4DF511BB20}"/>
              </a:ext>
            </a:extLst>
          </p:cNvPr>
          <p:cNvSpPr txBox="1"/>
          <p:nvPr/>
        </p:nvSpPr>
        <p:spPr>
          <a:xfrm>
            <a:off x="2237014" y="5600700"/>
            <a:ext cx="76301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would be appropriate for the leading consumer of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Derrick</a:t>
            </a:r>
          </a:p>
        </p:txBody>
      </p:sp>
    </p:spTree>
    <p:extLst>
      <p:ext uri="{BB962C8B-B14F-4D97-AF65-F5344CB8AC3E}">
        <p14:creationId xmlns:p14="http://schemas.microsoft.com/office/powerpoint/2010/main" val="14068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GRENHOWS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25BF9-7E04-444C-B6DC-9F11BEF797CC}"/>
              </a:ext>
            </a:extLst>
          </p:cNvPr>
          <p:cNvSpPr txBox="1"/>
          <p:nvPr/>
        </p:nvSpPr>
        <p:spPr>
          <a:xfrm>
            <a:off x="2041071" y="5666014"/>
            <a:ext cx="80336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describes a building that effectively uses passive solar heating.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Green House</a:t>
            </a:r>
          </a:p>
        </p:txBody>
      </p:sp>
    </p:spTree>
    <p:extLst>
      <p:ext uri="{BB962C8B-B14F-4D97-AF65-F5344CB8AC3E}">
        <p14:creationId xmlns:p14="http://schemas.microsoft.com/office/powerpoint/2010/main" val="23146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NEWKLEYE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22757-3126-4679-A280-57377A90F13D}"/>
              </a:ext>
            </a:extLst>
          </p:cNvPr>
          <p:cNvSpPr txBox="1"/>
          <p:nvPr/>
        </p:nvSpPr>
        <p:spPr>
          <a:xfrm>
            <a:off x="2051957" y="5715000"/>
            <a:ext cx="81316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identifies the place where nuclear fission takes place.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Nuclei</a:t>
            </a:r>
          </a:p>
        </p:txBody>
      </p:sp>
    </p:spTree>
    <p:extLst>
      <p:ext uri="{BB962C8B-B14F-4D97-AF65-F5344CB8AC3E}">
        <p14:creationId xmlns:p14="http://schemas.microsoft.com/office/powerpoint/2010/main" val="17865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RAD8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81954-6142-4806-BF6E-45157C20FAA1}"/>
              </a:ext>
            </a:extLst>
          </p:cNvPr>
          <p:cNvSpPr txBox="1"/>
          <p:nvPr/>
        </p:nvSpPr>
        <p:spPr>
          <a:xfrm>
            <a:off x="2008414" y="5633357"/>
            <a:ext cx="8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describes heat energy transfer.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Radiate</a:t>
            </a:r>
          </a:p>
        </p:txBody>
      </p:sp>
    </p:spTree>
    <p:extLst>
      <p:ext uri="{BB962C8B-B14F-4D97-AF65-F5344CB8AC3E}">
        <p14:creationId xmlns:p14="http://schemas.microsoft.com/office/powerpoint/2010/main" val="22708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SLYCON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51BBC-74FA-4ABC-B163-C08BDAF59465}"/>
              </a:ext>
            </a:extLst>
          </p:cNvPr>
          <p:cNvSpPr txBox="1"/>
          <p:nvPr/>
        </p:nvSpPr>
        <p:spPr>
          <a:xfrm>
            <a:off x="1975757" y="5649686"/>
            <a:ext cx="80989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identifies the element used in turning solar energy into electrical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Silicon</a:t>
            </a:r>
          </a:p>
        </p:txBody>
      </p:sp>
    </p:spTree>
    <p:extLst>
      <p:ext uri="{BB962C8B-B14F-4D97-AF65-F5344CB8AC3E}">
        <p14:creationId xmlns:p14="http://schemas.microsoft.com/office/powerpoint/2010/main" val="28062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POWRTOWR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FF004C-911F-4077-B85B-88E11A2D34E0}"/>
              </a:ext>
            </a:extLst>
          </p:cNvPr>
          <p:cNvSpPr txBox="1"/>
          <p:nvPr/>
        </p:nvSpPr>
        <p:spPr>
          <a:xfrm>
            <a:off x="1975757" y="5698671"/>
            <a:ext cx="81806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refers to a device used to collect solar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19971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Power Tower</a:t>
            </a:r>
          </a:p>
        </p:txBody>
      </p:sp>
    </p:spTree>
    <p:extLst>
      <p:ext uri="{BB962C8B-B14F-4D97-AF65-F5344CB8AC3E}">
        <p14:creationId xmlns:p14="http://schemas.microsoft.com/office/powerpoint/2010/main" val="6094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POWRPUL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D757E-DBC6-4B2B-A981-5A56C3B55538}"/>
              </a:ext>
            </a:extLst>
          </p:cNvPr>
          <p:cNvSpPr txBox="1"/>
          <p:nvPr/>
        </p:nvSpPr>
        <p:spPr>
          <a:xfrm>
            <a:off x="2057400" y="5666014"/>
            <a:ext cx="80663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names the cooperative of utilities linked together to share electricity efficiently.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Power Pool</a:t>
            </a:r>
          </a:p>
        </p:txBody>
      </p:sp>
    </p:spTree>
    <p:extLst>
      <p:ext uri="{BB962C8B-B14F-4D97-AF65-F5344CB8AC3E}">
        <p14:creationId xmlns:p14="http://schemas.microsoft.com/office/powerpoint/2010/main" val="33199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BBKUGRIL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85554-41B0-4EA9-8C4A-84E1B73D22C6}"/>
              </a:ext>
            </a:extLst>
          </p:cNvPr>
          <p:cNvSpPr txBox="1"/>
          <p:nvPr/>
        </p:nvSpPr>
        <p:spPr>
          <a:xfrm>
            <a:off x="1850265" y="5494826"/>
            <a:ext cx="83061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names a device that many people use during the summer, some of which require propane to operate.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Barbeque Grill</a:t>
            </a:r>
          </a:p>
        </p:txBody>
      </p:sp>
    </p:spTree>
    <p:extLst>
      <p:ext uri="{BB962C8B-B14F-4D97-AF65-F5344CB8AC3E}">
        <p14:creationId xmlns:p14="http://schemas.microsoft.com/office/powerpoint/2010/main" val="22628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DSYLFUL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68D25-BE30-44BF-AD54-A77A88209F63}"/>
              </a:ext>
            </a:extLst>
          </p:cNvPr>
          <p:cNvSpPr txBox="1"/>
          <p:nvPr/>
        </p:nvSpPr>
        <p:spPr>
          <a:xfrm>
            <a:off x="1850265" y="5649686"/>
            <a:ext cx="82081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identifies a product of petroleum distillation used by large trucks.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Diesel Fuel</a:t>
            </a:r>
          </a:p>
        </p:txBody>
      </p:sp>
    </p:spTree>
    <p:extLst>
      <p:ext uri="{BB962C8B-B14F-4D97-AF65-F5344CB8AC3E}">
        <p14:creationId xmlns:p14="http://schemas.microsoft.com/office/powerpoint/2010/main" val="17503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SIZMIK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7100F-A3A1-4F2C-9FD2-68C1E15DD7CE}"/>
              </a:ext>
            </a:extLst>
          </p:cNvPr>
          <p:cNvSpPr txBox="1"/>
          <p:nvPr/>
        </p:nvSpPr>
        <p:spPr>
          <a:xfrm>
            <a:off x="2008414" y="5682343"/>
            <a:ext cx="80989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names a method of exploration used to locate types of fossil fuels.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Seismic</a:t>
            </a:r>
          </a:p>
        </p:txBody>
      </p:sp>
    </p:spTree>
    <p:extLst>
      <p:ext uri="{BB962C8B-B14F-4D97-AF65-F5344CB8AC3E}">
        <p14:creationId xmlns:p14="http://schemas.microsoft.com/office/powerpoint/2010/main" val="7733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C-NMLS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D6940-410E-463F-8B83-3E314C38D1B5}"/>
              </a:ext>
            </a:extLst>
          </p:cNvPr>
          <p:cNvSpPr txBox="1"/>
          <p:nvPr/>
        </p:nvSpPr>
        <p:spPr>
          <a:xfrm>
            <a:off x="2041071" y="5617029"/>
            <a:ext cx="80826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names what scientists believe to be the source of several fossil fuels.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1825625"/>
            <a:ext cx="7539644" cy="3519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SRMIK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81458-3D2A-426C-B451-68BF2C4C8AEE}"/>
              </a:ext>
            </a:extLst>
          </p:cNvPr>
          <p:cNvSpPr txBox="1"/>
          <p:nvPr/>
        </p:nvSpPr>
        <p:spPr>
          <a:xfrm>
            <a:off x="2171700" y="5584371"/>
            <a:ext cx="76417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describes the protective covering that surrounds a uranium fuel pellet.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Sea Animals</a:t>
            </a:r>
          </a:p>
        </p:txBody>
      </p:sp>
    </p:spTree>
    <p:extLst>
      <p:ext uri="{BB962C8B-B14F-4D97-AF65-F5344CB8AC3E}">
        <p14:creationId xmlns:p14="http://schemas.microsoft.com/office/powerpoint/2010/main" val="34503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SDIMNT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1ACC1-942D-46DB-B3DF-DD84F3F361CE}"/>
              </a:ext>
            </a:extLst>
          </p:cNvPr>
          <p:cNvSpPr txBox="1"/>
          <p:nvPr/>
        </p:nvSpPr>
        <p:spPr>
          <a:xfrm>
            <a:off x="2041071" y="5617029"/>
            <a:ext cx="81316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refers to the material that settled on top of ferns to form fossil fuels.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Sediment</a:t>
            </a:r>
          </a:p>
        </p:txBody>
      </p:sp>
    </p:spTree>
    <p:extLst>
      <p:ext uri="{BB962C8B-B14F-4D97-AF65-F5344CB8AC3E}">
        <p14:creationId xmlns:p14="http://schemas.microsoft.com/office/powerpoint/2010/main" val="186489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FIRTLIZR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3EF80-93D1-4B0F-A9EF-C98F4AEC32C3}"/>
              </a:ext>
            </a:extLst>
          </p:cNvPr>
          <p:cNvSpPr txBox="1"/>
          <p:nvPr/>
        </p:nvSpPr>
        <p:spPr>
          <a:xfrm>
            <a:off x="1992086" y="5633357"/>
            <a:ext cx="81153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identifies a way to encourage plant growth for biomass fuels.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Fertilizer</a:t>
            </a:r>
          </a:p>
        </p:txBody>
      </p:sp>
    </p:spTree>
    <p:extLst>
      <p:ext uri="{BB962C8B-B14F-4D97-AF65-F5344CB8AC3E}">
        <p14:creationId xmlns:p14="http://schemas.microsoft.com/office/powerpoint/2010/main" val="301894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YOTYLTEE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23C06-4333-44A5-B190-14B84A0DF871}"/>
              </a:ext>
            </a:extLst>
          </p:cNvPr>
          <p:cNvSpPr txBox="1"/>
          <p:nvPr/>
        </p:nvSpPr>
        <p:spPr>
          <a:xfrm>
            <a:off x="1992086" y="5649686"/>
            <a:ext cx="80663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identifies the companies responsible for distributing electricity.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Utilities</a:t>
            </a:r>
          </a:p>
        </p:txBody>
      </p:sp>
    </p:spTree>
    <p:extLst>
      <p:ext uri="{BB962C8B-B14F-4D97-AF65-F5344CB8AC3E}">
        <p14:creationId xmlns:p14="http://schemas.microsoft.com/office/powerpoint/2010/main" val="26257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RSRFOR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FFDDF-8C28-450E-BAA5-301E1FEDA8D2}"/>
              </a:ext>
            </a:extLst>
          </p:cNvPr>
          <p:cNvSpPr txBox="1"/>
          <p:nvPr/>
        </p:nvSpPr>
        <p:spPr>
          <a:xfrm>
            <a:off x="2057400" y="5617029"/>
            <a:ext cx="81316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names the location of potential energy at a hydropower plant.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Reservoir</a:t>
            </a:r>
          </a:p>
        </p:txBody>
      </p:sp>
    </p:spTree>
    <p:extLst>
      <p:ext uri="{BB962C8B-B14F-4D97-AF65-F5344CB8AC3E}">
        <p14:creationId xmlns:p14="http://schemas.microsoft.com/office/powerpoint/2010/main" val="446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PNSTOK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06B17-C28C-4930-805B-AE7E649CDA1C}"/>
              </a:ext>
            </a:extLst>
          </p:cNvPr>
          <p:cNvSpPr txBox="1"/>
          <p:nvPr/>
        </p:nvSpPr>
        <p:spPr>
          <a:xfrm>
            <a:off x="2041071" y="5494826"/>
            <a:ext cx="80173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signals the portion of a hydropower plant that brings the water to the turbine.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Ceramic</a:t>
            </a:r>
          </a:p>
        </p:txBody>
      </p:sp>
    </p:spTree>
    <p:extLst>
      <p:ext uri="{BB962C8B-B14F-4D97-AF65-F5344CB8AC3E}">
        <p14:creationId xmlns:p14="http://schemas.microsoft.com/office/powerpoint/2010/main" val="31249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Penstock</a:t>
            </a:r>
          </a:p>
        </p:txBody>
      </p:sp>
    </p:spTree>
    <p:extLst>
      <p:ext uri="{BB962C8B-B14F-4D97-AF65-F5344CB8AC3E}">
        <p14:creationId xmlns:p14="http://schemas.microsoft.com/office/powerpoint/2010/main" val="7389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4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FASYLFUL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40479" y="1596042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A796A-C561-4AE8-A06C-D761240D9F0C}"/>
              </a:ext>
            </a:extLst>
          </p:cNvPr>
          <p:cNvSpPr txBox="1"/>
          <p:nvPr/>
        </p:nvSpPr>
        <p:spPr>
          <a:xfrm>
            <a:off x="2008414" y="5698671"/>
            <a:ext cx="80663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identifies a term given to several of the nonrenewable energy 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Fossil Fuel</a:t>
            </a:r>
          </a:p>
        </p:txBody>
      </p:sp>
    </p:spTree>
    <p:extLst>
      <p:ext uri="{BB962C8B-B14F-4D97-AF65-F5344CB8AC3E}">
        <p14:creationId xmlns:p14="http://schemas.microsoft.com/office/powerpoint/2010/main" val="22423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7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TITLPOWR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40479" y="1579416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C622C-BBC5-4466-85B6-3AA92746187B}"/>
              </a:ext>
            </a:extLst>
          </p:cNvPr>
          <p:cNvSpPr txBox="1"/>
          <p:nvPr/>
        </p:nvSpPr>
        <p:spPr>
          <a:xfrm>
            <a:off x="1992086" y="5649686"/>
            <a:ext cx="80826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names a type of hydropower that is affected by the moon.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Tidal Power</a:t>
            </a:r>
          </a:p>
        </p:txBody>
      </p:sp>
    </p:spTree>
    <p:extLst>
      <p:ext uri="{BB962C8B-B14F-4D97-AF65-F5344CB8AC3E}">
        <p14:creationId xmlns:p14="http://schemas.microsoft.com/office/powerpoint/2010/main" val="25659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WINTRBIN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9ADC7-F379-4E0E-AC3F-771D2EDF5FAF}"/>
              </a:ext>
            </a:extLst>
          </p:cNvPr>
          <p:cNvSpPr txBox="1"/>
          <p:nvPr/>
        </p:nvSpPr>
        <p:spPr>
          <a:xfrm>
            <a:off x="2057400" y="5617029"/>
            <a:ext cx="80826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refers to another name for a windmill.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Wind Turbine</a:t>
            </a:r>
          </a:p>
        </p:txBody>
      </p:sp>
    </p:spTree>
    <p:extLst>
      <p:ext uri="{BB962C8B-B14F-4D97-AF65-F5344CB8AC3E}">
        <p14:creationId xmlns:p14="http://schemas.microsoft.com/office/powerpoint/2010/main" val="28196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LYMSTON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A482C-80E7-49C8-8A3C-02BD667EBF07}"/>
              </a:ext>
            </a:extLst>
          </p:cNvPr>
          <p:cNvSpPr txBox="1"/>
          <p:nvPr/>
        </p:nvSpPr>
        <p:spPr>
          <a:xfrm>
            <a:off x="2041071" y="5715000"/>
            <a:ext cx="80336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identifies a type of rock in which petroleum is often trapped.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Limestone</a:t>
            </a:r>
          </a:p>
        </p:txBody>
      </p:sp>
    </p:spTree>
    <p:extLst>
      <p:ext uri="{BB962C8B-B14F-4D97-AF65-F5344CB8AC3E}">
        <p14:creationId xmlns:p14="http://schemas.microsoft.com/office/powerpoint/2010/main" val="32399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07" y="2075006"/>
            <a:ext cx="10383822" cy="3542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DSTL8N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46420-C18E-4E5F-9482-DE84CBB68C00}"/>
              </a:ext>
            </a:extLst>
          </p:cNvPr>
          <p:cNvSpPr txBox="1"/>
          <p:nvPr/>
        </p:nvSpPr>
        <p:spPr>
          <a:xfrm>
            <a:off x="2139043" y="5780314"/>
            <a:ext cx="79683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refers to the process in which petroleum is separated into various components.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39F62-4A94-40BD-8F21-9C06DA0E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Distillation</a:t>
            </a:r>
          </a:p>
        </p:txBody>
      </p:sp>
    </p:spTree>
    <p:extLst>
      <p:ext uri="{BB962C8B-B14F-4D97-AF65-F5344CB8AC3E}">
        <p14:creationId xmlns:p14="http://schemas.microsoft.com/office/powerpoint/2010/main" val="42460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EA32E-5ADF-B640-87F4-D4EBA300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52150"/>
            <a:ext cx="8500056" cy="387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4E493-CBA4-4940-B0F9-B3399812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ENERGY BUMPER STUMPERS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339-1642-4FDD-9752-4F0796C3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SWNDOO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840479" y="1620981"/>
            <a:ext cx="4516513" cy="4540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2949C-DAF5-46A4-83F4-0F34BE89E69E}"/>
              </a:ext>
            </a:extLst>
          </p:cNvPr>
          <p:cNvSpPr txBox="1"/>
          <p:nvPr/>
        </p:nvSpPr>
        <p:spPr>
          <a:xfrm>
            <a:off x="2090057" y="5494826"/>
            <a:ext cx="79030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plate identifies the most favorable method of access for passive solar heating.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645</Words>
  <Application>Microsoft Office PowerPoint</Application>
  <PresentationFormat>Widescreen</PresentationFormat>
  <Paragraphs>306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Impact</vt:lpstr>
      <vt:lpstr>Office Theme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  <vt:lpstr>ENERGY BUMPER STUMPERS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BUMPER STUMPERS</dc:title>
  <dc:creator>Vernon Kimball</dc:creator>
  <cp:lastModifiedBy>Kim Swan</cp:lastModifiedBy>
  <cp:revision>27</cp:revision>
  <dcterms:created xsi:type="dcterms:W3CDTF">2019-01-20T00:14:25Z</dcterms:created>
  <dcterms:modified xsi:type="dcterms:W3CDTF">2019-07-16T17:02:13Z</dcterms:modified>
</cp:coreProperties>
</file>