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9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45929433689155"/>
          <c:y val="1.5331341299490518E-2"/>
          <c:w val="0.84644740422852904"/>
          <c:h val="0.909169982601849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Ice Core at Siple Station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Ref>
              <c:f>Sheet1!$A$2:$A$147</c:f>
              <c:numCache>
                <c:formatCode>General</c:formatCode>
                <c:ptCount val="146"/>
                <c:pt idx="0">
                  <c:v>1744</c:v>
                </c:pt>
                <c:pt idx="1">
                  <c:v>1764</c:v>
                </c:pt>
                <c:pt idx="2">
                  <c:v>1791</c:v>
                </c:pt>
                <c:pt idx="3">
                  <c:v>1816</c:v>
                </c:pt>
                <c:pt idx="4">
                  <c:v>1839</c:v>
                </c:pt>
                <c:pt idx="5">
                  <c:v>1843</c:v>
                </c:pt>
                <c:pt idx="6">
                  <c:v>1847</c:v>
                </c:pt>
                <c:pt idx="7">
                  <c:v>1854</c:v>
                </c:pt>
                <c:pt idx="8">
                  <c:v>1869</c:v>
                </c:pt>
                <c:pt idx="9">
                  <c:v>1874</c:v>
                </c:pt>
                <c:pt idx="10">
                  <c:v>1878</c:v>
                </c:pt>
                <c:pt idx="11">
                  <c:v>1879</c:v>
                </c:pt>
                <c:pt idx="12">
                  <c:v>1880</c:v>
                </c:pt>
                <c:pt idx="13">
                  <c:v>1881</c:v>
                </c:pt>
                <c:pt idx="14">
                  <c:v>1882</c:v>
                </c:pt>
                <c:pt idx="15">
                  <c:v>1883</c:v>
                </c:pt>
                <c:pt idx="16">
                  <c:v>1884</c:v>
                </c:pt>
                <c:pt idx="17">
                  <c:v>1885</c:v>
                </c:pt>
                <c:pt idx="18">
                  <c:v>1886</c:v>
                </c:pt>
                <c:pt idx="19">
                  <c:v>1887</c:v>
                </c:pt>
                <c:pt idx="20">
                  <c:v>1888</c:v>
                </c:pt>
                <c:pt idx="21">
                  <c:v>1889</c:v>
                </c:pt>
                <c:pt idx="22">
                  <c:v>1890</c:v>
                </c:pt>
                <c:pt idx="23">
                  <c:v>1891</c:v>
                </c:pt>
                <c:pt idx="24">
                  <c:v>1892</c:v>
                </c:pt>
                <c:pt idx="25">
                  <c:v>1893</c:v>
                </c:pt>
                <c:pt idx="26">
                  <c:v>1894</c:v>
                </c:pt>
                <c:pt idx="27">
                  <c:v>1895</c:v>
                </c:pt>
                <c:pt idx="28">
                  <c:v>1896</c:v>
                </c:pt>
                <c:pt idx="29">
                  <c:v>1897</c:v>
                </c:pt>
                <c:pt idx="30">
                  <c:v>1898</c:v>
                </c:pt>
                <c:pt idx="31">
                  <c:v>1899</c:v>
                </c:pt>
                <c:pt idx="32">
                  <c:v>1900</c:v>
                </c:pt>
                <c:pt idx="33">
                  <c:v>1901</c:v>
                </c:pt>
                <c:pt idx="34">
                  <c:v>1902</c:v>
                </c:pt>
                <c:pt idx="35">
                  <c:v>1903</c:v>
                </c:pt>
                <c:pt idx="36">
                  <c:v>1904</c:v>
                </c:pt>
                <c:pt idx="37">
                  <c:v>1905</c:v>
                </c:pt>
                <c:pt idx="38">
                  <c:v>1906</c:v>
                </c:pt>
                <c:pt idx="39">
                  <c:v>1907</c:v>
                </c:pt>
                <c:pt idx="40">
                  <c:v>1908</c:v>
                </c:pt>
                <c:pt idx="41">
                  <c:v>1909</c:v>
                </c:pt>
                <c:pt idx="42">
                  <c:v>1910</c:v>
                </c:pt>
                <c:pt idx="43">
                  <c:v>1911</c:v>
                </c:pt>
                <c:pt idx="44">
                  <c:v>1912</c:v>
                </c:pt>
                <c:pt idx="45">
                  <c:v>1913</c:v>
                </c:pt>
                <c:pt idx="46">
                  <c:v>1914</c:v>
                </c:pt>
                <c:pt idx="47">
                  <c:v>1915</c:v>
                </c:pt>
                <c:pt idx="48">
                  <c:v>1916</c:v>
                </c:pt>
                <c:pt idx="49">
                  <c:v>1917</c:v>
                </c:pt>
                <c:pt idx="50">
                  <c:v>1918</c:v>
                </c:pt>
                <c:pt idx="51">
                  <c:v>1919</c:v>
                </c:pt>
                <c:pt idx="52">
                  <c:v>1920</c:v>
                </c:pt>
                <c:pt idx="53">
                  <c:v>1921</c:v>
                </c:pt>
                <c:pt idx="54">
                  <c:v>1922</c:v>
                </c:pt>
                <c:pt idx="55">
                  <c:v>1923</c:v>
                </c:pt>
                <c:pt idx="56">
                  <c:v>1924</c:v>
                </c:pt>
                <c:pt idx="57">
                  <c:v>1925</c:v>
                </c:pt>
                <c:pt idx="58">
                  <c:v>1926</c:v>
                </c:pt>
                <c:pt idx="59">
                  <c:v>1927</c:v>
                </c:pt>
                <c:pt idx="60">
                  <c:v>1928</c:v>
                </c:pt>
                <c:pt idx="61">
                  <c:v>1929</c:v>
                </c:pt>
                <c:pt idx="62">
                  <c:v>1930</c:v>
                </c:pt>
                <c:pt idx="63">
                  <c:v>1931</c:v>
                </c:pt>
                <c:pt idx="64">
                  <c:v>1932</c:v>
                </c:pt>
                <c:pt idx="65">
                  <c:v>1933</c:v>
                </c:pt>
                <c:pt idx="66">
                  <c:v>1934</c:v>
                </c:pt>
                <c:pt idx="67">
                  <c:v>1935</c:v>
                </c:pt>
                <c:pt idx="68">
                  <c:v>1936</c:v>
                </c:pt>
                <c:pt idx="69">
                  <c:v>1937</c:v>
                </c:pt>
                <c:pt idx="70">
                  <c:v>1938</c:v>
                </c:pt>
                <c:pt idx="71">
                  <c:v>1939</c:v>
                </c:pt>
                <c:pt idx="72">
                  <c:v>1940</c:v>
                </c:pt>
                <c:pt idx="73">
                  <c:v>1941</c:v>
                </c:pt>
                <c:pt idx="74">
                  <c:v>1942</c:v>
                </c:pt>
                <c:pt idx="75">
                  <c:v>1943</c:v>
                </c:pt>
                <c:pt idx="76">
                  <c:v>1944</c:v>
                </c:pt>
                <c:pt idx="77">
                  <c:v>1945</c:v>
                </c:pt>
                <c:pt idx="78">
                  <c:v>1946</c:v>
                </c:pt>
                <c:pt idx="79">
                  <c:v>1947</c:v>
                </c:pt>
                <c:pt idx="80">
                  <c:v>1948</c:v>
                </c:pt>
                <c:pt idx="81">
                  <c:v>1949</c:v>
                </c:pt>
                <c:pt idx="82">
                  <c:v>1950</c:v>
                </c:pt>
                <c:pt idx="83">
                  <c:v>1951</c:v>
                </c:pt>
                <c:pt idx="84">
                  <c:v>1952</c:v>
                </c:pt>
                <c:pt idx="85">
                  <c:v>1953</c:v>
                </c:pt>
                <c:pt idx="86">
                  <c:v>1954</c:v>
                </c:pt>
                <c:pt idx="87">
                  <c:v>1955</c:v>
                </c:pt>
                <c:pt idx="88">
                  <c:v>1956</c:v>
                </c:pt>
                <c:pt idx="89">
                  <c:v>1957</c:v>
                </c:pt>
                <c:pt idx="90">
                  <c:v>1958</c:v>
                </c:pt>
                <c:pt idx="91">
                  <c:v>1959</c:v>
                </c:pt>
                <c:pt idx="92">
                  <c:v>1960</c:v>
                </c:pt>
                <c:pt idx="93">
                  <c:v>1961</c:v>
                </c:pt>
                <c:pt idx="94">
                  <c:v>1962</c:v>
                </c:pt>
                <c:pt idx="95">
                  <c:v>1963</c:v>
                </c:pt>
                <c:pt idx="97">
                  <c:v>1965</c:v>
                </c:pt>
                <c:pt idx="98">
                  <c:v>1966</c:v>
                </c:pt>
                <c:pt idx="99">
                  <c:v>1967</c:v>
                </c:pt>
                <c:pt idx="100">
                  <c:v>1968</c:v>
                </c:pt>
                <c:pt idx="101">
                  <c:v>1969</c:v>
                </c:pt>
                <c:pt idx="102">
                  <c:v>1970</c:v>
                </c:pt>
                <c:pt idx="103">
                  <c:v>1971</c:v>
                </c:pt>
                <c:pt idx="104">
                  <c:v>1972</c:v>
                </c:pt>
                <c:pt idx="105">
                  <c:v>1973</c:v>
                </c:pt>
                <c:pt idx="106">
                  <c:v>1974</c:v>
                </c:pt>
                <c:pt idx="107">
                  <c:v>1975</c:v>
                </c:pt>
                <c:pt idx="108">
                  <c:v>1976</c:v>
                </c:pt>
                <c:pt idx="109">
                  <c:v>1977</c:v>
                </c:pt>
                <c:pt idx="110">
                  <c:v>1978</c:v>
                </c:pt>
                <c:pt idx="111">
                  <c:v>1979</c:v>
                </c:pt>
                <c:pt idx="112">
                  <c:v>1980</c:v>
                </c:pt>
                <c:pt idx="113">
                  <c:v>1981</c:v>
                </c:pt>
                <c:pt idx="114">
                  <c:v>1982</c:v>
                </c:pt>
                <c:pt idx="115">
                  <c:v>1983</c:v>
                </c:pt>
                <c:pt idx="116">
                  <c:v>1984</c:v>
                </c:pt>
                <c:pt idx="117">
                  <c:v>1985</c:v>
                </c:pt>
                <c:pt idx="118">
                  <c:v>1986</c:v>
                </c:pt>
                <c:pt idx="119">
                  <c:v>1987</c:v>
                </c:pt>
                <c:pt idx="120">
                  <c:v>1988</c:v>
                </c:pt>
                <c:pt idx="121">
                  <c:v>1989</c:v>
                </c:pt>
                <c:pt idx="122">
                  <c:v>1990</c:v>
                </c:pt>
                <c:pt idx="123">
                  <c:v>1991</c:v>
                </c:pt>
                <c:pt idx="124">
                  <c:v>1992</c:v>
                </c:pt>
                <c:pt idx="125">
                  <c:v>1993</c:v>
                </c:pt>
                <c:pt idx="126">
                  <c:v>1994</c:v>
                </c:pt>
                <c:pt idx="127">
                  <c:v>1995</c:v>
                </c:pt>
                <c:pt idx="128">
                  <c:v>1996</c:v>
                </c:pt>
                <c:pt idx="129">
                  <c:v>1997</c:v>
                </c:pt>
                <c:pt idx="130">
                  <c:v>1998</c:v>
                </c:pt>
                <c:pt idx="131">
                  <c:v>1999</c:v>
                </c:pt>
                <c:pt idx="132">
                  <c:v>2000</c:v>
                </c:pt>
                <c:pt idx="133">
                  <c:v>2001</c:v>
                </c:pt>
                <c:pt idx="134">
                  <c:v>2002</c:v>
                </c:pt>
                <c:pt idx="135">
                  <c:v>2003</c:v>
                </c:pt>
                <c:pt idx="136">
                  <c:v>2004</c:v>
                </c:pt>
                <c:pt idx="137">
                  <c:v>2005</c:v>
                </c:pt>
                <c:pt idx="138">
                  <c:v>2006</c:v>
                </c:pt>
                <c:pt idx="139">
                  <c:v>2007</c:v>
                </c:pt>
                <c:pt idx="140">
                  <c:v>2008</c:v>
                </c:pt>
                <c:pt idx="141">
                  <c:v>2009</c:v>
                </c:pt>
                <c:pt idx="142">
                  <c:v>2010</c:v>
                </c:pt>
                <c:pt idx="143">
                  <c:v>2011</c:v>
                </c:pt>
                <c:pt idx="144">
                  <c:v>2012</c:v>
                </c:pt>
                <c:pt idx="145">
                  <c:v>2013</c:v>
                </c:pt>
              </c:numCache>
            </c:numRef>
          </c:xVal>
          <c:yVal>
            <c:numRef>
              <c:f>Sheet1!$C$2:$C$147</c:f>
              <c:numCache>
                <c:formatCode>General</c:formatCode>
                <c:ptCount val="146"/>
                <c:pt idx="0">
                  <c:v>276.8</c:v>
                </c:pt>
                <c:pt idx="1">
                  <c:v>276.7</c:v>
                </c:pt>
                <c:pt idx="2">
                  <c:v>279.7</c:v>
                </c:pt>
                <c:pt idx="3">
                  <c:v>283.8</c:v>
                </c:pt>
                <c:pt idx="4">
                  <c:v>283.10000000000002</c:v>
                </c:pt>
                <c:pt idx="5">
                  <c:v>287.39999999999998</c:v>
                </c:pt>
                <c:pt idx="6">
                  <c:v>286.8</c:v>
                </c:pt>
                <c:pt idx="7">
                  <c:v>288.2</c:v>
                </c:pt>
                <c:pt idx="8">
                  <c:v>289.3</c:v>
                </c:pt>
                <c:pt idx="9">
                  <c:v>289.5</c:v>
                </c:pt>
                <c:pt idx="10">
                  <c:v>290.3</c:v>
                </c:pt>
                <c:pt idx="19">
                  <c:v>292.3</c:v>
                </c:pt>
                <c:pt idx="31">
                  <c:v>295.8</c:v>
                </c:pt>
                <c:pt idx="35">
                  <c:v>294.8</c:v>
                </c:pt>
                <c:pt idx="37">
                  <c:v>296.89999999999998</c:v>
                </c:pt>
                <c:pt idx="41">
                  <c:v>299.2</c:v>
                </c:pt>
                <c:pt idx="47">
                  <c:v>300.5</c:v>
                </c:pt>
                <c:pt idx="53">
                  <c:v>301.60000000000002</c:v>
                </c:pt>
                <c:pt idx="59">
                  <c:v>305.5</c:v>
                </c:pt>
                <c:pt idx="67">
                  <c:v>306.60000000000002</c:v>
                </c:pt>
                <c:pt idx="75">
                  <c:v>307.89999999999998</c:v>
                </c:pt>
                <c:pt idx="85">
                  <c:v>312.7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60-4836-9A2A-57B3ED9C3F2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Mauna Loa Atmospheric Samples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Ref>
              <c:f>Sheet1!$A$2:$A$147</c:f>
              <c:numCache>
                <c:formatCode>General</c:formatCode>
                <c:ptCount val="146"/>
                <c:pt idx="0">
                  <c:v>1744</c:v>
                </c:pt>
                <c:pt idx="1">
                  <c:v>1764</c:v>
                </c:pt>
                <c:pt idx="2">
                  <c:v>1791</c:v>
                </c:pt>
                <c:pt idx="3">
                  <c:v>1816</c:v>
                </c:pt>
                <c:pt idx="4">
                  <c:v>1839</c:v>
                </c:pt>
                <c:pt idx="5">
                  <c:v>1843</c:v>
                </c:pt>
                <c:pt idx="6">
                  <c:v>1847</c:v>
                </c:pt>
                <c:pt idx="7">
                  <c:v>1854</c:v>
                </c:pt>
                <c:pt idx="8">
                  <c:v>1869</c:v>
                </c:pt>
                <c:pt idx="9">
                  <c:v>1874</c:v>
                </c:pt>
                <c:pt idx="10">
                  <c:v>1878</c:v>
                </c:pt>
                <c:pt idx="11">
                  <c:v>1879</c:v>
                </c:pt>
                <c:pt idx="12">
                  <c:v>1880</c:v>
                </c:pt>
                <c:pt idx="13">
                  <c:v>1881</c:v>
                </c:pt>
                <c:pt idx="14">
                  <c:v>1882</c:v>
                </c:pt>
                <c:pt idx="15">
                  <c:v>1883</c:v>
                </c:pt>
                <c:pt idx="16">
                  <c:v>1884</c:v>
                </c:pt>
                <c:pt idx="17">
                  <c:v>1885</c:v>
                </c:pt>
                <c:pt idx="18">
                  <c:v>1886</c:v>
                </c:pt>
                <c:pt idx="19">
                  <c:v>1887</c:v>
                </c:pt>
                <c:pt idx="20">
                  <c:v>1888</c:v>
                </c:pt>
                <c:pt idx="21">
                  <c:v>1889</c:v>
                </c:pt>
                <c:pt idx="22">
                  <c:v>1890</c:v>
                </c:pt>
                <c:pt idx="23">
                  <c:v>1891</c:v>
                </c:pt>
                <c:pt idx="24">
                  <c:v>1892</c:v>
                </c:pt>
                <c:pt idx="25">
                  <c:v>1893</c:v>
                </c:pt>
                <c:pt idx="26">
                  <c:v>1894</c:v>
                </c:pt>
                <c:pt idx="27">
                  <c:v>1895</c:v>
                </c:pt>
                <c:pt idx="28">
                  <c:v>1896</c:v>
                </c:pt>
                <c:pt idx="29">
                  <c:v>1897</c:v>
                </c:pt>
                <c:pt idx="30">
                  <c:v>1898</c:v>
                </c:pt>
                <c:pt idx="31">
                  <c:v>1899</c:v>
                </c:pt>
                <c:pt idx="32">
                  <c:v>1900</c:v>
                </c:pt>
                <c:pt idx="33">
                  <c:v>1901</c:v>
                </c:pt>
                <c:pt idx="34">
                  <c:v>1902</c:v>
                </c:pt>
                <c:pt idx="35">
                  <c:v>1903</c:v>
                </c:pt>
                <c:pt idx="36">
                  <c:v>1904</c:v>
                </c:pt>
                <c:pt idx="37">
                  <c:v>1905</c:v>
                </c:pt>
                <c:pt idx="38">
                  <c:v>1906</c:v>
                </c:pt>
                <c:pt idx="39">
                  <c:v>1907</c:v>
                </c:pt>
                <c:pt idx="40">
                  <c:v>1908</c:v>
                </c:pt>
                <c:pt idx="41">
                  <c:v>1909</c:v>
                </c:pt>
                <c:pt idx="42">
                  <c:v>1910</c:v>
                </c:pt>
                <c:pt idx="43">
                  <c:v>1911</c:v>
                </c:pt>
                <c:pt idx="44">
                  <c:v>1912</c:v>
                </c:pt>
                <c:pt idx="45">
                  <c:v>1913</c:v>
                </c:pt>
                <c:pt idx="46">
                  <c:v>1914</c:v>
                </c:pt>
                <c:pt idx="47">
                  <c:v>1915</c:v>
                </c:pt>
                <c:pt idx="48">
                  <c:v>1916</c:v>
                </c:pt>
                <c:pt idx="49">
                  <c:v>1917</c:v>
                </c:pt>
                <c:pt idx="50">
                  <c:v>1918</c:v>
                </c:pt>
                <c:pt idx="51">
                  <c:v>1919</c:v>
                </c:pt>
                <c:pt idx="52">
                  <c:v>1920</c:v>
                </c:pt>
                <c:pt idx="53">
                  <c:v>1921</c:v>
                </c:pt>
                <c:pt idx="54">
                  <c:v>1922</c:v>
                </c:pt>
                <c:pt idx="55">
                  <c:v>1923</c:v>
                </c:pt>
                <c:pt idx="56">
                  <c:v>1924</c:v>
                </c:pt>
                <c:pt idx="57">
                  <c:v>1925</c:v>
                </c:pt>
                <c:pt idx="58">
                  <c:v>1926</c:v>
                </c:pt>
                <c:pt idx="59">
                  <c:v>1927</c:v>
                </c:pt>
                <c:pt idx="60">
                  <c:v>1928</c:v>
                </c:pt>
                <c:pt idx="61">
                  <c:v>1929</c:v>
                </c:pt>
                <c:pt idx="62">
                  <c:v>1930</c:v>
                </c:pt>
                <c:pt idx="63">
                  <c:v>1931</c:v>
                </c:pt>
                <c:pt idx="64">
                  <c:v>1932</c:v>
                </c:pt>
                <c:pt idx="65">
                  <c:v>1933</c:v>
                </c:pt>
                <c:pt idx="66">
                  <c:v>1934</c:v>
                </c:pt>
                <c:pt idx="67">
                  <c:v>1935</c:v>
                </c:pt>
                <c:pt idx="68">
                  <c:v>1936</c:v>
                </c:pt>
                <c:pt idx="69">
                  <c:v>1937</c:v>
                </c:pt>
                <c:pt idx="70">
                  <c:v>1938</c:v>
                </c:pt>
                <c:pt idx="71">
                  <c:v>1939</c:v>
                </c:pt>
                <c:pt idx="72">
                  <c:v>1940</c:v>
                </c:pt>
                <c:pt idx="73">
                  <c:v>1941</c:v>
                </c:pt>
                <c:pt idx="74">
                  <c:v>1942</c:v>
                </c:pt>
                <c:pt idx="75">
                  <c:v>1943</c:v>
                </c:pt>
                <c:pt idx="76">
                  <c:v>1944</c:v>
                </c:pt>
                <c:pt idx="77">
                  <c:v>1945</c:v>
                </c:pt>
                <c:pt idx="78">
                  <c:v>1946</c:v>
                </c:pt>
                <c:pt idx="79">
                  <c:v>1947</c:v>
                </c:pt>
                <c:pt idx="80">
                  <c:v>1948</c:v>
                </c:pt>
                <c:pt idx="81">
                  <c:v>1949</c:v>
                </c:pt>
                <c:pt idx="82">
                  <c:v>1950</c:v>
                </c:pt>
                <c:pt idx="83">
                  <c:v>1951</c:v>
                </c:pt>
                <c:pt idx="84">
                  <c:v>1952</c:v>
                </c:pt>
                <c:pt idx="85">
                  <c:v>1953</c:v>
                </c:pt>
                <c:pt idx="86">
                  <c:v>1954</c:v>
                </c:pt>
                <c:pt idx="87">
                  <c:v>1955</c:v>
                </c:pt>
                <c:pt idx="88">
                  <c:v>1956</c:v>
                </c:pt>
                <c:pt idx="89">
                  <c:v>1957</c:v>
                </c:pt>
                <c:pt idx="90">
                  <c:v>1958</c:v>
                </c:pt>
                <c:pt idx="91">
                  <c:v>1959</c:v>
                </c:pt>
                <c:pt idx="92">
                  <c:v>1960</c:v>
                </c:pt>
                <c:pt idx="93">
                  <c:v>1961</c:v>
                </c:pt>
                <c:pt idx="94">
                  <c:v>1962</c:v>
                </c:pt>
                <c:pt idx="95">
                  <c:v>1963</c:v>
                </c:pt>
                <c:pt idx="97">
                  <c:v>1965</c:v>
                </c:pt>
                <c:pt idx="98">
                  <c:v>1966</c:v>
                </c:pt>
                <c:pt idx="99">
                  <c:v>1967</c:v>
                </c:pt>
                <c:pt idx="100">
                  <c:v>1968</c:v>
                </c:pt>
                <c:pt idx="101">
                  <c:v>1969</c:v>
                </c:pt>
                <c:pt idx="102">
                  <c:v>1970</c:v>
                </c:pt>
                <c:pt idx="103">
                  <c:v>1971</c:v>
                </c:pt>
                <c:pt idx="104">
                  <c:v>1972</c:v>
                </c:pt>
                <c:pt idx="105">
                  <c:v>1973</c:v>
                </c:pt>
                <c:pt idx="106">
                  <c:v>1974</c:v>
                </c:pt>
                <c:pt idx="107">
                  <c:v>1975</c:v>
                </c:pt>
                <c:pt idx="108">
                  <c:v>1976</c:v>
                </c:pt>
                <c:pt idx="109">
                  <c:v>1977</c:v>
                </c:pt>
                <c:pt idx="110">
                  <c:v>1978</c:v>
                </c:pt>
                <c:pt idx="111">
                  <c:v>1979</c:v>
                </c:pt>
                <c:pt idx="112">
                  <c:v>1980</c:v>
                </c:pt>
                <c:pt idx="113">
                  <c:v>1981</c:v>
                </c:pt>
                <c:pt idx="114">
                  <c:v>1982</c:v>
                </c:pt>
                <c:pt idx="115">
                  <c:v>1983</c:v>
                </c:pt>
                <c:pt idx="116">
                  <c:v>1984</c:v>
                </c:pt>
                <c:pt idx="117">
                  <c:v>1985</c:v>
                </c:pt>
                <c:pt idx="118">
                  <c:v>1986</c:v>
                </c:pt>
                <c:pt idx="119">
                  <c:v>1987</c:v>
                </c:pt>
                <c:pt idx="120">
                  <c:v>1988</c:v>
                </c:pt>
                <c:pt idx="121">
                  <c:v>1989</c:v>
                </c:pt>
                <c:pt idx="122">
                  <c:v>1990</c:v>
                </c:pt>
                <c:pt idx="123">
                  <c:v>1991</c:v>
                </c:pt>
                <c:pt idx="124">
                  <c:v>1992</c:v>
                </c:pt>
                <c:pt idx="125">
                  <c:v>1993</c:v>
                </c:pt>
                <c:pt idx="126">
                  <c:v>1994</c:v>
                </c:pt>
                <c:pt idx="127">
                  <c:v>1995</c:v>
                </c:pt>
                <c:pt idx="128">
                  <c:v>1996</c:v>
                </c:pt>
                <c:pt idx="129">
                  <c:v>1997</c:v>
                </c:pt>
                <c:pt idx="130">
                  <c:v>1998</c:v>
                </c:pt>
                <c:pt idx="131">
                  <c:v>1999</c:v>
                </c:pt>
                <c:pt idx="132">
                  <c:v>2000</c:v>
                </c:pt>
                <c:pt idx="133">
                  <c:v>2001</c:v>
                </c:pt>
                <c:pt idx="134">
                  <c:v>2002</c:v>
                </c:pt>
                <c:pt idx="135">
                  <c:v>2003</c:v>
                </c:pt>
                <c:pt idx="136">
                  <c:v>2004</c:v>
                </c:pt>
                <c:pt idx="137">
                  <c:v>2005</c:v>
                </c:pt>
                <c:pt idx="138">
                  <c:v>2006</c:v>
                </c:pt>
                <c:pt idx="139">
                  <c:v>2007</c:v>
                </c:pt>
                <c:pt idx="140">
                  <c:v>2008</c:v>
                </c:pt>
                <c:pt idx="141">
                  <c:v>2009</c:v>
                </c:pt>
                <c:pt idx="142">
                  <c:v>2010</c:v>
                </c:pt>
                <c:pt idx="143">
                  <c:v>2011</c:v>
                </c:pt>
                <c:pt idx="144">
                  <c:v>2012</c:v>
                </c:pt>
                <c:pt idx="145">
                  <c:v>2013</c:v>
                </c:pt>
              </c:numCache>
            </c:numRef>
          </c:xVal>
          <c:yVal>
            <c:numRef>
              <c:f>Sheet1!$D$2:$D$147</c:f>
              <c:numCache>
                <c:formatCode>General</c:formatCode>
                <c:ptCount val="146"/>
                <c:pt idx="91">
                  <c:v>315.98</c:v>
                </c:pt>
                <c:pt idx="92">
                  <c:v>316.91000000000003</c:v>
                </c:pt>
                <c:pt idx="93">
                  <c:v>317.64</c:v>
                </c:pt>
                <c:pt idx="94">
                  <c:v>318.45</c:v>
                </c:pt>
                <c:pt idx="95">
                  <c:v>318.99</c:v>
                </c:pt>
                <c:pt idx="97">
                  <c:v>320.04000000000002</c:v>
                </c:pt>
                <c:pt idx="98">
                  <c:v>321.38</c:v>
                </c:pt>
                <c:pt idx="99">
                  <c:v>322.16000000000003</c:v>
                </c:pt>
                <c:pt idx="100">
                  <c:v>323.05</c:v>
                </c:pt>
                <c:pt idx="101">
                  <c:v>324.63</c:v>
                </c:pt>
                <c:pt idx="102">
                  <c:v>325.68</c:v>
                </c:pt>
                <c:pt idx="103">
                  <c:v>326.32</c:v>
                </c:pt>
                <c:pt idx="104">
                  <c:v>327.45</c:v>
                </c:pt>
                <c:pt idx="105">
                  <c:v>329.68</c:v>
                </c:pt>
                <c:pt idx="106">
                  <c:v>330.25</c:v>
                </c:pt>
                <c:pt idx="107">
                  <c:v>331.15</c:v>
                </c:pt>
                <c:pt idx="108">
                  <c:v>332.15</c:v>
                </c:pt>
                <c:pt idx="109">
                  <c:v>333.9</c:v>
                </c:pt>
                <c:pt idx="110">
                  <c:v>335.51</c:v>
                </c:pt>
                <c:pt idx="111">
                  <c:v>336.85</c:v>
                </c:pt>
                <c:pt idx="112">
                  <c:v>338.69</c:v>
                </c:pt>
                <c:pt idx="113">
                  <c:v>339.93</c:v>
                </c:pt>
                <c:pt idx="114">
                  <c:v>341.13</c:v>
                </c:pt>
                <c:pt idx="115">
                  <c:v>342.78</c:v>
                </c:pt>
                <c:pt idx="116">
                  <c:v>344.42</c:v>
                </c:pt>
                <c:pt idx="117">
                  <c:v>345.9</c:v>
                </c:pt>
                <c:pt idx="118">
                  <c:v>347.15</c:v>
                </c:pt>
                <c:pt idx="119">
                  <c:v>348.93</c:v>
                </c:pt>
                <c:pt idx="120">
                  <c:v>351.48</c:v>
                </c:pt>
                <c:pt idx="121">
                  <c:v>352.91</c:v>
                </c:pt>
                <c:pt idx="122">
                  <c:v>354.19</c:v>
                </c:pt>
                <c:pt idx="123">
                  <c:v>355.59</c:v>
                </c:pt>
                <c:pt idx="124">
                  <c:v>356.37</c:v>
                </c:pt>
                <c:pt idx="125">
                  <c:v>357.04</c:v>
                </c:pt>
                <c:pt idx="126">
                  <c:v>358.89</c:v>
                </c:pt>
                <c:pt idx="127">
                  <c:v>360.88</c:v>
                </c:pt>
                <c:pt idx="128">
                  <c:v>362.64</c:v>
                </c:pt>
                <c:pt idx="129">
                  <c:v>363.76</c:v>
                </c:pt>
                <c:pt idx="130">
                  <c:v>366.63</c:v>
                </c:pt>
                <c:pt idx="131">
                  <c:v>368.31</c:v>
                </c:pt>
                <c:pt idx="132">
                  <c:v>369.48</c:v>
                </c:pt>
                <c:pt idx="133">
                  <c:v>371.02</c:v>
                </c:pt>
                <c:pt idx="134">
                  <c:v>373.1</c:v>
                </c:pt>
                <c:pt idx="135">
                  <c:v>375.64</c:v>
                </c:pt>
                <c:pt idx="136">
                  <c:v>377.38</c:v>
                </c:pt>
                <c:pt idx="137">
                  <c:v>379.67</c:v>
                </c:pt>
                <c:pt idx="138">
                  <c:v>381.84</c:v>
                </c:pt>
                <c:pt idx="139">
                  <c:v>383.55</c:v>
                </c:pt>
                <c:pt idx="140">
                  <c:v>385.34</c:v>
                </c:pt>
                <c:pt idx="141">
                  <c:v>387.37</c:v>
                </c:pt>
                <c:pt idx="142">
                  <c:v>389.85</c:v>
                </c:pt>
                <c:pt idx="143">
                  <c:v>391.62</c:v>
                </c:pt>
                <c:pt idx="144">
                  <c:v>393.82</c:v>
                </c:pt>
                <c:pt idx="145">
                  <c:v>396.48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60-4836-9A2A-57B3ED9C3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78432"/>
        <c:axId val="84179968"/>
      </c:scatterChart>
      <c:scatterChart>
        <c:scatterStyle val="lineMarker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Annual Deviation from Normal Temperature (°C)</c:v>
                </c:pt>
              </c:strCache>
            </c:strRef>
          </c:tx>
          <c:spPr>
            <a:ln w="22225"/>
          </c:spPr>
          <c:marker>
            <c:symbol val="none"/>
          </c:marker>
          <c:xVal>
            <c:numRef>
              <c:f>Sheet1!$A$2:$A$147</c:f>
              <c:numCache>
                <c:formatCode>General</c:formatCode>
                <c:ptCount val="146"/>
                <c:pt idx="0">
                  <c:v>1744</c:v>
                </c:pt>
                <c:pt idx="1">
                  <c:v>1764</c:v>
                </c:pt>
                <c:pt idx="2">
                  <c:v>1791</c:v>
                </c:pt>
                <c:pt idx="3">
                  <c:v>1816</c:v>
                </c:pt>
                <c:pt idx="4">
                  <c:v>1839</c:v>
                </c:pt>
                <c:pt idx="5">
                  <c:v>1843</c:v>
                </c:pt>
                <c:pt idx="6">
                  <c:v>1847</c:v>
                </c:pt>
                <c:pt idx="7">
                  <c:v>1854</c:v>
                </c:pt>
                <c:pt idx="8">
                  <c:v>1869</c:v>
                </c:pt>
                <c:pt idx="9">
                  <c:v>1874</c:v>
                </c:pt>
                <c:pt idx="10">
                  <c:v>1878</c:v>
                </c:pt>
                <c:pt idx="11">
                  <c:v>1879</c:v>
                </c:pt>
                <c:pt idx="12">
                  <c:v>1880</c:v>
                </c:pt>
                <c:pt idx="13">
                  <c:v>1881</c:v>
                </c:pt>
                <c:pt idx="14">
                  <c:v>1882</c:v>
                </c:pt>
                <c:pt idx="15">
                  <c:v>1883</c:v>
                </c:pt>
                <c:pt idx="16">
                  <c:v>1884</c:v>
                </c:pt>
                <c:pt idx="17">
                  <c:v>1885</c:v>
                </c:pt>
                <c:pt idx="18">
                  <c:v>1886</c:v>
                </c:pt>
                <c:pt idx="19">
                  <c:v>1887</c:v>
                </c:pt>
                <c:pt idx="20">
                  <c:v>1888</c:v>
                </c:pt>
                <c:pt idx="21">
                  <c:v>1889</c:v>
                </c:pt>
                <c:pt idx="22">
                  <c:v>1890</c:v>
                </c:pt>
                <c:pt idx="23">
                  <c:v>1891</c:v>
                </c:pt>
                <c:pt idx="24">
                  <c:v>1892</c:v>
                </c:pt>
                <c:pt idx="25">
                  <c:v>1893</c:v>
                </c:pt>
                <c:pt idx="26">
                  <c:v>1894</c:v>
                </c:pt>
                <c:pt idx="27">
                  <c:v>1895</c:v>
                </c:pt>
                <c:pt idx="28">
                  <c:v>1896</c:v>
                </c:pt>
                <c:pt idx="29">
                  <c:v>1897</c:v>
                </c:pt>
                <c:pt idx="30">
                  <c:v>1898</c:v>
                </c:pt>
                <c:pt idx="31">
                  <c:v>1899</c:v>
                </c:pt>
                <c:pt idx="32">
                  <c:v>1900</c:v>
                </c:pt>
                <c:pt idx="33">
                  <c:v>1901</c:v>
                </c:pt>
                <c:pt idx="34">
                  <c:v>1902</c:v>
                </c:pt>
                <c:pt idx="35">
                  <c:v>1903</c:v>
                </c:pt>
                <c:pt idx="36">
                  <c:v>1904</c:v>
                </c:pt>
                <c:pt idx="37">
                  <c:v>1905</c:v>
                </c:pt>
                <c:pt idx="38">
                  <c:v>1906</c:v>
                </c:pt>
                <c:pt idx="39">
                  <c:v>1907</c:v>
                </c:pt>
                <c:pt idx="40">
                  <c:v>1908</c:v>
                </c:pt>
                <c:pt idx="41">
                  <c:v>1909</c:v>
                </c:pt>
                <c:pt idx="42">
                  <c:v>1910</c:v>
                </c:pt>
                <c:pt idx="43">
                  <c:v>1911</c:v>
                </c:pt>
                <c:pt idx="44">
                  <c:v>1912</c:v>
                </c:pt>
                <c:pt idx="45">
                  <c:v>1913</c:v>
                </c:pt>
                <c:pt idx="46">
                  <c:v>1914</c:v>
                </c:pt>
                <c:pt idx="47">
                  <c:v>1915</c:v>
                </c:pt>
                <c:pt idx="48">
                  <c:v>1916</c:v>
                </c:pt>
                <c:pt idx="49">
                  <c:v>1917</c:v>
                </c:pt>
                <c:pt idx="50">
                  <c:v>1918</c:v>
                </c:pt>
                <c:pt idx="51">
                  <c:v>1919</c:v>
                </c:pt>
                <c:pt idx="52">
                  <c:v>1920</c:v>
                </c:pt>
                <c:pt idx="53">
                  <c:v>1921</c:v>
                </c:pt>
                <c:pt idx="54">
                  <c:v>1922</c:v>
                </c:pt>
                <c:pt idx="55">
                  <c:v>1923</c:v>
                </c:pt>
                <c:pt idx="56">
                  <c:v>1924</c:v>
                </c:pt>
                <c:pt idx="57">
                  <c:v>1925</c:v>
                </c:pt>
                <c:pt idx="58">
                  <c:v>1926</c:v>
                </c:pt>
                <c:pt idx="59">
                  <c:v>1927</c:v>
                </c:pt>
                <c:pt idx="60">
                  <c:v>1928</c:v>
                </c:pt>
                <c:pt idx="61">
                  <c:v>1929</c:v>
                </c:pt>
                <c:pt idx="62">
                  <c:v>1930</c:v>
                </c:pt>
                <c:pt idx="63">
                  <c:v>1931</c:v>
                </c:pt>
                <c:pt idx="64">
                  <c:v>1932</c:v>
                </c:pt>
                <c:pt idx="65">
                  <c:v>1933</c:v>
                </c:pt>
                <c:pt idx="66">
                  <c:v>1934</c:v>
                </c:pt>
                <c:pt idx="67">
                  <c:v>1935</c:v>
                </c:pt>
                <c:pt idx="68">
                  <c:v>1936</c:v>
                </c:pt>
                <c:pt idx="69">
                  <c:v>1937</c:v>
                </c:pt>
                <c:pt idx="70">
                  <c:v>1938</c:v>
                </c:pt>
                <c:pt idx="71">
                  <c:v>1939</c:v>
                </c:pt>
                <c:pt idx="72">
                  <c:v>1940</c:v>
                </c:pt>
                <c:pt idx="73">
                  <c:v>1941</c:v>
                </c:pt>
                <c:pt idx="74">
                  <c:v>1942</c:v>
                </c:pt>
                <c:pt idx="75">
                  <c:v>1943</c:v>
                </c:pt>
                <c:pt idx="76">
                  <c:v>1944</c:v>
                </c:pt>
                <c:pt idx="77">
                  <c:v>1945</c:v>
                </c:pt>
                <c:pt idx="78">
                  <c:v>1946</c:v>
                </c:pt>
                <c:pt idx="79">
                  <c:v>1947</c:v>
                </c:pt>
                <c:pt idx="80">
                  <c:v>1948</c:v>
                </c:pt>
                <c:pt idx="81">
                  <c:v>1949</c:v>
                </c:pt>
                <c:pt idx="82">
                  <c:v>1950</c:v>
                </c:pt>
                <c:pt idx="83">
                  <c:v>1951</c:v>
                </c:pt>
                <c:pt idx="84">
                  <c:v>1952</c:v>
                </c:pt>
                <c:pt idx="85">
                  <c:v>1953</c:v>
                </c:pt>
                <c:pt idx="86">
                  <c:v>1954</c:v>
                </c:pt>
                <c:pt idx="87">
                  <c:v>1955</c:v>
                </c:pt>
                <c:pt idx="88">
                  <c:v>1956</c:v>
                </c:pt>
                <c:pt idx="89">
                  <c:v>1957</c:v>
                </c:pt>
                <c:pt idx="90">
                  <c:v>1958</c:v>
                </c:pt>
                <c:pt idx="91">
                  <c:v>1959</c:v>
                </c:pt>
                <c:pt idx="92">
                  <c:v>1960</c:v>
                </c:pt>
                <c:pt idx="93">
                  <c:v>1961</c:v>
                </c:pt>
                <c:pt idx="94">
                  <c:v>1962</c:v>
                </c:pt>
                <c:pt idx="95">
                  <c:v>1963</c:v>
                </c:pt>
                <c:pt idx="97">
                  <c:v>1965</c:v>
                </c:pt>
                <c:pt idx="98">
                  <c:v>1966</c:v>
                </c:pt>
                <c:pt idx="99">
                  <c:v>1967</c:v>
                </c:pt>
                <c:pt idx="100">
                  <c:v>1968</c:v>
                </c:pt>
                <c:pt idx="101">
                  <c:v>1969</c:v>
                </c:pt>
                <c:pt idx="102">
                  <c:v>1970</c:v>
                </c:pt>
                <c:pt idx="103">
                  <c:v>1971</c:v>
                </c:pt>
                <c:pt idx="104">
                  <c:v>1972</c:v>
                </c:pt>
                <c:pt idx="105">
                  <c:v>1973</c:v>
                </c:pt>
                <c:pt idx="106">
                  <c:v>1974</c:v>
                </c:pt>
                <c:pt idx="107">
                  <c:v>1975</c:v>
                </c:pt>
                <c:pt idx="108">
                  <c:v>1976</c:v>
                </c:pt>
                <c:pt idx="109">
                  <c:v>1977</c:v>
                </c:pt>
                <c:pt idx="110">
                  <c:v>1978</c:v>
                </c:pt>
                <c:pt idx="111">
                  <c:v>1979</c:v>
                </c:pt>
                <c:pt idx="112">
                  <c:v>1980</c:v>
                </c:pt>
                <c:pt idx="113">
                  <c:v>1981</c:v>
                </c:pt>
                <c:pt idx="114">
                  <c:v>1982</c:v>
                </c:pt>
                <c:pt idx="115">
                  <c:v>1983</c:v>
                </c:pt>
                <c:pt idx="116">
                  <c:v>1984</c:v>
                </c:pt>
                <c:pt idx="117">
                  <c:v>1985</c:v>
                </c:pt>
                <c:pt idx="118">
                  <c:v>1986</c:v>
                </c:pt>
                <c:pt idx="119">
                  <c:v>1987</c:v>
                </c:pt>
                <c:pt idx="120">
                  <c:v>1988</c:v>
                </c:pt>
                <c:pt idx="121">
                  <c:v>1989</c:v>
                </c:pt>
                <c:pt idx="122">
                  <c:v>1990</c:v>
                </c:pt>
                <c:pt idx="123">
                  <c:v>1991</c:v>
                </c:pt>
                <c:pt idx="124">
                  <c:v>1992</c:v>
                </c:pt>
                <c:pt idx="125">
                  <c:v>1993</c:v>
                </c:pt>
                <c:pt idx="126">
                  <c:v>1994</c:v>
                </c:pt>
                <c:pt idx="127">
                  <c:v>1995</c:v>
                </c:pt>
                <c:pt idx="128">
                  <c:v>1996</c:v>
                </c:pt>
                <c:pt idx="129">
                  <c:v>1997</c:v>
                </c:pt>
                <c:pt idx="130">
                  <c:v>1998</c:v>
                </c:pt>
                <c:pt idx="131">
                  <c:v>1999</c:v>
                </c:pt>
                <c:pt idx="132">
                  <c:v>2000</c:v>
                </c:pt>
                <c:pt idx="133">
                  <c:v>2001</c:v>
                </c:pt>
                <c:pt idx="134">
                  <c:v>2002</c:v>
                </c:pt>
                <c:pt idx="135">
                  <c:v>2003</c:v>
                </c:pt>
                <c:pt idx="136">
                  <c:v>2004</c:v>
                </c:pt>
                <c:pt idx="137">
                  <c:v>2005</c:v>
                </c:pt>
                <c:pt idx="138">
                  <c:v>2006</c:v>
                </c:pt>
                <c:pt idx="139">
                  <c:v>2007</c:v>
                </c:pt>
                <c:pt idx="140">
                  <c:v>2008</c:v>
                </c:pt>
                <c:pt idx="141">
                  <c:v>2009</c:v>
                </c:pt>
                <c:pt idx="142">
                  <c:v>2010</c:v>
                </c:pt>
                <c:pt idx="143">
                  <c:v>2011</c:v>
                </c:pt>
                <c:pt idx="144">
                  <c:v>2012</c:v>
                </c:pt>
                <c:pt idx="145">
                  <c:v>2013</c:v>
                </c:pt>
              </c:numCache>
            </c:numRef>
          </c:xVal>
          <c:yVal>
            <c:numRef>
              <c:f>Sheet1!$E$2:$E$147</c:f>
              <c:numCache>
                <c:formatCode>General</c:formatCode>
                <c:ptCount val="146"/>
                <c:pt idx="12">
                  <c:v>-0.21</c:v>
                </c:pt>
                <c:pt idx="13">
                  <c:v>-0.12</c:v>
                </c:pt>
                <c:pt idx="14">
                  <c:v>-0.16</c:v>
                </c:pt>
                <c:pt idx="15">
                  <c:v>-0.18</c:v>
                </c:pt>
                <c:pt idx="16">
                  <c:v>-0.26</c:v>
                </c:pt>
                <c:pt idx="17">
                  <c:v>-0.25</c:v>
                </c:pt>
                <c:pt idx="18">
                  <c:v>-0.24</c:v>
                </c:pt>
                <c:pt idx="19">
                  <c:v>-0.31</c:v>
                </c:pt>
                <c:pt idx="20">
                  <c:v>-0.19</c:v>
                </c:pt>
                <c:pt idx="21">
                  <c:v>-0.09</c:v>
                </c:pt>
                <c:pt idx="22">
                  <c:v>-0.32</c:v>
                </c:pt>
                <c:pt idx="23">
                  <c:v>-0.26</c:v>
                </c:pt>
                <c:pt idx="24">
                  <c:v>-0.31</c:v>
                </c:pt>
                <c:pt idx="25">
                  <c:v>-0.35</c:v>
                </c:pt>
                <c:pt idx="26">
                  <c:v>-0.32</c:v>
                </c:pt>
                <c:pt idx="27">
                  <c:v>-0.25</c:v>
                </c:pt>
                <c:pt idx="28">
                  <c:v>-0.18</c:v>
                </c:pt>
                <c:pt idx="29">
                  <c:v>-0.18</c:v>
                </c:pt>
                <c:pt idx="30">
                  <c:v>-0.31</c:v>
                </c:pt>
                <c:pt idx="31">
                  <c:v>-0.2</c:v>
                </c:pt>
                <c:pt idx="32">
                  <c:v>-0.15</c:v>
                </c:pt>
                <c:pt idx="33">
                  <c:v>-0.21</c:v>
                </c:pt>
                <c:pt idx="34">
                  <c:v>-0.3</c:v>
                </c:pt>
                <c:pt idx="35">
                  <c:v>-0.36</c:v>
                </c:pt>
                <c:pt idx="36">
                  <c:v>-0.44</c:v>
                </c:pt>
                <c:pt idx="37">
                  <c:v>-0.3</c:v>
                </c:pt>
                <c:pt idx="38">
                  <c:v>-0.26</c:v>
                </c:pt>
                <c:pt idx="39">
                  <c:v>-0.42</c:v>
                </c:pt>
                <c:pt idx="40">
                  <c:v>-0.43</c:v>
                </c:pt>
                <c:pt idx="41">
                  <c:v>-0.47</c:v>
                </c:pt>
                <c:pt idx="42">
                  <c:v>-0.46</c:v>
                </c:pt>
                <c:pt idx="43">
                  <c:v>-0.44</c:v>
                </c:pt>
                <c:pt idx="44">
                  <c:v>-0.41</c:v>
                </c:pt>
                <c:pt idx="45">
                  <c:v>-0.39</c:v>
                </c:pt>
                <c:pt idx="46">
                  <c:v>-0.23</c:v>
                </c:pt>
                <c:pt idx="47">
                  <c:v>-0.16</c:v>
                </c:pt>
                <c:pt idx="48">
                  <c:v>-0.36</c:v>
                </c:pt>
                <c:pt idx="49">
                  <c:v>-0.44</c:v>
                </c:pt>
                <c:pt idx="50">
                  <c:v>-0.31</c:v>
                </c:pt>
                <c:pt idx="51">
                  <c:v>-0.28999999999999998</c:v>
                </c:pt>
                <c:pt idx="52">
                  <c:v>-0.27</c:v>
                </c:pt>
                <c:pt idx="53">
                  <c:v>-0.2</c:v>
                </c:pt>
                <c:pt idx="54">
                  <c:v>-0.28999999999999998</c:v>
                </c:pt>
                <c:pt idx="55">
                  <c:v>-0.25</c:v>
                </c:pt>
                <c:pt idx="56">
                  <c:v>-0.24</c:v>
                </c:pt>
                <c:pt idx="57">
                  <c:v>-0.21</c:v>
                </c:pt>
                <c:pt idx="58">
                  <c:v>-0.09</c:v>
                </c:pt>
                <c:pt idx="59">
                  <c:v>-0.18</c:v>
                </c:pt>
                <c:pt idx="60">
                  <c:v>-0.16</c:v>
                </c:pt>
                <c:pt idx="61">
                  <c:v>-0.31</c:v>
                </c:pt>
                <c:pt idx="62">
                  <c:v>-0.12</c:v>
                </c:pt>
                <c:pt idx="63">
                  <c:v>-7.0000000000000007E-2</c:v>
                </c:pt>
                <c:pt idx="64">
                  <c:v>-0.11</c:v>
                </c:pt>
                <c:pt idx="65">
                  <c:v>-0.25</c:v>
                </c:pt>
                <c:pt idx="66">
                  <c:v>-0.09</c:v>
                </c:pt>
                <c:pt idx="67">
                  <c:v>-0.15</c:v>
                </c:pt>
                <c:pt idx="68">
                  <c:v>-0.1</c:v>
                </c:pt>
                <c:pt idx="69">
                  <c:v>0.03</c:v>
                </c:pt>
                <c:pt idx="70">
                  <c:v>0.06</c:v>
                </c:pt>
                <c:pt idx="71">
                  <c:v>0.01</c:v>
                </c:pt>
                <c:pt idx="72">
                  <c:v>7.0000000000000007E-2</c:v>
                </c:pt>
                <c:pt idx="73">
                  <c:v>0.08</c:v>
                </c:pt>
                <c:pt idx="74">
                  <c:v>0.05</c:v>
                </c:pt>
                <c:pt idx="75">
                  <c:v>0.06</c:v>
                </c:pt>
                <c:pt idx="76">
                  <c:v>0.14000000000000001</c:v>
                </c:pt>
                <c:pt idx="77">
                  <c:v>0</c:v>
                </c:pt>
                <c:pt idx="78">
                  <c:v>-0.08</c:v>
                </c:pt>
                <c:pt idx="79">
                  <c:v>-0.04</c:v>
                </c:pt>
                <c:pt idx="80">
                  <c:v>-0.1</c:v>
                </c:pt>
                <c:pt idx="81">
                  <c:v>-0.11</c:v>
                </c:pt>
                <c:pt idx="82">
                  <c:v>-0.19</c:v>
                </c:pt>
                <c:pt idx="83">
                  <c:v>-0.06</c:v>
                </c:pt>
                <c:pt idx="84">
                  <c:v>0.02</c:v>
                </c:pt>
                <c:pt idx="85">
                  <c:v>0.09</c:v>
                </c:pt>
                <c:pt idx="86">
                  <c:v>-0.11</c:v>
                </c:pt>
                <c:pt idx="87">
                  <c:v>-0.12</c:v>
                </c:pt>
                <c:pt idx="88">
                  <c:v>-0.18</c:v>
                </c:pt>
                <c:pt idx="89">
                  <c:v>0.04</c:v>
                </c:pt>
                <c:pt idx="90">
                  <c:v>0.04</c:v>
                </c:pt>
                <c:pt idx="91">
                  <c:v>0.02</c:v>
                </c:pt>
                <c:pt idx="92">
                  <c:v>-0.04</c:v>
                </c:pt>
                <c:pt idx="93">
                  <c:v>0.05</c:v>
                </c:pt>
                <c:pt idx="94">
                  <c:v>0.04</c:v>
                </c:pt>
                <c:pt idx="95">
                  <c:v>7.0000000000000007E-2</c:v>
                </c:pt>
                <c:pt idx="96">
                  <c:v>-0.2</c:v>
                </c:pt>
                <c:pt idx="97">
                  <c:v>-0.1</c:v>
                </c:pt>
                <c:pt idx="98">
                  <c:v>-0.04</c:v>
                </c:pt>
                <c:pt idx="99">
                  <c:v>-0.01</c:v>
                </c:pt>
                <c:pt idx="100">
                  <c:v>-0.05</c:v>
                </c:pt>
                <c:pt idx="101">
                  <c:v>0.06</c:v>
                </c:pt>
                <c:pt idx="102">
                  <c:v>0.04</c:v>
                </c:pt>
                <c:pt idx="103">
                  <c:v>-7.0000000000000007E-2</c:v>
                </c:pt>
                <c:pt idx="104">
                  <c:v>0.02</c:v>
                </c:pt>
                <c:pt idx="105">
                  <c:v>0.16</c:v>
                </c:pt>
                <c:pt idx="106">
                  <c:v>-7.0000000000000007E-2</c:v>
                </c:pt>
                <c:pt idx="107">
                  <c:v>-0.01</c:v>
                </c:pt>
                <c:pt idx="108">
                  <c:v>-0.12</c:v>
                </c:pt>
                <c:pt idx="109">
                  <c:v>0.15</c:v>
                </c:pt>
                <c:pt idx="110">
                  <c:v>0.06</c:v>
                </c:pt>
                <c:pt idx="111">
                  <c:v>0.12</c:v>
                </c:pt>
                <c:pt idx="112">
                  <c:v>0.23</c:v>
                </c:pt>
                <c:pt idx="113">
                  <c:v>0.28000000000000003</c:v>
                </c:pt>
                <c:pt idx="114">
                  <c:v>0.09</c:v>
                </c:pt>
                <c:pt idx="115">
                  <c:v>0.27</c:v>
                </c:pt>
                <c:pt idx="116">
                  <c:v>0.12</c:v>
                </c:pt>
                <c:pt idx="117">
                  <c:v>0.08</c:v>
                </c:pt>
                <c:pt idx="118">
                  <c:v>0.15</c:v>
                </c:pt>
                <c:pt idx="119">
                  <c:v>0.28999999999999998</c:v>
                </c:pt>
                <c:pt idx="120">
                  <c:v>0.35</c:v>
                </c:pt>
                <c:pt idx="121">
                  <c:v>0.24</c:v>
                </c:pt>
                <c:pt idx="122">
                  <c:v>0.39</c:v>
                </c:pt>
                <c:pt idx="123">
                  <c:v>0.38</c:v>
                </c:pt>
                <c:pt idx="124">
                  <c:v>0.19</c:v>
                </c:pt>
                <c:pt idx="125">
                  <c:v>0.21</c:v>
                </c:pt>
                <c:pt idx="126">
                  <c:v>0.28999999999999998</c:v>
                </c:pt>
                <c:pt idx="127">
                  <c:v>0.43</c:v>
                </c:pt>
                <c:pt idx="128">
                  <c:v>0.33</c:v>
                </c:pt>
                <c:pt idx="129">
                  <c:v>0.46</c:v>
                </c:pt>
                <c:pt idx="130">
                  <c:v>0.62</c:v>
                </c:pt>
                <c:pt idx="131">
                  <c:v>0.41</c:v>
                </c:pt>
                <c:pt idx="132">
                  <c:v>0.41</c:v>
                </c:pt>
                <c:pt idx="133">
                  <c:v>0.53</c:v>
                </c:pt>
                <c:pt idx="134">
                  <c:v>0.62</c:v>
                </c:pt>
                <c:pt idx="135">
                  <c:v>0.61</c:v>
                </c:pt>
                <c:pt idx="136">
                  <c:v>0.52</c:v>
                </c:pt>
                <c:pt idx="137">
                  <c:v>0.66</c:v>
                </c:pt>
                <c:pt idx="138">
                  <c:v>0.6</c:v>
                </c:pt>
                <c:pt idx="139">
                  <c:v>0.63</c:v>
                </c:pt>
                <c:pt idx="140">
                  <c:v>0.49</c:v>
                </c:pt>
                <c:pt idx="141">
                  <c:v>0.6</c:v>
                </c:pt>
                <c:pt idx="142">
                  <c:v>0.67</c:v>
                </c:pt>
                <c:pt idx="143">
                  <c:v>0.55000000000000004</c:v>
                </c:pt>
                <c:pt idx="144">
                  <c:v>0.57999999999999996</c:v>
                </c:pt>
                <c:pt idx="145">
                  <c:v>0.61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60-4836-9A2A-57B3ED9C3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12736"/>
        <c:axId val="84210816"/>
      </c:scatterChart>
      <c:valAx>
        <c:axId val="8417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179968"/>
        <c:crosses val="autoZero"/>
        <c:crossBetween val="midCat"/>
      </c:valAx>
      <c:valAx>
        <c:axId val="84179968"/>
        <c:scaling>
          <c:orientation val="minMax"/>
          <c:min val="2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Atmospheric CO</a:t>
                </a:r>
                <a:r>
                  <a:rPr lang="en-US" baseline="-25000"/>
                  <a:t>2</a:t>
                </a:r>
                <a:r>
                  <a:rPr lang="en-US"/>
                  <a:t> Concentration (ppm)</a:t>
                </a:r>
              </a:p>
            </c:rich>
          </c:tx>
          <c:layout>
            <c:manualLayout>
              <c:xMode val="edge"/>
              <c:yMode val="edge"/>
              <c:x val="5.0885140726878053E-2"/>
              <c:y val="0.264492046206481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4178432"/>
        <c:crosses val="autoZero"/>
        <c:crossBetween val="midCat"/>
      </c:valAx>
      <c:valAx>
        <c:axId val="842108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Deviation from Normal Temperature (°C)</a:t>
                </a:r>
              </a:p>
            </c:rich>
          </c:tx>
          <c:layout>
            <c:manualLayout>
              <c:xMode val="edge"/>
              <c:yMode val="edge"/>
              <c:x val="0.98111678921267831"/>
              <c:y val="0.239023685816501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4212736"/>
        <c:crosses val="max"/>
        <c:crossBetween val="midCat"/>
      </c:valAx>
      <c:valAx>
        <c:axId val="8421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21081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5077601641258201"/>
          <c:y val="0.35215993242514787"/>
          <c:w val="0.37491405674853778"/>
          <c:h val="0.19728434552192969"/>
        </c:manualLayout>
      </c:layout>
      <c:overlay val="1"/>
    </c:legend>
    <c:plotVisOnly val="1"/>
    <c:dispBlanksAs val="span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08004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69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4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4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4BF7-DDAA-4FF3-B7CC-A7A20CFB4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FFBD2-CBCB-4550-A5E4-FEC56845F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266E0-8300-4273-ADC8-973593E1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212-736F-496E-8E5E-EBF9F48F934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EFDD5-AC92-4DAE-AAFA-61E358E0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89C6-9286-4EB0-B973-8011A580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20ED-B2B3-48DF-9C73-7690B049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0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7051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8134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06212-736F-496E-8E5E-EBF9F48F934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20ED-B2B3-48DF-9C73-7690B049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mi.princeton.edu/wedges/calculations.php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srl.noaa.gov/gmd/ccgg/trends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.org" TargetMode="External"/><Relationship Id="rId2" Type="http://schemas.openxmlformats.org/officeDocument/2006/relationships/hyperlink" Target="http://www.need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hyperlink" Target="http://www.eia.gov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noaa.gov/climate-information/extreme-events" TargetMode="External"/><Relationship Id="rId2" Type="http://schemas.openxmlformats.org/officeDocument/2006/relationships/hyperlink" Target="http://www.ipcc.ch/report/ar5/wg1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lobalchange.gov/publications/reports/scientific-assessments/us-impacts" TargetMode="External"/><Relationship Id="rId5" Type="http://schemas.openxmlformats.org/officeDocument/2006/relationships/hyperlink" Target="http://www.globalchange.gov/what-we-do/assessment/previous-assessments/global-climate-change-impacts-in-the-us-2009" TargetMode="External"/><Relationship Id="rId4" Type="http://schemas.openxmlformats.org/officeDocument/2006/relationships/hyperlink" Target="https://www.ncdc.noaa.gov/climate-information/science-papers-and-public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DE96C-9C2F-4E42-AEE9-01706090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58" y="5836244"/>
            <a:ext cx="9389547" cy="541867"/>
          </a:xfrm>
        </p:spPr>
        <p:txBody>
          <a:bodyPr/>
          <a:lstStyle/>
          <a:p>
            <a:r>
              <a:rPr lang="en-US" dirty="0"/>
              <a:t>Introduction to Climate Change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315A428-F055-46C3-A823-FCDCF2EA20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1" b="12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017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5591-0CD5-4CA7-9ACB-C673A51D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372123"/>
            <a:ext cx="10541000" cy="876653"/>
          </a:xfrm>
        </p:spPr>
        <p:txBody>
          <a:bodyPr/>
          <a:lstStyle/>
          <a:p>
            <a:r>
              <a:rPr lang="en-US" dirty="0"/>
              <a:t>Mitigating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DC24-B4D8-4B8A-BD3C-4571902D5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515"/>
            <a:ext cx="10541000" cy="4808362"/>
          </a:xfrm>
        </p:spPr>
        <p:txBody>
          <a:bodyPr/>
          <a:lstStyle/>
          <a:p>
            <a:r>
              <a:rPr lang="en-US" sz="3200" dirty="0"/>
              <a:t>Carbon emissions from fossil fuel burning are projected to double in the next 50 years.</a:t>
            </a:r>
          </a:p>
          <a:p>
            <a:pPr marL="457200" lvl="1" indent="0">
              <a:buNone/>
            </a:pPr>
            <a:r>
              <a:rPr lang="en-US" sz="2800" dirty="0"/>
              <a:t>-more than tripling of atmospheric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CO</a:t>
            </a:r>
            <a:r>
              <a:rPr lang="en-US" sz="28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US" sz="2800" dirty="0"/>
              <a:t> since pre-industrial time.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B0F0"/>
                </a:solidFill>
              </a:rPr>
              <a:t>This slide and the following slides use information provided by the Princeton University Climate Mitigation Initiative (CMI)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3F10F-0B33-44D9-8918-D800E1497CFB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57919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89FA-8573-4D3D-B4B2-1B8C9770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54" y="331395"/>
            <a:ext cx="10721622" cy="775053"/>
          </a:xfrm>
        </p:spPr>
        <p:txBody>
          <a:bodyPr/>
          <a:lstStyle/>
          <a:p>
            <a:r>
              <a:rPr lang="en-US" b="0" dirty="0"/>
              <a:t>So What’s the Problem?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B62DD3A-EAC0-4D37-9693-4CA9F0E0F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478" y="4721578"/>
            <a:ext cx="3786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Energy demand to double worldwide by 2050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8201F8-1154-4350-B898-A93685264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351" y="4740527"/>
            <a:ext cx="35575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Need to cut CO</a:t>
            </a:r>
            <a:r>
              <a:rPr lang="en-US" sz="2800" b="1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2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emissions in half by 2050</a:t>
            </a: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D107F0B3-DDFE-4041-BC73-F356414FBC0E}"/>
              </a:ext>
            </a:extLst>
          </p:cNvPr>
          <p:cNvGrpSpPr>
            <a:grpSpLocks/>
          </p:cNvGrpSpPr>
          <p:nvPr/>
        </p:nvGrpSpPr>
        <p:grpSpPr bwMode="auto">
          <a:xfrm>
            <a:off x="880065" y="1460853"/>
            <a:ext cx="5343525" cy="3809999"/>
            <a:chOff x="76200" y="1082687"/>
            <a:chExt cx="5343525" cy="3809844"/>
          </a:xfrm>
        </p:grpSpPr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46E3E77B-F142-4AF1-8DF1-CEC6DF567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1722423"/>
              <a:ext cx="5343525" cy="317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0" b="1" dirty="0">
                  <a:latin typeface="+mn-lt"/>
                  <a:cs typeface="+mn-cs"/>
                </a:rPr>
                <a:t>x2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7E97D41-E0FB-4D85-A2D7-EAEFCE265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1082687"/>
              <a:ext cx="3886200" cy="137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  <a:spcAft>
                  <a:spcPct val="40000"/>
                </a:spcAft>
                <a:defRPr/>
              </a:pPr>
              <a:r>
                <a:rPr lang="en-US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Energy Demand</a:t>
              </a: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D237DE03-A27A-4973-BCAB-A3D5DAF87364}"/>
              </a:ext>
            </a:extLst>
          </p:cNvPr>
          <p:cNvGrpSpPr>
            <a:grpSpLocks/>
          </p:cNvGrpSpPr>
          <p:nvPr/>
        </p:nvGrpSpPr>
        <p:grpSpPr bwMode="auto">
          <a:xfrm>
            <a:off x="6611813" y="1159127"/>
            <a:ext cx="5343525" cy="4075113"/>
            <a:chOff x="4333875" y="762000"/>
            <a:chExt cx="5343525" cy="407513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8546EDA-0ADE-4EFC-B8B6-FB5248314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3875" y="1600200"/>
              <a:ext cx="5343525" cy="3236935"/>
              <a:chOff x="4333875" y="1600200"/>
              <a:chExt cx="5343525" cy="3236935"/>
            </a:xfrm>
          </p:grpSpPr>
          <p:sp>
            <p:nvSpPr>
              <p:cNvPr id="14" name="Text Box 3">
                <a:extLst>
                  <a:ext uri="{FF2B5EF4-FFF2-40B4-BE49-F238E27FC236}">
                    <a16:creationId xmlns:a16="http://schemas.microsoft.com/office/drawing/2014/main" id="{654C2B3C-A08C-47D8-9E99-43390F354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3875" y="1600205"/>
                <a:ext cx="5343525" cy="317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20000" b="1" dirty="0">
                    <a:latin typeface="+mn-lt"/>
                    <a:cs typeface="+mn-cs"/>
                  </a:rPr>
                  <a:t>:2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F1DA15-7BCA-43C0-A34B-932AF4A7267E}"/>
                  </a:ext>
                </a:extLst>
              </p:cNvPr>
              <p:cNvSpPr/>
              <p:nvPr/>
            </p:nvSpPr>
            <p:spPr>
              <a:xfrm>
                <a:off x="5888038" y="1666880"/>
                <a:ext cx="969962" cy="3170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0" b="1" dirty="0">
                    <a:latin typeface="+mn-lt"/>
                    <a:cs typeface="+mn-cs"/>
                  </a:rPr>
                  <a:t>-</a:t>
                </a:r>
                <a:endParaRPr lang="en-US" b="1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5A462497-3C93-43CC-9170-78EE917E4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762000"/>
              <a:ext cx="3200400" cy="137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spcAft>
                  <a:spcPct val="40000"/>
                </a:spcAft>
                <a:defRPr/>
              </a:pPr>
              <a:r>
                <a:rPr lang="en-US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CO</a:t>
              </a:r>
              <a:r>
                <a:rPr lang="en-US" sz="4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2 </a:t>
              </a:r>
              <a:r>
                <a:rPr lang="en-US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Emissions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1E7002E-0456-4C08-9843-67E32C9BA295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651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E135-2BF4-4186-813B-5957CC0B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296"/>
            <a:ext cx="10541000" cy="876653"/>
          </a:xfrm>
        </p:spPr>
        <p:txBody>
          <a:bodyPr/>
          <a:lstStyle/>
          <a:p>
            <a:r>
              <a:rPr lang="en-US" dirty="0"/>
              <a:t>Mitigating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AB671-8421-4817-BB79-25734CB8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793"/>
            <a:ext cx="10255180" cy="2120663"/>
          </a:xfrm>
        </p:spPr>
        <p:txBody>
          <a:bodyPr/>
          <a:lstStyle/>
          <a:p>
            <a:r>
              <a:rPr lang="en-US" altLang="en-US" sz="3200" dirty="0"/>
              <a:t>To provide long-term climate stability, many environmental scientists recommend stabilizing CO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concentrations at 450-500 ppm.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9C2EB-BEB3-4A5C-9843-3FBAAE672FE3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55035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A230-0C78-4B2A-A5CD-05F75F9F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</a:t>
            </a:r>
            <a:r>
              <a:rPr lang="en-US" baseline="-25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Concentrations</a:t>
            </a:r>
            <a:endParaRPr 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F996089-13A4-4B09-8451-E8F876BC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518" y="1241778"/>
            <a:ext cx="1600200" cy="472440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875F9D12-D952-4085-85CE-D16F659F4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718" y="5280378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Pre-industrial</a:t>
            </a:r>
            <a:r>
              <a:rPr lang="en-US" altLang="en-US"/>
              <a:t>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E99867B-9460-4D92-9B0F-E104CA6B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881" y="4156428"/>
            <a:ext cx="3048000" cy="5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Present</a:t>
            </a:r>
            <a:r>
              <a:rPr lang="en-US" altLang="en-US"/>
              <a:t>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737D0A1-E749-4A48-B9FF-9AE6646B4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956" y="3299178"/>
            <a:ext cx="4705350" cy="5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Forecast Threshold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299E920-7E66-4A8D-80E1-737D40C55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18" y="1575153"/>
            <a:ext cx="380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/>
              <a:t>2100 (current trend)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56FD873-F4CF-44A5-9846-AD725DC2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5318" y="5261328"/>
            <a:ext cx="3048000" cy="5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280 ppm 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236FDDCE-A194-4B9E-8467-4060E061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5318" y="4167541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390 ppm 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F6094410-5B5A-49B4-8244-8268BE6E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5318" y="3294416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500 ppm 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83366731-B2CD-49C7-A501-B729002D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981" y="1618016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750 ppm </a:t>
            </a: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AC72C3AD-AD97-4F63-A9C6-CC59DCC2E8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0518" y="5508978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A9120060-DD13-4E32-9C2F-CC0FE5E7B3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7343" y="4402491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E8653ECF-AF8D-4850-B63C-A3313AC04E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0518" y="3527778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7">
            <a:extLst>
              <a:ext uri="{FF2B5EF4-FFF2-40B4-BE49-F238E27FC236}">
                <a16:creationId xmlns:a16="http://schemas.microsoft.com/office/drawing/2014/main" id="{0BFDE4FF-CCFE-456F-BFCB-9AC2BA086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0518" y="1851378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AD9582-4660-4D37-93E0-A7F4FB46E294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3855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E2E9D337-6E7C-4202-BAEC-9C531CB811C8}"/>
              </a:ext>
            </a:extLst>
          </p:cNvPr>
          <p:cNvSpPr/>
          <p:nvPr/>
        </p:nvSpPr>
        <p:spPr>
          <a:xfrm>
            <a:off x="1643743" y="377651"/>
            <a:ext cx="8305800" cy="2438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DB1A818-3BEF-47D6-90B7-2CBDA2AEA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543" y="2073101"/>
            <a:ext cx="8382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3200" dirty="0">
                <a:latin typeface="+mn-lt"/>
              </a:rPr>
              <a:t>To reach this goal over the next 50 years, it is necessary to keep our future emissions at today’s levels…. </a:t>
            </a:r>
          </a:p>
          <a:p>
            <a:pPr eaLnBrk="1" hangingPunct="1"/>
            <a:endParaRPr lang="en-US" altLang="en-US" sz="3200" dirty="0">
              <a:latin typeface="+mn-lt"/>
            </a:endParaRPr>
          </a:p>
          <a:p>
            <a:pPr eaLnBrk="1" hangingPunct="1"/>
            <a:r>
              <a:rPr lang="en-US" altLang="en-US" sz="3200" dirty="0">
                <a:latin typeface="+mn-lt"/>
              </a:rPr>
              <a:t>…To maintain this level, further emissions reductions are required after 2060.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4910B46-59D1-4DE8-8D8C-BBB368F4A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983" y="906237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 dirty="0">
                <a:latin typeface="+mn-lt"/>
              </a:rPr>
              <a:t>500 ppm CO</a:t>
            </a:r>
            <a:r>
              <a:rPr lang="en-US" altLang="en-US" sz="7200" b="1" baseline="-25000" dirty="0">
                <a:latin typeface="+mn-lt"/>
              </a:rPr>
              <a:t>2</a:t>
            </a:r>
            <a:endParaRPr lang="en-US" altLang="en-US" sz="7200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8B2C8-741D-43E6-A111-0ECA41B38EEC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13182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7466-7FFC-4821-8144-FD0D14C3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EC9E8-BBF3-4D83-BE09-846970AAA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156"/>
            <a:ext cx="10174793" cy="290409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dirty="0"/>
              <a:t>Stabilizing emissions over the next 50 years will require </a:t>
            </a:r>
            <a:r>
              <a:rPr lang="en-US" sz="3200" b="1" dirty="0"/>
              <a:t>trimming projected carbon output by roughly 8 billion tons per year </a:t>
            </a:r>
            <a:r>
              <a:rPr lang="en-US" sz="3200" dirty="0"/>
              <a:t>by 2060.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dirty="0"/>
              <a:t>This will prevent a total of ~175 billion tons of carbon from entering the atmosphere.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87F43-8D85-4C7A-A87F-C7A0A99CFDD5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57138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C8D1-EAFF-4A12-862A-91EA5EA1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Wedge Challenge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01B33120-A982-483A-8926-9474E9D45847}"/>
              </a:ext>
            </a:extLst>
          </p:cNvPr>
          <p:cNvGrpSpPr>
            <a:grpSpLocks/>
          </p:cNvGrpSpPr>
          <p:nvPr/>
        </p:nvGrpSpPr>
        <p:grpSpPr bwMode="auto">
          <a:xfrm>
            <a:off x="1803679" y="2029497"/>
            <a:ext cx="2504266" cy="1772031"/>
            <a:chOff x="3200400" y="1905000"/>
            <a:chExt cx="1676400" cy="791587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331FF7BB-04BC-405B-9569-EF822E2ECC42}"/>
                </a:ext>
              </a:extLst>
            </p:cNvPr>
            <p:cNvSpPr/>
            <p:nvPr/>
          </p:nvSpPr>
          <p:spPr>
            <a:xfrm flipH="1">
              <a:off x="3200400" y="1905000"/>
              <a:ext cx="1676400" cy="686235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CE92B4-5A9D-4BB7-8441-6D32261B7A32}"/>
                </a:ext>
              </a:extLst>
            </p:cNvPr>
            <p:cNvSpPr/>
            <p:nvPr/>
          </p:nvSpPr>
          <p:spPr>
            <a:xfrm>
              <a:off x="4454525" y="2019883"/>
              <a:ext cx="42227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T</a:t>
              </a:r>
              <a:endParaRPr lang="en-US" dirty="0">
                <a:cs typeface="+mn-cs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CD0CC4D8-BD64-48E1-AAE5-7182FB95B99B}"/>
              </a:ext>
            </a:extLst>
          </p:cNvPr>
          <p:cNvGrpSpPr>
            <a:grpSpLocks/>
          </p:cNvGrpSpPr>
          <p:nvPr/>
        </p:nvGrpSpPr>
        <p:grpSpPr bwMode="auto">
          <a:xfrm>
            <a:off x="3327679" y="3801527"/>
            <a:ext cx="2618096" cy="1929383"/>
            <a:chOff x="3200400" y="1905000"/>
            <a:chExt cx="1752316" cy="861878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582FE9FF-C8A1-49A6-94F3-8CE57D64E4CA}"/>
                </a:ext>
              </a:extLst>
            </p:cNvPr>
            <p:cNvSpPr/>
            <p:nvPr/>
          </p:nvSpPr>
          <p:spPr>
            <a:xfrm flipH="1">
              <a:off x="3200400" y="1905000"/>
              <a:ext cx="1676128" cy="686235"/>
            </a:xfrm>
            <a:prstGeom prst="rt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A1E9F3-019A-4300-A3D0-89255A1C3DB7}"/>
                </a:ext>
              </a:extLst>
            </p:cNvPr>
            <p:cNvSpPr/>
            <p:nvPr/>
          </p:nvSpPr>
          <p:spPr>
            <a:xfrm>
              <a:off x="4452735" y="2090174"/>
              <a:ext cx="499981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H</a:t>
              </a:r>
              <a:endParaRPr lang="en-US" dirty="0"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6021356-11E4-4A4D-B864-F0270419ACF2}"/>
              </a:ext>
            </a:extLst>
          </p:cNvPr>
          <p:cNvGrpSpPr>
            <a:grpSpLocks/>
          </p:cNvGrpSpPr>
          <p:nvPr/>
        </p:nvGrpSpPr>
        <p:grpSpPr bwMode="auto">
          <a:xfrm>
            <a:off x="5441220" y="1972727"/>
            <a:ext cx="2561181" cy="1828799"/>
            <a:chOff x="3200400" y="1905000"/>
            <a:chExt cx="1713844" cy="816946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145A0A9E-CD35-4816-BDEA-B9E3C8F44C6C}"/>
                </a:ext>
              </a:extLst>
            </p:cNvPr>
            <p:cNvSpPr/>
            <p:nvPr/>
          </p:nvSpPr>
          <p:spPr>
            <a:xfrm flipH="1">
              <a:off x="3200400" y="1905000"/>
              <a:ext cx="1675759" cy="6862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270306-58E8-4527-A6DF-0F359B400439}"/>
                </a:ext>
              </a:extLst>
            </p:cNvPr>
            <p:cNvSpPr/>
            <p:nvPr/>
          </p:nvSpPr>
          <p:spPr>
            <a:xfrm>
              <a:off x="4452459" y="2045242"/>
              <a:ext cx="46178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ysClr val="windowText" lastClr="000000"/>
                  </a:solidFill>
                  <a:latin typeface="Franklin Gothic Demi" pitchFamily="34" charset="0"/>
                  <a:ea typeface="+mj-ea"/>
                  <a:cs typeface="+mj-cs"/>
                </a:rPr>
                <a:t>E</a:t>
              </a:r>
              <a:endParaRPr lang="en-US" dirty="0">
                <a:solidFill>
                  <a:sysClr val="windowText" lastClr="000000"/>
                </a:solidFill>
                <a:cs typeface="+mn-cs"/>
              </a:endParaRPr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FA7719E2-3529-41F1-9E59-3DDD9FD423E0}"/>
              </a:ext>
            </a:extLst>
          </p:cNvPr>
          <p:cNvGrpSpPr>
            <a:grpSpLocks/>
          </p:cNvGrpSpPr>
          <p:nvPr/>
        </p:nvGrpSpPr>
        <p:grpSpPr bwMode="auto">
          <a:xfrm>
            <a:off x="7216418" y="3737520"/>
            <a:ext cx="2618096" cy="1992572"/>
            <a:chOff x="3200400" y="1905000"/>
            <a:chExt cx="1752316" cy="890105"/>
          </a:xfrm>
        </p:grpSpPr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F41FB3A5-3AFC-4037-ACF4-2650B15CAE13}"/>
                </a:ext>
              </a:extLst>
            </p:cNvPr>
            <p:cNvSpPr/>
            <p:nvPr/>
          </p:nvSpPr>
          <p:spPr>
            <a:xfrm flipH="1">
              <a:off x="3200400" y="1905000"/>
              <a:ext cx="1676128" cy="686235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4087DE-E958-4838-B1EF-AC22A371BDC6}"/>
                </a:ext>
              </a:extLst>
            </p:cNvPr>
            <p:cNvSpPr/>
            <p:nvPr/>
          </p:nvSpPr>
          <p:spPr>
            <a:xfrm>
              <a:off x="4452735" y="2118401"/>
              <a:ext cx="499981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B</a:t>
              </a:r>
              <a:endParaRPr lang="en-US" dirty="0"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96F382-237C-4640-BA9D-452F9F910112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84934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E1BC-1440-43DB-BB61-E5314E2F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Kinds of Wedges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A2019-DD71-40E6-B28C-026093B4A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3944815" cy="4967109"/>
          </a:xfrm>
        </p:spPr>
        <p:txBody>
          <a:bodyPr/>
          <a:lstStyle/>
          <a:p>
            <a:r>
              <a:rPr lang="en-US" b="0" dirty="0"/>
              <a:t>“E” - Electricity</a:t>
            </a:r>
          </a:p>
          <a:p>
            <a:r>
              <a:rPr lang="en-US" b="0" dirty="0"/>
              <a:t>“T” – Transportation</a:t>
            </a:r>
          </a:p>
          <a:p>
            <a:r>
              <a:rPr lang="en-US" b="0" dirty="0"/>
              <a:t>“H” – Heat</a:t>
            </a:r>
          </a:p>
          <a:p>
            <a:r>
              <a:rPr lang="en-US" b="0" dirty="0"/>
              <a:t>“B” - </a:t>
            </a:r>
            <a:r>
              <a:rPr lang="en-US" b="0" dirty="0" err="1"/>
              <a:t>Biostorage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2D89C3-EC0D-41BA-86EA-DD134E482FE6}"/>
              </a:ext>
            </a:extLst>
          </p:cNvPr>
          <p:cNvSpPr/>
          <p:nvPr/>
        </p:nvSpPr>
        <p:spPr>
          <a:xfrm>
            <a:off x="6084277" y="1388534"/>
            <a:ext cx="45720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 descr="C:\Users\ets\Desktop\wedge pie.jpg">
            <a:extLst>
              <a:ext uri="{FF2B5EF4-FFF2-40B4-BE49-F238E27FC236}">
                <a16:creationId xmlns:a16="http://schemas.microsoft.com/office/drawing/2014/main" id="{AD1CA7FA-6936-4ABE-AA8C-7AFC65A8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77" y="1994959"/>
            <a:ext cx="3098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C94EC69-18AB-4D28-8E0E-BF73E721A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27" y="1393297"/>
            <a:ext cx="16573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800">
                <a:latin typeface="Franklin Gothic Demi" pitchFamily="34" charset="0"/>
              </a:rPr>
              <a:t>LIMITS</a:t>
            </a: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4BC82-61FA-43F6-AC39-9F575EA4B0C0}"/>
              </a:ext>
            </a:extLst>
          </p:cNvPr>
          <p:cNvSpPr/>
          <p:nvPr/>
        </p:nvSpPr>
        <p:spPr>
          <a:xfrm>
            <a:off x="838200" y="5647606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latin typeface="Franklin Gothic Book" pitchFamily="34" charset="0"/>
              </a:rPr>
              <a:t>Assumptions and Calculations for all Wedges can be found at </a:t>
            </a:r>
            <a:r>
              <a:rPr lang="en-US" i="1" dirty="0">
                <a:latin typeface="Franklin Gothic Book" pitchFamily="34" charset="0"/>
                <a:hlinkClick r:id="rId3"/>
              </a:rPr>
              <a:t>http://cmi.princeton.edu/wedges/calculations.php</a:t>
            </a:r>
            <a:endParaRPr lang="en-US" i="1" dirty="0">
              <a:latin typeface="Franklin Gothic Book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DCAE72-1C06-428C-B7C6-990BD7A98ACC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400902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43B05D-0570-43BF-AA7F-6E6F00617157}"/>
              </a:ext>
            </a:extLst>
          </p:cNvPr>
          <p:cNvGrpSpPr>
            <a:grpSpLocks/>
          </p:cNvGrpSpPr>
          <p:nvPr/>
        </p:nvGrpSpPr>
        <p:grpSpPr bwMode="auto">
          <a:xfrm>
            <a:off x="1401066" y="879158"/>
            <a:ext cx="8861425" cy="5762625"/>
            <a:chOff x="0" y="268288"/>
            <a:chExt cx="8861425" cy="5762427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B6314BB8-381E-4368-BCC5-7911173DA6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41700" y="1622425"/>
              <a:ext cx="2586038" cy="1960563"/>
            </a:xfrm>
            <a:prstGeom prst="rtTriangl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0F357AD-B427-4BB1-85F8-B6785C4A2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" y="3552825"/>
              <a:ext cx="5270500" cy="2070100"/>
            </a:xfrm>
            <a:custGeom>
              <a:avLst/>
              <a:gdLst>
                <a:gd name="T0" fmla="*/ 0 w 3917"/>
                <a:gd name="T1" fmla="*/ 1576 h 1588"/>
                <a:gd name="T2" fmla="*/ 12 w 3917"/>
                <a:gd name="T3" fmla="*/ 1321 h 1588"/>
                <a:gd name="T4" fmla="*/ 2007 w 3917"/>
                <a:gd name="T5" fmla="*/ 0 h 1588"/>
                <a:gd name="T6" fmla="*/ 3917 w 3917"/>
                <a:gd name="T7" fmla="*/ 18 h 1588"/>
                <a:gd name="T8" fmla="*/ 3917 w 3917"/>
                <a:gd name="T9" fmla="*/ 1588 h 1588"/>
                <a:gd name="T10" fmla="*/ 0 w 3917"/>
                <a:gd name="T11" fmla="*/ 1576 h 15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17" h="1588">
                  <a:moveTo>
                    <a:pt x="0" y="1576"/>
                  </a:moveTo>
                  <a:lnTo>
                    <a:pt x="12" y="1321"/>
                  </a:lnTo>
                  <a:lnTo>
                    <a:pt x="2007" y="0"/>
                  </a:lnTo>
                  <a:lnTo>
                    <a:pt x="3917" y="18"/>
                  </a:lnTo>
                  <a:lnTo>
                    <a:pt x="3917" y="1588"/>
                  </a:lnTo>
                  <a:lnTo>
                    <a:pt x="0" y="157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B816BF4-F919-4742-BCAA-85F461E07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3625850"/>
              <a:ext cx="1916112" cy="1303338"/>
            </a:xfrm>
            <a:custGeom>
              <a:avLst/>
              <a:gdLst>
                <a:gd name="T0" fmla="*/ 0 w 1422"/>
                <a:gd name="T1" fmla="*/ 968 h 988"/>
                <a:gd name="T2" fmla="*/ 66 w 1422"/>
                <a:gd name="T3" fmla="*/ 896 h 988"/>
                <a:gd name="T4" fmla="*/ 120 w 1422"/>
                <a:gd name="T5" fmla="*/ 850 h 988"/>
                <a:gd name="T6" fmla="*/ 190 w 1422"/>
                <a:gd name="T7" fmla="*/ 766 h 988"/>
                <a:gd name="T8" fmla="*/ 230 w 1422"/>
                <a:gd name="T9" fmla="*/ 690 h 988"/>
                <a:gd name="T10" fmla="*/ 274 w 1422"/>
                <a:gd name="T11" fmla="*/ 650 h 988"/>
                <a:gd name="T12" fmla="*/ 314 w 1422"/>
                <a:gd name="T13" fmla="*/ 594 h 988"/>
                <a:gd name="T14" fmla="*/ 348 w 1422"/>
                <a:gd name="T15" fmla="*/ 532 h 988"/>
                <a:gd name="T16" fmla="*/ 400 w 1422"/>
                <a:gd name="T17" fmla="*/ 534 h 988"/>
                <a:gd name="T18" fmla="*/ 428 w 1422"/>
                <a:gd name="T19" fmla="*/ 540 h 988"/>
                <a:gd name="T20" fmla="*/ 446 w 1422"/>
                <a:gd name="T21" fmla="*/ 530 h 988"/>
                <a:gd name="T22" fmla="*/ 474 w 1422"/>
                <a:gd name="T23" fmla="*/ 470 h 988"/>
                <a:gd name="T24" fmla="*/ 518 w 1422"/>
                <a:gd name="T25" fmla="*/ 438 h 988"/>
                <a:gd name="T26" fmla="*/ 546 w 1422"/>
                <a:gd name="T27" fmla="*/ 426 h 988"/>
                <a:gd name="T28" fmla="*/ 594 w 1422"/>
                <a:gd name="T29" fmla="*/ 370 h 988"/>
                <a:gd name="T30" fmla="*/ 604 w 1422"/>
                <a:gd name="T31" fmla="*/ 346 h 988"/>
                <a:gd name="T32" fmla="*/ 646 w 1422"/>
                <a:gd name="T33" fmla="*/ 364 h 988"/>
                <a:gd name="T34" fmla="*/ 664 w 1422"/>
                <a:gd name="T35" fmla="*/ 392 h 988"/>
                <a:gd name="T36" fmla="*/ 698 w 1422"/>
                <a:gd name="T37" fmla="*/ 412 h 988"/>
                <a:gd name="T38" fmla="*/ 754 w 1422"/>
                <a:gd name="T39" fmla="*/ 416 h 988"/>
                <a:gd name="T40" fmla="*/ 808 w 1422"/>
                <a:gd name="T41" fmla="*/ 388 h 988"/>
                <a:gd name="T42" fmla="*/ 894 w 1422"/>
                <a:gd name="T43" fmla="*/ 288 h 988"/>
                <a:gd name="T44" fmla="*/ 936 w 1422"/>
                <a:gd name="T45" fmla="*/ 248 h 988"/>
                <a:gd name="T46" fmla="*/ 978 w 1422"/>
                <a:gd name="T47" fmla="*/ 184 h 988"/>
                <a:gd name="T48" fmla="*/ 1080 w 1422"/>
                <a:gd name="T49" fmla="*/ 128 h 988"/>
                <a:gd name="T50" fmla="*/ 1118 w 1422"/>
                <a:gd name="T51" fmla="*/ 130 h 988"/>
                <a:gd name="T52" fmla="*/ 1150 w 1422"/>
                <a:gd name="T53" fmla="*/ 160 h 988"/>
                <a:gd name="T54" fmla="*/ 1200 w 1422"/>
                <a:gd name="T55" fmla="*/ 136 h 988"/>
                <a:gd name="T56" fmla="*/ 1262 w 1422"/>
                <a:gd name="T57" fmla="*/ 68 h 988"/>
                <a:gd name="T58" fmla="*/ 1326 w 1422"/>
                <a:gd name="T59" fmla="*/ 22 h 988"/>
                <a:gd name="T60" fmla="*/ 1368 w 1422"/>
                <a:gd name="T61" fmla="*/ 0 h 988"/>
                <a:gd name="T62" fmla="*/ 1392 w 1422"/>
                <a:gd name="T63" fmla="*/ 26 h 988"/>
                <a:gd name="T64" fmla="*/ 1422 w 1422"/>
                <a:gd name="T65" fmla="*/ 54 h 988"/>
                <a:gd name="T66" fmla="*/ 1372 w 1422"/>
                <a:gd name="T67" fmla="*/ 460 h 988"/>
                <a:gd name="T68" fmla="*/ 1024 w 1422"/>
                <a:gd name="T69" fmla="*/ 722 h 988"/>
                <a:gd name="T70" fmla="*/ 284 w 1422"/>
                <a:gd name="T71" fmla="*/ 974 h 988"/>
                <a:gd name="T72" fmla="*/ 74 w 1422"/>
                <a:gd name="T73" fmla="*/ 988 h 988"/>
                <a:gd name="T74" fmla="*/ 0 w 1422"/>
                <a:gd name="T75" fmla="*/ 968 h 9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22" h="988">
                  <a:moveTo>
                    <a:pt x="0" y="968"/>
                  </a:moveTo>
                  <a:lnTo>
                    <a:pt x="66" y="896"/>
                  </a:lnTo>
                  <a:lnTo>
                    <a:pt x="120" y="850"/>
                  </a:lnTo>
                  <a:lnTo>
                    <a:pt x="190" y="766"/>
                  </a:lnTo>
                  <a:lnTo>
                    <a:pt x="230" y="690"/>
                  </a:lnTo>
                  <a:lnTo>
                    <a:pt x="274" y="650"/>
                  </a:lnTo>
                  <a:lnTo>
                    <a:pt x="314" y="594"/>
                  </a:lnTo>
                  <a:lnTo>
                    <a:pt x="348" y="532"/>
                  </a:lnTo>
                  <a:lnTo>
                    <a:pt x="400" y="534"/>
                  </a:lnTo>
                  <a:lnTo>
                    <a:pt x="428" y="540"/>
                  </a:lnTo>
                  <a:lnTo>
                    <a:pt x="446" y="530"/>
                  </a:lnTo>
                  <a:lnTo>
                    <a:pt x="474" y="470"/>
                  </a:lnTo>
                  <a:lnTo>
                    <a:pt x="518" y="438"/>
                  </a:lnTo>
                  <a:lnTo>
                    <a:pt x="546" y="426"/>
                  </a:lnTo>
                  <a:lnTo>
                    <a:pt x="594" y="370"/>
                  </a:lnTo>
                  <a:lnTo>
                    <a:pt x="604" y="346"/>
                  </a:lnTo>
                  <a:lnTo>
                    <a:pt x="646" y="364"/>
                  </a:lnTo>
                  <a:lnTo>
                    <a:pt x="664" y="392"/>
                  </a:lnTo>
                  <a:lnTo>
                    <a:pt x="698" y="412"/>
                  </a:lnTo>
                  <a:lnTo>
                    <a:pt x="754" y="416"/>
                  </a:lnTo>
                  <a:lnTo>
                    <a:pt x="808" y="388"/>
                  </a:lnTo>
                  <a:lnTo>
                    <a:pt x="894" y="288"/>
                  </a:lnTo>
                  <a:lnTo>
                    <a:pt x="936" y="248"/>
                  </a:lnTo>
                  <a:lnTo>
                    <a:pt x="978" y="184"/>
                  </a:lnTo>
                  <a:lnTo>
                    <a:pt x="1080" y="128"/>
                  </a:lnTo>
                  <a:lnTo>
                    <a:pt x="1118" y="130"/>
                  </a:lnTo>
                  <a:lnTo>
                    <a:pt x="1150" y="160"/>
                  </a:lnTo>
                  <a:lnTo>
                    <a:pt x="1200" y="136"/>
                  </a:lnTo>
                  <a:lnTo>
                    <a:pt x="1262" y="68"/>
                  </a:lnTo>
                  <a:lnTo>
                    <a:pt x="1326" y="22"/>
                  </a:lnTo>
                  <a:lnTo>
                    <a:pt x="1368" y="0"/>
                  </a:lnTo>
                  <a:lnTo>
                    <a:pt x="1392" y="26"/>
                  </a:lnTo>
                  <a:lnTo>
                    <a:pt x="1422" y="54"/>
                  </a:lnTo>
                  <a:lnTo>
                    <a:pt x="1372" y="460"/>
                  </a:lnTo>
                  <a:lnTo>
                    <a:pt x="1024" y="722"/>
                  </a:lnTo>
                  <a:lnTo>
                    <a:pt x="284" y="974"/>
                  </a:lnTo>
                  <a:lnTo>
                    <a:pt x="74" y="988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C75BFD0B-C216-414F-A62E-43F6D7040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7225" y="5722938"/>
              <a:ext cx="5822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2060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BC5A0FC2-9BB2-4359-BCCE-BA10175A5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038" y="5722938"/>
              <a:ext cx="582211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2010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7D00D333-BE52-4B7A-85ED-D01E3BB86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" y="1341438"/>
              <a:ext cx="461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14</a:t>
              </a: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5761C938-54DE-46E4-89D7-166D14707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8688" y="268288"/>
              <a:ext cx="4311650" cy="3262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7A0CDC0D-55DC-46D6-91FE-5B9E0B316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375" y="3365500"/>
              <a:ext cx="2857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7</a:t>
              </a: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7BFB9849-1269-4395-98D6-74C6D7957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138" y="1498600"/>
              <a:ext cx="173037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0158FAFF-F43C-4EC4-94F4-10BE075C7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025" y="3522663"/>
              <a:ext cx="173038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15A2E9F8-7592-46C6-A39C-ACD3B4AB3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738" y="5530850"/>
              <a:ext cx="0" cy="176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AE0960E5-A88E-4F32-8D0E-1744020E9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5" y="5519738"/>
              <a:ext cx="0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ADCDF54E-3758-4EE4-8503-1D96B28AE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250" y="5624513"/>
              <a:ext cx="262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F610A803-D505-462E-A14E-2759EA714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" y="5721350"/>
              <a:ext cx="577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1955</a:t>
              </a: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5738F2F7-8909-47BF-B322-9B12F0657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038" y="5622925"/>
              <a:ext cx="173037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A68D692F-1976-44B8-AEAF-182C8F173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513" y="5456238"/>
              <a:ext cx="21113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2CB7F640-947B-4001-BFCE-F8246CA1F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82823">
              <a:off x="3048000" y="2300288"/>
              <a:ext cx="29622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Currently projected path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DBF0D707-A5D9-478E-AED9-BA47EDAF0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738" y="3589338"/>
              <a:ext cx="143351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Flat</a:t>
              </a:r>
              <a:r>
                <a:rPr lang="en-US" altLang="en-US"/>
                <a:t> </a:t>
              </a:r>
              <a:r>
                <a:rPr lang="en-US" altLang="en-US">
                  <a:solidFill>
                    <a:schemeClr val="bg1"/>
                  </a:solidFill>
                </a:rPr>
                <a:t>path</a:t>
              </a:r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F696BE72-A950-4772-8C4C-00B63D8C6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8" y="3546475"/>
              <a:ext cx="2555875" cy="0"/>
            </a:xfrm>
            <a:prstGeom prst="line">
              <a:avLst/>
            </a:prstGeom>
            <a:noFill/>
            <a:ln w="5715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C17965DC-1E34-455A-AA97-BCD5195AB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400" y="3578225"/>
              <a:ext cx="0" cy="206533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D12432D2-6DE2-49F6-B1C5-B0F02ADAC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700" y="5610225"/>
              <a:ext cx="7997825" cy="14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005E4CA4-A30E-41AB-8790-187AA61FC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213" y="3314700"/>
              <a:ext cx="1343025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Historical</a:t>
              </a:r>
            </a:p>
            <a:p>
              <a:pPr algn="ctr" eaLnBrk="1" hangingPunct="1"/>
              <a:r>
                <a:rPr lang="en-US" altLang="en-US"/>
                <a:t> emissions</a:t>
              </a:r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9E5A78F9-F7AE-4125-97DC-3A8FDF4D2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7588" y="3709988"/>
              <a:ext cx="279400" cy="219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id="{19665EF7-0183-4512-8636-43D1D42A0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8213" y="3543300"/>
              <a:ext cx="2470150" cy="1063625"/>
            </a:xfrm>
            <a:prstGeom prst="line">
              <a:avLst/>
            </a:prstGeom>
            <a:noFill/>
            <a:ln w="5715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8">
              <a:extLst>
                <a:ext uri="{FF2B5EF4-FFF2-40B4-BE49-F238E27FC236}">
                  <a16:creationId xmlns:a16="http://schemas.microsoft.com/office/drawing/2014/main" id="{66160713-8C7F-4C68-898A-1C5F44A69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45075"/>
              <a:ext cx="7889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FF00"/>
                  </a:solidFill>
                </a:rPr>
                <a:t>1.9 </a:t>
              </a:r>
              <a:r>
                <a:rPr lang="en-US" altLang="en-US">
                  <a:solidFill>
                    <a:srgbClr val="00FF00"/>
                  </a:solidFill>
                  <a:sym typeface="Wingdings" pitchFamily="2" charset="2"/>
                </a:rPr>
                <a:t></a:t>
              </a:r>
              <a:endParaRPr lang="en-US" altLang="en-US">
                <a:solidFill>
                  <a:srgbClr val="00FF00"/>
                </a:solidFill>
              </a:endParaRPr>
            </a:p>
          </p:txBody>
        </p:sp>
        <p:graphicFrame>
          <p:nvGraphicFramePr>
            <p:cNvPr id="28" name="Object 29">
              <a:extLst>
                <a:ext uri="{FF2B5EF4-FFF2-40B4-BE49-F238E27FC236}">
                  <a16:creationId xmlns:a16="http://schemas.microsoft.com/office/drawing/2014/main" id="{C6D9774F-6128-458B-B16C-A7C9E29B3C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4538" y="3502025"/>
            <a:ext cx="2752725" cy="181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CorelDRAW" r:id="rId3" imgW="5089680" imgH="3281400" progId="">
                    <p:embed/>
                  </p:oleObj>
                </mc:Choice>
                <mc:Fallback>
                  <p:oleObj name="CorelDRAW" r:id="rId3" imgW="5089680" imgH="3281400" progId="">
                    <p:embed/>
                    <p:pic>
                      <p:nvPicPr>
                        <p:cNvPr id="26658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8" y="3502025"/>
                          <a:ext cx="2752725" cy="1811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>
                                  <a:alpha val="79999"/>
                                </a:srgbClr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5BF88839-8C86-42DF-804A-1CE01B048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050" y="828675"/>
              <a:ext cx="20638" cy="479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E95B131A-0570-4BF5-ACD6-B9FD35A7D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2025" y="5543550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2">
              <a:extLst>
                <a:ext uri="{FF2B5EF4-FFF2-40B4-BE49-F238E27FC236}">
                  <a16:creationId xmlns:a16="http://schemas.microsoft.com/office/drawing/2014/main" id="{ECA9B96E-786E-4AB8-9B29-C7E08E733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3575" y="5694363"/>
              <a:ext cx="577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2105</a:t>
              </a:r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39B33EF4-C46C-4EAC-A527-0DCAF6B7E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7100" y="1914525"/>
              <a:ext cx="2543175" cy="161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EFDC5AF6-2296-42FA-A902-22E778A7E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5675" y="2219325"/>
              <a:ext cx="2505075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1002D222-2481-4F01-84AB-0A8C02D708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5675" y="2495550"/>
              <a:ext cx="2524125" cy="1028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0D56F88A-2191-4287-AB98-DD86FE9ECE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4250" y="2771775"/>
              <a:ext cx="2505075" cy="742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6A0F46CB-58FF-4BF0-976A-552E9FE5F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5675" y="3057525"/>
              <a:ext cx="2524125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4F8289A1-01A8-477C-9C42-EF48629FC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5675" y="3295650"/>
              <a:ext cx="2514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39">
              <a:extLst>
                <a:ext uri="{FF2B5EF4-FFF2-40B4-BE49-F238E27FC236}">
                  <a16:creationId xmlns:a16="http://schemas.microsoft.com/office/drawing/2014/main" id="{6B2308FD-1674-4C9B-98E9-03814617D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3500" y="1436688"/>
              <a:ext cx="1095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16 GtC/y</a:t>
              </a:r>
              <a:endParaRPr lang="en-US" altLang="en-US"/>
            </a:p>
          </p:txBody>
        </p:sp>
        <p:sp>
          <p:nvSpPr>
            <p:cNvPr id="39" name="Text Box 40">
              <a:extLst>
                <a:ext uri="{FF2B5EF4-FFF2-40B4-BE49-F238E27FC236}">
                  <a16:creationId xmlns:a16="http://schemas.microsoft.com/office/drawing/2014/main" id="{D3601E3A-63AA-4050-9A42-ECF2E9553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2075" y="3322638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8 GtC/y</a:t>
              </a:r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C39C4506-7A7A-44F2-ABF4-38C46E533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7900" y="1638300"/>
              <a:ext cx="21907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78F7E4BB-76DE-4536-91E0-90F6697BA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5525" y="3514725"/>
              <a:ext cx="21907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46">
              <a:extLst>
                <a:ext uri="{FF2B5EF4-FFF2-40B4-BE49-F238E27FC236}">
                  <a16:creationId xmlns:a16="http://schemas.microsoft.com/office/drawing/2014/main" id="{8E9D0637-8AD7-4DA0-85F4-DCBC89C3D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913" y="3257550"/>
              <a:ext cx="500062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43" name="Rectangle 3">
            <a:extLst>
              <a:ext uri="{FF2B5EF4-FFF2-40B4-BE49-F238E27FC236}">
                <a16:creationId xmlns:a16="http://schemas.microsoft.com/office/drawing/2014/main" id="{CC406B97-23A4-4D3A-ACF6-22E577DBF6C2}"/>
              </a:ext>
            </a:extLst>
          </p:cNvPr>
          <p:cNvSpPr txBox="1">
            <a:spLocks noChangeArrowheads="1"/>
          </p:cNvSpPr>
          <p:nvPr/>
        </p:nvSpPr>
        <p:spPr>
          <a:xfrm>
            <a:off x="2544066" y="277941"/>
            <a:ext cx="6635831" cy="2997337"/>
          </a:xfrm>
          <a:prstGeom prst="rect">
            <a:avLst/>
          </a:prstGeom>
          <a:noFill/>
          <a:ln/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“wedge” is any strategy that eliminates </a:t>
            </a:r>
            <a:r>
              <a:rPr lang="en-US" sz="26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billion tons</a:t>
            </a: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</a:t>
            </a:r>
            <a:r>
              <a:rPr lang="en-US" sz="2600" baseline="-25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per year.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alt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example is doubling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alt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average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alt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economy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alt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our cars. </a:t>
            </a:r>
            <a:endParaRPr lang="en-US" sz="3200" dirty="0">
              <a:solidFill>
                <a:srgbClr val="262626"/>
              </a:solidFill>
              <a:latin typeface="Franklin Gothic Boo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88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1314"/>
            <a:ext cx="4266363" cy="3825648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Double the efficiency of all cars in 2060 from 30 mpg to 60 mpg.</a:t>
            </a:r>
          </a:p>
          <a:p>
            <a:endParaRPr lang="en-US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EE486F86-537F-4FEC-988C-0F05C8399737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1000"/>
            <a:ext cx="1676400" cy="714375"/>
            <a:chOff x="3200400" y="1905000"/>
            <a:chExt cx="1676400" cy="714828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FA364EE-0CDC-4056-9964-24F099D33E58}"/>
                </a:ext>
              </a:extLst>
            </p:cNvPr>
            <p:cNvSpPr/>
            <p:nvPr/>
          </p:nvSpPr>
          <p:spPr>
            <a:xfrm flipH="1">
              <a:off x="3200400" y="1905000"/>
              <a:ext cx="1676400" cy="686235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CA584A-CF13-45DE-844F-DE92E48E974D}"/>
                </a:ext>
              </a:extLst>
            </p:cNvPr>
            <p:cNvSpPr/>
            <p:nvPr/>
          </p:nvSpPr>
          <p:spPr>
            <a:xfrm>
              <a:off x="4452938" y="1943124"/>
              <a:ext cx="42227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T</a:t>
              </a:r>
              <a:endParaRPr lang="en-US" dirty="0">
                <a:cs typeface="+mn-cs"/>
              </a:endParaRPr>
            </a:p>
          </p:txBody>
        </p:sp>
      </p:grpSp>
      <p:pic>
        <p:nvPicPr>
          <p:cNvPr id="7" name="Picture 2" descr="http://www.digitaltrends.com/wp-content/uploads/2010/08/prius.jpg">
            <a:extLst>
              <a:ext uri="{FF2B5EF4-FFF2-40B4-BE49-F238E27FC236}">
                <a16:creationId xmlns:a16="http://schemas.microsoft.com/office/drawing/2014/main" id="{DE3F2EB6-D5DB-45EA-B45E-59388B6B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5"/>
          <a:stretch>
            <a:fillRect/>
          </a:stretch>
        </p:blipFill>
        <p:spPr bwMode="auto">
          <a:xfrm>
            <a:off x="5466556" y="1668025"/>
            <a:ext cx="62849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D321E2-6C40-4A92-A5A9-33B4C867F843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16307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C1D3-55DC-47CE-9497-5688983F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Facts with Respect to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0012-3F3E-4330-AC69-66E5A2B3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083"/>
            <a:ext cx="10541000" cy="427857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Greenhouse gases, including carbon dioxide, decrease thermal energy transfer.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Carbon dioxide levels have increased significantly in the atmosphere since the Industrial Revolution.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Average global temperatures have increased since the Industrial Revolution.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Some predicted effects of climate change are observable today.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3A949-A69E-4232-A870-90B781CFC8B7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26451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2"/>
            <a:ext cx="4829070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Halve the number of miles driven by the world’s cars by 2060.</a:t>
            </a:r>
          </a:p>
          <a:p>
            <a:endParaRPr lang="en-US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EE486F86-537F-4FEC-988C-0F05C8399737}"/>
              </a:ext>
            </a:extLst>
          </p:cNvPr>
          <p:cNvGrpSpPr>
            <a:grpSpLocks/>
          </p:cNvGrpSpPr>
          <p:nvPr/>
        </p:nvGrpSpPr>
        <p:grpSpPr bwMode="auto">
          <a:xfrm>
            <a:off x="7808405" y="381000"/>
            <a:ext cx="1676400" cy="714375"/>
            <a:chOff x="3200400" y="1905000"/>
            <a:chExt cx="1676400" cy="714828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FA364EE-0CDC-4056-9964-24F099D33E58}"/>
                </a:ext>
              </a:extLst>
            </p:cNvPr>
            <p:cNvSpPr/>
            <p:nvPr/>
          </p:nvSpPr>
          <p:spPr>
            <a:xfrm flipH="1">
              <a:off x="3200400" y="1905000"/>
              <a:ext cx="1676400" cy="686235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CA584A-CF13-45DE-844F-DE92E48E974D}"/>
                </a:ext>
              </a:extLst>
            </p:cNvPr>
            <p:cNvSpPr/>
            <p:nvPr/>
          </p:nvSpPr>
          <p:spPr>
            <a:xfrm>
              <a:off x="4452938" y="1943124"/>
              <a:ext cx="42227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T</a:t>
              </a:r>
              <a:endParaRPr lang="en-US" dirty="0">
                <a:cs typeface="+mn-cs"/>
              </a:endParaRPr>
            </a:p>
          </p:txBody>
        </p:sp>
      </p:grpSp>
      <p:pic>
        <p:nvPicPr>
          <p:cNvPr id="8" name="Picture 2" descr="http://sb350.pbworks.com/f/1255537482/park-and-ride.png">
            <a:extLst>
              <a:ext uri="{FF2B5EF4-FFF2-40B4-BE49-F238E27FC236}">
                <a16:creationId xmlns:a16="http://schemas.microsoft.com/office/drawing/2014/main" id="{4379E105-7F39-4596-80BC-5E1769F9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80" y="1783582"/>
            <a:ext cx="3084880" cy="435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025264-152A-4A2D-B3F8-2C9EFAB1C776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693904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in Buildings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582"/>
            <a:ext cx="5773615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Cut total building carbon emissions by 25% by 2060.</a:t>
            </a:r>
          </a:p>
          <a:p>
            <a:endParaRPr lang="en-US" dirty="0"/>
          </a:p>
        </p:txBody>
      </p:sp>
      <p:pic>
        <p:nvPicPr>
          <p:cNvPr id="9" name="Picture 2" descr="http://t2.gstatic.com/images?q=tbn:ANd9GcQeBzejOCHU6pKakzzGkM_M-GOhWyc0O56rDrhGalMy3LOcazI&amp;t=1&amp;usg=__noA-66FkCLZRSDvPQAkHtfIID6s=">
            <a:extLst>
              <a:ext uri="{FF2B5EF4-FFF2-40B4-BE49-F238E27FC236}">
                <a16:creationId xmlns:a16="http://schemas.microsoft.com/office/drawing/2014/main" id="{5A66658B-5858-46CA-8DCC-FEB4174D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20" y="1826025"/>
            <a:ext cx="3833446" cy="438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9C0631A7-303D-45D9-9945-E494E8BDF570}"/>
              </a:ext>
            </a:extLst>
          </p:cNvPr>
          <p:cNvGrpSpPr>
            <a:grpSpLocks/>
          </p:cNvGrpSpPr>
          <p:nvPr/>
        </p:nvGrpSpPr>
        <p:grpSpPr bwMode="auto">
          <a:xfrm>
            <a:off x="6203182" y="884590"/>
            <a:ext cx="1752600" cy="714375"/>
            <a:chOff x="3200400" y="1905000"/>
            <a:chExt cx="1752316" cy="71482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388CB684-65A2-4D2E-8621-CAC0EB8B04B1}"/>
                </a:ext>
              </a:extLst>
            </p:cNvPr>
            <p:cNvSpPr/>
            <p:nvPr/>
          </p:nvSpPr>
          <p:spPr>
            <a:xfrm flipH="1">
              <a:off x="3200400" y="1905000"/>
              <a:ext cx="1676128" cy="686235"/>
            </a:xfrm>
            <a:prstGeom prst="rt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E1CA8B-EB8D-4F6F-83F6-32540B96AE48}"/>
                </a:ext>
              </a:extLst>
            </p:cNvPr>
            <p:cNvSpPr/>
            <p:nvPr/>
          </p:nvSpPr>
          <p:spPr>
            <a:xfrm>
              <a:off x="4452735" y="1943124"/>
              <a:ext cx="499981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H</a:t>
              </a:r>
              <a:endParaRPr lang="en-US" dirty="0">
                <a:cs typeface="+mn-cs"/>
              </a:endParaRP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9DEDBCAF-4BC3-4888-AF79-9CA62EDF1BE1}"/>
              </a:ext>
            </a:extLst>
          </p:cNvPr>
          <p:cNvGrpSpPr>
            <a:grpSpLocks/>
          </p:cNvGrpSpPr>
          <p:nvPr/>
        </p:nvGrpSpPr>
        <p:grpSpPr bwMode="auto">
          <a:xfrm>
            <a:off x="6241282" y="151165"/>
            <a:ext cx="1714500" cy="714375"/>
            <a:chOff x="3200400" y="1905000"/>
            <a:chExt cx="1713844" cy="714828"/>
          </a:xfrm>
        </p:grpSpPr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5CFD4A26-92D9-4CE5-AF8F-FD835E260A3A}"/>
                </a:ext>
              </a:extLst>
            </p:cNvPr>
            <p:cNvSpPr/>
            <p:nvPr/>
          </p:nvSpPr>
          <p:spPr>
            <a:xfrm flipH="1">
              <a:off x="3200400" y="1905000"/>
              <a:ext cx="1675759" cy="6862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3B23C8-7BE1-422F-85BA-2297F9CA9304}"/>
                </a:ext>
              </a:extLst>
            </p:cNvPr>
            <p:cNvSpPr/>
            <p:nvPr/>
          </p:nvSpPr>
          <p:spPr>
            <a:xfrm>
              <a:off x="4452459" y="1943124"/>
              <a:ext cx="46178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ysClr val="windowText" lastClr="000000"/>
                  </a:solidFill>
                  <a:latin typeface="Franklin Gothic Demi" pitchFamily="34" charset="0"/>
                  <a:ea typeface="+mj-ea"/>
                  <a:cs typeface="+mj-cs"/>
                </a:rPr>
                <a:t>E</a:t>
              </a:r>
              <a:endParaRPr lang="en-US" dirty="0">
                <a:solidFill>
                  <a:sysClr val="windowText" lastClr="000000"/>
                </a:solidFill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3EF0C6A-A7A4-4440-9626-D5051B402F57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60141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Generation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2"/>
            <a:ext cx="4829070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Double the efficiency (using today’s average) of all coal-fired power plants by 2060.</a:t>
            </a:r>
          </a:p>
          <a:p>
            <a:endParaRPr lang="en-US" dirty="0"/>
          </a:p>
        </p:txBody>
      </p:sp>
      <p:pic>
        <p:nvPicPr>
          <p:cNvPr id="9" name="Picture 4" descr="http://t1.gstatic.com/images?q=tbn:ANd9GcQjnjQfJwRY9wsgWunYYssZAaItjJeAm-oRsG_TiYU0dC401qg&amp;t=1&amp;usg=__Iu128v0-YYfscRnxOcbp5P5OPEc=">
            <a:extLst>
              <a:ext uri="{FF2B5EF4-FFF2-40B4-BE49-F238E27FC236}">
                <a16:creationId xmlns:a16="http://schemas.microsoft.com/office/drawing/2014/main" id="{29937101-081B-4388-ABA8-77FFBFBA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70" y="1783582"/>
            <a:ext cx="4561952" cy="45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">
            <a:extLst>
              <a:ext uri="{FF2B5EF4-FFF2-40B4-BE49-F238E27FC236}">
                <a16:creationId xmlns:a16="http://schemas.microsoft.com/office/drawing/2014/main" id="{B458E311-E0DD-4EC8-91C0-B0D25477BF31}"/>
              </a:ext>
            </a:extLst>
          </p:cNvPr>
          <p:cNvGrpSpPr>
            <a:grpSpLocks/>
          </p:cNvGrpSpPr>
          <p:nvPr/>
        </p:nvGrpSpPr>
        <p:grpSpPr bwMode="auto">
          <a:xfrm>
            <a:off x="8514722" y="365125"/>
            <a:ext cx="1714500" cy="714375"/>
            <a:chOff x="3200400" y="1905000"/>
            <a:chExt cx="1713844" cy="71482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AB02F2B6-97BE-4185-B23F-58CB636699BA}"/>
                </a:ext>
              </a:extLst>
            </p:cNvPr>
            <p:cNvSpPr/>
            <p:nvPr/>
          </p:nvSpPr>
          <p:spPr>
            <a:xfrm flipH="1">
              <a:off x="3200400" y="1905000"/>
              <a:ext cx="1675759" cy="6862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25DFB9-8648-45E6-B171-DE94D03916AA}"/>
                </a:ext>
              </a:extLst>
            </p:cNvPr>
            <p:cNvSpPr/>
            <p:nvPr/>
          </p:nvSpPr>
          <p:spPr>
            <a:xfrm>
              <a:off x="4452459" y="1943124"/>
              <a:ext cx="46178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ysClr val="windowText" lastClr="000000"/>
                  </a:solidFill>
                  <a:latin typeface="Franklin Gothic Demi" pitchFamily="34" charset="0"/>
                  <a:ea typeface="+mj-ea"/>
                  <a:cs typeface="+mj-cs"/>
                </a:rPr>
                <a:t>E</a:t>
              </a:r>
              <a:endParaRPr lang="en-US" dirty="0">
                <a:solidFill>
                  <a:sysClr val="windowText" lastClr="000000"/>
                </a:solidFill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2CD25F6-FED5-4C70-B0CC-5E6C4FC89499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621102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CCS with Coal or Natural Gas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891"/>
            <a:ext cx="10657114" cy="1401745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Apply CCS to 800 large coal or 1,600 large natural gas power plants.</a:t>
            </a:r>
          </a:p>
          <a:p>
            <a:endParaRPr lang="en-US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458E311-E0DD-4EC8-91C0-B0D25477BF31}"/>
              </a:ext>
            </a:extLst>
          </p:cNvPr>
          <p:cNvGrpSpPr>
            <a:grpSpLocks/>
          </p:cNvGrpSpPr>
          <p:nvPr/>
        </p:nvGrpSpPr>
        <p:grpSpPr bwMode="auto">
          <a:xfrm>
            <a:off x="10092311" y="365125"/>
            <a:ext cx="1714500" cy="714375"/>
            <a:chOff x="3200400" y="1905000"/>
            <a:chExt cx="1713844" cy="71482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AB02F2B6-97BE-4185-B23F-58CB636699BA}"/>
                </a:ext>
              </a:extLst>
            </p:cNvPr>
            <p:cNvSpPr/>
            <p:nvPr/>
          </p:nvSpPr>
          <p:spPr>
            <a:xfrm flipH="1">
              <a:off x="3200400" y="1905000"/>
              <a:ext cx="1675759" cy="6862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25DFB9-8648-45E6-B171-DE94D03916AA}"/>
                </a:ext>
              </a:extLst>
            </p:cNvPr>
            <p:cNvSpPr/>
            <p:nvPr/>
          </p:nvSpPr>
          <p:spPr>
            <a:xfrm>
              <a:off x="4452459" y="1943124"/>
              <a:ext cx="46178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ysClr val="windowText" lastClr="000000"/>
                  </a:solidFill>
                  <a:latin typeface="Franklin Gothic Demi" pitchFamily="34" charset="0"/>
                  <a:ea typeface="+mj-ea"/>
                  <a:cs typeface="+mj-cs"/>
                </a:rPr>
                <a:t>E</a:t>
              </a:r>
              <a:endParaRPr lang="en-US" dirty="0">
                <a:solidFill>
                  <a:sysClr val="windowText" lastClr="000000"/>
                </a:solidFill>
                <a:cs typeface="+mn-cs"/>
              </a:endParaRPr>
            </a:p>
          </p:txBody>
        </p:sp>
      </p:grpSp>
      <p:pic>
        <p:nvPicPr>
          <p:cNvPr id="8" name="Picture 2" descr="C:\Users\ets\Documents\Energy Training Solutions\Resources\Environment\Climate Change\Video-Photos-Graphics\carbon-capture-and-storage-X2.jpg">
            <a:extLst>
              <a:ext uri="{FF2B5EF4-FFF2-40B4-BE49-F238E27FC236}">
                <a16:creationId xmlns:a16="http://schemas.microsoft.com/office/drawing/2014/main" id="{0B5592A1-699A-4575-9DB3-FF720A0B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5" y="2984360"/>
            <a:ext cx="8858463" cy="334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A844F9-A90E-4429-BE8A-B55062D092E2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10888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2F1B-A771-44EA-B870-A6273E92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Fuel Cell Applications</a:t>
            </a:r>
          </a:p>
        </p:txBody>
      </p:sp>
      <p:pic>
        <p:nvPicPr>
          <p:cNvPr id="6" name="Picture 3" descr="ford_diagram">
            <a:extLst>
              <a:ext uri="{FF2B5EF4-FFF2-40B4-BE49-F238E27FC236}">
                <a16:creationId xmlns:a16="http://schemas.microsoft.com/office/drawing/2014/main" id="{030F4BCB-F2B6-4238-B7FD-88380125297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r="19448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45DD352-E239-4A05-A23F-578B28F7B81F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r="24123"/>
          <a:stretch>
            <a:fillRect/>
          </a:stretch>
        </p:blipFill>
        <p:spPr bwMode="auto"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4B1960-AB47-4024-9173-5F729A8F66C4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324344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4397-7390-4638-972D-F06EF68A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Production from Natural Gas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C96987E-EFFA-43A8-A687-D4880DE16E45}"/>
              </a:ext>
            </a:extLst>
          </p:cNvPr>
          <p:cNvSpPr/>
          <p:nvPr/>
        </p:nvSpPr>
        <p:spPr>
          <a:xfrm>
            <a:off x="603006" y="4793203"/>
            <a:ext cx="8001000" cy="1571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5F50C-FF50-49AC-8BE7-DC2CA85FD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31" y="1551528"/>
            <a:ext cx="587953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49238" indent="-249238" defTabSz="99695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  </a:t>
            </a:r>
            <a:r>
              <a:rPr lang="en-US" sz="3200" b="1" dirty="0"/>
              <a:t>Steam Methane Reforming (SMR)Process</a:t>
            </a:r>
          </a:p>
          <a:p>
            <a:pPr marL="606425" lvl="1" indent="-249238" defTabSz="9969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/>
              <a:t>Gas is pressurized to about 360 psi</a:t>
            </a:r>
          </a:p>
          <a:p>
            <a:pPr marL="606425" lvl="1" indent="-249238" defTabSz="9969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/>
              <a:t>Steam at 850</a:t>
            </a:r>
            <a:r>
              <a:rPr lang="en-US" sz="2800" baseline="30000" dirty="0"/>
              <a:t>o</a:t>
            </a:r>
            <a:r>
              <a:rPr lang="en-US" sz="2800" dirty="0"/>
              <a:t>C is added</a:t>
            </a:r>
          </a:p>
          <a:p>
            <a:pPr marL="606425" lvl="1" indent="-249238" defTabSz="9969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/>
              <a:t>The mixture is passed over a catalyst, such as nickel</a:t>
            </a:r>
          </a:p>
          <a:p>
            <a:pPr marL="606425" lvl="1" indent="-249238" defTabSz="9969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800" dirty="0">
              <a:solidFill>
                <a:srgbClr val="FFFF99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9C7B7-4FC5-45D5-AF64-52E87DE4E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231" y="5237703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49238" indent="-249238" defTabSz="99695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CH</a:t>
            </a:r>
            <a:r>
              <a:rPr lang="en-US" sz="2800" b="1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4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 + H</a:t>
            </a:r>
            <a:r>
              <a:rPr lang="en-US" sz="2800" b="1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2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0 (steam)                H</a:t>
            </a:r>
            <a:r>
              <a:rPr lang="en-US" sz="2800" b="1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2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 + CO + CO</a:t>
            </a:r>
            <a:r>
              <a:rPr lang="en-US" sz="2800" b="1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2</a:t>
            </a:r>
          </a:p>
          <a:p>
            <a:pPr marL="606425" lvl="1" indent="-249238" defTabSz="9969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800" dirty="0">
              <a:solidFill>
                <a:srgbClr val="FFFF99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7" name="Picture 9" descr="4">
            <a:extLst>
              <a:ext uri="{FF2B5EF4-FFF2-40B4-BE49-F238E27FC236}">
                <a16:creationId xmlns:a16="http://schemas.microsoft.com/office/drawing/2014/main" id="{63401FBC-8839-419D-A621-67860373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" b="5405"/>
          <a:stretch>
            <a:fillRect/>
          </a:stretch>
        </p:blipFill>
        <p:spPr bwMode="auto">
          <a:xfrm>
            <a:off x="7154212" y="1586453"/>
            <a:ext cx="2717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80BB0F-238E-49AA-9786-346B0AC1EDA3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409539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CCUS with Hydrogen from Natural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2"/>
            <a:ext cx="4829070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By 2060, we increase the production of hydrogen by 10 times and apply CCUS during production.</a:t>
            </a:r>
          </a:p>
          <a:p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8D7CADD-E571-487E-885E-D5B0EAEC3804}"/>
              </a:ext>
            </a:extLst>
          </p:cNvPr>
          <p:cNvGrpSpPr>
            <a:grpSpLocks/>
          </p:cNvGrpSpPr>
          <p:nvPr/>
        </p:nvGrpSpPr>
        <p:grpSpPr bwMode="auto">
          <a:xfrm>
            <a:off x="10102780" y="966212"/>
            <a:ext cx="1752600" cy="714375"/>
            <a:chOff x="3200400" y="1905000"/>
            <a:chExt cx="1752316" cy="714828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4AF6258B-41A0-4F5D-B801-335C4D23C0E5}"/>
                </a:ext>
              </a:extLst>
            </p:cNvPr>
            <p:cNvSpPr/>
            <p:nvPr/>
          </p:nvSpPr>
          <p:spPr>
            <a:xfrm flipH="1">
              <a:off x="3200400" y="1905000"/>
              <a:ext cx="1676128" cy="686235"/>
            </a:xfrm>
            <a:prstGeom prst="rt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5896D0-94B4-4B6B-BE11-3A6E70F39FFD}"/>
                </a:ext>
              </a:extLst>
            </p:cNvPr>
            <p:cNvSpPr/>
            <p:nvPr/>
          </p:nvSpPr>
          <p:spPr>
            <a:xfrm>
              <a:off x="4452735" y="1943124"/>
              <a:ext cx="499981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H</a:t>
              </a:r>
              <a:endParaRPr lang="en-US" dirty="0">
                <a:cs typeface="+mn-cs"/>
              </a:endParaRPr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995BCFC5-617C-4831-8368-4345951CCDB2}"/>
              </a:ext>
            </a:extLst>
          </p:cNvPr>
          <p:cNvGrpSpPr>
            <a:grpSpLocks/>
          </p:cNvGrpSpPr>
          <p:nvPr/>
        </p:nvGrpSpPr>
        <p:grpSpPr bwMode="auto">
          <a:xfrm>
            <a:off x="10102780" y="232787"/>
            <a:ext cx="1676400" cy="714375"/>
            <a:chOff x="3200400" y="1905000"/>
            <a:chExt cx="1676400" cy="714828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3716B570-96CC-4DDF-A436-FBBB9D426DAF}"/>
                </a:ext>
              </a:extLst>
            </p:cNvPr>
            <p:cNvSpPr/>
            <p:nvPr/>
          </p:nvSpPr>
          <p:spPr>
            <a:xfrm flipH="1">
              <a:off x="3200400" y="1905000"/>
              <a:ext cx="1676400" cy="686235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E058D-BBC4-453A-BCD1-B99169E8D36C}"/>
                </a:ext>
              </a:extLst>
            </p:cNvPr>
            <p:cNvSpPr/>
            <p:nvPr/>
          </p:nvSpPr>
          <p:spPr>
            <a:xfrm>
              <a:off x="4452938" y="1943124"/>
              <a:ext cx="42227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T</a:t>
              </a:r>
              <a:endParaRPr lang="en-US" dirty="0">
                <a:cs typeface="+mn-cs"/>
              </a:endParaRPr>
            </a:p>
          </p:txBody>
        </p:sp>
      </p:grpSp>
      <p:pic>
        <p:nvPicPr>
          <p:cNvPr id="18" name="Picture 5" descr="Storage - Carbon Wrap Tanks">
            <a:extLst>
              <a:ext uri="{FF2B5EF4-FFF2-40B4-BE49-F238E27FC236}">
                <a16:creationId xmlns:a16="http://schemas.microsoft.com/office/drawing/2014/main" id="{6A430703-DEDB-4615-91D6-CC468CC8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4" y="1883228"/>
            <a:ext cx="4942324" cy="403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DB33E5-5A66-40E5-A971-585C29C259CA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560474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E810-B7A5-4602-A35C-10F23CAA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44" y="506060"/>
            <a:ext cx="10541000" cy="876653"/>
          </a:xfrm>
        </p:spPr>
        <p:txBody>
          <a:bodyPr/>
          <a:lstStyle/>
          <a:p>
            <a:r>
              <a:rPr lang="en-US" dirty="0"/>
              <a:t>What are Synfuels?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32304-0C15-4AFB-A80A-17C06A9F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645600"/>
            <a:ext cx="10541000" cy="4139064"/>
          </a:xfrm>
        </p:spPr>
        <p:txBody>
          <a:bodyPr/>
          <a:lstStyle/>
          <a:p>
            <a:r>
              <a:rPr lang="en-US" sz="3200" dirty="0"/>
              <a:t>Coal is heated and combined with steam and oxygen </a:t>
            </a:r>
          </a:p>
          <a:p>
            <a:r>
              <a:rPr lang="en-US" sz="3200" dirty="0"/>
              <a:t>Carbon monoxide and hydrogen are released and can be processed to make a liquid fuel </a:t>
            </a:r>
          </a:p>
          <a:p>
            <a:r>
              <a:rPr lang="en-US" sz="3200" dirty="0"/>
              <a:t>Allows use of a domestic resource to fuel gasoline and diesel vehicles</a:t>
            </a:r>
          </a:p>
          <a:p>
            <a:r>
              <a:rPr lang="en-US" sz="3200" dirty="0"/>
              <a:t>Coal-based </a:t>
            </a:r>
            <a:r>
              <a:rPr lang="en-US" sz="3200" dirty="0" err="1"/>
              <a:t>synfuels</a:t>
            </a:r>
            <a:r>
              <a:rPr lang="en-US" sz="3200" dirty="0"/>
              <a:t> create 2x the CO2 emissions of petroleum-based fuels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6A08C-CCD2-4153-86FD-6564FCA41644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090936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CCS Synfuels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16"/>
            <a:ext cx="4540022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Capture the carbon emissions from 180 large </a:t>
            </a:r>
            <a:r>
              <a:rPr lang="en-US" b="1" dirty="0" err="1">
                <a:solidFill>
                  <a:srgbClr val="00B0F0"/>
                </a:solidFill>
              </a:rPr>
              <a:t>synfuel</a:t>
            </a:r>
            <a:r>
              <a:rPr lang="en-US" b="1" dirty="0">
                <a:solidFill>
                  <a:srgbClr val="00B0F0"/>
                </a:solidFill>
              </a:rPr>
              <a:t> plants by 2060.</a:t>
            </a:r>
          </a:p>
          <a:p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8D7CADD-E571-487E-885E-D5B0EAEC3804}"/>
              </a:ext>
            </a:extLst>
          </p:cNvPr>
          <p:cNvGrpSpPr>
            <a:grpSpLocks/>
          </p:cNvGrpSpPr>
          <p:nvPr/>
        </p:nvGrpSpPr>
        <p:grpSpPr bwMode="auto">
          <a:xfrm>
            <a:off x="4125684" y="884590"/>
            <a:ext cx="1752600" cy="714375"/>
            <a:chOff x="3200400" y="1905000"/>
            <a:chExt cx="1752316" cy="714828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4AF6258B-41A0-4F5D-B801-335C4D23C0E5}"/>
                </a:ext>
              </a:extLst>
            </p:cNvPr>
            <p:cNvSpPr/>
            <p:nvPr/>
          </p:nvSpPr>
          <p:spPr>
            <a:xfrm flipH="1">
              <a:off x="3200400" y="1905000"/>
              <a:ext cx="1676128" cy="686235"/>
            </a:xfrm>
            <a:prstGeom prst="rt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5896D0-94B4-4B6B-BE11-3A6E70F39FFD}"/>
                </a:ext>
              </a:extLst>
            </p:cNvPr>
            <p:cNvSpPr/>
            <p:nvPr/>
          </p:nvSpPr>
          <p:spPr>
            <a:xfrm>
              <a:off x="4452735" y="1943124"/>
              <a:ext cx="499981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H</a:t>
              </a:r>
              <a:endParaRPr lang="en-US" dirty="0">
                <a:cs typeface="+mn-cs"/>
              </a:endParaRPr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995BCFC5-617C-4831-8368-4345951CCDB2}"/>
              </a:ext>
            </a:extLst>
          </p:cNvPr>
          <p:cNvGrpSpPr>
            <a:grpSpLocks/>
          </p:cNvGrpSpPr>
          <p:nvPr/>
        </p:nvGrpSpPr>
        <p:grpSpPr bwMode="auto">
          <a:xfrm>
            <a:off x="4125684" y="151165"/>
            <a:ext cx="1676400" cy="714375"/>
            <a:chOff x="3200400" y="1905000"/>
            <a:chExt cx="1676400" cy="714828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3716B570-96CC-4DDF-A436-FBBB9D426DAF}"/>
                </a:ext>
              </a:extLst>
            </p:cNvPr>
            <p:cNvSpPr/>
            <p:nvPr/>
          </p:nvSpPr>
          <p:spPr>
            <a:xfrm flipH="1">
              <a:off x="3200400" y="1905000"/>
              <a:ext cx="1676400" cy="686235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E058D-BBC4-453A-BCD1-B99169E8D36C}"/>
                </a:ext>
              </a:extLst>
            </p:cNvPr>
            <p:cNvSpPr/>
            <p:nvPr/>
          </p:nvSpPr>
          <p:spPr>
            <a:xfrm>
              <a:off x="4452938" y="1943124"/>
              <a:ext cx="42227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T</a:t>
              </a:r>
              <a:endParaRPr lang="en-US" dirty="0">
                <a:cs typeface="+mn-cs"/>
              </a:endParaRPr>
            </a:p>
          </p:txBody>
        </p:sp>
      </p:grpSp>
      <p:pic>
        <p:nvPicPr>
          <p:cNvPr id="11" name="Picture 2" descr="http://t0.gstatic.com/images?q=tbn:ANd9GcSQQAMBhkJO5V7fOp2FT0932JaarDNZcyBhSrWf9PJoq31OmP4&amp;t=1&amp;usg=__DBXjJe6umkMC06rrte0Rcej-zBg=">
            <a:extLst>
              <a:ext uri="{FF2B5EF4-FFF2-40B4-BE49-F238E27FC236}">
                <a16:creationId xmlns:a16="http://schemas.microsoft.com/office/drawing/2014/main" id="{B8C9769B-B5D9-4477-BE60-2BAA6BA4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66" y="1931794"/>
            <a:ext cx="5942128" cy="424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EB5B8E-7A0F-452C-B828-77AE4008DD04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46008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Electricity-Switch from Coal to Natural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2"/>
            <a:ext cx="4256314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Replace 1,400 large coal plants with natural gas plants by 2060.</a:t>
            </a:r>
          </a:p>
          <a:p>
            <a:endParaRPr lang="en-US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458E311-E0DD-4EC8-91C0-B0D25477BF31}"/>
              </a:ext>
            </a:extLst>
          </p:cNvPr>
          <p:cNvGrpSpPr>
            <a:grpSpLocks/>
          </p:cNvGrpSpPr>
          <p:nvPr/>
        </p:nvGrpSpPr>
        <p:grpSpPr bwMode="auto">
          <a:xfrm>
            <a:off x="10102361" y="365125"/>
            <a:ext cx="1714500" cy="714375"/>
            <a:chOff x="3200400" y="1905000"/>
            <a:chExt cx="1713844" cy="71482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AB02F2B6-97BE-4185-B23F-58CB636699BA}"/>
                </a:ext>
              </a:extLst>
            </p:cNvPr>
            <p:cNvSpPr/>
            <p:nvPr/>
          </p:nvSpPr>
          <p:spPr>
            <a:xfrm flipH="1">
              <a:off x="3200400" y="1905000"/>
              <a:ext cx="1675759" cy="6862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25DFB9-8648-45E6-B171-DE94D03916AA}"/>
                </a:ext>
              </a:extLst>
            </p:cNvPr>
            <p:cNvSpPr/>
            <p:nvPr/>
          </p:nvSpPr>
          <p:spPr>
            <a:xfrm>
              <a:off x="4452459" y="1943124"/>
              <a:ext cx="46178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ysClr val="windowText" lastClr="000000"/>
                  </a:solidFill>
                  <a:latin typeface="Franklin Gothic Demi" pitchFamily="34" charset="0"/>
                  <a:ea typeface="+mj-ea"/>
                  <a:cs typeface="+mj-cs"/>
                </a:rPr>
                <a:t>E</a:t>
              </a:r>
              <a:endParaRPr lang="en-US" dirty="0">
                <a:solidFill>
                  <a:sysClr val="windowText" lastClr="000000"/>
                </a:solidFill>
                <a:cs typeface="+mn-cs"/>
              </a:endParaRPr>
            </a:p>
          </p:txBody>
        </p:sp>
      </p:grpSp>
      <p:pic>
        <p:nvPicPr>
          <p:cNvPr id="8" name="Picture 2" descr="http://t0.gstatic.com/images?q=tbn:ANd9GcRTnHlcABjkrdel7faTQrED37BkeM3gbkx28QW09odO7E52BVo&amp;t=1&amp;usg=__s99_0AGlq1S84gmxUvPBQhy56b0=">
            <a:extLst>
              <a:ext uri="{FF2B5EF4-FFF2-40B4-BE49-F238E27FC236}">
                <a16:creationId xmlns:a16="http://schemas.microsoft.com/office/drawing/2014/main" id="{2250EB54-717F-4C81-9DC9-624B2315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58" y="1910862"/>
            <a:ext cx="6003142" cy="426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F2DFC9-D2B6-4CD0-B500-FA2999A42447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01829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37E6-A9BA-4D28-9CF8-69A55D7F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56" y="487257"/>
            <a:ext cx="9471409" cy="87665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arial" panose="020B0604020202020204" pitchFamily="34" charset="0"/>
              </a:rPr>
              <a:t>CO</a:t>
            </a:r>
            <a:r>
              <a:rPr lang="en-US" sz="36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US" sz="3600" dirty="0"/>
              <a:t> and other greenhouse gases slow down thermal energy transfer.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D5D3-9E68-4AA0-BA08-5344D50A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486"/>
            <a:ext cx="5371681" cy="30560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natural greenhouse effect makes life possible on earth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Without some of these greenhouse gases in our atmosphere, the average surface temperature would be about 5</a:t>
            </a:r>
            <a:r>
              <a:rPr lang="en-US" altLang="en-US" sz="2400" baseline="30000" dirty="0">
                <a:solidFill>
                  <a:prstClr val="black"/>
                </a:solidFill>
                <a:latin typeface="Franklin Gothic Book" pitchFamily="34" charset="0"/>
              </a:rPr>
              <a:t>o</a:t>
            </a:r>
            <a:r>
              <a:rPr lang="en-US" dirty="0"/>
              <a:t>F/- 15</a:t>
            </a:r>
            <a:r>
              <a:rPr lang="en-US" altLang="en-US" sz="2400" baseline="30000" dirty="0">
                <a:solidFill>
                  <a:prstClr val="black"/>
                </a:solidFill>
                <a:latin typeface="Franklin Gothic Book" pitchFamily="34" charset="0"/>
              </a:rPr>
              <a:t>o</a:t>
            </a:r>
            <a:r>
              <a:rPr lang="en-US" dirty="0"/>
              <a:t>C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915E4DC-DC7F-4AD8-9E55-6A9ED373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3331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1</a:t>
            </a:r>
          </a:p>
        </p:txBody>
      </p:sp>
      <p:pic>
        <p:nvPicPr>
          <p:cNvPr id="5" name="Picture 2" descr="G:\NEED\NEED Materials\PPTs\Images\GreenhouseEffect.jpg">
            <a:extLst>
              <a:ext uri="{FF2B5EF4-FFF2-40B4-BE49-F238E27FC236}">
                <a16:creationId xmlns:a16="http://schemas.microsoft.com/office/drawing/2014/main" id="{4B4A3CA7-2267-45BE-A268-E0E8E2C0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64" y="1547836"/>
            <a:ext cx="5049143" cy="44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A08D2D-7E58-4C5E-AA0D-43732EB8C141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741327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Nuclear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2"/>
            <a:ext cx="4256314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Replace coal plants with triple the world’s current capacity of nuclear power.</a:t>
            </a:r>
          </a:p>
          <a:p>
            <a:endParaRPr lang="en-US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458E311-E0DD-4EC8-91C0-B0D25477BF31}"/>
              </a:ext>
            </a:extLst>
          </p:cNvPr>
          <p:cNvGrpSpPr>
            <a:grpSpLocks/>
          </p:cNvGrpSpPr>
          <p:nvPr/>
        </p:nvGrpSpPr>
        <p:grpSpPr bwMode="auto">
          <a:xfrm>
            <a:off x="5118366" y="365125"/>
            <a:ext cx="1714500" cy="714375"/>
            <a:chOff x="3200400" y="1905000"/>
            <a:chExt cx="1713844" cy="71482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AB02F2B6-97BE-4185-B23F-58CB636699BA}"/>
                </a:ext>
              </a:extLst>
            </p:cNvPr>
            <p:cNvSpPr/>
            <p:nvPr/>
          </p:nvSpPr>
          <p:spPr>
            <a:xfrm flipH="1">
              <a:off x="3200400" y="1905000"/>
              <a:ext cx="1675759" cy="6862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25DFB9-8648-45E6-B171-DE94D03916AA}"/>
                </a:ext>
              </a:extLst>
            </p:cNvPr>
            <p:cNvSpPr/>
            <p:nvPr/>
          </p:nvSpPr>
          <p:spPr>
            <a:xfrm>
              <a:off x="4452459" y="1943124"/>
              <a:ext cx="46178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ysClr val="windowText" lastClr="000000"/>
                  </a:solidFill>
                  <a:latin typeface="Franklin Gothic Demi" pitchFamily="34" charset="0"/>
                  <a:ea typeface="+mj-ea"/>
                  <a:cs typeface="+mj-cs"/>
                </a:rPr>
                <a:t>E</a:t>
              </a:r>
              <a:endParaRPr lang="en-US" dirty="0">
                <a:solidFill>
                  <a:sysClr val="windowText" lastClr="000000"/>
                </a:solidFill>
                <a:cs typeface="+mn-cs"/>
              </a:endParaRPr>
            </a:p>
          </p:txBody>
        </p:sp>
      </p:grpSp>
      <p:pic>
        <p:nvPicPr>
          <p:cNvPr id="9" name="Picture 6" descr="http://t2.gstatic.com/images?q=tbn:ANd9GcRQNrmMfz7zXnwMmS1eWlR_Y3WgEYsI4t4IMMZiIdIRXClR5Tw&amp;t=1&amp;usg=__sH09XtTkt-N99CzqmzaU_vxOGlo=">
            <a:extLst>
              <a:ext uri="{FF2B5EF4-FFF2-40B4-BE49-F238E27FC236}">
                <a16:creationId xmlns:a16="http://schemas.microsoft.com/office/drawing/2014/main" id="{B48E7189-911C-4EB1-964D-7C76B870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83" y="1911698"/>
            <a:ext cx="6467315" cy="42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28DDF2-13AB-488A-80FF-926656A02767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408977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Wind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2"/>
            <a:ext cx="4256314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Replace coal plants with 10 times today’s wind capacity by 2060.</a:t>
            </a:r>
          </a:p>
          <a:p>
            <a:endParaRPr lang="en-US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458E311-E0DD-4EC8-91C0-B0D25477BF31}"/>
              </a:ext>
            </a:extLst>
          </p:cNvPr>
          <p:cNvGrpSpPr>
            <a:grpSpLocks/>
          </p:cNvGrpSpPr>
          <p:nvPr/>
        </p:nvGrpSpPr>
        <p:grpSpPr bwMode="auto">
          <a:xfrm>
            <a:off x="4636048" y="365125"/>
            <a:ext cx="1714500" cy="714375"/>
            <a:chOff x="3200400" y="1905000"/>
            <a:chExt cx="1713844" cy="71482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AB02F2B6-97BE-4185-B23F-58CB636699BA}"/>
                </a:ext>
              </a:extLst>
            </p:cNvPr>
            <p:cNvSpPr/>
            <p:nvPr/>
          </p:nvSpPr>
          <p:spPr>
            <a:xfrm flipH="1">
              <a:off x="3200400" y="1905000"/>
              <a:ext cx="1675759" cy="6862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25DFB9-8648-45E6-B171-DE94D03916AA}"/>
                </a:ext>
              </a:extLst>
            </p:cNvPr>
            <p:cNvSpPr/>
            <p:nvPr/>
          </p:nvSpPr>
          <p:spPr>
            <a:xfrm>
              <a:off x="4452459" y="1943124"/>
              <a:ext cx="46178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ysClr val="windowText" lastClr="000000"/>
                  </a:solidFill>
                  <a:latin typeface="Franklin Gothic Demi" pitchFamily="34" charset="0"/>
                  <a:ea typeface="+mj-ea"/>
                  <a:cs typeface="+mj-cs"/>
                </a:rPr>
                <a:t>E</a:t>
              </a:r>
              <a:endParaRPr lang="en-US" dirty="0">
                <a:solidFill>
                  <a:sysClr val="windowText" lastClr="000000"/>
                </a:solidFill>
                <a:cs typeface="+mn-cs"/>
              </a:endParaRPr>
            </a:p>
          </p:txBody>
        </p:sp>
      </p:grpSp>
      <p:pic>
        <p:nvPicPr>
          <p:cNvPr id="8" name="Picture 1" descr="C:\Users\ets\Documents\Energy Training Solutions\Resources\Energy Sources and Fuels\Wind\Photos-Graphics\windfarm 1.bmp">
            <a:extLst>
              <a:ext uri="{FF2B5EF4-FFF2-40B4-BE49-F238E27FC236}">
                <a16:creationId xmlns:a16="http://schemas.microsoft.com/office/drawing/2014/main" id="{96BB99FD-D341-47DA-9B58-7799DE73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57" y="1903324"/>
            <a:ext cx="5830147" cy="437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A63C8F-42A1-4073-B3A6-4E7EAD2F1F82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1407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Solar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2"/>
            <a:ext cx="4256314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Replace coal plants with 100 times today’s solar electric capacity. </a:t>
            </a:r>
          </a:p>
          <a:p>
            <a:endParaRPr lang="en-US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458E311-E0DD-4EC8-91C0-B0D25477BF31}"/>
              </a:ext>
            </a:extLst>
          </p:cNvPr>
          <p:cNvGrpSpPr>
            <a:grpSpLocks/>
          </p:cNvGrpSpPr>
          <p:nvPr/>
        </p:nvGrpSpPr>
        <p:grpSpPr bwMode="auto">
          <a:xfrm>
            <a:off x="4636048" y="365125"/>
            <a:ext cx="1714500" cy="714375"/>
            <a:chOff x="3200400" y="1905000"/>
            <a:chExt cx="1713844" cy="71482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AB02F2B6-97BE-4185-B23F-58CB636699BA}"/>
                </a:ext>
              </a:extLst>
            </p:cNvPr>
            <p:cNvSpPr/>
            <p:nvPr/>
          </p:nvSpPr>
          <p:spPr>
            <a:xfrm flipH="1">
              <a:off x="3200400" y="1905000"/>
              <a:ext cx="1675759" cy="6862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25DFB9-8648-45E6-B171-DE94D03916AA}"/>
                </a:ext>
              </a:extLst>
            </p:cNvPr>
            <p:cNvSpPr/>
            <p:nvPr/>
          </p:nvSpPr>
          <p:spPr>
            <a:xfrm>
              <a:off x="4452459" y="1943124"/>
              <a:ext cx="46178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ysClr val="windowText" lastClr="000000"/>
                  </a:solidFill>
                  <a:latin typeface="Franklin Gothic Demi" pitchFamily="34" charset="0"/>
                  <a:ea typeface="+mj-ea"/>
                  <a:cs typeface="+mj-cs"/>
                </a:rPr>
                <a:t>E</a:t>
              </a:r>
              <a:endParaRPr lang="en-US" dirty="0">
                <a:solidFill>
                  <a:sysClr val="windowText" lastClr="000000"/>
                </a:solidFill>
                <a:cs typeface="+mn-cs"/>
              </a:endParaRPr>
            </a:p>
          </p:txBody>
        </p:sp>
      </p:grpSp>
      <p:pic>
        <p:nvPicPr>
          <p:cNvPr id="9" name="Picture 2" descr="http://www.treehugger.com/power-plant.jpg">
            <a:extLst>
              <a:ext uri="{FF2B5EF4-FFF2-40B4-BE49-F238E27FC236}">
                <a16:creationId xmlns:a16="http://schemas.microsoft.com/office/drawing/2014/main" id="{03C14A5B-EAA4-44A7-8A30-B767CAED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48" y="1783581"/>
            <a:ext cx="6673719" cy="43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71D59F-985F-4235-A000-47D0F96F28AA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001424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06D6CB-0716-40E8-973F-2B96EDC0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451802"/>
            <a:ext cx="10541000" cy="876653"/>
          </a:xfrm>
        </p:spPr>
        <p:txBody>
          <a:bodyPr/>
          <a:lstStyle/>
          <a:p>
            <a:r>
              <a:rPr lang="en-US" dirty="0"/>
              <a:t>What is Electrolysis?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D3C2DD-6674-4B3A-9674-3DA6622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75" y="1687578"/>
            <a:ext cx="5170714" cy="3203399"/>
          </a:xfrm>
        </p:spPr>
        <p:txBody>
          <a:bodyPr/>
          <a:lstStyle/>
          <a:p>
            <a:r>
              <a:rPr lang="en-US" sz="3200" dirty="0"/>
              <a:t>Process that separates hydrogen from water</a:t>
            </a:r>
          </a:p>
          <a:p>
            <a:r>
              <a:rPr lang="en-US" sz="3200" dirty="0"/>
              <a:t>Requires electricity</a:t>
            </a:r>
          </a:p>
          <a:p>
            <a:r>
              <a:rPr lang="en-US" sz="3200" dirty="0"/>
              <a:t>More energy intensive than SMR, but can utilize low carbon energy sources</a:t>
            </a:r>
          </a:p>
          <a:p>
            <a:endParaRPr lang="en-US" dirty="0"/>
          </a:p>
        </p:txBody>
      </p:sp>
      <p:pic>
        <p:nvPicPr>
          <p:cNvPr id="6" name="Picture 1" descr="C:\Users\ets\Documents\Energy Training Solutions\Partners and Projects\NEED\Projects\Energy Smart Students\Photos\H2 Workshop Albany 3-05\NYHydrogen 053.jpg">
            <a:extLst>
              <a:ext uri="{FF2B5EF4-FFF2-40B4-BE49-F238E27FC236}">
                <a16:creationId xmlns:a16="http://schemas.microsoft.com/office/drawing/2014/main" id="{2A3EA0FE-39C6-4502-8136-33DEE589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8" t="14481" r="9987" b="20102"/>
          <a:stretch>
            <a:fillRect/>
          </a:stretch>
        </p:blipFill>
        <p:spPr bwMode="auto">
          <a:xfrm>
            <a:off x="6366467" y="1453661"/>
            <a:ext cx="5430297" cy="482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0A8E31-21B3-4B08-9BCC-E2CE1DD53A9A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326919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Wind Hydrogen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582"/>
            <a:ext cx="5994679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Increase today’s wind capacity by 26 times to generate hydrogen via electrolysis.  The hydrogen would allow us to replace gasoline vehicles with fuel cell vehicles .</a:t>
            </a:r>
          </a:p>
          <a:p>
            <a:endParaRPr lang="en-US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458E311-E0DD-4EC8-91C0-B0D25477BF31}"/>
              </a:ext>
            </a:extLst>
          </p:cNvPr>
          <p:cNvGrpSpPr>
            <a:grpSpLocks/>
          </p:cNvGrpSpPr>
          <p:nvPr/>
        </p:nvGrpSpPr>
        <p:grpSpPr bwMode="auto">
          <a:xfrm>
            <a:off x="4636048" y="365125"/>
            <a:ext cx="1714500" cy="714375"/>
            <a:chOff x="3200400" y="1905000"/>
            <a:chExt cx="1713844" cy="71482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AB02F2B6-97BE-4185-B23F-58CB636699BA}"/>
                </a:ext>
              </a:extLst>
            </p:cNvPr>
            <p:cNvSpPr/>
            <p:nvPr/>
          </p:nvSpPr>
          <p:spPr>
            <a:xfrm flipH="1">
              <a:off x="3200400" y="1905000"/>
              <a:ext cx="1675759" cy="6862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25DFB9-8648-45E6-B171-DE94D03916AA}"/>
                </a:ext>
              </a:extLst>
            </p:cNvPr>
            <p:cNvSpPr/>
            <p:nvPr/>
          </p:nvSpPr>
          <p:spPr>
            <a:xfrm>
              <a:off x="4452459" y="1943124"/>
              <a:ext cx="46178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sysClr val="windowText" lastClr="000000"/>
                  </a:solidFill>
                  <a:latin typeface="Franklin Gothic Demi" pitchFamily="34" charset="0"/>
                  <a:ea typeface="+mj-ea"/>
                  <a:cs typeface="+mj-cs"/>
                </a:rPr>
                <a:t>E</a:t>
              </a:r>
              <a:endParaRPr lang="en-US" dirty="0">
                <a:solidFill>
                  <a:sysClr val="windowText" lastClr="000000"/>
                </a:solidFill>
                <a:cs typeface="+mn-cs"/>
              </a:endParaRPr>
            </a:p>
          </p:txBody>
        </p:sp>
      </p:grpSp>
      <p:pic>
        <p:nvPicPr>
          <p:cNvPr id="8" name="Picture 1" descr="C:\Users\ets\Documents\Energy Training Solutions\Resources\Energy Sources and Fuels\Wind\Photos-Graphics\turbine close.jpg">
            <a:extLst>
              <a:ext uri="{FF2B5EF4-FFF2-40B4-BE49-F238E27FC236}">
                <a16:creationId xmlns:a16="http://schemas.microsoft.com/office/drawing/2014/main" id="{C22BF25C-2FCE-4661-998F-2D1B6CCB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" r="5336" b="4166"/>
          <a:stretch>
            <a:fillRect/>
          </a:stretch>
        </p:blipFill>
        <p:spPr bwMode="auto">
          <a:xfrm>
            <a:off x="7052264" y="1874855"/>
            <a:ext cx="4232031" cy="447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37BE91-D8F0-478B-8B9B-31C68B1A1E38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773512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Biofuels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16"/>
            <a:ext cx="4540022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Increase today’s ethanol production by about 28 times, and make it sustainable.  This production must come entirely from sugarcane, not corn.</a:t>
            </a:r>
          </a:p>
          <a:p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8D7CADD-E571-487E-885E-D5B0EAEC3804}"/>
              </a:ext>
            </a:extLst>
          </p:cNvPr>
          <p:cNvGrpSpPr>
            <a:grpSpLocks/>
          </p:cNvGrpSpPr>
          <p:nvPr/>
        </p:nvGrpSpPr>
        <p:grpSpPr bwMode="auto">
          <a:xfrm>
            <a:off x="3060559" y="964976"/>
            <a:ext cx="1752600" cy="714375"/>
            <a:chOff x="3200400" y="1905000"/>
            <a:chExt cx="1752316" cy="714828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4AF6258B-41A0-4F5D-B801-335C4D23C0E5}"/>
                </a:ext>
              </a:extLst>
            </p:cNvPr>
            <p:cNvSpPr/>
            <p:nvPr/>
          </p:nvSpPr>
          <p:spPr>
            <a:xfrm flipH="1">
              <a:off x="3200400" y="1905000"/>
              <a:ext cx="1676128" cy="686235"/>
            </a:xfrm>
            <a:prstGeom prst="rt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5896D0-94B4-4B6B-BE11-3A6E70F39FFD}"/>
                </a:ext>
              </a:extLst>
            </p:cNvPr>
            <p:cNvSpPr/>
            <p:nvPr/>
          </p:nvSpPr>
          <p:spPr>
            <a:xfrm>
              <a:off x="4452735" y="1943124"/>
              <a:ext cx="499981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H</a:t>
              </a:r>
              <a:endParaRPr lang="en-US" dirty="0">
                <a:cs typeface="+mn-cs"/>
              </a:endParaRPr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995BCFC5-617C-4831-8368-4345951CCDB2}"/>
              </a:ext>
            </a:extLst>
          </p:cNvPr>
          <p:cNvGrpSpPr>
            <a:grpSpLocks/>
          </p:cNvGrpSpPr>
          <p:nvPr/>
        </p:nvGrpSpPr>
        <p:grpSpPr bwMode="auto">
          <a:xfrm>
            <a:off x="3060559" y="231551"/>
            <a:ext cx="1676400" cy="714375"/>
            <a:chOff x="3200400" y="1905000"/>
            <a:chExt cx="1676400" cy="714828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3716B570-96CC-4DDF-A436-FBBB9D426DAF}"/>
                </a:ext>
              </a:extLst>
            </p:cNvPr>
            <p:cNvSpPr/>
            <p:nvPr/>
          </p:nvSpPr>
          <p:spPr>
            <a:xfrm flipH="1">
              <a:off x="3200400" y="1905000"/>
              <a:ext cx="1676400" cy="686235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E058D-BBC4-453A-BCD1-B99169E8D36C}"/>
                </a:ext>
              </a:extLst>
            </p:cNvPr>
            <p:cNvSpPr/>
            <p:nvPr/>
          </p:nvSpPr>
          <p:spPr>
            <a:xfrm>
              <a:off x="4452938" y="1943124"/>
              <a:ext cx="422275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T</a:t>
              </a:r>
              <a:endParaRPr lang="en-US" dirty="0">
                <a:cs typeface="+mn-cs"/>
              </a:endParaRPr>
            </a:p>
          </p:txBody>
        </p:sp>
      </p:grpSp>
      <p:pic>
        <p:nvPicPr>
          <p:cNvPr id="12" name="Picture 8" descr="http://flashnewstoday.com/wp-content/uploads/2010/07/sugarcane1.jpg">
            <a:extLst>
              <a:ext uri="{FF2B5EF4-FFF2-40B4-BE49-F238E27FC236}">
                <a16:creationId xmlns:a16="http://schemas.microsoft.com/office/drawing/2014/main" id="{99AB65B9-73F0-41A1-B148-7948907F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6" y="2051536"/>
            <a:ext cx="6048034" cy="412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2A5B13-ADE9-4052-A125-865008F9EC8A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433074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Forest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2"/>
            <a:ext cx="3583075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Halt global deforestation by 2060. </a:t>
            </a:r>
            <a:endParaRPr lang="en-US" dirty="0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AB6021F-1B91-4223-807F-25192B0DDEDC}"/>
              </a:ext>
            </a:extLst>
          </p:cNvPr>
          <p:cNvGrpSpPr>
            <a:grpSpLocks/>
          </p:cNvGrpSpPr>
          <p:nvPr/>
        </p:nvGrpSpPr>
        <p:grpSpPr bwMode="auto">
          <a:xfrm>
            <a:off x="4149136" y="454585"/>
            <a:ext cx="1752600" cy="714375"/>
            <a:chOff x="3200400" y="1905000"/>
            <a:chExt cx="1752316" cy="714828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292D7E47-5BAE-4611-96E3-C382F9A59A76}"/>
                </a:ext>
              </a:extLst>
            </p:cNvPr>
            <p:cNvSpPr/>
            <p:nvPr/>
          </p:nvSpPr>
          <p:spPr>
            <a:xfrm flipH="1">
              <a:off x="3200400" y="1905000"/>
              <a:ext cx="1676128" cy="686235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62C355-B7E4-4098-BFAC-1B3856227D3A}"/>
                </a:ext>
              </a:extLst>
            </p:cNvPr>
            <p:cNvSpPr/>
            <p:nvPr/>
          </p:nvSpPr>
          <p:spPr>
            <a:xfrm>
              <a:off x="4452735" y="1943124"/>
              <a:ext cx="499981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B</a:t>
              </a:r>
              <a:endParaRPr lang="en-US" dirty="0">
                <a:cs typeface="+mn-cs"/>
              </a:endParaRPr>
            </a:p>
          </p:txBody>
        </p:sp>
      </p:grpSp>
      <p:pic>
        <p:nvPicPr>
          <p:cNvPr id="15" name="Picture 7" descr="multiLayerForest">
            <a:extLst>
              <a:ext uri="{FF2B5EF4-FFF2-40B4-BE49-F238E27FC236}">
                <a16:creationId xmlns:a16="http://schemas.microsoft.com/office/drawing/2014/main" id="{458C7023-F8FC-410A-8BC7-55C324B2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 bwMode="auto">
          <a:xfrm>
            <a:off x="4772966" y="1890764"/>
            <a:ext cx="7124654" cy="400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AFA651-D217-4430-BDFB-21FB96991F7E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531951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FD53-1604-4A4D-B94B-649F196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Soil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14C0-3867-4491-88A0-C1A0474A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2"/>
            <a:ext cx="4563474" cy="4393380"/>
          </a:xfrm>
        </p:spPr>
        <p:txBody>
          <a:bodyPr/>
          <a:lstStyle/>
          <a:p>
            <a:r>
              <a:rPr lang="en-US" sz="3600" dirty="0"/>
              <a:t>A wedge would be achieved if we…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Apply carbon management strategies to all of the world’s crop lands.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AB6021F-1B91-4223-807F-25192B0DDEDC}"/>
              </a:ext>
            </a:extLst>
          </p:cNvPr>
          <p:cNvGrpSpPr>
            <a:grpSpLocks/>
          </p:cNvGrpSpPr>
          <p:nvPr/>
        </p:nvGrpSpPr>
        <p:grpSpPr bwMode="auto">
          <a:xfrm>
            <a:off x="4149136" y="454585"/>
            <a:ext cx="1752600" cy="714375"/>
            <a:chOff x="3200400" y="1905000"/>
            <a:chExt cx="1752316" cy="714828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292D7E47-5BAE-4611-96E3-C382F9A59A76}"/>
                </a:ext>
              </a:extLst>
            </p:cNvPr>
            <p:cNvSpPr/>
            <p:nvPr/>
          </p:nvSpPr>
          <p:spPr>
            <a:xfrm flipH="1">
              <a:off x="3200400" y="1905000"/>
              <a:ext cx="1676128" cy="686235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62C355-B7E4-4098-BFAC-1B3856227D3A}"/>
                </a:ext>
              </a:extLst>
            </p:cNvPr>
            <p:cNvSpPr/>
            <p:nvPr/>
          </p:nvSpPr>
          <p:spPr>
            <a:xfrm>
              <a:off x="4452735" y="1943124"/>
              <a:ext cx="499981" cy="676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800" dirty="0">
                  <a:solidFill>
                    <a:prstClr val="white"/>
                  </a:solidFill>
                  <a:latin typeface="Franklin Gothic Demi" pitchFamily="34" charset="0"/>
                  <a:ea typeface="+mj-ea"/>
                  <a:cs typeface="+mj-cs"/>
                </a:rPr>
                <a:t>B</a:t>
              </a:r>
              <a:endParaRPr lang="en-US" dirty="0">
                <a:cs typeface="+mn-cs"/>
              </a:endParaRPr>
            </a:p>
          </p:txBody>
        </p:sp>
      </p:grpSp>
      <p:pic>
        <p:nvPicPr>
          <p:cNvPr id="9" name="Picture 8" descr="http://t2.gstatic.com/images?q=tbn:ANd9GcTagCjtVEpWp9ObWBJenXmeWUa3D81wi4qYa2MatFp5Edng4PM&amp;t=1&amp;usg=__GnWYtI2dmX2qk2lWrS2gGhnOK0w=">
            <a:extLst>
              <a:ext uri="{FF2B5EF4-FFF2-40B4-BE49-F238E27FC236}">
                <a16:creationId xmlns:a16="http://schemas.microsoft.com/office/drawing/2014/main" id="{98097DDD-D688-415F-BBA9-53A1166E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17" y="1875692"/>
            <a:ext cx="5923242" cy="44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7B69C9-7E9A-41CA-A950-588F2A477C9A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976801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DE31-AFE1-487B-87B2-6813BEF2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Limits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C10FC-4AFB-4776-9078-551AD930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9332"/>
            <a:ext cx="5181600" cy="44163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Total budget of 12 climate bucks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some cases, the 2nd time you use a wedge its cost increases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See the Wedge Table for all limits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5B57D8-B892-496D-8F1C-CA0222228E3A}"/>
              </a:ext>
            </a:extLst>
          </p:cNvPr>
          <p:cNvSpPr/>
          <p:nvPr/>
        </p:nvSpPr>
        <p:spPr>
          <a:xfrm>
            <a:off x="685800" y="1679575"/>
            <a:ext cx="45720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 descr="C:\Users\ets\Desktop\wedge pie.jpg">
            <a:extLst>
              <a:ext uri="{FF2B5EF4-FFF2-40B4-BE49-F238E27FC236}">
                <a16:creationId xmlns:a16="http://schemas.microsoft.com/office/drawing/2014/main" id="{7869ADA8-B78E-4103-82F7-DA31FE65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3098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F68E4E3C-B2A2-4D62-927B-A2358DF8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1684338"/>
            <a:ext cx="16573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800">
                <a:latin typeface="Franklin Gothic Demi" pitchFamily="34" charset="0"/>
              </a:rPr>
              <a:t>LIMITS</a:t>
            </a: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21D8B-8AE8-4B10-BD0D-7B981C8AE34E}"/>
              </a:ext>
            </a:extLst>
          </p:cNvPr>
          <p:cNvSpPr/>
          <p:nvPr/>
        </p:nvSpPr>
        <p:spPr>
          <a:xfrm>
            <a:off x="2819400" y="4198938"/>
            <a:ext cx="993775" cy="677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+mn-cs"/>
              </a:rPr>
              <a:t>T=5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7DFEC-C9A5-4D9E-9D5C-5E97B3C40AA0}"/>
              </a:ext>
            </a:extLst>
          </p:cNvPr>
          <p:cNvSpPr/>
          <p:nvPr/>
        </p:nvSpPr>
        <p:spPr>
          <a:xfrm>
            <a:off x="3200400" y="2903538"/>
            <a:ext cx="1231900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+mn-cs"/>
              </a:rPr>
              <a:t>E=6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1E36B-242F-4239-8DD3-3CA383E18604}"/>
              </a:ext>
            </a:extLst>
          </p:cNvPr>
          <p:cNvSpPr/>
          <p:nvPr/>
        </p:nvSpPr>
        <p:spPr>
          <a:xfrm>
            <a:off x="1939925" y="2598738"/>
            <a:ext cx="1073150" cy="677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+mn-cs"/>
              </a:rPr>
              <a:t>B=3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DEC85C-0ECD-47A6-A176-B1531EB7D175}"/>
              </a:ext>
            </a:extLst>
          </p:cNvPr>
          <p:cNvSpPr/>
          <p:nvPr/>
        </p:nvSpPr>
        <p:spPr>
          <a:xfrm>
            <a:off x="1600200" y="3581400"/>
            <a:ext cx="1071563" cy="677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+mn-cs"/>
              </a:rPr>
              <a:t>H=5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648A29-06A6-49F9-A46D-86E0C43CB6B7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054339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E248-4297-4DF9-A58D-2772B3AD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Wedge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FB38A-2203-46AD-8441-489D9FA36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262626"/>
                </a:solidFill>
              </a:rPr>
              <a:t>You can only use 1 of each of these:</a:t>
            </a:r>
          </a:p>
          <a:p>
            <a:pPr lvl="1"/>
            <a:r>
              <a:rPr lang="en-US" altLang="en-US" dirty="0">
                <a:solidFill>
                  <a:srgbClr val="262626"/>
                </a:solidFill>
              </a:rPr>
              <a:t>Transportation Conservation</a:t>
            </a:r>
          </a:p>
          <a:p>
            <a:pPr lvl="1"/>
            <a:r>
              <a:rPr lang="en-US" altLang="en-US" dirty="0">
                <a:solidFill>
                  <a:srgbClr val="262626"/>
                </a:solidFill>
              </a:rPr>
              <a:t>Transportation Efficiency</a:t>
            </a:r>
          </a:p>
          <a:p>
            <a:pPr lvl="1"/>
            <a:r>
              <a:rPr lang="en-US" altLang="en-US" dirty="0">
                <a:solidFill>
                  <a:srgbClr val="262626"/>
                </a:solidFill>
              </a:rPr>
              <a:t>Electricity Generation Efficiency</a:t>
            </a:r>
          </a:p>
          <a:p>
            <a:pPr lvl="1"/>
            <a:r>
              <a:rPr lang="en-US" altLang="en-US" dirty="0">
                <a:solidFill>
                  <a:srgbClr val="262626"/>
                </a:solidFill>
              </a:rPr>
              <a:t>Soil Storage</a:t>
            </a:r>
          </a:p>
          <a:p>
            <a:r>
              <a:rPr lang="en-US" altLang="en-US" dirty="0">
                <a:solidFill>
                  <a:srgbClr val="262626"/>
                </a:solidFill>
              </a:rPr>
              <a:t>Efficiency in Buildings is ½ H + ½ T</a:t>
            </a:r>
          </a:p>
          <a:p>
            <a:r>
              <a:rPr lang="en-US" altLang="en-US" dirty="0">
                <a:solidFill>
                  <a:srgbClr val="262626"/>
                </a:solidFill>
              </a:rPr>
              <a:t>In some cases have a choice of sector when you use a wedge:</a:t>
            </a:r>
          </a:p>
          <a:p>
            <a:pPr lvl="1"/>
            <a:r>
              <a:rPr lang="en-US" altLang="en-US" dirty="0">
                <a:solidFill>
                  <a:srgbClr val="262626"/>
                </a:solidFill>
              </a:rPr>
              <a:t>CCUS Hydrogen from Natural Gas, CCUS Synfuels, Wind </a:t>
            </a:r>
            <a:r>
              <a:rPr lang="en-US" altLang="en-US" dirty="0" err="1">
                <a:solidFill>
                  <a:srgbClr val="262626"/>
                </a:solidFill>
              </a:rPr>
              <a:t>Hydrogen,Biofuels</a:t>
            </a:r>
            <a:endParaRPr lang="en-US" altLang="en-US" dirty="0">
              <a:solidFill>
                <a:srgbClr val="262626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D4EE7-8557-4797-92EA-87BC2930F7E3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51890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37E6-A9BA-4D28-9CF8-69A55D7F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82" y="395269"/>
            <a:ext cx="3456633" cy="3101557"/>
          </a:xfrm>
        </p:spPr>
        <p:txBody>
          <a:bodyPr>
            <a:noAutofit/>
          </a:bodyPr>
          <a:lstStyle/>
          <a:p>
            <a:r>
              <a:rPr lang="en-US" sz="3600" dirty="0"/>
              <a:t>Levels of CO2 have risen substantially since the industrial revolution.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915E4DC-DC7F-4AD8-9E55-6A9ED373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3331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D7EECF-3410-4EB1-A428-892BE6ADD565}"/>
              </a:ext>
            </a:extLst>
          </p:cNvPr>
          <p:cNvSpPr txBox="1">
            <a:spLocks/>
          </p:cNvSpPr>
          <p:nvPr/>
        </p:nvSpPr>
        <p:spPr>
          <a:xfrm>
            <a:off x="4783014" y="5691552"/>
            <a:ext cx="6620257" cy="68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i="1" dirty="0">
                <a:latin typeface="Franklin Gothic Book" pitchFamily="34" charset="0"/>
                <a:cs typeface="+mn-cs"/>
              </a:rPr>
              <a:t>National Oceanic &amp; Atmospheric Administration Earth System Research Laboratory Global Monitoring Division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i="1" dirty="0">
                <a:latin typeface="Franklin Gothic Book" pitchFamily="34" charset="0"/>
                <a:cs typeface="+mn-cs"/>
                <a:hlinkClick r:id="rId2"/>
              </a:rPr>
              <a:t>http://www.esrl.noaa.gov/gmd/ccgg/trends/</a:t>
            </a:r>
            <a:endParaRPr lang="en-US" sz="1600" i="1" dirty="0">
              <a:latin typeface="Franklin Gothic Book" pitchFamily="34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000" i="1" dirty="0">
              <a:latin typeface="Franklin Gothic Book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rgbClr val="262626"/>
              </a:solidFill>
              <a:latin typeface="Franklin Gothic Book" pitchFamily="34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3353F0-C659-4971-A5E5-68C7D4127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6" r="12242"/>
          <a:stretch/>
        </p:blipFill>
        <p:spPr>
          <a:xfrm>
            <a:off x="4783015" y="627635"/>
            <a:ext cx="6620256" cy="49131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EFA721-96DF-4252-9D75-295DDCD53360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941366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48EE-DF35-485F-BAA2-969ADBFD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84363-635E-49E4-A746-B0B48886A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defRPr/>
            </a:pPr>
            <a:r>
              <a:rPr lang="en-US" sz="7200" dirty="0">
                <a:solidFill>
                  <a:srgbClr val="FF00FF"/>
                </a:solidFill>
              </a:rPr>
              <a:t>E = Pink</a:t>
            </a:r>
          </a:p>
          <a:p>
            <a:pPr>
              <a:buClrTx/>
              <a:defRPr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 = Yellow</a:t>
            </a:r>
          </a:p>
          <a:p>
            <a:pPr>
              <a:buClrTx/>
              <a:defRPr/>
            </a:pPr>
            <a:r>
              <a:rPr lang="en-US" sz="7200" dirty="0">
                <a:solidFill>
                  <a:srgbClr val="00B0F0"/>
                </a:solidFill>
              </a:rPr>
              <a:t>T = Blue</a:t>
            </a:r>
          </a:p>
          <a:p>
            <a:pPr>
              <a:buClrTx/>
              <a:defRPr/>
            </a:pPr>
            <a:r>
              <a:rPr lang="en-US" sz="7200" dirty="0">
                <a:solidFill>
                  <a:srgbClr val="00B050"/>
                </a:solidFill>
              </a:rPr>
              <a:t>B = Green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57695-D653-452A-B5BE-AE5793935276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451291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465D-884D-4FE2-B126-F82E7018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09939"/>
            <a:ext cx="10541000" cy="876653"/>
          </a:xfrm>
        </p:spPr>
        <p:txBody>
          <a:bodyPr/>
          <a:lstStyle/>
          <a:p>
            <a:r>
              <a:rPr lang="en-US" dirty="0"/>
              <a:t>Wedge Poster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A4753-F1A5-41BB-8999-0E93FB3E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544706"/>
            <a:ext cx="10541000" cy="3548289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3200" dirty="0">
                <a:solidFill>
                  <a:srgbClr val="262626"/>
                </a:solidFill>
              </a:rPr>
              <a:t>What were the most important strategies you used in your solution?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3200" dirty="0">
                <a:solidFill>
                  <a:srgbClr val="262626"/>
                </a:solidFill>
              </a:rPr>
              <a:t>What was the hardest decision you had to make?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3200" dirty="0">
                <a:solidFill>
                  <a:srgbClr val="262626"/>
                </a:solidFill>
              </a:rPr>
              <a:t>Were there any disagreements in your group?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3200" dirty="0">
                <a:solidFill>
                  <a:srgbClr val="262626"/>
                </a:solidFill>
              </a:rPr>
              <a:t>I see you chose a ____ wedge.  </a:t>
            </a:r>
            <a:br>
              <a:rPr lang="en-US" altLang="en-US" sz="3200" dirty="0">
                <a:solidFill>
                  <a:srgbClr val="262626"/>
                </a:solidFill>
              </a:rPr>
            </a:br>
            <a:r>
              <a:rPr lang="en-US" altLang="en-US" sz="3200" dirty="0">
                <a:solidFill>
                  <a:srgbClr val="262626"/>
                </a:solidFill>
              </a:rPr>
              <a:t>Did you consider the ______issues associated with that wedge?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8F6F42-E654-47A8-A800-6D655042A259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599802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3721" y="29100"/>
            <a:ext cx="5542279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</a:rPr>
              <a:t>For More Information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9918" y="1573547"/>
            <a:ext cx="5542279" cy="38874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spcAft>
                <a:spcPts val="600"/>
              </a:spcAft>
            </a:pPr>
            <a:r>
              <a:rPr lang="en-US" altLang="en-US" dirty="0"/>
              <a:t>The NEED Project</a:t>
            </a:r>
            <a:endParaRPr lang="en-US" altLang="en-US" dirty="0">
              <a:hlinkClick r:id="rId2"/>
            </a:endParaRPr>
          </a:p>
          <a:p>
            <a:pPr marL="228600" lvl="1" indent="0">
              <a:spcAft>
                <a:spcPts val="600"/>
              </a:spcAft>
              <a:buNone/>
            </a:pPr>
            <a:r>
              <a:rPr lang="en-US" altLang="en-US" sz="2600" dirty="0">
                <a:hlinkClick r:id="rId2"/>
              </a:rPr>
              <a:t>www.need.org</a:t>
            </a:r>
            <a:endParaRPr lang="en-US" altLang="en-US" sz="2600" dirty="0"/>
          </a:p>
          <a:p>
            <a:pPr marL="228600" lvl="1" indent="0">
              <a:spcAft>
                <a:spcPts val="600"/>
              </a:spcAft>
              <a:buNone/>
            </a:pPr>
            <a:r>
              <a:rPr lang="en-US" altLang="en-US" sz="2600" dirty="0">
                <a:hlinkClick r:id="rId3"/>
              </a:rPr>
              <a:t>info@need.org</a:t>
            </a:r>
            <a:endParaRPr lang="en-US" altLang="en-US" sz="2600" dirty="0"/>
          </a:p>
          <a:p>
            <a:pPr marL="228600" lvl="1" indent="0">
              <a:spcAft>
                <a:spcPts val="600"/>
              </a:spcAft>
              <a:buNone/>
            </a:pPr>
            <a:r>
              <a:rPr lang="en-US" altLang="en-US" sz="2600" dirty="0"/>
              <a:t>1-800-875-5029</a:t>
            </a:r>
          </a:p>
          <a:p>
            <a:pPr marL="0" indent="-228600">
              <a:spcAft>
                <a:spcPts val="600"/>
              </a:spcAft>
            </a:pPr>
            <a:r>
              <a:rPr lang="en-US" altLang="en-US" dirty="0"/>
              <a:t>Energy Information Administration</a:t>
            </a:r>
          </a:p>
          <a:p>
            <a:pPr marL="228600" lvl="1" indent="0">
              <a:spcAft>
                <a:spcPts val="600"/>
              </a:spcAft>
              <a:buNone/>
            </a:pPr>
            <a:r>
              <a:rPr lang="en-US" altLang="en-US" sz="2600" dirty="0"/>
              <a:t>U.S. Department of Energy</a:t>
            </a:r>
          </a:p>
          <a:p>
            <a:pPr marL="228600" lvl="1" indent="0">
              <a:spcAft>
                <a:spcPts val="600"/>
              </a:spcAft>
              <a:buNone/>
            </a:pPr>
            <a:r>
              <a:rPr lang="en-US" altLang="en-US" sz="2600" dirty="0">
                <a:hlinkClick r:id="rId4"/>
              </a:rPr>
              <a:t>www.eia.gov</a:t>
            </a:r>
            <a:endParaRPr lang="en-US" altLang="en-US" sz="2600" dirty="0"/>
          </a:p>
          <a:p>
            <a:pPr indent="-228600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20872-4C70-4209-BF1F-F0C647076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05" y="-6998"/>
            <a:ext cx="4940595" cy="658746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AB0CD4-21ED-46CB-9E5E-B6D13BE8A44C}"/>
              </a:ext>
            </a:extLst>
          </p:cNvPr>
          <p:cNvCxnSpPr>
            <a:cxnSpLocks/>
          </p:cNvCxnSpPr>
          <p:nvPr/>
        </p:nvCxnSpPr>
        <p:spPr>
          <a:xfrm>
            <a:off x="712034" y="1268407"/>
            <a:ext cx="4753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F0DF48-A952-469A-992E-72C025954B7E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665397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IS SOCIAL!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Stay up-to-date with NEED. “Like” us on Facebook! Search for The NEED Project, and check out all we’ve got going on!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Follow us on Twitter. We share the latest energy news from around the country, @</a:t>
            </a:r>
            <a:r>
              <a:rPr lang="en-US" dirty="0" err="1"/>
              <a:t>NEED_Project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Follow us on Instagram and check out the photos taken at NEED events, instagram.com/</a:t>
            </a:r>
            <a:r>
              <a:rPr lang="en-US" dirty="0" err="1"/>
              <a:t>theneedproject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 us on Pinterest and pin ideas to use in your classroom, Pinterest.com/</a:t>
            </a:r>
            <a:r>
              <a:rPr lang="en-US" dirty="0" err="1"/>
              <a:t>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7163B-846C-4BB0-90EB-1310D40ADBBF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61000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37E6-A9BA-4D28-9CF8-69A55D7F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541" y="419041"/>
            <a:ext cx="9334917" cy="876653"/>
          </a:xfrm>
        </p:spPr>
        <p:txBody>
          <a:bodyPr>
            <a:noAutofit/>
          </a:bodyPr>
          <a:lstStyle/>
          <a:p>
            <a:r>
              <a:rPr lang="en-US" sz="3600" dirty="0"/>
              <a:t>Global temperatures have risen since the Industrial Revolution.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D5D3-9E68-4AA0-BA08-5344D50A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487"/>
            <a:ext cx="9782906" cy="3042626"/>
          </a:xfrm>
        </p:spPr>
        <p:txBody>
          <a:bodyPr/>
          <a:lstStyle/>
          <a:p>
            <a:r>
              <a:rPr lang="en-US" sz="3200" dirty="0"/>
              <a:t>Land temperatures have risen an average 1.5°C on land since 1880</a:t>
            </a:r>
          </a:p>
          <a:p>
            <a:r>
              <a:rPr lang="en-US" sz="3200" dirty="0"/>
              <a:t>The rate of increase in land temperatures since 1979 is double the rate since 1880</a:t>
            </a:r>
          </a:p>
          <a:p>
            <a:r>
              <a:rPr lang="en-US" sz="3200" dirty="0"/>
              <a:t>Ocean temperatures have risen on average 0.6°C since 1979</a:t>
            </a:r>
          </a:p>
          <a:p>
            <a:endParaRPr lang="en-US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915E4DC-DC7F-4AD8-9E55-6A9ED373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3331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7990D6-929D-43BC-9E25-282AAAC6AA27}"/>
              </a:ext>
            </a:extLst>
          </p:cNvPr>
          <p:cNvSpPr txBox="1">
            <a:spLocks/>
          </p:cNvSpPr>
          <p:nvPr/>
        </p:nvSpPr>
        <p:spPr>
          <a:xfrm>
            <a:off x="838200" y="5850083"/>
            <a:ext cx="8686800" cy="68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1" dirty="0">
                <a:latin typeface="Franklin Gothic Book" pitchFamily="34" charset="0"/>
                <a:cs typeface="+mn-cs"/>
              </a:rPr>
              <a:t>Intergovernmental Panel on Climate Change, Fifth Assessment Report, 2013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2F04B-02A0-4A56-9CFB-84E171901C5B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98021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12AF-3A2D-421B-84B9-22182009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365"/>
            <a:ext cx="10541000" cy="876653"/>
          </a:xfrm>
        </p:spPr>
        <p:txBody>
          <a:bodyPr>
            <a:noAutofit/>
          </a:bodyPr>
          <a:lstStyle/>
          <a:p>
            <a:r>
              <a:rPr lang="en-US" sz="3600" dirty="0"/>
              <a:t>Global Average Temperature and Carbon Dioxide Concentrations, 1744-2013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961FFF-BC1F-4A2F-98B8-CE10D3D10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93440"/>
              </p:ext>
            </p:extLst>
          </p:nvPr>
        </p:nvGraphicFramePr>
        <p:xfrm>
          <a:off x="525510" y="1567543"/>
          <a:ext cx="10853690" cy="491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2E2DF47-5ED9-4486-9CB5-5DD3C488B6EC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996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889D-DBD5-4861-9272-2FCDA0CF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790" y="419041"/>
            <a:ext cx="10133204" cy="87665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predicted effects of climate change are observable today.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2E460-0A7F-4803-90F3-C8B45131F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295"/>
            <a:ext cx="10541000" cy="46836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Sea ice has decreased 3.4 - 4.1% per decade between 1979 and 2012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1910 Glacier National Park had almost 150 glaciers; in 2010, that number reduced to 25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Greenland ice sheet lost 34 Gt per year 1992-2001 and lost 215 Gt per year 2002-2011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Increased heat waves since 1950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75 Percent more Category 4 and 5 storms since 1970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Greater drought in Mediterranean and West Africa</a:t>
            </a:r>
          </a:p>
          <a:p>
            <a:endParaRPr lang="en-US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6774984-3C00-49CF-8778-B4B8DF463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3331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55585-4B6D-4F5B-9F46-678367593CE1}"/>
              </a:ext>
            </a:extLst>
          </p:cNvPr>
          <p:cNvSpPr/>
          <p:nvPr/>
        </p:nvSpPr>
        <p:spPr>
          <a:xfrm>
            <a:off x="838200" y="6033722"/>
            <a:ext cx="76225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latin typeface="Franklin Gothic Book" pitchFamily="34" charset="0"/>
              </a:rPr>
              <a:t>Intergovernmental Panel on Climate Change, Fifth Assessment Report,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97299-4091-4A2B-85E5-618F082FCB2F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87723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4B44A-C04D-480A-90B9-31610C3F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310560"/>
            <a:ext cx="10721622" cy="775053"/>
          </a:xfrm>
        </p:spPr>
        <p:txBody>
          <a:bodyPr/>
          <a:lstStyle/>
          <a:p>
            <a:r>
              <a:rPr lang="en-US" dirty="0"/>
              <a:t>Climate Reports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4FD5F42-C5F2-44BA-9854-51BE010F626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3" b="2728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a57.foxnews.com/static/managed/img/Scitech/396/223/IPCC%20AP4%20Report.JPG">
            <a:extLst>
              <a:ext uri="{FF2B5EF4-FFF2-40B4-BE49-F238E27FC236}">
                <a16:creationId xmlns:a16="http://schemas.microsoft.com/office/drawing/2014/main" id="{5F1ECB50-C373-428A-AE9A-8BCC979B9AF2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r="17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9FB8AB8-3EC0-4DD1-9999-BB6983306D0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4" b="277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09113-07F5-4B17-BFC0-08CA6BB05C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0" dirty="0"/>
              <a:t>Some examples of accepted, recognized climate data and reports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14204-8D86-4F9B-90E1-39FBAC46143A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56653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8CB8-5AA7-452E-8B71-82710CD3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DC44-E362-489E-A8FD-FEDB0F73E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Intergovernmental Panel on Climate Change (IPCC)</a:t>
            </a:r>
          </a:p>
          <a:p>
            <a:pPr lvl="1">
              <a:buFont typeface="Arial" charset="0"/>
              <a:buNone/>
              <a:defRPr/>
            </a:pPr>
            <a:r>
              <a:rPr lang="en-US" sz="1600" b="1" dirty="0"/>
              <a:t>Fifth Assessment Report:</a:t>
            </a:r>
          </a:p>
          <a:p>
            <a:pPr lvl="1">
              <a:buFont typeface="Arial" charset="0"/>
              <a:buNone/>
              <a:defRPr/>
            </a:pPr>
            <a:r>
              <a:rPr lang="en-US" sz="1600" b="1" dirty="0">
                <a:hlinkClick r:id="rId2"/>
              </a:rPr>
              <a:t>http://www.ipcc.ch/report/ar5/wg1/</a:t>
            </a:r>
            <a:r>
              <a:rPr lang="en-US" sz="1600" b="1" dirty="0"/>
              <a:t> </a:t>
            </a:r>
          </a:p>
          <a:p>
            <a:pPr>
              <a:defRPr/>
            </a:pPr>
            <a:r>
              <a:rPr lang="en-US" sz="2400" b="1" dirty="0"/>
              <a:t>National Oceanic and Atmospheric Administration (NOAA)</a:t>
            </a:r>
          </a:p>
          <a:p>
            <a:pPr lvl="1">
              <a:buFont typeface="Arial" charset="0"/>
              <a:buNone/>
              <a:defRPr/>
            </a:pPr>
            <a:r>
              <a:rPr lang="en-US" sz="1600" b="1" dirty="0"/>
              <a:t>Extreme Events web page:​</a:t>
            </a:r>
          </a:p>
          <a:p>
            <a:pPr lvl="1">
              <a:buFont typeface="Arial" charset="0"/>
              <a:buNone/>
              <a:defRPr/>
            </a:pPr>
            <a:r>
              <a:rPr lang="en-US" sz="1600" b="1" dirty="0">
                <a:hlinkClick r:id="rId3"/>
              </a:rPr>
              <a:t>https://www.ncdc.noaa.gov/climate-information/extreme-events</a:t>
            </a:r>
            <a:r>
              <a:rPr lang="en-US" sz="1600" b="1" dirty="0"/>
              <a:t>  </a:t>
            </a:r>
          </a:p>
          <a:p>
            <a:pPr lvl="1">
              <a:buFont typeface="Arial" charset="0"/>
              <a:buNone/>
              <a:defRPr/>
            </a:pPr>
            <a:r>
              <a:rPr lang="en-US" sz="1600" b="1" dirty="0"/>
              <a:t>Other NOAA Science Papers and Publications:​</a:t>
            </a:r>
          </a:p>
          <a:p>
            <a:pPr lvl="1">
              <a:buFont typeface="Arial" charset="0"/>
              <a:buNone/>
              <a:defRPr/>
            </a:pPr>
            <a:r>
              <a:rPr lang="en-US" sz="1600" b="1" dirty="0">
                <a:hlinkClick r:id="rId4"/>
              </a:rPr>
              <a:t>https://www.ncdc.noaa.gov/climate-information/science-papers-and-publications</a:t>
            </a:r>
            <a:r>
              <a:rPr lang="en-US" sz="1600" b="1" dirty="0"/>
              <a:t>  </a:t>
            </a:r>
          </a:p>
          <a:p>
            <a:pPr>
              <a:defRPr/>
            </a:pPr>
            <a:r>
              <a:rPr lang="en-US" sz="2400" b="1" dirty="0"/>
              <a:t>U.S. Global Change Research Program</a:t>
            </a:r>
          </a:p>
          <a:p>
            <a:pPr lvl="1">
              <a:buFont typeface="Arial" charset="0"/>
              <a:buNone/>
              <a:defRPr/>
            </a:pPr>
            <a:r>
              <a:rPr lang="en-US" sz="1600" b="1" dirty="0"/>
              <a:t>Global Climate Change Impacts in the US (2009):</a:t>
            </a:r>
          </a:p>
          <a:p>
            <a:pPr lvl="1">
              <a:buFont typeface="Arial" charset="0"/>
              <a:buNone/>
              <a:defRPr/>
            </a:pPr>
            <a:r>
              <a:rPr lang="en-US" sz="1600" b="1" dirty="0">
                <a:hlinkClick r:id="rId5"/>
              </a:rPr>
              <a:t>http://www.globalchange.gov/what-we-do/assessment/previous-assessments/global-climate-change-impacts-in-the-us-2009</a:t>
            </a:r>
            <a:endParaRPr lang="en-US" sz="1600" b="1" dirty="0"/>
          </a:p>
          <a:p>
            <a:pPr lvl="1">
              <a:buFont typeface="Arial" charset="0"/>
              <a:buNone/>
              <a:defRPr/>
            </a:pPr>
            <a:r>
              <a:rPr lang="en-US" sz="1600" b="1" dirty="0"/>
              <a:t>Other USGCRP Reports:</a:t>
            </a:r>
            <a:endParaRPr lang="en-US" sz="1600" b="1" dirty="0">
              <a:hlinkClick r:id="rId6"/>
            </a:endParaRPr>
          </a:p>
          <a:p>
            <a:pPr lvl="1">
              <a:buFont typeface="Arial" charset="0"/>
              <a:buNone/>
              <a:defRPr/>
            </a:pPr>
            <a:r>
              <a:rPr lang="en-US" sz="1600" b="1" dirty="0">
                <a:hlinkClick r:id="rId6"/>
              </a:rPr>
              <a:t>http://www.globalchange.gov/publications/reports/scientific-assessments/us-impacts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EADC6-AB8A-40F7-B04A-139B13FDCA57}"/>
              </a:ext>
            </a:extLst>
          </p:cNvPr>
          <p:cNvSpPr/>
          <p:nvPr/>
        </p:nvSpPr>
        <p:spPr>
          <a:xfrm>
            <a:off x="1424218" y="6485877"/>
            <a:ext cx="2797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 ©2018 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803334990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NewTemp2017</Template>
  <TotalTime>191</TotalTime>
  <Words>1855</Words>
  <Application>Microsoft Office PowerPoint</Application>
  <PresentationFormat>Widescreen</PresentationFormat>
  <Paragraphs>281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Arial</vt:lpstr>
      <vt:lpstr>Arial Black</vt:lpstr>
      <vt:lpstr>Calibri</vt:lpstr>
      <vt:lpstr>Calibri Light</vt:lpstr>
      <vt:lpstr>Franklin Gothic Book</vt:lpstr>
      <vt:lpstr>Franklin Gothic Demi</vt:lpstr>
      <vt:lpstr>Tahoma</vt:lpstr>
      <vt:lpstr>Wingdings</vt:lpstr>
      <vt:lpstr>NewTemp2017</vt:lpstr>
      <vt:lpstr>CorelDRAW</vt:lpstr>
      <vt:lpstr>Introduction to Climate Change</vt:lpstr>
      <vt:lpstr>Four Facts with Respect to Climate Change</vt:lpstr>
      <vt:lpstr>CO2 and other greenhouse gases slow down thermal energy transfer.</vt:lpstr>
      <vt:lpstr>Levels of CO2 have risen substantially since the industrial revolution.</vt:lpstr>
      <vt:lpstr>Global temperatures have risen since the Industrial Revolution.</vt:lpstr>
      <vt:lpstr>Global Average Temperature and Carbon Dioxide Concentrations, 1744-2013</vt:lpstr>
      <vt:lpstr>Some predicted effects of climate change are observable today.</vt:lpstr>
      <vt:lpstr>Climate Reports</vt:lpstr>
      <vt:lpstr>Climate Reports</vt:lpstr>
      <vt:lpstr>Mitigating Climate Change</vt:lpstr>
      <vt:lpstr>So What’s the Problem?</vt:lpstr>
      <vt:lpstr>Mitigating Climate Change</vt:lpstr>
      <vt:lpstr>CO2 Concentrations</vt:lpstr>
      <vt:lpstr>PowerPoint Presentation</vt:lpstr>
      <vt:lpstr>Mitigating Climate Change</vt:lpstr>
      <vt:lpstr>The Wedge Challenge</vt:lpstr>
      <vt:lpstr>Four Kinds of Wedges</vt:lpstr>
      <vt:lpstr>PowerPoint Presentation</vt:lpstr>
      <vt:lpstr>Transportation Efficiency</vt:lpstr>
      <vt:lpstr>Transportation Conservation</vt:lpstr>
      <vt:lpstr>Efficiency in Buildings</vt:lpstr>
      <vt:lpstr>Electricity Generation Efficiency</vt:lpstr>
      <vt:lpstr>CCS with Coal or Natural Gas Electricity</vt:lpstr>
      <vt:lpstr>Hydrogen Fuel Cell Applications</vt:lpstr>
      <vt:lpstr>Hydrogen Production from Natural Gas</vt:lpstr>
      <vt:lpstr>CCUS with Hydrogen from Natural Gas</vt:lpstr>
      <vt:lpstr>What are Synfuels?</vt:lpstr>
      <vt:lpstr>CCS Synfuels</vt:lpstr>
      <vt:lpstr>Electricity-Switch from Coal to Natural Gas</vt:lpstr>
      <vt:lpstr>Nuclear Electricity</vt:lpstr>
      <vt:lpstr>Wind Electricity</vt:lpstr>
      <vt:lpstr>Solar Electricity</vt:lpstr>
      <vt:lpstr>What is Electrolysis?</vt:lpstr>
      <vt:lpstr>Wind Hydrogen</vt:lpstr>
      <vt:lpstr>Biofuels</vt:lpstr>
      <vt:lpstr>Forest Storage</vt:lpstr>
      <vt:lpstr>Soil Storage</vt:lpstr>
      <vt:lpstr>Wedge Limits</vt:lpstr>
      <vt:lpstr>Specific Wedge Limits</vt:lpstr>
      <vt:lpstr>Wedge Colors</vt:lpstr>
      <vt:lpstr>Wedge Poster Session</vt:lpstr>
      <vt:lpstr>For More Information</vt:lpstr>
      <vt:lpstr>NEED IS SOCIAL!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Climate Change</dc:title>
  <dc:creator>Yvonne Cramer</dc:creator>
  <cp:lastModifiedBy>Kim Swan</cp:lastModifiedBy>
  <cp:revision>20</cp:revision>
  <dcterms:created xsi:type="dcterms:W3CDTF">2017-07-13T14:12:24Z</dcterms:created>
  <dcterms:modified xsi:type="dcterms:W3CDTF">2019-02-06T17:20:34Z</dcterms:modified>
</cp:coreProperties>
</file>