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339" r:id="rId2"/>
    <p:sldId id="340" r:id="rId3"/>
    <p:sldId id="341" r:id="rId4"/>
    <p:sldId id="342" r:id="rId5"/>
    <p:sldId id="343" r:id="rId6"/>
    <p:sldId id="344" r:id="rId7"/>
    <p:sldId id="345" r:id="rId8"/>
    <p:sldId id="346" r:id="rId9"/>
    <p:sldId id="347" r:id="rId10"/>
    <p:sldId id="348" r:id="rId11"/>
    <p:sldId id="362" r:id="rId12"/>
    <p:sldId id="363"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555" autoAdjust="0"/>
  </p:normalViewPr>
  <p:slideViewPr>
    <p:cSldViewPr>
      <p:cViewPr varScale="1">
        <p:scale>
          <a:sx n="95" d="100"/>
          <a:sy n="95" d="100"/>
        </p:scale>
        <p:origin x="792"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A7CECF-45F6-483A-B354-378D1D8863BB}" type="datetimeFigureOut">
              <a:rPr lang="en-US" smtClean="0"/>
              <a:t>1/5/2016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9F51E4-9500-4F25-A558-7440F1F6DBD7}" type="slidenum">
              <a:rPr lang="en-US" smtClean="0"/>
              <a:t>‹#›</a:t>
            </a:fld>
            <a:endParaRPr lang="en-US"/>
          </a:p>
        </p:txBody>
      </p:sp>
    </p:spTree>
    <p:extLst>
      <p:ext uri="{BB962C8B-B14F-4D97-AF65-F5344CB8AC3E}">
        <p14:creationId xmlns:p14="http://schemas.microsoft.com/office/powerpoint/2010/main" val="1663931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862" indent="-285716" eaLnBrk="0" hangingPunct="0">
              <a:defRPr>
                <a:solidFill>
                  <a:schemeClr val="tx1"/>
                </a:solidFill>
                <a:latin typeface="Arial" charset="0"/>
              </a:defRPr>
            </a:lvl2pPr>
            <a:lvl3pPr marL="1142865" indent="-228573" eaLnBrk="0" hangingPunct="0">
              <a:defRPr>
                <a:solidFill>
                  <a:schemeClr val="tx1"/>
                </a:solidFill>
                <a:latin typeface="Arial" charset="0"/>
              </a:defRPr>
            </a:lvl3pPr>
            <a:lvl4pPr marL="1600011" indent="-228573" eaLnBrk="0" hangingPunct="0">
              <a:defRPr>
                <a:solidFill>
                  <a:schemeClr val="tx1"/>
                </a:solidFill>
                <a:latin typeface="Arial" charset="0"/>
              </a:defRPr>
            </a:lvl4pPr>
            <a:lvl5pPr marL="2057156" indent="-228573" eaLnBrk="0" hangingPunct="0">
              <a:defRPr>
                <a:solidFill>
                  <a:schemeClr val="tx1"/>
                </a:solidFill>
                <a:latin typeface="Arial" charset="0"/>
              </a:defRPr>
            </a:lvl5pPr>
            <a:lvl6pPr marL="2514303" indent="-228573" eaLnBrk="0" fontAlgn="base" hangingPunct="0">
              <a:spcBef>
                <a:spcPct val="0"/>
              </a:spcBef>
              <a:spcAft>
                <a:spcPct val="0"/>
              </a:spcAft>
              <a:defRPr>
                <a:solidFill>
                  <a:schemeClr val="tx1"/>
                </a:solidFill>
                <a:latin typeface="Arial" charset="0"/>
              </a:defRPr>
            </a:lvl6pPr>
            <a:lvl7pPr marL="2971449" indent="-228573" eaLnBrk="0" fontAlgn="base" hangingPunct="0">
              <a:spcBef>
                <a:spcPct val="0"/>
              </a:spcBef>
              <a:spcAft>
                <a:spcPct val="0"/>
              </a:spcAft>
              <a:defRPr>
                <a:solidFill>
                  <a:schemeClr val="tx1"/>
                </a:solidFill>
                <a:latin typeface="Arial" charset="0"/>
              </a:defRPr>
            </a:lvl7pPr>
            <a:lvl8pPr marL="3428594" indent="-228573" eaLnBrk="0" fontAlgn="base" hangingPunct="0">
              <a:spcBef>
                <a:spcPct val="0"/>
              </a:spcBef>
              <a:spcAft>
                <a:spcPct val="0"/>
              </a:spcAft>
              <a:defRPr>
                <a:solidFill>
                  <a:schemeClr val="tx1"/>
                </a:solidFill>
                <a:latin typeface="Arial" charset="0"/>
              </a:defRPr>
            </a:lvl8pPr>
            <a:lvl9pPr marL="3885741" indent="-228573"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2CFD31CE-C749-42A5-ABC6-0CE8B3F64EEB}" type="slidenum">
              <a:rPr lang="en-US" altLang="en-US" smtClean="0">
                <a:ea typeface="MS PGothic" pitchFamily="34" charset="-128"/>
              </a:rPr>
              <a:pPr eaLnBrk="1" fontAlgn="base" hangingPunct="1">
                <a:spcBef>
                  <a:spcPct val="0"/>
                </a:spcBef>
                <a:spcAft>
                  <a:spcPct val="0"/>
                </a:spcAft>
              </a:pPr>
              <a:t>1</a:t>
            </a:fld>
            <a:endParaRPr lang="en-US" altLang="en-US" smtClean="0">
              <a:ea typeface="MS PGothic" pitchFamily="34" charset="-128"/>
            </a:endParaRPr>
          </a:p>
        </p:txBody>
      </p:sp>
      <p:sp>
        <p:nvSpPr>
          <p:cNvPr id="921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latin typeface="Times New Roman" pitchFamily="18" charset="0"/>
                <a:ea typeface="MS PGothic" pitchFamily="34" charset="-128"/>
              </a:rPr>
              <a:t>Explain that in order to learn more about the 10 sources of energy, we’re now going to do an activity called Energy Enigma. Give a brief overview of the game.</a:t>
            </a:r>
          </a:p>
        </p:txBody>
      </p:sp>
    </p:spTree>
    <p:extLst>
      <p:ext uri="{BB962C8B-B14F-4D97-AF65-F5344CB8AC3E}">
        <p14:creationId xmlns:p14="http://schemas.microsoft.com/office/powerpoint/2010/main" val="27320857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latin typeface="Times New Roman" pitchFamily="18" charset="0"/>
                <a:ea typeface="MS PGothic" pitchFamily="34" charset="-128"/>
              </a:rPr>
              <a:t>Let’s see how the scoring might work if you decided to make two guesses in Round One. Your group has decided that it only wants to make two guesses in Round One.</a:t>
            </a:r>
          </a:p>
          <a:p>
            <a:pPr eaLnBrk="1" hangingPunct="1">
              <a:spcBef>
                <a:spcPct val="0"/>
              </a:spcBef>
            </a:pPr>
            <a:endParaRPr lang="en-US" altLang="en-US" dirty="0" smtClean="0">
              <a:latin typeface="Times New Roman" pitchFamily="18" charset="0"/>
              <a:ea typeface="MS PGothic" pitchFamily="34" charset="-128"/>
            </a:endParaRPr>
          </a:p>
          <a:p>
            <a:pPr eaLnBrk="1" hangingPunct="1">
              <a:spcBef>
                <a:spcPct val="0"/>
              </a:spcBef>
            </a:pPr>
            <a:r>
              <a:rPr lang="en-US" altLang="en-US" dirty="0" smtClean="0">
                <a:latin typeface="Times New Roman" pitchFamily="18" charset="0"/>
                <a:ea typeface="MS PGothic" pitchFamily="34" charset="-128"/>
              </a:rPr>
              <a:t>You are guessing that clue 10 in round one is hydropower so you would write a 10 next to Hydropower. </a:t>
            </a:r>
          </a:p>
          <a:p>
            <a:pPr eaLnBrk="1" hangingPunct="1">
              <a:spcBef>
                <a:spcPct val="0"/>
              </a:spcBef>
            </a:pPr>
            <a:endParaRPr lang="en-US" altLang="en-US" dirty="0" smtClean="0">
              <a:latin typeface="Times New Roman" pitchFamily="18" charset="0"/>
              <a:ea typeface="MS PGothic" pitchFamily="34" charset="-128"/>
            </a:endParaRPr>
          </a:p>
          <a:p>
            <a:pPr eaLnBrk="1" hangingPunct="1">
              <a:spcBef>
                <a:spcPct val="0"/>
              </a:spcBef>
            </a:pPr>
            <a:r>
              <a:rPr lang="en-US" altLang="en-US" dirty="0" smtClean="0">
                <a:latin typeface="Times New Roman" pitchFamily="18" charset="0"/>
                <a:ea typeface="MS PGothic" pitchFamily="34" charset="-128"/>
              </a:rPr>
              <a:t>You are also guessing that clue 6 is wind, so you write a 6 next to Wind.</a:t>
            </a:r>
          </a:p>
          <a:p>
            <a:pPr eaLnBrk="1" hangingPunct="1">
              <a:spcBef>
                <a:spcPct val="0"/>
              </a:spcBef>
            </a:pPr>
            <a:endParaRPr lang="en-US" altLang="en-US" dirty="0" smtClean="0">
              <a:latin typeface="Times New Roman" pitchFamily="18" charset="0"/>
              <a:ea typeface="MS PGothic" pitchFamily="34" charset="-128"/>
            </a:endParaRPr>
          </a:p>
          <a:p>
            <a:pPr eaLnBrk="1" hangingPunct="1">
              <a:spcBef>
                <a:spcPct val="0"/>
              </a:spcBef>
            </a:pPr>
            <a:r>
              <a:rPr lang="en-US" altLang="en-US" dirty="0" smtClean="0">
                <a:latin typeface="Times New Roman" pitchFamily="18" charset="0"/>
                <a:ea typeface="MS PGothic" pitchFamily="34" charset="-128"/>
              </a:rPr>
              <a:t>When you are done guessing, raise you hand and a Scorer will check your answers.</a:t>
            </a:r>
          </a:p>
          <a:p>
            <a:pPr eaLnBrk="1" hangingPunct="1">
              <a:spcBef>
                <a:spcPct val="0"/>
              </a:spcBef>
            </a:pPr>
            <a:endParaRPr lang="en-US" altLang="en-US" dirty="0" smtClean="0">
              <a:latin typeface="Times New Roman" pitchFamily="18" charset="0"/>
              <a:ea typeface="MS PGothic" pitchFamily="34" charset="-128"/>
            </a:endParaRPr>
          </a:p>
          <a:p>
            <a:pPr eaLnBrk="1" hangingPunct="1">
              <a:spcBef>
                <a:spcPct val="0"/>
              </a:spcBef>
            </a:pPr>
            <a:r>
              <a:rPr lang="en-US" altLang="en-US" dirty="0" smtClean="0">
                <a:latin typeface="Times New Roman" pitchFamily="18" charset="0"/>
                <a:ea typeface="MS PGothic" pitchFamily="34" charset="-128"/>
              </a:rPr>
              <a:t>If clue 10 was hydropower you will receive 30 points for the correct guess.</a:t>
            </a:r>
          </a:p>
          <a:p>
            <a:pPr eaLnBrk="1" hangingPunct="1">
              <a:spcBef>
                <a:spcPct val="0"/>
              </a:spcBef>
            </a:pPr>
            <a:endParaRPr lang="en-US" altLang="en-US" dirty="0" smtClean="0">
              <a:latin typeface="Times New Roman" pitchFamily="18" charset="0"/>
              <a:ea typeface="MS PGothic" pitchFamily="34" charset="-128"/>
            </a:endParaRPr>
          </a:p>
          <a:p>
            <a:pPr eaLnBrk="1" hangingPunct="1">
              <a:spcBef>
                <a:spcPct val="0"/>
              </a:spcBef>
            </a:pPr>
            <a:r>
              <a:rPr lang="en-US" altLang="en-US" dirty="0" smtClean="0">
                <a:latin typeface="Times New Roman" pitchFamily="18" charset="0"/>
                <a:ea typeface="MS PGothic" pitchFamily="34" charset="-128"/>
              </a:rPr>
              <a:t>If clue 6 was not wind, we will deduct 10 points for the incorrect guess.</a:t>
            </a:r>
          </a:p>
          <a:p>
            <a:pPr eaLnBrk="1" hangingPunct="1">
              <a:spcBef>
                <a:spcPct val="0"/>
              </a:spcBef>
            </a:pPr>
            <a:endParaRPr lang="en-US" altLang="en-US" dirty="0" smtClean="0">
              <a:latin typeface="Times New Roman" pitchFamily="18" charset="0"/>
              <a:ea typeface="MS PGothic" pitchFamily="34" charset="-128"/>
            </a:endParaRPr>
          </a:p>
          <a:p>
            <a:pPr eaLnBrk="1" hangingPunct="1">
              <a:spcBef>
                <a:spcPct val="0"/>
              </a:spcBef>
            </a:pPr>
            <a:r>
              <a:rPr lang="en-US" altLang="en-US" dirty="0" smtClean="0">
                <a:latin typeface="Times New Roman" pitchFamily="18" charset="0"/>
                <a:ea typeface="MS PGothic" pitchFamily="34" charset="-128"/>
              </a:rPr>
              <a:t>Thus your total score for Round One is 20 points or 30 minus 10.</a:t>
            </a:r>
          </a:p>
        </p:txBody>
      </p:sp>
      <p:sp>
        <p:nvSpPr>
          <p:cNvPr id="1003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862" indent="-285716" eaLnBrk="0" hangingPunct="0">
              <a:defRPr>
                <a:solidFill>
                  <a:schemeClr val="tx1"/>
                </a:solidFill>
                <a:latin typeface="Arial" charset="0"/>
              </a:defRPr>
            </a:lvl2pPr>
            <a:lvl3pPr marL="1142865" indent="-228573" eaLnBrk="0" hangingPunct="0">
              <a:defRPr>
                <a:solidFill>
                  <a:schemeClr val="tx1"/>
                </a:solidFill>
                <a:latin typeface="Arial" charset="0"/>
              </a:defRPr>
            </a:lvl3pPr>
            <a:lvl4pPr marL="1600011" indent="-228573" eaLnBrk="0" hangingPunct="0">
              <a:defRPr>
                <a:solidFill>
                  <a:schemeClr val="tx1"/>
                </a:solidFill>
                <a:latin typeface="Arial" charset="0"/>
              </a:defRPr>
            </a:lvl4pPr>
            <a:lvl5pPr marL="2057156" indent="-228573" eaLnBrk="0" hangingPunct="0">
              <a:defRPr>
                <a:solidFill>
                  <a:schemeClr val="tx1"/>
                </a:solidFill>
                <a:latin typeface="Arial" charset="0"/>
              </a:defRPr>
            </a:lvl5pPr>
            <a:lvl6pPr marL="2514303" indent="-228573" eaLnBrk="0" fontAlgn="base" hangingPunct="0">
              <a:spcBef>
                <a:spcPct val="0"/>
              </a:spcBef>
              <a:spcAft>
                <a:spcPct val="0"/>
              </a:spcAft>
              <a:defRPr>
                <a:solidFill>
                  <a:schemeClr val="tx1"/>
                </a:solidFill>
                <a:latin typeface="Arial" charset="0"/>
              </a:defRPr>
            </a:lvl6pPr>
            <a:lvl7pPr marL="2971449" indent="-228573" eaLnBrk="0" fontAlgn="base" hangingPunct="0">
              <a:spcBef>
                <a:spcPct val="0"/>
              </a:spcBef>
              <a:spcAft>
                <a:spcPct val="0"/>
              </a:spcAft>
              <a:defRPr>
                <a:solidFill>
                  <a:schemeClr val="tx1"/>
                </a:solidFill>
                <a:latin typeface="Arial" charset="0"/>
              </a:defRPr>
            </a:lvl7pPr>
            <a:lvl8pPr marL="3428594" indent="-228573" eaLnBrk="0" fontAlgn="base" hangingPunct="0">
              <a:spcBef>
                <a:spcPct val="0"/>
              </a:spcBef>
              <a:spcAft>
                <a:spcPct val="0"/>
              </a:spcAft>
              <a:defRPr>
                <a:solidFill>
                  <a:schemeClr val="tx1"/>
                </a:solidFill>
                <a:latin typeface="Arial" charset="0"/>
              </a:defRPr>
            </a:lvl8pPr>
            <a:lvl9pPr marL="3885741" indent="-228573"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6B56FF24-5A53-46CA-83D7-81799164AD8C}" type="slidenum">
              <a:rPr lang="en-US" altLang="en-US" smtClean="0">
                <a:ea typeface="MS PGothic" pitchFamily="34" charset="-128"/>
              </a:rPr>
              <a:pPr eaLnBrk="1" fontAlgn="base" hangingPunct="1">
                <a:spcBef>
                  <a:spcPct val="0"/>
                </a:spcBef>
                <a:spcAft>
                  <a:spcPct val="0"/>
                </a:spcAft>
              </a:pPr>
              <a:t>10</a:t>
            </a:fld>
            <a:endParaRPr lang="en-US" altLang="en-US" smtClean="0">
              <a:ea typeface="MS PGothic" pitchFamily="34" charset="-128"/>
            </a:endParaRPr>
          </a:p>
        </p:txBody>
      </p:sp>
    </p:spTree>
    <p:extLst>
      <p:ext uri="{BB962C8B-B14F-4D97-AF65-F5344CB8AC3E}">
        <p14:creationId xmlns:p14="http://schemas.microsoft.com/office/powerpoint/2010/main" val="2067642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4ED94D-9D52-4225-9E8B-44A333783F37}" type="slidenum">
              <a:rPr lang="en-US" smtClean="0"/>
              <a:t>2</a:t>
            </a:fld>
            <a:endParaRPr lang="en-US"/>
          </a:p>
        </p:txBody>
      </p:sp>
    </p:spTree>
    <p:extLst>
      <p:ext uri="{BB962C8B-B14F-4D97-AF65-F5344CB8AC3E}">
        <p14:creationId xmlns:p14="http://schemas.microsoft.com/office/powerpoint/2010/main" val="26884684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latin typeface="Times New Roman" pitchFamily="18" charset="0"/>
                <a:ea typeface="MS PGothic" pitchFamily="34" charset="-128"/>
              </a:rPr>
              <a:t>Use the </a:t>
            </a:r>
            <a:r>
              <a:rPr lang="en-US" altLang="en-US" dirty="0" err="1" smtClean="0">
                <a:latin typeface="Times New Roman" pitchFamily="18" charset="0"/>
                <a:ea typeface="MS PGothic" pitchFamily="34" charset="-128"/>
              </a:rPr>
              <a:t>Infosheets</a:t>
            </a:r>
            <a:r>
              <a:rPr lang="en-US" altLang="en-US" dirty="0" smtClean="0">
                <a:latin typeface="Times New Roman" pitchFamily="18" charset="0"/>
                <a:ea typeface="MS PGothic" pitchFamily="34" charset="-128"/>
              </a:rPr>
              <a:t> and graphs to research the information that needs to be filled out on the Data Sheets.</a:t>
            </a:r>
          </a:p>
          <a:p>
            <a:pPr eaLnBrk="1" hangingPunct="1">
              <a:spcBef>
                <a:spcPct val="0"/>
              </a:spcBef>
            </a:pPr>
            <a:endParaRPr lang="en-US" altLang="en-US" dirty="0" smtClean="0">
              <a:latin typeface="Times New Roman" pitchFamily="18" charset="0"/>
              <a:ea typeface="MS PGothic" pitchFamily="34" charset="-128"/>
            </a:endParaRPr>
          </a:p>
          <a:p>
            <a:pPr eaLnBrk="1" hangingPunct="1">
              <a:spcBef>
                <a:spcPct val="0"/>
              </a:spcBef>
            </a:pPr>
            <a:r>
              <a:rPr lang="en-US" altLang="en-US" dirty="0" smtClean="0">
                <a:latin typeface="Times New Roman" pitchFamily="18" charset="0"/>
                <a:ea typeface="MS PGothic" pitchFamily="34" charset="-128"/>
              </a:rPr>
              <a:t>Note: After all of the Data Sheets are filled out, the </a:t>
            </a:r>
            <a:r>
              <a:rPr lang="en-US" altLang="en-US" dirty="0" err="1" smtClean="0">
                <a:latin typeface="Times New Roman" pitchFamily="18" charset="0"/>
                <a:ea typeface="MS PGothic" pitchFamily="34" charset="-128"/>
              </a:rPr>
              <a:t>Infosheets</a:t>
            </a:r>
            <a:r>
              <a:rPr lang="en-US" altLang="en-US" dirty="0" smtClean="0">
                <a:latin typeface="Times New Roman" pitchFamily="18" charset="0"/>
                <a:ea typeface="MS PGothic" pitchFamily="34" charset="-128"/>
              </a:rPr>
              <a:t> will be picked up. You will only have the notes you take on the Data Sheets to help you figure out the other teams’ sources of energy – so make sure you do a good job taking notes.</a:t>
            </a:r>
          </a:p>
        </p:txBody>
      </p:sp>
      <p:sp>
        <p:nvSpPr>
          <p:cNvPr id="93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862" indent="-285716" eaLnBrk="0" hangingPunct="0">
              <a:defRPr>
                <a:solidFill>
                  <a:schemeClr val="tx1"/>
                </a:solidFill>
                <a:latin typeface="Arial" charset="0"/>
              </a:defRPr>
            </a:lvl2pPr>
            <a:lvl3pPr marL="1142865" indent="-228573" eaLnBrk="0" hangingPunct="0">
              <a:defRPr>
                <a:solidFill>
                  <a:schemeClr val="tx1"/>
                </a:solidFill>
                <a:latin typeface="Arial" charset="0"/>
              </a:defRPr>
            </a:lvl3pPr>
            <a:lvl4pPr marL="1600011" indent="-228573" eaLnBrk="0" hangingPunct="0">
              <a:defRPr>
                <a:solidFill>
                  <a:schemeClr val="tx1"/>
                </a:solidFill>
                <a:latin typeface="Arial" charset="0"/>
              </a:defRPr>
            </a:lvl4pPr>
            <a:lvl5pPr marL="2057156" indent="-228573" eaLnBrk="0" hangingPunct="0">
              <a:defRPr>
                <a:solidFill>
                  <a:schemeClr val="tx1"/>
                </a:solidFill>
                <a:latin typeface="Arial" charset="0"/>
              </a:defRPr>
            </a:lvl5pPr>
            <a:lvl6pPr marL="2514303" indent="-228573" eaLnBrk="0" fontAlgn="base" hangingPunct="0">
              <a:spcBef>
                <a:spcPct val="0"/>
              </a:spcBef>
              <a:spcAft>
                <a:spcPct val="0"/>
              </a:spcAft>
              <a:defRPr>
                <a:solidFill>
                  <a:schemeClr val="tx1"/>
                </a:solidFill>
                <a:latin typeface="Arial" charset="0"/>
              </a:defRPr>
            </a:lvl6pPr>
            <a:lvl7pPr marL="2971449" indent="-228573" eaLnBrk="0" fontAlgn="base" hangingPunct="0">
              <a:spcBef>
                <a:spcPct val="0"/>
              </a:spcBef>
              <a:spcAft>
                <a:spcPct val="0"/>
              </a:spcAft>
              <a:defRPr>
                <a:solidFill>
                  <a:schemeClr val="tx1"/>
                </a:solidFill>
                <a:latin typeface="Arial" charset="0"/>
              </a:defRPr>
            </a:lvl7pPr>
            <a:lvl8pPr marL="3428594" indent="-228573" eaLnBrk="0" fontAlgn="base" hangingPunct="0">
              <a:spcBef>
                <a:spcPct val="0"/>
              </a:spcBef>
              <a:spcAft>
                <a:spcPct val="0"/>
              </a:spcAft>
              <a:defRPr>
                <a:solidFill>
                  <a:schemeClr val="tx1"/>
                </a:solidFill>
                <a:latin typeface="Arial" charset="0"/>
              </a:defRPr>
            </a:lvl8pPr>
            <a:lvl9pPr marL="3885741" indent="-228573"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49AEBED4-719F-4AA1-A2DF-64A6B0DB2C8B}" type="slidenum">
              <a:rPr lang="en-US" altLang="en-US" smtClean="0">
                <a:ea typeface="MS PGothic" pitchFamily="34" charset="-128"/>
              </a:rPr>
              <a:pPr eaLnBrk="1" fontAlgn="base" hangingPunct="1">
                <a:spcBef>
                  <a:spcPct val="0"/>
                </a:spcBef>
                <a:spcAft>
                  <a:spcPct val="0"/>
                </a:spcAft>
              </a:pPr>
              <a:t>3</a:t>
            </a:fld>
            <a:endParaRPr lang="en-US" altLang="en-US" smtClean="0">
              <a:ea typeface="MS PGothic" pitchFamily="34" charset="-128"/>
            </a:endParaRPr>
          </a:p>
        </p:txBody>
      </p:sp>
    </p:spTree>
    <p:extLst>
      <p:ext uri="{BB962C8B-B14F-4D97-AF65-F5344CB8AC3E}">
        <p14:creationId xmlns:p14="http://schemas.microsoft.com/office/powerpoint/2010/main" val="20067815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latin typeface="Times New Roman" pitchFamily="18" charset="0"/>
                <a:ea typeface="MS PGothic" pitchFamily="34" charset="-128"/>
              </a:rPr>
              <a:t>Write the name of each energy source you are assigned to research on one of the data sheets. Answer all of the questions about the source on the Data Sheet. You can use the back of the sheet for any additional information you think is important.</a:t>
            </a:r>
          </a:p>
        </p:txBody>
      </p:sp>
      <p:sp>
        <p:nvSpPr>
          <p:cNvPr id="94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862" indent="-285716" eaLnBrk="0" hangingPunct="0">
              <a:defRPr>
                <a:solidFill>
                  <a:schemeClr val="tx1"/>
                </a:solidFill>
                <a:latin typeface="Arial" charset="0"/>
              </a:defRPr>
            </a:lvl2pPr>
            <a:lvl3pPr marL="1142865" indent="-228573" eaLnBrk="0" hangingPunct="0">
              <a:defRPr>
                <a:solidFill>
                  <a:schemeClr val="tx1"/>
                </a:solidFill>
                <a:latin typeface="Arial" charset="0"/>
              </a:defRPr>
            </a:lvl3pPr>
            <a:lvl4pPr marL="1600011" indent="-228573" eaLnBrk="0" hangingPunct="0">
              <a:defRPr>
                <a:solidFill>
                  <a:schemeClr val="tx1"/>
                </a:solidFill>
                <a:latin typeface="Arial" charset="0"/>
              </a:defRPr>
            </a:lvl4pPr>
            <a:lvl5pPr marL="2057156" indent="-228573" eaLnBrk="0" hangingPunct="0">
              <a:defRPr>
                <a:solidFill>
                  <a:schemeClr val="tx1"/>
                </a:solidFill>
                <a:latin typeface="Arial" charset="0"/>
              </a:defRPr>
            </a:lvl5pPr>
            <a:lvl6pPr marL="2514303" indent="-228573" eaLnBrk="0" fontAlgn="base" hangingPunct="0">
              <a:spcBef>
                <a:spcPct val="0"/>
              </a:spcBef>
              <a:spcAft>
                <a:spcPct val="0"/>
              </a:spcAft>
              <a:defRPr>
                <a:solidFill>
                  <a:schemeClr val="tx1"/>
                </a:solidFill>
                <a:latin typeface="Arial" charset="0"/>
              </a:defRPr>
            </a:lvl6pPr>
            <a:lvl7pPr marL="2971449" indent="-228573" eaLnBrk="0" fontAlgn="base" hangingPunct="0">
              <a:spcBef>
                <a:spcPct val="0"/>
              </a:spcBef>
              <a:spcAft>
                <a:spcPct val="0"/>
              </a:spcAft>
              <a:defRPr>
                <a:solidFill>
                  <a:schemeClr val="tx1"/>
                </a:solidFill>
                <a:latin typeface="Arial" charset="0"/>
              </a:defRPr>
            </a:lvl7pPr>
            <a:lvl8pPr marL="3428594" indent="-228573" eaLnBrk="0" fontAlgn="base" hangingPunct="0">
              <a:spcBef>
                <a:spcPct val="0"/>
              </a:spcBef>
              <a:spcAft>
                <a:spcPct val="0"/>
              </a:spcAft>
              <a:defRPr>
                <a:solidFill>
                  <a:schemeClr val="tx1"/>
                </a:solidFill>
                <a:latin typeface="Arial" charset="0"/>
              </a:defRPr>
            </a:lvl8pPr>
            <a:lvl9pPr marL="3885741" indent="-228573"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7E44D397-6A77-4C5D-B5DA-FEB4CCB5E1CD}" type="slidenum">
              <a:rPr lang="en-US" altLang="en-US" smtClean="0">
                <a:ea typeface="MS PGothic" pitchFamily="34" charset="-128"/>
              </a:rPr>
              <a:pPr eaLnBrk="1" fontAlgn="base" hangingPunct="1">
                <a:spcBef>
                  <a:spcPct val="0"/>
                </a:spcBef>
                <a:spcAft>
                  <a:spcPct val="0"/>
                </a:spcAft>
              </a:pPr>
              <a:t>4</a:t>
            </a:fld>
            <a:endParaRPr lang="en-US" altLang="en-US" smtClean="0">
              <a:ea typeface="MS PGothic" pitchFamily="34" charset="-128"/>
            </a:endParaRPr>
          </a:p>
        </p:txBody>
      </p:sp>
    </p:spTree>
    <p:extLst>
      <p:ext uri="{BB962C8B-B14F-4D97-AF65-F5344CB8AC3E}">
        <p14:creationId xmlns:p14="http://schemas.microsoft.com/office/powerpoint/2010/main" val="32348845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latin typeface="Times New Roman" pitchFamily="18" charset="0"/>
              <a:ea typeface="MS PGothic" pitchFamily="34" charset="-128"/>
            </a:endParaRPr>
          </a:p>
        </p:txBody>
      </p:sp>
      <p:sp>
        <p:nvSpPr>
          <p:cNvPr id="952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862" indent="-285716" eaLnBrk="0" hangingPunct="0">
              <a:defRPr>
                <a:solidFill>
                  <a:schemeClr val="tx1"/>
                </a:solidFill>
                <a:latin typeface="Arial" charset="0"/>
              </a:defRPr>
            </a:lvl2pPr>
            <a:lvl3pPr marL="1142865" indent="-228573" eaLnBrk="0" hangingPunct="0">
              <a:defRPr>
                <a:solidFill>
                  <a:schemeClr val="tx1"/>
                </a:solidFill>
                <a:latin typeface="Arial" charset="0"/>
              </a:defRPr>
            </a:lvl3pPr>
            <a:lvl4pPr marL="1600011" indent="-228573" eaLnBrk="0" hangingPunct="0">
              <a:defRPr>
                <a:solidFill>
                  <a:schemeClr val="tx1"/>
                </a:solidFill>
                <a:latin typeface="Arial" charset="0"/>
              </a:defRPr>
            </a:lvl4pPr>
            <a:lvl5pPr marL="2057156" indent="-228573" eaLnBrk="0" hangingPunct="0">
              <a:defRPr>
                <a:solidFill>
                  <a:schemeClr val="tx1"/>
                </a:solidFill>
                <a:latin typeface="Arial" charset="0"/>
              </a:defRPr>
            </a:lvl5pPr>
            <a:lvl6pPr marL="2514303" indent="-228573" eaLnBrk="0" fontAlgn="base" hangingPunct="0">
              <a:spcBef>
                <a:spcPct val="0"/>
              </a:spcBef>
              <a:spcAft>
                <a:spcPct val="0"/>
              </a:spcAft>
              <a:defRPr>
                <a:solidFill>
                  <a:schemeClr val="tx1"/>
                </a:solidFill>
                <a:latin typeface="Arial" charset="0"/>
              </a:defRPr>
            </a:lvl6pPr>
            <a:lvl7pPr marL="2971449" indent="-228573" eaLnBrk="0" fontAlgn="base" hangingPunct="0">
              <a:spcBef>
                <a:spcPct val="0"/>
              </a:spcBef>
              <a:spcAft>
                <a:spcPct val="0"/>
              </a:spcAft>
              <a:defRPr>
                <a:solidFill>
                  <a:schemeClr val="tx1"/>
                </a:solidFill>
                <a:latin typeface="Arial" charset="0"/>
              </a:defRPr>
            </a:lvl7pPr>
            <a:lvl8pPr marL="3428594" indent="-228573" eaLnBrk="0" fontAlgn="base" hangingPunct="0">
              <a:spcBef>
                <a:spcPct val="0"/>
              </a:spcBef>
              <a:spcAft>
                <a:spcPct val="0"/>
              </a:spcAft>
              <a:defRPr>
                <a:solidFill>
                  <a:schemeClr val="tx1"/>
                </a:solidFill>
                <a:latin typeface="Arial" charset="0"/>
              </a:defRPr>
            </a:lvl8pPr>
            <a:lvl9pPr marL="3885741" indent="-228573"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132B6FA0-DD7A-4C18-8973-37607CC580FC}" type="slidenum">
              <a:rPr lang="en-US" altLang="en-US" smtClean="0">
                <a:ea typeface="MS PGothic" pitchFamily="34" charset="-128"/>
              </a:rPr>
              <a:pPr eaLnBrk="1" fontAlgn="base" hangingPunct="1">
                <a:spcBef>
                  <a:spcPct val="0"/>
                </a:spcBef>
                <a:spcAft>
                  <a:spcPct val="0"/>
                </a:spcAft>
              </a:pPr>
              <a:t>5</a:t>
            </a:fld>
            <a:endParaRPr lang="en-US" altLang="en-US" smtClean="0">
              <a:ea typeface="MS PGothic" pitchFamily="34" charset="-128"/>
            </a:endParaRPr>
          </a:p>
        </p:txBody>
      </p:sp>
    </p:spTree>
    <p:extLst>
      <p:ext uri="{BB962C8B-B14F-4D97-AF65-F5344CB8AC3E}">
        <p14:creationId xmlns:p14="http://schemas.microsoft.com/office/powerpoint/2010/main" val="2295617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latin typeface="Times New Roman" pitchFamily="18" charset="0"/>
                <a:ea typeface="MS PGothic" pitchFamily="34" charset="-128"/>
              </a:rPr>
              <a:t>The game will be played in 4 rounds. In each round you will see 1 clue for each of the 10 sources of energy and try to guess which source goes with each clue. </a:t>
            </a:r>
          </a:p>
          <a:p>
            <a:pPr eaLnBrk="1" hangingPunct="1">
              <a:spcBef>
                <a:spcPct val="0"/>
              </a:spcBef>
            </a:pPr>
            <a:endParaRPr lang="en-US" altLang="en-US" dirty="0" smtClean="0">
              <a:latin typeface="Times New Roman" pitchFamily="18" charset="0"/>
              <a:ea typeface="MS PGothic" pitchFamily="34" charset="-128"/>
            </a:endParaRPr>
          </a:p>
          <a:p>
            <a:pPr eaLnBrk="1" hangingPunct="1">
              <a:spcBef>
                <a:spcPct val="0"/>
              </a:spcBef>
            </a:pPr>
            <a:r>
              <a:rPr lang="en-US" altLang="en-US" dirty="0" smtClean="0">
                <a:latin typeface="Times New Roman" pitchFamily="18" charset="0"/>
                <a:ea typeface="MS PGothic" pitchFamily="34" charset="-128"/>
              </a:rPr>
              <a:t>Your team now will decide in what order you want the clues to your energy source to be revealed.</a:t>
            </a:r>
          </a:p>
          <a:p>
            <a:pPr eaLnBrk="1" hangingPunct="1">
              <a:spcBef>
                <a:spcPct val="0"/>
              </a:spcBef>
            </a:pPr>
            <a:endParaRPr lang="en-US" altLang="en-US" dirty="0" smtClean="0">
              <a:latin typeface="Times New Roman" pitchFamily="18" charset="0"/>
              <a:ea typeface="MS PGothic" pitchFamily="34" charset="-128"/>
            </a:endParaRPr>
          </a:p>
          <a:p>
            <a:pPr eaLnBrk="1" hangingPunct="1">
              <a:spcBef>
                <a:spcPct val="0"/>
              </a:spcBef>
            </a:pPr>
            <a:r>
              <a:rPr lang="en-US" altLang="en-US" dirty="0" smtClean="0">
                <a:latin typeface="Times New Roman" pitchFamily="18" charset="0"/>
                <a:ea typeface="MS PGothic" pitchFamily="34" charset="-128"/>
              </a:rPr>
              <a:t>Remember, your goal is to try to hide the identity of your source from all of the other groups for as many rounds as possible. Therefore, you want the least revealing clue to be put up in the first round, the next least revealing clue to be shown in the second round. </a:t>
            </a:r>
          </a:p>
          <a:p>
            <a:pPr eaLnBrk="1" hangingPunct="1">
              <a:spcBef>
                <a:spcPct val="0"/>
              </a:spcBef>
            </a:pPr>
            <a:endParaRPr lang="en-US" altLang="en-US" dirty="0" smtClean="0">
              <a:latin typeface="Times New Roman" pitchFamily="18" charset="0"/>
              <a:ea typeface="MS PGothic" pitchFamily="34" charset="-128"/>
            </a:endParaRPr>
          </a:p>
          <a:p>
            <a:pPr eaLnBrk="1" hangingPunct="1">
              <a:spcBef>
                <a:spcPct val="0"/>
              </a:spcBef>
            </a:pPr>
            <a:r>
              <a:rPr lang="en-US" altLang="en-US" dirty="0" smtClean="0">
                <a:latin typeface="Times New Roman" pitchFamily="18" charset="0"/>
                <a:ea typeface="MS PGothic" pitchFamily="34" charset="-128"/>
              </a:rPr>
              <a:t>Since we will only be playing 4 rounds, only the 4 least revealing clues will be used in the game.</a:t>
            </a:r>
          </a:p>
          <a:p>
            <a:pPr eaLnBrk="1" hangingPunct="1">
              <a:spcBef>
                <a:spcPct val="0"/>
              </a:spcBef>
            </a:pPr>
            <a:endParaRPr lang="en-US" altLang="en-US" dirty="0" smtClean="0">
              <a:latin typeface="Times New Roman" pitchFamily="18" charset="0"/>
              <a:ea typeface="MS PGothic" pitchFamily="34" charset="-128"/>
            </a:endParaRPr>
          </a:p>
          <a:p>
            <a:pPr eaLnBrk="1" hangingPunct="1">
              <a:spcBef>
                <a:spcPct val="0"/>
              </a:spcBef>
            </a:pPr>
            <a:r>
              <a:rPr lang="en-US" altLang="en-US" dirty="0" smtClean="0">
                <a:latin typeface="Times New Roman" pitchFamily="18" charset="0"/>
                <a:ea typeface="MS PGothic" pitchFamily="34" charset="-128"/>
              </a:rPr>
              <a:t>Here is an example of how you might rank 4 clues from least revealing to most revealing.</a:t>
            </a:r>
          </a:p>
        </p:txBody>
      </p:sp>
      <p:sp>
        <p:nvSpPr>
          <p:cNvPr id="96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862" indent="-285716" eaLnBrk="0" hangingPunct="0">
              <a:defRPr>
                <a:solidFill>
                  <a:schemeClr val="tx1"/>
                </a:solidFill>
                <a:latin typeface="Arial" charset="0"/>
              </a:defRPr>
            </a:lvl2pPr>
            <a:lvl3pPr marL="1142865" indent="-228573" eaLnBrk="0" hangingPunct="0">
              <a:defRPr>
                <a:solidFill>
                  <a:schemeClr val="tx1"/>
                </a:solidFill>
                <a:latin typeface="Arial" charset="0"/>
              </a:defRPr>
            </a:lvl3pPr>
            <a:lvl4pPr marL="1600011" indent="-228573" eaLnBrk="0" hangingPunct="0">
              <a:defRPr>
                <a:solidFill>
                  <a:schemeClr val="tx1"/>
                </a:solidFill>
                <a:latin typeface="Arial" charset="0"/>
              </a:defRPr>
            </a:lvl4pPr>
            <a:lvl5pPr marL="2057156" indent="-228573" eaLnBrk="0" hangingPunct="0">
              <a:defRPr>
                <a:solidFill>
                  <a:schemeClr val="tx1"/>
                </a:solidFill>
                <a:latin typeface="Arial" charset="0"/>
              </a:defRPr>
            </a:lvl5pPr>
            <a:lvl6pPr marL="2514303" indent="-228573" eaLnBrk="0" fontAlgn="base" hangingPunct="0">
              <a:spcBef>
                <a:spcPct val="0"/>
              </a:spcBef>
              <a:spcAft>
                <a:spcPct val="0"/>
              </a:spcAft>
              <a:defRPr>
                <a:solidFill>
                  <a:schemeClr val="tx1"/>
                </a:solidFill>
                <a:latin typeface="Arial" charset="0"/>
              </a:defRPr>
            </a:lvl6pPr>
            <a:lvl7pPr marL="2971449" indent="-228573" eaLnBrk="0" fontAlgn="base" hangingPunct="0">
              <a:spcBef>
                <a:spcPct val="0"/>
              </a:spcBef>
              <a:spcAft>
                <a:spcPct val="0"/>
              </a:spcAft>
              <a:defRPr>
                <a:solidFill>
                  <a:schemeClr val="tx1"/>
                </a:solidFill>
                <a:latin typeface="Arial" charset="0"/>
              </a:defRPr>
            </a:lvl7pPr>
            <a:lvl8pPr marL="3428594" indent="-228573" eaLnBrk="0" fontAlgn="base" hangingPunct="0">
              <a:spcBef>
                <a:spcPct val="0"/>
              </a:spcBef>
              <a:spcAft>
                <a:spcPct val="0"/>
              </a:spcAft>
              <a:defRPr>
                <a:solidFill>
                  <a:schemeClr val="tx1"/>
                </a:solidFill>
                <a:latin typeface="Arial" charset="0"/>
              </a:defRPr>
            </a:lvl8pPr>
            <a:lvl9pPr marL="3885741" indent="-228573"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DEEBC298-FA2B-4AD6-9894-A67C4EF0CC0A}" type="slidenum">
              <a:rPr lang="en-US" altLang="en-US" smtClean="0">
                <a:ea typeface="MS PGothic" pitchFamily="34" charset="-128"/>
              </a:rPr>
              <a:pPr eaLnBrk="1" fontAlgn="base" hangingPunct="1">
                <a:spcBef>
                  <a:spcPct val="0"/>
                </a:spcBef>
                <a:spcAft>
                  <a:spcPct val="0"/>
                </a:spcAft>
              </a:pPr>
              <a:t>6</a:t>
            </a:fld>
            <a:endParaRPr lang="en-US" altLang="en-US" smtClean="0">
              <a:ea typeface="MS PGothic" pitchFamily="34" charset="-128"/>
            </a:endParaRPr>
          </a:p>
        </p:txBody>
      </p:sp>
    </p:spTree>
    <p:extLst>
      <p:ext uri="{BB962C8B-B14F-4D97-AF65-F5344CB8AC3E}">
        <p14:creationId xmlns:p14="http://schemas.microsoft.com/office/powerpoint/2010/main" val="16350841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latin typeface="Times New Roman" pitchFamily="18" charset="0"/>
                <a:ea typeface="MS PGothic" pitchFamily="34" charset="-128"/>
              </a:rPr>
              <a:t>Take out the Clue Cards and number each card from 1to 10 as shown in this slide. Pass out an equal number of Clue Cards to each person in your group – at least as equal as possible since there are 10 Clue Cards (because there are 10 sources of energy) and the 10 may not be divisible by the number of people in your group.</a:t>
            </a:r>
          </a:p>
          <a:p>
            <a:pPr eaLnBrk="1" hangingPunct="1">
              <a:spcBef>
                <a:spcPct val="0"/>
              </a:spcBef>
            </a:pPr>
            <a:endParaRPr lang="en-US" altLang="en-US" dirty="0" smtClean="0">
              <a:latin typeface="Times New Roman" pitchFamily="18" charset="0"/>
              <a:ea typeface="MS PGothic" pitchFamily="34" charset="-128"/>
            </a:endParaRPr>
          </a:p>
          <a:p>
            <a:pPr eaLnBrk="1" hangingPunct="1">
              <a:spcBef>
                <a:spcPct val="0"/>
              </a:spcBef>
            </a:pPr>
            <a:endParaRPr lang="en-US" altLang="en-US" dirty="0" smtClean="0">
              <a:latin typeface="Times New Roman" pitchFamily="18" charset="0"/>
              <a:ea typeface="MS PGothic" pitchFamily="34" charset="-128"/>
            </a:endParaRPr>
          </a:p>
          <a:p>
            <a:pPr eaLnBrk="1" hangingPunct="1">
              <a:spcBef>
                <a:spcPct val="0"/>
              </a:spcBef>
            </a:pPr>
            <a:endParaRPr lang="en-US" altLang="en-US" dirty="0" smtClean="0">
              <a:latin typeface="Times New Roman" pitchFamily="18" charset="0"/>
              <a:ea typeface="MS PGothic" pitchFamily="34" charset="-128"/>
            </a:endParaRPr>
          </a:p>
        </p:txBody>
      </p:sp>
      <p:sp>
        <p:nvSpPr>
          <p:cNvPr id="972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862" indent="-285716" eaLnBrk="0" hangingPunct="0">
              <a:defRPr>
                <a:solidFill>
                  <a:schemeClr val="tx1"/>
                </a:solidFill>
                <a:latin typeface="Arial" charset="0"/>
              </a:defRPr>
            </a:lvl2pPr>
            <a:lvl3pPr marL="1142865" indent="-228573" eaLnBrk="0" hangingPunct="0">
              <a:defRPr>
                <a:solidFill>
                  <a:schemeClr val="tx1"/>
                </a:solidFill>
                <a:latin typeface="Arial" charset="0"/>
              </a:defRPr>
            </a:lvl3pPr>
            <a:lvl4pPr marL="1600011" indent="-228573" eaLnBrk="0" hangingPunct="0">
              <a:defRPr>
                <a:solidFill>
                  <a:schemeClr val="tx1"/>
                </a:solidFill>
                <a:latin typeface="Arial" charset="0"/>
              </a:defRPr>
            </a:lvl4pPr>
            <a:lvl5pPr marL="2057156" indent="-228573" eaLnBrk="0" hangingPunct="0">
              <a:defRPr>
                <a:solidFill>
                  <a:schemeClr val="tx1"/>
                </a:solidFill>
                <a:latin typeface="Arial" charset="0"/>
              </a:defRPr>
            </a:lvl5pPr>
            <a:lvl6pPr marL="2514303" indent="-228573" eaLnBrk="0" fontAlgn="base" hangingPunct="0">
              <a:spcBef>
                <a:spcPct val="0"/>
              </a:spcBef>
              <a:spcAft>
                <a:spcPct val="0"/>
              </a:spcAft>
              <a:defRPr>
                <a:solidFill>
                  <a:schemeClr val="tx1"/>
                </a:solidFill>
                <a:latin typeface="Arial" charset="0"/>
              </a:defRPr>
            </a:lvl6pPr>
            <a:lvl7pPr marL="2971449" indent="-228573" eaLnBrk="0" fontAlgn="base" hangingPunct="0">
              <a:spcBef>
                <a:spcPct val="0"/>
              </a:spcBef>
              <a:spcAft>
                <a:spcPct val="0"/>
              </a:spcAft>
              <a:defRPr>
                <a:solidFill>
                  <a:schemeClr val="tx1"/>
                </a:solidFill>
                <a:latin typeface="Arial" charset="0"/>
              </a:defRPr>
            </a:lvl7pPr>
            <a:lvl8pPr marL="3428594" indent="-228573" eaLnBrk="0" fontAlgn="base" hangingPunct="0">
              <a:spcBef>
                <a:spcPct val="0"/>
              </a:spcBef>
              <a:spcAft>
                <a:spcPct val="0"/>
              </a:spcAft>
              <a:defRPr>
                <a:solidFill>
                  <a:schemeClr val="tx1"/>
                </a:solidFill>
                <a:latin typeface="Arial" charset="0"/>
              </a:defRPr>
            </a:lvl8pPr>
            <a:lvl9pPr marL="3885741" indent="-228573"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6A2086A9-4DA8-4258-A1A4-EEBE6687A802}" type="slidenum">
              <a:rPr lang="en-US" altLang="en-US" smtClean="0">
                <a:ea typeface="MS PGothic" pitchFamily="34" charset="-128"/>
              </a:rPr>
              <a:pPr eaLnBrk="1" fontAlgn="base" hangingPunct="1">
                <a:spcBef>
                  <a:spcPct val="0"/>
                </a:spcBef>
                <a:spcAft>
                  <a:spcPct val="0"/>
                </a:spcAft>
              </a:pPr>
              <a:t>7</a:t>
            </a:fld>
            <a:endParaRPr lang="en-US" altLang="en-US" smtClean="0">
              <a:ea typeface="MS PGothic" pitchFamily="34" charset="-128"/>
            </a:endParaRPr>
          </a:p>
        </p:txBody>
      </p:sp>
    </p:spTree>
    <p:extLst>
      <p:ext uri="{BB962C8B-B14F-4D97-AF65-F5344CB8AC3E}">
        <p14:creationId xmlns:p14="http://schemas.microsoft.com/office/powerpoint/2010/main" val="39962297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latin typeface="Times New Roman" pitchFamily="18" charset="0"/>
                <a:ea typeface="MS PGothic" pitchFamily="34" charset="-128"/>
              </a:rPr>
              <a:t>When I put the First Round clues up on the screen - the person in your group with the corresponding number Clue Card will write the clue in the Round 1 space on their clue card.</a:t>
            </a:r>
          </a:p>
        </p:txBody>
      </p:sp>
      <p:sp>
        <p:nvSpPr>
          <p:cNvPr id="983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862" indent="-285716" eaLnBrk="0" hangingPunct="0">
              <a:defRPr>
                <a:solidFill>
                  <a:schemeClr val="tx1"/>
                </a:solidFill>
                <a:latin typeface="Arial" charset="0"/>
              </a:defRPr>
            </a:lvl2pPr>
            <a:lvl3pPr marL="1142865" indent="-228573" eaLnBrk="0" hangingPunct="0">
              <a:defRPr>
                <a:solidFill>
                  <a:schemeClr val="tx1"/>
                </a:solidFill>
                <a:latin typeface="Arial" charset="0"/>
              </a:defRPr>
            </a:lvl3pPr>
            <a:lvl4pPr marL="1600011" indent="-228573" eaLnBrk="0" hangingPunct="0">
              <a:defRPr>
                <a:solidFill>
                  <a:schemeClr val="tx1"/>
                </a:solidFill>
                <a:latin typeface="Arial" charset="0"/>
              </a:defRPr>
            </a:lvl4pPr>
            <a:lvl5pPr marL="2057156" indent="-228573" eaLnBrk="0" hangingPunct="0">
              <a:defRPr>
                <a:solidFill>
                  <a:schemeClr val="tx1"/>
                </a:solidFill>
                <a:latin typeface="Arial" charset="0"/>
              </a:defRPr>
            </a:lvl5pPr>
            <a:lvl6pPr marL="2514303" indent="-228573" eaLnBrk="0" fontAlgn="base" hangingPunct="0">
              <a:spcBef>
                <a:spcPct val="0"/>
              </a:spcBef>
              <a:spcAft>
                <a:spcPct val="0"/>
              </a:spcAft>
              <a:defRPr>
                <a:solidFill>
                  <a:schemeClr val="tx1"/>
                </a:solidFill>
                <a:latin typeface="Arial" charset="0"/>
              </a:defRPr>
            </a:lvl6pPr>
            <a:lvl7pPr marL="2971449" indent="-228573" eaLnBrk="0" fontAlgn="base" hangingPunct="0">
              <a:spcBef>
                <a:spcPct val="0"/>
              </a:spcBef>
              <a:spcAft>
                <a:spcPct val="0"/>
              </a:spcAft>
              <a:defRPr>
                <a:solidFill>
                  <a:schemeClr val="tx1"/>
                </a:solidFill>
                <a:latin typeface="Arial" charset="0"/>
              </a:defRPr>
            </a:lvl7pPr>
            <a:lvl8pPr marL="3428594" indent="-228573" eaLnBrk="0" fontAlgn="base" hangingPunct="0">
              <a:spcBef>
                <a:spcPct val="0"/>
              </a:spcBef>
              <a:spcAft>
                <a:spcPct val="0"/>
              </a:spcAft>
              <a:defRPr>
                <a:solidFill>
                  <a:schemeClr val="tx1"/>
                </a:solidFill>
                <a:latin typeface="Arial" charset="0"/>
              </a:defRPr>
            </a:lvl8pPr>
            <a:lvl9pPr marL="3885741" indent="-228573"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5172C026-6C40-4A6A-95AC-757672142E26}" type="slidenum">
              <a:rPr lang="en-US" altLang="en-US" smtClean="0">
                <a:ea typeface="MS PGothic" pitchFamily="34" charset="-128"/>
              </a:rPr>
              <a:pPr eaLnBrk="1" fontAlgn="base" hangingPunct="1">
                <a:spcBef>
                  <a:spcPct val="0"/>
                </a:spcBef>
                <a:spcAft>
                  <a:spcPct val="0"/>
                </a:spcAft>
              </a:pPr>
              <a:t>8</a:t>
            </a:fld>
            <a:endParaRPr lang="en-US" altLang="en-US" smtClean="0">
              <a:ea typeface="MS PGothic" pitchFamily="34" charset="-128"/>
            </a:endParaRPr>
          </a:p>
        </p:txBody>
      </p:sp>
    </p:spTree>
    <p:extLst>
      <p:ext uri="{BB962C8B-B14F-4D97-AF65-F5344CB8AC3E}">
        <p14:creationId xmlns:p14="http://schemas.microsoft.com/office/powerpoint/2010/main" val="31526574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latin typeface="Times New Roman" pitchFamily="18" charset="0"/>
                <a:ea typeface="MS PGothic" pitchFamily="34" charset="-128"/>
              </a:rPr>
              <a:t>Now as a team – use the clues from Round One and the information on your Data Sheets to determine whether or not you want to guess what source of energy each clue represents.</a:t>
            </a:r>
          </a:p>
          <a:p>
            <a:pPr eaLnBrk="1" hangingPunct="1">
              <a:spcBef>
                <a:spcPct val="0"/>
              </a:spcBef>
            </a:pPr>
            <a:endParaRPr lang="en-US" altLang="en-US" dirty="0" smtClean="0">
              <a:latin typeface="Times New Roman" pitchFamily="18" charset="0"/>
              <a:ea typeface="MS PGothic" pitchFamily="34" charset="-128"/>
            </a:endParaRPr>
          </a:p>
          <a:p>
            <a:pPr eaLnBrk="1" hangingPunct="1">
              <a:spcBef>
                <a:spcPct val="0"/>
              </a:spcBef>
            </a:pPr>
            <a:r>
              <a:rPr lang="en-US" altLang="en-US" dirty="0" smtClean="0">
                <a:latin typeface="Times New Roman" pitchFamily="18" charset="0"/>
                <a:ea typeface="MS PGothic" pitchFamily="34" charset="-128"/>
              </a:rPr>
              <a:t>If you guess any source correctly in Round One – you will receive 30 points for that correct guess. </a:t>
            </a:r>
          </a:p>
          <a:p>
            <a:pPr eaLnBrk="1" hangingPunct="1">
              <a:spcBef>
                <a:spcPct val="0"/>
              </a:spcBef>
            </a:pPr>
            <a:endParaRPr lang="en-US" altLang="en-US" dirty="0" smtClean="0">
              <a:latin typeface="Times New Roman" pitchFamily="18" charset="0"/>
              <a:ea typeface="MS PGothic" pitchFamily="34" charset="-128"/>
            </a:endParaRPr>
          </a:p>
          <a:p>
            <a:pPr eaLnBrk="1" hangingPunct="1">
              <a:spcBef>
                <a:spcPct val="0"/>
              </a:spcBef>
            </a:pPr>
            <a:r>
              <a:rPr lang="en-US" altLang="en-US" dirty="0" smtClean="0">
                <a:latin typeface="Times New Roman" pitchFamily="18" charset="0"/>
                <a:ea typeface="MS PGothic" pitchFamily="34" charset="-128"/>
              </a:rPr>
              <a:t>However, there is a penalty for guessing incorrectly. For each source you guess that is incorrect, you will loose 10 points.</a:t>
            </a:r>
          </a:p>
          <a:p>
            <a:pPr eaLnBrk="1" hangingPunct="1">
              <a:spcBef>
                <a:spcPct val="0"/>
              </a:spcBef>
            </a:pPr>
            <a:endParaRPr lang="en-US" altLang="en-US" dirty="0" smtClean="0">
              <a:latin typeface="Times New Roman" pitchFamily="18" charset="0"/>
              <a:ea typeface="MS PGothic" pitchFamily="34" charset="-128"/>
            </a:endParaRPr>
          </a:p>
          <a:p>
            <a:pPr eaLnBrk="1" hangingPunct="1">
              <a:spcBef>
                <a:spcPct val="0"/>
              </a:spcBef>
            </a:pPr>
            <a:r>
              <a:rPr lang="en-US" altLang="en-US" dirty="0" smtClean="0">
                <a:latin typeface="Times New Roman" pitchFamily="18" charset="0"/>
                <a:ea typeface="MS PGothic" pitchFamily="34" charset="-128"/>
              </a:rPr>
              <a:t>Any source you choose not to guess does not count for or against you – 0 points for each no guess, but no points taken off your total score.</a:t>
            </a:r>
          </a:p>
          <a:p>
            <a:pPr eaLnBrk="1" hangingPunct="1">
              <a:spcBef>
                <a:spcPct val="0"/>
              </a:spcBef>
            </a:pPr>
            <a:endParaRPr lang="en-US" altLang="en-US" dirty="0" smtClean="0">
              <a:latin typeface="Times New Roman" pitchFamily="18" charset="0"/>
              <a:ea typeface="MS PGothic" pitchFamily="34" charset="-128"/>
            </a:endParaRPr>
          </a:p>
          <a:p>
            <a:pPr eaLnBrk="1" hangingPunct="1">
              <a:spcBef>
                <a:spcPct val="0"/>
              </a:spcBef>
            </a:pPr>
            <a:r>
              <a:rPr lang="en-US" altLang="en-US" dirty="0" smtClean="0">
                <a:latin typeface="Times New Roman" pitchFamily="18" charset="0"/>
                <a:ea typeface="MS PGothic" pitchFamily="34" charset="-128"/>
              </a:rPr>
              <a:t>You may guess as many sources in each round as you would like.</a:t>
            </a:r>
          </a:p>
        </p:txBody>
      </p:sp>
      <p:sp>
        <p:nvSpPr>
          <p:cNvPr id="993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862" indent="-285716" eaLnBrk="0" hangingPunct="0">
              <a:defRPr>
                <a:solidFill>
                  <a:schemeClr val="tx1"/>
                </a:solidFill>
                <a:latin typeface="Arial" charset="0"/>
              </a:defRPr>
            </a:lvl2pPr>
            <a:lvl3pPr marL="1142865" indent="-228573" eaLnBrk="0" hangingPunct="0">
              <a:defRPr>
                <a:solidFill>
                  <a:schemeClr val="tx1"/>
                </a:solidFill>
                <a:latin typeface="Arial" charset="0"/>
              </a:defRPr>
            </a:lvl3pPr>
            <a:lvl4pPr marL="1600011" indent="-228573" eaLnBrk="0" hangingPunct="0">
              <a:defRPr>
                <a:solidFill>
                  <a:schemeClr val="tx1"/>
                </a:solidFill>
                <a:latin typeface="Arial" charset="0"/>
              </a:defRPr>
            </a:lvl4pPr>
            <a:lvl5pPr marL="2057156" indent="-228573" eaLnBrk="0" hangingPunct="0">
              <a:defRPr>
                <a:solidFill>
                  <a:schemeClr val="tx1"/>
                </a:solidFill>
                <a:latin typeface="Arial" charset="0"/>
              </a:defRPr>
            </a:lvl5pPr>
            <a:lvl6pPr marL="2514303" indent="-228573" eaLnBrk="0" fontAlgn="base" hangingPunct="0">
              <a:spcBef>
                <a:spcPct val="0"/>
              </a:spcBef>
              <a:spcAft>
                <a:spcPct val="0"/>
              </a:spcAft>
              <a:defRPr>
                <a:solidFill>
                  <a:schemeClr val="tx1"/>
                </a:solidFill>
                <a:latin typeface="Arial" charset="0"/>
              </a:defRPr>
            </a:lvl6pPr>
            <a:lvl7pPr marL="2971449" indent="-228573" eaLnBrk="0" fontAlgn="base" hangingPunct="0">
              <a:spcBef>
                <a:spcPct val="0"/>
              </a:spcBef>
              <a:spcAft>
                <a:spcPct val="0"/>
              </a:spcAft>
              <a:defRPr>
                <a:solidFill>
                  <a:schemeClr val="tx1"/>
                </a:solidFill>
                <a:latin typeface="Arial" charset="0"/>
              </a:defRPr>
            </a:lvl7pPr>
            <a:lvl8pPr marL="3428594" indent="-228573" eaLnBrk="0" fontAlgn="base" hangingPunct="0">
              <a:spcBef>
                <a:spcPct val="0"/>
              </a:spcBef>
              <a:spcAft>
                <a:spcPct val="0"/>
              </a:spcAft>
              <a:defRPr>
                <a:solidFill>
                  <a:schemeClr val="tx1"/>
                </a:solidFill>
                <a:latin typeface="Arial" charset="0"/>
              </a:defRPr>
            </a:lvl8pPr>
            <a:lvl9pPr marL="3885741" indent="-228573"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305A1C95-6C0D-44B0-B5E2-0D9CEE7891B3}" type="slidenum">
              <a:rPr lang="en-US" altLang="en-US" smtClean="0">
                <a:ea typeface="MS PGothic" pitchFamily="34" charset="-128"/>
              </a:rPr>
              <a:pPr eaLnBrk="1" fontAlgn="base" hangingPunct="1">
                <a:spcBef>
                  <a:spcPct val="0"/>
                </a:spcBef>
                <a:spcAft>
                  <a:spcPct val="0"/>
                </a:spcAft>
              </a:pPr>
              <a:t>9</a:t>
            </a:fld>
            <a:endParaRPr lang="en-US" altLang="en-US" smtClean="0">
              <a:ea typeface="MS PGothic" pitchFamily="34" charset="-128"/>
            </a:endParaRPr>
          </a:p>
        </p:txBody>
      </p:sp>
    </p:spTree>
    <p:extLst>
      <p:ext uri="{BB962C8B-B14F-4D97-AF65-F5344CB8AC3E}">
        <p14:creationId xmlns:p14="http://schemas.microsoft.com/office/powerpoint/2010/main" val="1530131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1"/>
      </p:bgRef>
    </p:bg>
    <p:spTree>
      <p:nvGrpSpPr>
        <p:cNvPr id="1" name=""/>
        <p:cNvGrpSpPr/>
        <p:nvPr/>
      </p:nvGrpSpPr>
      <p:grpSpPr>
        <a:xfrm>
          <a:off x="0" y="0"/>
          <a:ext cx="0" cy="0"/>
          <a:chOff x="0" y="0"/>
          <a:chExt cx="0" cy="0"/>
        </a:xfrm>
      </p:grpSpPr>
      <p:sp>
        <p:nvSpPr>
          <p:cNvPr id="7" name="Content Placeholder 2"/>
          <p:cNvSpPr>
            <a:spLocks noGrp="1"/>
          </p:cNvSpPr>
          <p:nvPr>
            <p:ph sz="half" idx="10"/>
          </p:nvPr>
        </p:nvSpPr>
        <p:spPr>
          <a:xfrm>
            <a:off x="-152400" y="-76200"/>
            <a:ext cx="9372600" cy="7010400"/>
          </a:xfrm>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en-US" dirty="0"/>
          </a:p>
        </p:txBody>
      </p:sp>
      <p:sp>
        <p:nvSpPr>
          <p:cNvPr id="2" name="Title 1"/>
          <p:cNvSpPr>
            <a:spLocks noGrp="1"/>
          </p:cNvSpPr>
          <p:nvPr>
            <p:ph type="ctrTitle" hasCustomPrompt="1"/>
          </p:nvPr>
        </p:nvSpPr>
        <p:spPr>
          <a:xfrm>
            <a:off x="685800" y="5867400"/>
            <a:ext cx="7772400" cy="457199"/>
          </a:xfrm>
        </p:spPr>
        <p:txBody>
          <a:bodyPr/>
          <a:lstStyle>
            <a:lvl1pPr>
              <a:defRPr>
                <a:solidFill>
                  <a:srgbClr val="92D050"/>
                </a:solidFill>
              </a:defRPr>
            </a:lvl1pPr>
          </a:lstStyle>
          <a:p>
            <a:r>
              <a:rPr lang="en-US" dirty="0" smtClean="0"/>
              <a:t>TITLE</a:t>
            </a:r>
            <a:endParaRPr lang="en-US" dirty="0"/>
          </a:p>
        </p:txBody>
      </p:sp>
      <p:sp>
        <p:nvSpPr>
          <p:cNvPr id="3" name="Subtitle 2"/>
          <p:cNvSpPr>
            <a:spLocks noGrp="1"/>
          </p:cNvSpPr>
          <p:nvPr>
            <p:ph type="subTitle" idx="1" hasCustomPrompt="1"/>
          </p:nvPr>
        </p:nvSpPr>
        <p:spPr>
          <a:xfrm>
            <a:off x="1371600" y="6324600"/>
            <a:ext cx="6400800" cy="304800"/>
          </a:xfrm>
        </p:spPr>
        <p:txBody>
          <a:bodyPr>
            <a:normAutofit/>
          </a:bodyPr>
          <a:lstStyle>
            <a:lvl1pPr marL="0" indent="0" algn="ctr">
              <a:buNone/>
              <a:defRPr sz="180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AND A SUBTITLE</a:t>
            </a:r>
            <a:endParaRPr lang="en-US" dirty="0"/>
          </a:p>
        </p:txBody>
      </p:sp>
    </p:spTree>
    <p:extLst>
      <p:ext uri="{BB962C8B-B14F-4D97-AF65-F5344CB8AC3E}">
        <p14:creationId xmlns:p14="http://schemas.microsoft.com/office/powerpoint/2010/main" val="1721911100"/>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91466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1"/>
          <p:cNvSpPr>
            <a:spLocks noGrp="1"/>
          </p:cNvSpPr>
          <p:nvPr>
            <p:ph type="title"/>
          </p:nvPr>
        </p:nvSpPr>
        <p:spPr>
          <a:xfrm>
            <a:off x="457200" y="457200"/>
            <a:ext cx="8229600" cy="533400"/>
          </a:xfrm>
        </p:spPr>
        <p:txBody>
          <a:bodyPr/>
          <a:lstStyle/>
          <a:p>
            <a:r>
              <a:rPr lang="en-US" dirty="0" smtClean="0"/>
              <a:t>Click to edit Master title style</a:t>
            </a:r>
            <a:endParaRPr lang="en-US" dirty="0"/>
          </a:p>
        </p:txBody>
      </p:sp>
      <p:sp>
        <p:nvSpPr>
          <p:cNvPr id="6" name="Content Placeholder 2"/>
          <p:cNvSpPr>
            <a:spLocks noGrp="1"/>
          </p:cNvSpPr>
          <p:nvPr>
            <p:ph sz="half" idx="1"/>
          </p:nvPr>
        </p:nvSpPr>
        <p:spPr>
          <a:xfrm>
            <a:off x="457200" y="1600200"/>
            <a:ext cx="4038600" cy="4876800"/>
          </a:xfrm>
        </p:spPr>
        <p:txBody>
          <a:bodyPr/>
          <a:lstStyle>
            <a:lvl1pPr marL="342900" indent="-342900">
              <a:buFont typeface="Wingdings" pitchFamily="2" charset="2"/>
              <a:buChar char="§"/>
              <a:defRPr sz="2800"/>
            </a:lvl1pPr>
            <a:lvl2pPr>
              <a:defRPr sz="2400"/>
            </a:lvl2pPr>
            <a:lvl3pPr marL="1143000" indent="-228600">
              <a:buFont typeface="Wingdings" pitchFamily="2" charset="2"/>
              <a:buChar cha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3"/>
          <p:cNvSpPr>
            <a:spLocks noGrp="1"/>
          </p:cNvSpPr>
          <p:nvPr>
            <p:ph sz="half" idx="2"/>
          </p:nvPr>
        </p:nvSpPr>
        <p:spPr>
          <a:xfrm>
            <a:off x="4648200" y="1600201"/>
            <a:ext cx="4038600" cy="2743200"/>
          </a:xfrm>
        </p:spPr>
        <p:txBody>
          <a:bodyPr/>
          <a:lstStyle>
            <a:lvl1pPr marL="342900" indent="-342900">
              <a:buFont typeface="Wingdings" pitchFamily="2" charset="2"/>
              <a:buChar char="§"/>
              <a:defRPr sz="2800"/>
            </a:lvl1pPr>
            <a:lvl2pPr>
              <a:defRPr sz="2400"/>
            </a:lvl2pPr>
            <a:lvl3pPr marL="1143000" indent="-228600">
              <a:buFont typeface="Wingdings" pitchFamily="2" charset="2"/>
              <a:buChar cha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ubtitle 2"/>
          <p:cNvSpPr>
            <a:spLocks noGrp="1"/>
          </p:cNvSpPr>
          <p:nvPr>
            <p:ph type="subTitle" idx="10" hasCustomPrompt="1"/>
          </p:nvPr>
        </p:nvSpPr>
        <p:spPr>
          <a:xfrm>
            <a:off x="1371600" y="990600"/>
            <a:ext cx="6400800" cy="304800"/>
          </a:xfrm>
        </p:spPr>
        <p:txBody>
          <a:bodyPr>
            <a:normAutofit/>
          </a:bodyPr>
          <a:lstStyle>
            <a:lvl1pPr marL="0" indent="0" algn="ctr">
              <a:buNone/>
              <a:defRPr sz="180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AND A SUBTITLE</a:t>
            </a:r>
            <a:endParaRPr lang="en-US" dirty="0"/>
          </a:p>
        </p:txBody>
      </p:sp>
      <p:sp>
        <p:nvSpPr>
          <p:cNvPr id="9" name="Content Placeholder 3"/>
          <p:cNvSpPr>
            <a:spLocks noGrp="1"/>
          </p:cNvSpPr>
          <p:nvPr>
            <p:ph sz="half" idx="11"/>
          </p:nvPr>
        </p:nvSpPr>
        <p:spPr>
          <a:xfrm>
            <a:off x="4648200" y="4495800"/>
            <a:ext cx="4038600" cy="1981200"/>
          </a:xfrm>
        </p:spPr>
        <p:txBody>
          <a:bodyPr/>
          <a:lstStyle>
            <a:lvl1pPr marL="342900" indent="-342900">
              <a:buFont typeface="Wingdings" pitchFamily="2" charset="2"/>
              <a:buChar char="§"/>
              <a:defRPr sz="2000"/>
            </a:lvl1pPr>
            <a:lvl2pPr>
              <a:defRPr sz="2000"/>
            </a:lvl2pPr>
            <a:lvl3pPr marL="1143000" indent="-228600">
              <a:buFont typeface="Wingdings" pitchFamily="2" charset="2"/>
              <a:buChar cha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924201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userDrawn="1"/>
        </p:nvSpPr>
        <p:spPr>
          <a:xfrm>
            <a:off x="-304800" y="381000"/>
            <a:ext cx="9982200" cy="1066800"/>
          </a:xfrm>
          <a:prstGeom prst="rect">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
          </a:p>
        </p:txBody>
      </p:sp>
      <p:sp>
        <p:nvSpPr>
          <p:cNvPr id="5" name="Title 1"/>
          <p:cNvSpPr>
            <a:spLocks noGrp="1"/>
          </p:cNvSpPr>
          <p:nvPr>
            <p:ph type="title"/>
          </p:nvPr>
        </p:nvSpPr>
        <p:spPr>
          <a:xfrm>
            <a:off x="457200" y="457200"/>
            <a:ext cx="8229600" cy="533400"/>
          </a:xfrm>
        </p:spPr>
        <p:txBody>
          <a:bodyPr/>
          <a:lstStyle/>
          <a:p>
            <a:r>
              <a:rPr lang="en-US" dirty="0" smtClean="0"/>
              <a:t>Click to edit Master title style</a:t>
            </a:r>
            <a:endParaRPr lang="en-US" dirty="0"/>
          </a:p>
        </p:txBody>
      </p:sp>
      <p:sp>
        <p:nvSpPr>
          <p:cNvPr id="6" name="Content Placeholder 2"/>
          <p:cNvSpPr>
            <a:spLocks noGrp="1"/>
          </p:cNvSpPr>
          <p:nvPr>
            <p:ph sz="half" idx="1"/>
          </p:nvPr>
        </p:nvSpPr>
        <p:spPr>
          <a:xfrm>
            <a:off x="457200" y="1600200"/>
            <a:ext cx="4038600" cy="4876800"/>
          </a:xfrm>
        </p:spPr>
        <p:txBody>
          <a:bodyPr/>
          <a:lstStyle>
            <a:lvl1pPr marL="342900" indent="-342900">
              <a:buClr>
                <a:srgbClr val="92D050"/>
              </a:buClr>
              <a:buFont typeface="Wingdings" pitchFamily="2" charset="2"/>
              <a:buChar char="§"/>
              <a:defRPr sz="2800">
                <a:solidFill>
                  <a:schemeClr val="tx1"/>
                </a:solidFill>
              </a:defRPr>
            </a:lvl1pPr>
            <a:lvl2pPr marL="742950" indent="-285750">
              <a:buClr>
                <a:srgbClr val="92D050"/>
              </a:buClr>
              <a:buFont typeface="Arial" pitchFamily="34" charset="0"/>
              <a:buChar char="•"/>
              <a:defRPr sz="2400">
                <a:solidFill>
                  <a:schemeClr val="tx1"/>
                </a:solidFill>
              </a:defRPr>
            </a:lvl2pPr>
            <a:lvl3pPr marL="1143000" indent="-228600">
              <a:buClr>
                <a:srgbClr val="92D050"/>
              </a:buClr>
              <a:buFont typeface="Wingdings" pitchFamily="2" charset="2"/>
              <a:buChar char="§"/>
              <a:defRPr sz="2000">
                <a:solidFill>
                  <a:schemeClr val="tx1"/>
                </a:solidFill>
              </a:defRPr>
            </a:lvl3pPr>
            <a:lvl4pPr marL="1600200" indent="-228600">
              <a:buClr>
                <a:srgbClr val="92D050"/>
              </a:buClr>
              <a:buFont typeface="Arial" pitchFamily="34" charset="0"/>
              <a:buChar char="•"/>
              <a:defRPr sz="1800">
                <a:solidFill>
                  <a:schemeClr val="tx1"/>
                </a:solidFill>
              </a:defRPr>
            </a:lvl4pPr>
            <a:lvl5pPr>
              <a:buClr>
                <a:srgbClr val="92D050"/>
              </a:buClr>
              <a:defRPr sz="1800">
                <a:solidFill>
                  <a:schemeClr val="tx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3"/>
          <p:cNvSpPr>
            <a:spLocks noGrp="1"/>
          </p:cNvSpPr>
          <p:nvPr>
            <p:ph sz="half" idx="2"/>
          </p:nvPr>
        </p:nvSpPr>
        <p:spPr>
          <a:xfrm>
            <a:off x="4648200" y="1600201"/>
            <a:ext cx="4038600" cy="2743200"/>
          </a:xfrm>
        </p:spPr>
        <p:txBody>
          <a:bodyPr/>
          <a:lstStyle>
            <a:lvl1pPr marL="342900" indent="-342900">
              <a:buClr>
                <a:srgbClr val="92D050"/>
              </a:buClr>
              <a:buFont typeface="Wingdings" pitchFamily="2" charset="2"/>
              <a:buChar char="§"/>
              <a:defRPr sz="2800">
                <a:solidFill>
                  <a:schemeClr val="tx1"/>
                </a:solidFill>
              </a:defRPr>
            </a:lvl1pPr>
            <a:lvl2pPr marL="742950" indent="-285750">
              <a:buClr>
                <a:srgbClr val="92D050"/>
              </a:buClr>
              <a:buFont typeface="Arial" pitchFamily="34" charset="0"/>
              <a:buChar char="•"/>
              <a:defRPr sz="2400">
                <a:solidFill>
                  <a:schemeClr val="tx1"/>
                </a:solidFill>
              </a:defRPr>
            </a:lvl2pPr>
            <a:lvl3pPr marL="1143000" indent="-228600">
              <a:buClr>
                <a:srgbClr val="92D050"/>
              </a:buClr>
              <a:buFont typeface="Wingdings" pitchFamily="2" charset="2"/>
              <a:buChar char="§"/>
              <a:defRPr sz="2000">
                <a:solidFill>
                  <a:schemeClr val="tx1"/>
                </a:solidFill>
              </a:defRPr>
            </a:lvl3pPr>
            <a:lvl4pPr marL="1600200" indent="-228600">
              <a:buClr>
                <a:srgbClr val="92D050"/>
              </a:buClr>
              <a:buFont typeface="Arial" pitchFamily="34" charset="0"/>
              <a:buChar char="•"/>
              <a:defRPr sz="1800">
                <a:solidFill>
                  <a:schemeClr val="tx1"/>
                </a:solidFill>
              </a:defRPr>
            </a:lvl4pPr>
            <a:lvl5pPr>
              <a:buClr>
                <a:srgbClr val="92D050"/>
              </a:buClr>
              <a:defRPr sz="1800">
                <a:solidFill>
                  <a:schemeClr val="tx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ubtitle 2"/>
          <p:cNvSpPr>
            <a:spLocks noGrp="1"/>
          </p:cNvSpPr>
          <p:nvPr>
            <p:ph type="subTitle" idx="10" hasCustomPrompt="1"/>
          </p:nvPr>
        </p:nvSpPr>
        <p:spPr>
          <a:xfrm>
            <a:off x="1371600" y="990600"/>
            <a:ext cx="6400800" cy="304800"/>
          </a:xfrm>
        </p:spPr>
        <p:txBody>
          <a:bodyPr>
            <a:normAutofit/>
          </a:bodyPr>
          <a:lstStyle>
            <a:lvl1pPr marL="0" indent="0" algn="ctr">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AND A SUBTITLE</a:t>
            </a:r>
            <a:endParaRPr lang="en-US" dirty="0"/>
          </a:p>
        </p:txBody>
      </p:sp>
      <p:sp>
        <p:nvSpPr>
          <p:cNvPr id="9" name="Content Placeholder 3"/>
          <p:cNvSpPr>
            <a:spLocks noGrp="1"/>
          </p:cNvSpPr>
          <p:nvPr>
            <p:ph sz="half" idx="11"/>
          </p:nvPr>
        </p:nvSpPr>
        <p:spPr>
          <a:xfrm>
            <a:off x="4648200" y="4495800"/>
            <a:ext cx="4038600" cy="1981200"/>
          </a:xfrm>
        </p:spPr>
        <p:txBody>
          <a:bodyPr/>
          <a:lstStyle>
            <a:lvl1pPr marL="342900" indent="-342900">
              <a:buClr>
                <a:srgbClr val="92D050"/>
              </a:buClr>
              <a:buFont typeface="Wingdings" pitchFamily="2" charset="2"/>
              <a:buChar char="§"/>
              <a:defRPr sz="2000">
                <a:solidFill>
                  <a:schemeClr val="tx1"/>
                </a:solidFill>
              </a:defRPr>
            </a:lvl1pPr>
            <a:lvl2pPr marL="742950" indent="-285750">
              <a:buClr>
                <a:srgbClr val="92D050"/>
              </a:buClr>
              <a:buFont typeface="Arial" pitchFamily="34" charset="0"/>
              <a:buChar char="•"/>
              <a:defRPr sz="2000">
                <a:solidFill>
                  <a:schemeClr val="tx1"/>
                </a:solidFill>
              </a:defRPr>
            </a:lvl2pPr>
            <a:lvl3pPr marL="1143000" indent="-228600">
              <a:buClr>
                <a:srgbClr val="92D050"/>
              </a:buClr>
              <a:buFont typeface="Wingdings" pitchFamily="2" charset="2"/>
              <a:buChar char="§"/>
              <a:defRPr sz="2000">
                <a:solidFill>
                  <a:schemeClr val="tx1"/>
                </a:solidFill>
              </a:defRPr>
            </a:lvl3pPr>
            <a:lvl4pPr marL="1600200" indent="-228600">
              <a:buClr>
                <a:srgbClr val="92D050"/>
              </a:buClr>
              <a:buFont typeface="Arial" pitchFamily="34" charset="0"/>
              <a:buChar char="•"/>
              <a:defRPr sz="1800">
                <a:solidFill>
                  <a:schemeClr val="tx1"/>
                </a:solidFill>
              </a:defRPr>
            </a:lvl4pPr>
            <a:lvl5pPr>
              <a:buClr>
                <a:srgbClr val="92D050"/>
              </a:buClr>
              <a:defRPr sz="1800">
                <a:solidFill>
                  <a:schemeClr val="tx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457017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2895600" cy="60960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4419600" y="533400"/>
            <a:ext cx="4267200" cy="6096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85800" y="1435100"/>
            <a:ext cx="3657600" cy="51943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12170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chemeClr val="bg1"/>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600200" y="3048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7B24874-EFB7-4674-A8A1-EF1034CC2D5A}" type="datetimeFigureOut">
              <a:rPr lang="en-US" smtClean="0"/>
              <a:t>1/5/2016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FAFB3F6-6A75-4BED-BD37-8D56F1C3E28D}" type="slidenum">
              <a:rPr lang="en-US" smtClean="0"/>
              <a:t>‹#›</a:t>
            </a:fld>
            <a:endParaRPr lang="en-US"/>
          </a:p>
        </p:txBody>
      </p:sp>
    </p:spTree>
    <p:extLst>
      <p:ext uri="{BB962C8B-B14F-4D97-AF65-F5344CB8AC3E}">
        <p14:creationId xmlns:p14="http://schemas.microsoft.com/office/powerpoint/2010/main" val="10369227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733834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6126162"/>
          </a:xfrm>
        </p:spPr>
        <p:txBody>
          <a:bodyPr vert="eaVert"/>
          <a:lstStyle>
            <a:lvl1pPr>
              <a:defRPr>
                <a:solidFill>
                  <a:schemeClr val="bg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6126162"/>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801922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2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495E664F-0EDC-4AD3-A636-63AF79481834}" type="datetime1">
              <a:rPr lang="en-US"/>
              <a:pPr>
                <a:defRPr/>
              </a:pPr>
              <a:t>1/5/2016</a:t>
            </a:fld>
            <a:endParaRPr lang="en-US" dirty="0"/>
          </a:p>
        </p:txBody>
      </p:sp>
      <p:sp>
        <p:nvSpPr>
          <p:cNvPr id="3" name="Footer Placeholder 4"/>
          <p:cNvSpPr>
            <a:spLocks noGrp="1"/>
          </p:cNvSpPr>
          <p:nvPr>
            <p:ph type="ftr" sz="quarter" idx="11"/>
          </p:nvPr>
        </p:nvSpPr>
        <p:spPr>
          <a:xfrm>
            <a:off x="2743200" y="6356350"/>
            <a:ext cx="3733800" cy="365125"/>
          </a:xfrm>
          <a:prstGeom prst="rect">
            <a:avLst/>
          </a:prstGeom>
        </p:spPr>
        <p:txBody>
          <a:bodyPr/>
          <a:lstStyle>
            <a:lvl1pPr>
              <a:defRPr/>
            </a:lvl1pPr>
          </a:lstStyle>
          <a:p>
            <a:pPr>
              <a:defRPr/>
            </a:pPr>
            <a:r>
              <a:rPr lang="en-US"/>
              <a:t>The NEED Project</a:t>
            </a:r>
            <a:endParaRPr lang="en-US" dirty="0"/>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4610460F-BF2F-41EA-AA40-49144EF67D2E}" type="slidenum">
              <a:rPr lang="en-US"/>
              <a:pPr>
                <a:defRPr/>
              </a:pPr>
              <a:t>‹#›</a:t>
            </a:fld>
            <a:endParaRPr lang="en-US" dirty="0"/>
          </a:p>
        </p:txBody>
      </p:sp>
    </p:spTree>
    <p:extLst>
      <p:ext uri="{BB962C8B-B14F-4D97-AF65-F5344CB8AC3E}">
        <p14:creationId xmlns:p14="http://schemas.microsoft.com/office/powerpoint/2010/main" val="298004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9600" y="457200"/>
            <a:ext cx="7772400" cy="457199"/>
          </a:xfrm>
        </p:spPr>
        <p:txBody>
          <a:bodyPr/>
          <a:lstStyle>
            <a:lvl1pPr>
              <a:defRPr>
                <a:solidFill>
                  <a:srgbClr val="92D050"/>
                </a:solidFill>
              </a:defRPr>
            </a:lvl1pPr>
          </a:lstStyle>
          <a:p>
            <a:r>
              <a:rPr lang="en-US" dirty="0" smtClean="0"/>
              <a:t>TITLE</a:t>
            </a:r>
            <a:endParaRPr lang="en-US" dirty="0"/>
          </a:p>
        </p:txBody>
      </p:sp>
      <p:sp>
        <p:nvSpPr>
          <p:cNvPr id="3" name="Subtitle 2"/>
          <p:cNvSpPr>
            <a:spLocks noGrp="1"/>
          </p:cNvSpPr>
          <p:nvPr>
            <p:ph type="subTitle" idx="1" hasCustomPrompt="1"/>
          </p:nvPr>
        </p:nvSpPr>
        <p:spPr>
          <a:xfrm>
            <a:off x="1295400" y="914400"/>
            <a:ext cx="6400800" cy="304800"/>
          </a:xfrm>
        </p:spPr>
        <p:txBody>
          <a:bodyPr>
            <a:normAutofit/>
          </a:bodyPr>
          <a:lstStyle>
            <a:lvl1pPr marL="0" indent="0" algn="ctr">
              <a:buNone/>
              <a:defRPr sz="180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AND A SUBTITLE</a:t>
            </a:r>
            <a:endParaRPr lang="en-US" dirty="0"/>
          </a:p>
        </p:txBody>
      </p:sp>
      <p:sp>
        <p:nvSpPr>
          <p:cNvPr id="7" name="Content Placeholder 2"/>
          <p:cNvSpPr>
            <a:spLocks noGrp="1"/>
          </p:cNvSpPr>
          <p:nvPr>
            <p:ph sz="half" idx="10"/>
          </p:nvPr>
        </p:nvSpPr>
        <p:spPr>
          <a:xfrm>
            <a:off x="-76200" y="1676400"/>
            <a:ext cx="9372600" cy="4876800"/>
          </a:xfrm>
        </p:spPr>
        <p:txBody>
          <a:bodyPr/>
          <a:lstStyle>
            <a:lvl1pPr marL="0" indent="0">
              <a:buNone/>
              <a:defRPr sz="2800">
                <a:solidFill>
                  <a:schemeClr val="tx1"/>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en-US" dirty="0"/>
          </a:p>
        </p:txBody>
      </p:sp>
    </p:spTree>
    <p:extLst>
      <p:ext uri="{BB962C8B-B14F-4D97-AF65-F5344CB8AC3E}">
        <p14:creationId xmlns:p14="http://schemas.microsoft.com/office/powerpoint/2010/main" val="3139549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09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ubtitle 2"/>
          <p:cNvSpPr>
            <a:spLocks noGrp="1"/>
          </p:cNvSpPr>
          <p:nvPr>
            <p:ph type="subTitle" idx="10" hasCustomPrompt="1"/>
          </p:nvPr>
        </p:nvSpPr>
        <p:spPr>
          <a:xfrm>
            <a:off x="1143000" y="990600"/>
            <a:ext cx="6400800" cy="304800"/>
          </a:xfrm>
        </p:spPr>
        <p:txBody>
          <a:bodyPr>
            <a:normAutofit/>
          </a:bodyPr>
          <a:lstStyle>
            <a:lvl1pPr marL="0" indent="0" algn="ctr">
              <a:buNone/>
              <a:defRPr sz="180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AND A SUBTITLE</a:t>
            </a:r>
            <a:endParaRPr lang="en-US" dirty="0"/>
          </a:p>
        </p:txBody>
      </p:sp>
    </p:spTree>
    <p:extLst>
      <p:ext uri="{BB962C8B-B14F-4D97-AF65-F5344CB8AC3E}">
        <p14:creationId xmlns:p14="http://schemas.microsoft.com/office/powerpoint/2010/main" val="2477675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userDrawn="1"/>
        </p:nvSpPr>
        <p:spPr>
          <a:xfrm>
            <a:off x="-381000" y="304800"/>
            <a:ext cx="9982200" cy="1143000"/>
          </a:xfrm>
          <a:prstGeom prst="rect">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a:p>
        </p:txBody>
      </p:sp>
      <p:sp>
        <p:nvSpPr>
          <p:cNvPr id="2" name="Title 1"/>
          <p:cNvSpPr>
            <a:spLocks noGrp="1"/>
          </p:cNvSpPr>
          <p:nvPr>
            <p:ph type="title"/>
          </p:nvPr>
        </p:nvSpPr>
        <p:spPr>
          <a:xfrm>
            <a:off x="457200" y="381000"/>
            <a:ext cx="8229600" cy="609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342900" indent="-342900">
              <a:buClr>
                <a:srgbClr val="92D050"/>
              </a:buClr>
              <a:buFont typeface="Wingdings" pitchFamily="2" charset="2"/>
              <a:buChar char="§"/>
              <a:defRPr>
                <a:solidFill>
                  <a:schemeClr val="tx1"/>
                </a:solidFill>
              </a:defRPr>
            </a:lvl1pPr>
            <a:lvl2pPr marL="742950" indent="-285750">
              <a:buClr>
                <a:srgbClr val="92D050"/>
              </a:buClr>
              <a:buFont typeface="Arial" pitchFamily="34" charset="0"/>
              <a:buChar char="•"/>
              <a:defRPr>
                <a:solidFill>
                  <a:schemeClr val="tx1"/>
                </a:solidFill>
              </a:defRPr>
            </a:lvl2pPr>
            <a:lvl3pPr marL="1143000" indent="-228600">
              <a:buClr>
                <a:srgbClr val="92D050"/>
              </a:buClr>
              <a:buFont typeface="Wingdings" pitchFamily="2" charset="2"/>
              <a:buChar char="§"/>
              <a:defRPr>
                <a:solidFill>
                  <a:schemeClr val="tx1"/>
                </a:solidFill>
              </a:defRPr>
            </a:lvl3pPr>
            <a:lvl4pPr marL="1600200" indent="-228600">
              <a:buClr>
                <a:srgbClr val="92D050"/>
              </a:buClr>
              <a:buFont typeface="Arial" pitchFamily="34" charset="0"/>
              <a:buChar char="•"/>
              <a:defRPr>
                <a:solidFill>
                  <a:schemeClr val="tx1"/>
                </a:solidFill>
              </a:defRPr>
            </a:lvl4pPr>
            <a:lvl5pPr>
              <a:buClr>
                <a:srgbClr val="92D050"/>
              </a:buCl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ubtitle 2"/>
          <p:cNvSpPr>
            <a:spLocks noGrp="1"/>
          </p:cNvSpPr>
          <p:nvPr>
            <p:ph type="subTitle" idx="10" hasCustomPrompt="1"/>
          </p:nvPr>
        </p:nvSpPr>
        <p:spPr>
          <a:xfrm>
            <a:off x="1143000" y="990600"/>
            <a:ext cx="6400800" cy="304800"/>
          </a:xfrm>
        </p:spPr>
        <p:txBody>
          <a:bodyPr>
            <a:normAutofit/>
          </a:bodyPr>
          <a:lstStyle>
            <a:lvl1pPr marL="0" indent="0" algn="ctr">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AND A SUBTITLE</a:t>
            </a:r>
            <a:endParaRPr lang="en-US" dirty="0"/>
          </a:p>
        </p:txBody>
      </p:sp>
    </p:spTree>
    <p:extLst>
      <p:ext uri="{BB962C8B-B14F-4D97-AF65-F5344CB8AC3E}">
        <p14:creationId xmlns:p14="http://schemas.microsoft.com/office/powerpoint/2010/main" val="3753642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4000" y="381000"/>
            <a:ext cx="6324600" cy="838199"/>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2" y="1828801"/>
            <a:ext cx="7812087" cy="1295399"/>
          </a:xfrm>
        </p:spPr>
        <p:txBody>
          <a:bodyPr anchor="b"/>
          <a:lstStyle>
            <a:lvl1pPr marL="0" indent="0" algn="ctr">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14919420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5334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ubtitle 2"/>
          <p:cNvSpPr>
            <a:spLocks noGrp="1"/>
          </p:cNvSpPr>
          <p:nvPr>
            <p:ph type="subTitle" idx="10" hasCustomPrompt="1"/>
          </p:nvPr>
        </p:nvSpPr>
        <p:spPr>
          <a:xfrm>
            <a:off x="1371600" y="990600"/>
            <a:ext cx="6400800" cy="304800"/>
          </a:xfrm>
        </p:spPr>
        <p:txBody>
          <a:bodyPr>
            <a:normAutofit/>
          </a:bodyPr>
          <a:lstStyle>
            <a:lvl1pPr marL="0" indent="0" algn="ctr">
              <a:buNone/>
              <a:defRPr sz="180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AND A SUBTITLE</a:t>
            </a:r>
            <a:endParaRPr lang="en-US" dirty="0"/>
          </a:p>
        </p:txBody>
      </p:sp>
    </p:spTree>
    <p:extLst>
      <p:ext uri="{BB962C8B-B14F-4D97-AF65-F5344CB8AC3E}">
        <p14:creationId xmlns:p14="http://schemas.microsoft.com/office/powerpoint/2010/main" val="26758097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userDrawn="1"/>
        </p:nvSpPr>
        <p:spPr>
          <a:xfrm>
            <a:off x="-304800" y="381000"/>
            <a:ext cx="9982200" cy="1066800"/>
          </a:xfrm>
          <a:prstGeom prst="rect">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
          </a:p>
        </p:txBody>
      </p:sp>
      <p:sp>
        <p:nvSpPr>
          <p:cNvPr id="2" name="Title 1"/>
          <p:cNvSpPr>
            <a:spLocks noGrp="1"/>
          </p:cNvSpPr>
          <p:nvPr>
            <p:ph type="title"/>
          </p:nvPr>
        </p:nvSpPr>
        <p:spPr>
          <a:xfrm>
            <a:off x="457200" y="457200"/>
            <a:ext cx="8229600" cy="5334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953000"/>
          </a:xfrm>
        </p:spPr>
        <p:txBody>
          <a:bodyPr/>
          <a:lstStyle>
            <a:lvl1pPr marL="342900" indent="-342900">
              <a:buClr>
                <a:srgbClr val="92D050"/>
              </a:buClr>
              <a:buFont typeface="Wingdings" pitchFamily="2" charset="2"/>
              <a:buChar char="§"/>
              <a:defRPr sz="2800">
                <a:solidFill>
                  <a:schemeClr val="tx1"/>
                </a:solidFill>
              </a:defRPr>
            </a:lvl1pPr>
            <a:lvl2pPr marL="742950" indent="-285750">
              <a:buClr>
                <a:srgbClr val="92D050"/>
              </a:buClr>
              <a:buFont typeface="Arial" pitchFamily="34" charset="0"/>
              <a:buChar char="•"/>
              <a:defRPr sz="2400">
                <a:solidFill>
                  <a:schemeClr val="tx1"/>
                </a:solidFill>
              </a:defRPr>
            </a:lvl2pPr>
            <a:lvl3pPr marL="1143000" indent="-228600">
              <a:buClr>
                <a:srgbClr val="92D050"/>
              </a:buClr>
              <a:buFont typeface="Wingdings" pitchFamily="2" charset="2"/>
              <a:buChar char="§"/>
              <a:defRPr sz="2000">
                <a:solidFill>
                  <a:schemeClr val="tx1"/>
                </a:solidFill>
              </a:defRPr>
            </a:lvl3pPr>
            <a:lvl4pPr marL="1600200" indent="-228600">
              <a:buClr>
                <a:srgbClr val="92D050"/>
              </a:buClr>
              <a:buFont typeface="Arial" pitchFamily="34" charset="0"/>
              <a:buChar char="•"/>
              <a:defRPr sz="1800">
                <a:solidFill>
                  <a:schemeClr val="tx1"/>
                </a:solidFill>
              </a:defRPr>
            </a:lvl4pPr>
            <a:lvl5pPr>
              <a:buClr>
                <a:srgbClr val="92D050"/>
              </a:buClr>
              <a:defRPr sz="1800">
                <a:solidFill>
                  <a:schemeClr val="tx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ubtitle 2"/>
          <p:cNvSpPr>
            <a:spLocks noGrp="1"/>
          </p:cNvSpPr>
          <p:nvPr>
            <p:ph type="subTitle" idx="10" hasCustomPrompt="1"/>
          </p:nvPr>
        </p:nvSpPr>
        <p:spPr>
          <a:xfrm>
            <a:off x="1371600" y="990600"/>
            <a:ext cx="6400800" cy="304800"/>
          </a:xfrm>
        </p:spPr>
        <p:txBody>
          <a:bodyPr>
            <a:normAutofit/>
          </a:bodyPr>
          <a:lstStyle>
            <a:lvl1pPr marL="0" indent="0" algn="ctr">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AND A SUBTITLE</a:t>
            </a:r>
            <a:endParaRPr lang="en-US" dirty="0"/>
          </a:p>
        </p:txBody>
      </p:sp>
      <p:sp>
        <p:nvSpPr>
          <p:cNvPr id="6" name="Content Placeholder 2"/>
          <p:cNvSpPr>
            <a:spLocks noGrp="1"/>
          </p:cNvSpPr>
          <p:nvPr>
            <p:ph sz="half" idx="11"/>
          </p:nvPr>
        </p:nvSpPr>
        <p:spPr>
          <a:xfrm>
            <a:off x="4648200" y="1600200"/>
            <a:ext cx="4038600" cy="4953000"/>
          </a:xfrm>
        </p:spPr>
        <p:txBody>
          <a:bodyPr/>
          <a:lstStyle>
            <a:lvl1pPr marL="342900" indent="-342900">
              <a:buClr>
                <a:srgbClr val="92D050"/>
              </a:buClr>
              <a:buFont typeface="Wingdings" pitchFamily="2" charset="2"/>
              <a:buChar char="§"/>
              <a:defRPr sz="2800">
                <a:solidFill>
                  <a:schemeClr val="tx1"/>
                </a:solidFill>
              </a:defRPr>
            </a:lvl1pPr>
            <a:lvl2pPr marL="742950" indent="-285750">
              <a:buClr>
                <a:srgbClr val="92D050"/>
              </a:buClr>
              <a:buFont typeface="Arial" pitchFamily="34" charset="0"/>
              <a:buChar char="•"/>
              <a:defRPr sz="2400">
                <a:solidFill>
                  <a:schemeClr val="tx1"/>
                </a:solidFill>
              </a:defRPr>
            </a:lvl2pPr>
            <a:lvl3pPr marL="1143000" indent="-228600">
              <a:buClr>
                <a:srgbClr val="92D050"/>
              </a:buClr>
              <a:buFont typeface="Wingdings" pitchFamily="2" charset="2"/>
              <a:buChar char="§"/>
              <a:defRPr sz="2000">
                <a:solidFill>
                  <a:schemeClr val="tx1"/>
                </a:solidFill>
              </a:defRPr>
            </a:lvl3pPr>
            <a:lvl4pPr marL="1600200" indent="-228600">
              <a:buClr>
                <a:srgbClr val="92D050"/>
              </a:buClr>
              <a:buFont typeface="Arial" pitchFamily="34" charset="0"/>
              <a:buChar char="•"/>
              <a:defRPr sz="1800">
                <a:solidFill>
                  <a:schemeClr val="tx1"/>
                </a:solidFill>
              </a:defRPr>
            </a:lvl4pPr>
            <a:lvl5pPr>
              <a:buClr>
                <a:srgbClr val="92D050"/>
              </a:buClr>
              <a:defRPr sz="1800">
                <a:solidFill>
                  <a:schemeClr val="tx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12786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09600"/>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7526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392362"/>
            <a:ext cx="4040188" cy="40846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8200" y="17526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8200" y="2392362"/>
            <a:ext cx="4041775" cy="40846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Subtitle 2"/>
          <p:cNvSpPr>
            <a:spLocks noGrp="1"/>
          </p:cNvSpPr>
          <p:nvPr>
            <p:ph type="subTitle" idx="10" hasCustomPrompt="1"/>
          </p:nvPr>
        </p:nvSpPr>
        <p:spPr>
          <a:xfrm>
            <a:off x="1295400" y="990600"/>
            <a:ext cx="6400800" cy="304800"/>
          </a:xfrm>
        </p:spPr>
        <p:txBody>
          <a:bodyPr>
            <a:normAutofit/>
          </a:bodyPr>
          <a:lstStyle>
            <a:lvl1pPr marL="0" indent="0" algn="ctr">
              <a:buNone/>
              <a:defRPr sz="180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AND A SUBTITLE</a:t>
            </a:r>
            <a:endParaRPr lang="en-US" dirty="0"/>
          </a:p>
        </p:txBody>
      </p:sp>
    </p:spTree>
    <p:extLst>
      <p:ext uri="{BB962C8B-B14F-4D97-AF65-F5344CB8AC3E}">
        <p14:creationId xmlns:p14="http://schemas.microsoft.com/office/powerpoint/2010/main" val="1630585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a:xfrm>
            <a:off x="-304800" y="381000"/>
            <a:ext cx="9982200" cy="1066800"/>
          </a:xfrm>
          <a:prstGeom prst="rect">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
          </a:p>
        </p:txBody>
      </p:sp>
      <p:sp>
        <p:nvSpPr>
          <p:cNvPr id="2" name="Title 1"/>
          <p:cNvSpPr>
            <a:spLocks noGrp="1"/>
          </p:cNvSpPr>
          <p:nvPr>
            <p:ph type="title"/>
          </p:nvPr>
        </p:nvSpPr>
        <p:spPr>
          <a:xfrm>
            <a:off x="457200" y="381000"/>
            <a:ext cx="8229600" cy="609600"/>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752600"/>
            <a:ext cx="4040188" cy="63976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392362"/>
            <a:ext cx="4040188" cy="4084638"/>
          </a:xfrm>
        </p:spPr>
        <p:txBody>
          <a:bodyPr/>
          <a:lstStyle>
            <a:lvl1pPr marL="342900" indent="-342900">
              <a:buClr>
                <a:srgbClr val="92D050"/>
              </a:buClr>
              <a:buFont typeface="Wingdings" pitchFamily="2" charset="2"/>
              <a:buChar char="§"/>
              <a:defRPr sz="2400">
                <a:solidFill>
                  <a:schemeClr val="tx1"/>
                </a:solidFill>
              </a:defRPr>
            </a:lvl1pPr>
            <a:lvl2pPr marL="742950" indent="-285750">
              <a:buClr>
                <a:srgbClr val="92D050"/>
              </a:buClr>
              <a:buFont typeface="Arial" pitchFamily="34" charset="0"/>
              <a:buChar char="•"/>
              <a:defRPr sz="2000">
                <a:solidFill>
                  <a:schemeClr val="tx1"/>
                </a:solidFill>
              </a:defRPr>
            </a:lvl2pPr>
            <a:lvl3pPr marL="1143000" indent="-228600">
              <a:buClr>
                <a:srgbClr val="92D050"/>
              </a:buClr>
              <a:buFont typeface="Wingdings" pitchFamily="2" charset="2"/>
              <a:buChar char="§"/>
              <a:defRPr sz="1800">
                <a:solidFill>
                  <a:schemeClr val="tx1"/>
                </a:solidFill>
              </a:defRPr>
            </a:lvl3pPr>
            <a:lvl4pPr marL="1600200" indent="-228600">
              <a:buClr>
                <a:srgbClr val="92D050"/>
              </a:buClr>
              <a:buFont typeface="Arial" pitchFamily="34" charset="0"/>
              <a:buChar char="•"/>
              <a:defRPr sz="1600">
                <a:solidFill>
                  <a:schemeClr val="tx1"/>
                </a:solidFill>
              </a:defRPr>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8200" y="1752600"/>
            <a:ext cx="4041775" cy="63976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8200" y="2392362"/>
            <a:ext cx="4041775" cy="4084638"/>
          </a:xfrm>
        </p:spPr>
        <p:txBody>
          <a:bodyPr/>
          <a:lstStyle>
            <a:lvl1pPr marL="342900" indent="-342900">
              <a:buClr>
                <a:srgbClr val="92D050"/>
              </a:buClr>
              <a:buFont typeface="Wingdings" pitchFamily="2" charset="2"/>
              <a:buChar char="§"/>
              <a:defRPr sz="2400">
                <a:solidFill>
                  <a:schemeClr val="tx1"/>
                </a:solidFill>
              </a:defRPr>
            </a:lvl1pPr>
            <a:lvl2pPr marL="742950" indent="-285750">
              <a:buClr>
                <a:srgbClr val="92D050"/>
              </a:buClr>
              <a:buFont typeface="Arial" pitchFamily="34" charset="0"/>
              <a:buChar char="•"/>
              <a:defRPr sz="2000">
                <a:solidFill>
                  <a:schemeClr val="tx1"/>
                </a:solidFill>
              </a:defRPr>
            </a:lvl2pPr>
            <a:lvl3pPr marL="1143000" indent="-228600">
              <a:buClr>
                <a:srgbClr val="92D050"/>
              </a:buClr>
              <a:buFont typeface="Wingdings" pitchFamily="2" charset="2"/>
              <a:buChar char="§"/>
              <a:defRPr sz="1800">
                <a:solidFill>
                  <a:schemeClr val="tx1"/>
                </a:solidFill>
              </a:defRPr>
            </a:lvl3pPr>
            <a:lvl4pPr marL="1600200" indent="-228600">
              <a:buClr>
                <a:srgbClr val="92D050"/>
              </a:buClr>
              <a:buFont typeface="Arial" pitchFamily="34" charset="0"/>
              <a:buChar char="•"/>
              <a:defRPr sz="1600">
                <a:solidFill>
                  <a:schemeClr val="tx1"/>
                </a:solidFill>
              </a:defRPr>
            </a:lvl4pPr>
            <a:lvl5pPr>
              <a:buClr>
                <a:srgbClr val="92D050"/>
              </a:buClr>
              <a:defRPr sz="1600">
                <a:solidFill>
                  <a:schemeClr val="tx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Subtitle 2"/>
          <p:cNvSpPr>
            <a:spLocks noGrp="1"/>
          </p:cNvSpPr>
          <p:nvPr>
            <p:ph type="subTitle" idx="10" hasCustomPrompt="1"/>
          </p:nvPr>
        </p:nvSpPr>
        <p:spPr>
          <a:xfrm>
            <a:off x="1295400" y="990600"/>
            <a:ext cx="6400800" cy="304800"/>
          </a:xfrm>
        </p:spPr>
        <p:txBody>
          <a:bodyPr>
            <a:normAutofit/>
          </a:bodyPr>
          <a:lstStyle>
            <a:lvl1pPr marL="0" indent="0" algn="ctr">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AND A SUBTITLE</a:t>
            </a:r>
            <a:endParaRPr lang="en-US" dirty="0"/>
          </a:p>
        </p:txBody>
      </p:sp>
    </p:spTree>
    <p:extLst>
      <p:ext uri="{BB962C8B-B14F-4D97-AF65-F5344CB8AC3E}">
        <p14:creationId xmlns:p14="http://schemas.microsoft.com/office/powerpoint/2010/main" val="2325051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8205900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61" r:id="rId4"/>
    <p:sldLayoutId id="2147483651" r:id="rId5"/>
    <p:sldLayoutId id="2147483652" r:id="rId6"/>
    <p:sldLayoutId id="2147483662" r:id="rId7"/>
    <p:sldLayoutId id="2147483653" r:id="rId8"/>
    <p:sldLayoutId id="2147483663" r:id="rId9"/>
    <p:sldLayoutId id="2147483654" r:id="rId10"/>
    <p:sldLayoutId id="2147483655" r:id="rId11"/>
    <p:sldLayoutId id="2147483664" r:id="rId12"/>
    <p:sldLayoutId id="2147483656" r:id="rId13"/>
    <p:sldLayoutId id="2147483657" r:id="rId14"/>
    <p:sldLayoutId id="2147483658" r:id="rId15"/>
    <p:sldLayoutId id="2147483659" r:id="rId16"/>
    <p:sldLayoutId id="2147483669" r:id="rId17"/>
  </p:sldLayoutIdLst>
  <p:txStyles>
    <p:titleStyle>
      <a:lvl1pPr algn="ctr" defTabSz="914400" rtl="0" eaLnBrk="1" latinLnBrk="0" hangingPunct="1">
        <a:spcBef>
          <a:spcPct val="0"/>
        </a:spcBef>
        <a:buNone/>
        <a:defRPr sz="3600" b="1" kern="1200">
          <a:solidFill>
            <a:srgbClr val="92D05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 Id="rId5" Type="http://schemas.openxmlformats.org/officeDocument/2006/relationships/image" Target="../media/image15.gif"/><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1435100" y="631825"/>
            <a:ext cx="18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latin typeface="Calibri" pitchFamily="34" charset="0"/>
            </a:endParaRPr>
          </a:p>
        </p:txBody>
      </p:sp>
      <p:sp>
        <p:nvSpPr>
          <p:cNvPr id="75779" name="Rectangle 3"/>
          <p:cNvSpPr>
            <a:spLocks noChangeArrowheads="1"/>
          </p:cNvSpPr>
          <p:nvPr/>
        </p:nvSpPr>
        <p:spPr bwMode="auto">
          <a:xfrm>
            <a:off x="381000" y="1524000"/>
            <a:ext cx="3200400" cy="4401205"/>
          </a:xfrm>
          <a:prstGeom prst="rect">
            <a:avLst/>
          </a:prstGeom>
          <a:noFill/>
          <a:ln w="9525">
            <a:noFill/>
            <a:miter lim="800000"/>
            <a:headEnd/>
            <a:tailEnd/>
          </a:ln>
          <a:effectLst/>
        </p:spPr>
        <p:txBody>
          <a:bodyPr>
            <a:spAutoFit/>
          </a:bodyPr>
          <a:lstStyle/>
          <a:p>
            <a:pPr marL="514350" indent="-514350" fontAlgn="auto">
              <a:spcBef>
                <a:spcPts val="0"/>
              </a:spcBef>
              <a:spcAft>
                <a:spcPts val="0"/>
              </a:spcAft>
              <a:buFont typeface="Arial" pitchFamily="34" charset="0"/>
              <a:buChar char="•"/>
              <a:defRPr/>
            </a:pPr>
            <a:r>
              <a:rPr lang="en-US" sz="2800" dirty="0" smtClean="0">
                <a:solidFill>
                  <a:schemeClr val="bg1"/>
                </a:solidFill>
                <a:latin typeface="+mn-lt"/>
              </a:rPr>
              <a:t>Critical </a:t>
            </a:r>
            <a:r>
              <a:rPr lang="en-US" sz="2800" dirty="0">
                <a:solidFill>
                  <a:schemeClr val="bg1"/>
                </a:solidFill>
                <a:latin typeface="+mn-lt"/>
              </a:rPr>
              <a:t>thinking activity that focuses on our nations ten leading sources of energy.</a:t>
            </a:r>
          </a:p>
          <a:p>
            <a:pPr marL="514350" indent="-514350" fontAlgn="auto">
              <a:spcBef>
                <a:spcPts val="0"/>
              </a:spcBef>
              <a:spcAft>
                <a:spcPts val="0"/>
              </a:spcAft>
              <a:buFont typeface="Arial" pitchFamily="34" charset="0"/>
              <a:buChar char="•"/>
              <a:defRPr/>
            </a:pPr>
            <a:endParaRPr lang="en-US" sz="2800" dirty="0">
              <a:solidFill>
                <a:schemeClr val="bg1"/>
              </a:solidFill>
              <a:latin typeface="+mn-lt"/>
            </a:endParaRPr>
          </a:p>
          <a:p>
            <a:pPr marL="514350" indent="-514350" fontAlgn="auto">
              <a:spcBef>
                <a:spcPts val="0"/>
              </a:spcBef>
              <a:spcAft>
                <a:spcPts val="0"/>
              </a:spcAft>
              <a:buFont typeface="Arial" pitchFamily="34" charset="0"/>
              <a:buChar char="•"/>
              <a:defRPr/>
            </a:pPr>
            <a:r>
              <a:rPr lang="en-US" sz="2800" dirty="0" smtClean="0">
                <a:solidFill>
                  <a:schemeClr val="bg1"/>
                </a:solidFill>
                <a:latin typeface="+mn-lt"/>
              </a:rPr>
              <a:t>Three </a:t>
            </a:r>
            <a:r>
              <a:rPr lang="en-US" sz="2800" dirty="0">
                <a:solidFill>
                  <a:schemeClr val="bg1"/>
                </a:solidFill>
                <a:latin typeface="+mn-lt"/>
              </a:rPr>
              <a:t>45 minute class periods. </a:t>
            </a:r>
          </a:p>
        </p:txBody>
      </p:sp>
      <p:sp>
        <p:nvSpPr>
          <p:cNvPr id="8" name="Title 7"/>
          <p:cNvSpPr>
            <a:spLocks noGrp="1"/>
          </p:cNvSpPr>
          <p:nvPr>
            <p:ph type="title"/>
          </p:nvPr>
        </p:nvSpPr>
        <p:spPr/>
        <p:txBody>
          <a:bodyPr>
            <a:normAutofit/>
          </a:bodyPr>
          <a:lstStyle/>
          <a:p>
            <a:pPr eaLnBrk="1" fontAlgn="auto" hangingPunct="1">
              <a:spcAft>
                <a:spcPts val="0"/>
              </a:spcAft>
              <a:defRPr/>
            </a:pPr>
            <a:r>
              <a:rPr lang="en-US" sz="2800" dirty="0" smtClean="0"/>
              <a:t>Energy Sources</a:t>
            </a:r>
            <a:endParaRPr lang="en-US" sz="28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2400" y="381000"/>
            <a:ext cx="4872917" cy="6259388"/>
          </a:xfrm>
          <a:prstGeom prst="rect">
            <a:avLst/>
          </a:prstGeom>
        </p:spPr>
      </p:pic>
    </p:spTree>
    <p:extLst>
      <p:ext uri="{BB962C8B-B14F-4D97-AF65-F5344CB8AC3E}">
        <p14:creationId xmlns:p14="http://schemas.microsoft.com/office/powerpoint/2010/main" val="2583482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2133600"/>
            <a:ext cx="5541963"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9939" name="Group 14"/>
          <p:cNvGrpSpPr>
            <a:grpSpLocks/>
          </p:cNvGrpSpPr>
          <p:nvPr/>
        </p:nvGrpSpPr>
        <p:grpSpPr bwMode="auto">
          <a:xfrm>
            <a:off x="2057400" y="3868738"/>
            <a:ext cx="762000" cy="538162"/>
            <a:chOff x="685800" y="2895600"/>
            <a:chExt cx="762000" cy="538163"/>
          </a:xfrm>
        </p:grpSpPr>
        <p:sp>
          <p:nvSpPr>
            <p:cNvPr id="39944" name="TextBox 2"/>
            <p:cNvSpPr txBox="1">
              <a:spLocks noChangeArrowheads="1"/>
            </p:cNvSpPr>
            <p:nvPr/>
          </p:nvSpPr>
          <p:spPr bwMode="auto">
            <a:xfrm>
              <a:off x="762000" y="2971800"/>
              <a:ext cx="685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b="1">
                  <a:solidFill>
                    <a:srgbClr val="DD011B"/>
                  </a:solidFill>
                  <a:latin typeface="Calibri" pitchFamily="34" charset="0"/>
                </a:rPr>
                <a:t>10</a:t>
              </a:r>
            </a:p>
          </p:txBody>
        </p:sp>
        <p:sp>
          <p:nvSpPr>
            <p:cNvPr id="8" name="Oval 7"/>
            <p:cNvSpPr/>
            <p:nvPr/>
          </p:nvSpPr>
          <p:spPr>
            <a:xfrm>
              <a:off x="685800" y="2895600"/>
              <a:ext cx="533400" cy="533401"/>
            </a:xfrm>
            <a:prstGeom prst="ellipse">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48135" name="Rectangle 9"/>
          <p:cNvSpPr>
            <a:spLocks noChangeArrowheads="1"/>
          </p:cNvSpPr>
          <p:nvPr/>
        </p:nvSpPr>
        <p:spPr bwMode="auto">
          <a:xfrm>
            <a:off x="304800" y="381000"/>
            <a:ext cx="8534400" cy="954088"/>
          </a:xfrm>
          <a:prstGeom prst="rect">
            <a:avLst/>
          </a:prstGeom>
          <a:noFill/>
          <a:ln w="9525">
            <a:noFill/>
            <a:miter lim="800000"/>
            <a:headEnd/>
            <a:tailEnd/>
          </a:ln>
        </p:spPr>
        <p:txBody>
          <a:bodyPr>
            <a:spAutoFit/>
          </a:bodyPr>
          <a:lstStyle/>
          <a:p>
            <a:pPr fontAlgn="auto">
              <a:spcBef>
                <a:spcPts val="0"/>
              </a:spcBef>
              <a:spcAft>
                <a:spcPts val="0"/>
              </a:spcAft>
              <a:defRPr/>
            </a:pPr>
            <a:r>
              <a:rPr lang="en-US" sz="2800" dirty="0">
                <a:solidFill>
                  <a:schemeClr val="tx1">
                    <a:lumMod val="85000"/>
                    <a:lumOff val="15000"/>
                  </a:schemeClr>
                </a:solidFill>
                <a:latin typeface="Calibri" pitchFamily="34" charset="0"/>
              </a:rPr>
              <a:t>Use the clues to determine whether you can identify any of the energy sources.</a:t>
            </a:r>
          </a:p>
        </p:txBody>
      </p:sp>
      <p:grpSp>
        <p:nvGrpSpPr>
          <p:cNvPr id="39941" name="Group 13"/>
          <p:cNvGrpSpPr>
            <a:grpSpLocks/>
          </p:cNvGrpSpPr>
          <p:nvPr/>
        </p:nvGrpSpPr>
        <p:grpSpPr bwMode="auto">
          <a:xfrm>
            <a:off x="4398963" y="4038600"/>
            <a:ext cx="914400" cy="914400"/>
            <a:chOff x="4114800" y="3962400"/>
            <a:chExt cx="914400" cy="914400"/>
          </a:xfrm>
        </p:grpSpPr>
        <p:sp>
          <p:nvSpPr>
            <p:cNvPr id="9" name="Multiply 8"/>
            <p:cNvSpPr/>
            <p:nvPr/>
          </p:nvSpPr>
          <p:spPr>
            <a:xfrm>
              <a:off x="4114800" y="3962400"/>
              <a:ext cx="914400" cy="914400"/>
            </a:xfrm>
            <a:prstGeom prst="mathMultiply">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39943" name="TextBox 12"/>
            <p:cNvSpPr txBox="1">
              <a:spLocks noChangeArrowheads="1"/>
            </p:cNvSpPr>
            <p:nvPr/>
          </p:nvSpPr>
          <p:spPr bwMode="auto">
            <a:xfrm>
              <a:off x="4343400" y="4267200"/>
              <a:ext cx="457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a:solidFill>
                    <a:srgbClr val="FF0000"/>
                  </a:solidFill>
                  <a:latin typeface="Calibri" pitchFamily="34" charset="0"/>
                </a:rPr>
                <a:t>6</a:t>
              </a:r>
            </a:p>
          </p:txBody>
        </p:sp>
      </p:grpSp>
    </p:spTree>
    <p:extLst>
      <p:ext uri="{BB962C8B-B14F-4D97-AF65-F5344CB8AC3E}">
        <p14:creationId xmlns:p14="http://schemas.microsoft.com/office/powerpoint/2010/main" val="35184644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NEED is Social</a:t>
            </a:r>
            <a:endParaRPr lang="en-US" dirty="0"/>
          </a:p>
        </p:txBody>
      </p:sp>
      <p:sp>
        <p:nvSpPr>
          <p:cNvPr id="3" name="Text Placeholder 2"/>
          <p:cNvSpPr>
            <a:spLocks noGrp="1"/>
          </p:cNvSpPr>
          <p:nvPr>
            <p:ph type="body" idx="1"/>
          </p:nvPr>
        </p:nvSpPr>
        <p:spPr>
          <a:xfrm>
            <a:off x="1865313" y="2057400"/>
            <a:ext cx="6897687" cy="4190999"/>
          </a:xfrm>
        </p:spPr>
        <p:txBody>
          <a:bodyPr>
            <a:normAutofit/>
          </a:bodyPr>
          <a:lstStyle/>
          <a:p>
            <a:pPr algn="l"/>
            <a:r>
              <a:rPr lang="en-US" sz="2800" baseline="30000" dirty="0"/>
              <a:t>Stay up-to-date with NEED. “Like” us on Facebook! Search for The NEED Project, and check out all we’ve got going on!</a:t>
            </a:r>
          </a:p>
          <a:p>
            <a:pPr algn="l"/>
            <a:endParaRPr lang="en-US" sz="2800" baseline="30000" dirty="0"/>
          </a:p>
          <a:p>
            <a:pPr algn="l"/>
            <a:r>
              <a:rPr lang="en-US" sz="2800" baseline="30000" dirty="0"/>
              <a:t>Follow us on Twitter. We share the latest energy news from around the country, @</a:t>
            </a:r>
            <a:r>
              <a:rPr lang="en-US" sz="2800" baseline="30000" dirty="0" err="1"/>
              <a:t>NEED_Project</a:t>
            </a:r>
            <a:r>
              <a:rPr lang="en-US" sz="2800" baseline="30000" dirty="0"/>
              <a:t>.</a:t>
            </a:r>
          </a:p>
          <a:p>
            <a:pPr algn="l"/>
            <a:endParaRPr lang="en-US" sz="2800" baseline="30000" dirty="0"/>
          </a:p>
          <a:p>
            <a:pPr algn="l"/>
            <a:r>
              <a:rPr lang="en-US" sz="2800" baseline="30000" dirty="0"/>
              <a:t>Follow us on Instagram and check out the photos taken at NEED events, instagram.com/</a:t>
            </a:r>
            <a:r>
              <a:rPr lang="en-US" sz="2800" baseline="30000" dirty="0" err="1"/>
              <a:t>theneedproject</a:t>
            </a:r>
            <a:r>
              <a:rPr lang="en-US" sz="2800" baseline="30000" dirty="0"/>
              <a:t>. </a:t>
            </a:r>
          </a:p>
          <a:p>
            <a:pPr algn="l"/>
            <a:endParaRPr lang="en-US" sz="2800" baseline="30000" dirty="0"/>
          </a:p>
          <a:p>
            <a:pPr algn="l"/>
            <a:r>
              <a:rPr lang="en-US" sz="2800" baseline="30000" dirty="0"/>
              <a:t>Follow us on Pinterest and pin ideas to use in your classroom, Pinterest.com/</a:t>
            </a:r>
            <a:r>
              <a:rPr lang="en-US" sz="2800" baseline="30000" dirty="0" err="1"/>
              <a:t>NeedProject</a:t>
            </a:r>
            <a:r>
              <a:rPr lang="en-US" sz="2800" baseline="30000" dirty="0"/>
              <a:t>. </a:t>
            </a:r>
          </a:p>
          <a:p>
            <a:endParaRPr lang="en-US" dirty="0"/>
          </a:p>
        </p:txBody>
      </p:sp>
      <p:pic>
        <p:nvPicPr>
          <p:cNvPr id="1026" name="Picture 2" descr="G:\NEED\NEED Materials\2015 Conversion\Catalog2015_16\pinterest-icon-vecto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5105400"/>
            <a:ext cx="720725" cy="7207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G:\NEED\NEED Materials\2014 Final Curriculum\Energy Rock Performances\Links\instagram-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 y="4191000"/>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NEED\NEED Materials\2014 Final Curriculum\Energy Rock Performances\Links\twitter_ic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6800" y="3200400"/>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G:\NEED\NEED Materials\2014 Final Curriculum\Energy Rock Performances\Links\facebook-icon.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0600" y="1979054"/>
            <a:ext cx="884886" cy="1145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67695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70" y="0"/>
            <a:ext cx="9165770" cy="6898967"/>
          </a:xfrm>
          <a:prstGeom prst="rect">
            <a:avLst/>
          </a:prstGeom>
        </p:spPr>
      </p:pic>
      <p:sp>
        <p:nvSpPr>
          <p:cNvPr id="5" name="Subtitle 3"/>
          <p:cNvSpPr txBox="1">
            <a:spLocks/>
          </p:cNvSpPr>
          <p:nvPr/>
        </p:nvSpPr>
        <p:spPr>
          <a:xfrm>
            <a:off x="290502" y="2406021"/>
            <a:ext cx="8466686" cy="3029364"/>
          </a:xfrm>
          <a:prstGeom prst="rect">
            <a:avLst/>
          </a:prstGeom>
        </p:spPr>
        <p:txBody>
          <a:bodyPr vert="horz" lIns="91440" tIns="45720" rIns="91440" bIns="45720" rtlCol="0" anchor="b">
            <a:normAutofit fontScale="85000" lnSpcReduction="10000"/>
          </a:bodyPr>
          <a:lstStyle>
            <a:lvl1pPr marL="0" indent="0" algn="ctr" defTabSz="914400" rtl="0" eaLnBrk="1" latinLnBrk="0" hangingPunct="1">
              <a:spcBef>
                <a:spcPct val="20000"/>
              </a:spcBef>
              <a:buFont typeface="Arial" pitchFamily="34" charset="0"/>
              <a:buNone/>
              <a:defRPr sz="2000" kern="1200">
                <a:solidFill>
                  <a:schemeClr val="bg1"/>
                </a:solidFill>
                <a:latin typeface="+mn-lt"/>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r>
              <a:rPr lang="en-US" dirty="0" smtClean="0">
                <a:solidFill>
                  <a:schemeClr val="tx1">
                    <a:lumMod val="85000"/>
                    <a:lumOff val="15000"/>
                  </a:schemeClr>
                </a:solidFill>
              </a:rPr>
              <a:t>All NEED schools have outstanding classroom-based programs in which students learn about energy. Does your school have student leaders who extend these activities into their communities? To recognize outstanding achievement and reward student leadership, The NEED Project conducts the National Youth Awards Program for Energy Achievement.</a:t>
            </a:r>
          </a:p>
          <a:p>
            <a:r>
              <a:rPr lang="en-US" sz="1200" dirty="0" smtClean="0">
                <a:solidFill>
                  <a:schemeClr val="tx1">
                    <a:lumMod val="85000"/>
                    <a:lumOff val="15000"/>
                  </a:schemeClr>
                </a:solidFill>
              </a:rPr>
              <a:t> </a:t>
            </a:r>
          </a:p>
          <a:p>
            <a:r>
              <a:rPr lang="en-US" b="1" dirty="0" smtClean="0">
                <a:solidFill>
                  <a:schemeClr val="tx1">
                    <a:lumMod val="85000"/>
                    <a:lumOff val="15000"/>
                  </a:schemeClr>
                </a:solidFill>
              </a:rPr>
              <a:t>What’s involved? </a:t>
            </a:r>
          </a:p>
          <a:p>
            <a:r>
              <a:rPr lang="en-US" dirty="0" smtClean="0">
                <a:solidFill>
                  <a:schemeClr val="tx1">
                    <a:lumMod val="85000"/>
                    <a:lumOff val="15000"/>
                  </a:schemeClr>
                </a:solidFill>
              </a:rPr>
              <a:t>Students and teachers set goals and objectives, and keep a record of their activities. Students create a digital project to submit for judging.  In April, digital projects should be uploaded to the online submission site.  </a:t>
            </a:r>
          </a:p>
          <a:p>
            <a:r>
              <a:rPr lang="en-US" sz="900" dirty="0" smtClean="0">
                <a:solidFill>
                  <a:schemeClr val="tx1">
                    <a:lumMod val="85000"/>
                    <a:lumOff val="15000"/>
                  </a:schemeClr>
                </a:solidFill>
              </a:rPr>
              <a:t>    </a:t>
            </a:r>
          </a:p>
          <a:p>
            <a:r>
              <a:rPr lang="en-US" i="1" dirty="0" smtClean="0">
                <a:solidFill>
                  <a:schemeClr val="tx1">
                    <a:lumMod val="85000"/>
                    <a:lumOff val="15000"/>
                  </a:schemeClr>
                </a:solidFill>
              </a:rPr>
              <a:t>Want more info? Check out www.NEED.org/Youth-Awards for more application and </a:t>
            </a:r>
          </a:p>
          <a:p>
            <a:r>
              <a:rPr lang="en-US" i="1" dirty="0" smtClean="0">
                <a:solidFill>
                  <a:schemeClr val="tx1">
                    <a:lumMod val="85000"/>
                    <a:lumOff val="15000"/>
                  </a:schemeClr>
                </a:solidFill>
              </a:rPr>
              <a:t>program information, previous winners, and photos of past events.</a:t>
            </a:r>
            <a:endParaRPr lang="en-US" i="1" dirty="0">
              <a:solidFill>
                <a:schemeClr val="tx1">
                  <a:lumMod val="85000"/>
                  <a:lumOff val="15000"/>
                </a:schemeClr>
              </a:solidFill>
            </a:endParaRPr>
          </a:p>
        </p:txBody>
      </p:sp>
    </p:spTree>
    <p:extLst>
      <p:ext uri="{BB962C8B-B14F-4D97-AF65-F5344CB8AC3E}">
        <p14:creationId xmlns:p14="http://schemas.microsoft.com/office/powerpoint/2010/main" val="8490523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extBox 2"/>
          <p:cNvSpPr txBox="1">
            <a:spLocks noChangeArrowheads="1"/>
          </p:cNvSpPr>
          <p:nvPr/>
        </p:nvSpPr>
        <p:spPr bwMode="auto">
          <a:xfrm>
            <a:off x="304800" y="1524000"/>
            <a:ext cx="8534400" cy="4894263"/>
          </a:xfrm>
          <a:prstGeom prst="rect">
            <a:avLst/>
          </a:prstGeom>
          <a:noFill/>
          <a:ln w="9525">
            <a:noFill/>
            <a:miter lim="800000"/>
            <a:headEnd/>
            <a:tailEnd/>
          </a:ln>
        </p:spPr>
        <p:txBody>
          <a:bodyPr>
            <a:spAutoFit/>
          </a:bodyPr>
          <a:lstStyle/>
          <a:p>
            <a:pPr fontAlgn="auto">
              <a:spcBef>
                <a:spcPts val="0"/>
              </a:spcBef>
              <a:spcAft>
                <a:spcPts val="0"/>
              </a:spcAft>
              <a:defRPr/>
            </a:pPr>
            <a:r>
              <a:rPr lang="en-US" sz="2350" dirty="0">
                <a:solidFill>
                  <a:schemeClr val="tx1">
                    <a:lumMod val="85000"/>
                    <a:lumOff val="15000"/>
                  </a:schemeClr>
                </a:solidFill>
              </a:rPr>
              <a:t>Assign the energy sources that each person in your team will research.   Nine sources will be assigned.  The tenth source is the one your team is representing.</a:t>
            </a:r>
          </a:p>
          <a:p>
            <a:pPr fontAlgn="auto">
              <a:spcBef>
                <a:spcPts val="0"/>
              </a:spcBef>
              <a:spcAft>
                <a:spcPts val="0"/>
              </a:spcAft>
              <a:defRPr/>
            </a:pPr>
            <a:endParaRPr lang="en-US" sz="2350" dirty="0">
              <a:solidFill>
                <a:schemeClr val="tx1">
                  <a:lumMod val="85000"/>
                  <a:lumOff val="15000"/>
                </a:schemeClr>
              </a:solidFill>
            </a:endParaRPr>
          </a:p>
          <a:p>
            <a:pPr fontAlgn="auto">
              <a:spcBef>
                <a:spcPts val="0"/>
              </a:spcBef>
              <a:spcAft>
                <a:spcPts val="0"/>
              </a:spcAft>
              <a:defRPr/>
            </a:pPr>
            <a:r>
              <a:rPr lang="en-US" sz="2350" dirty="0">
                <a:solidFill>
                  <a:schemeClr val="tx1">
                    <a:lumMod val="85000"/>
                    <a:lumOff val="15000"/>
                  </a:schemeClr>
                </a:solidFill>
              </a:rPr>
              <a:t>Examples: </a:t>
            </a:r>
          </a:p>
          <a:p>
            <a:pPr marL="342900" indent="-342900" fontAlgn="auto">
              <a:spcBef>
                <a:spcPts val="0"/>
              </a:spcBef>
              <a:spcAft>
                <a:spcPts val="0"/>
              </a:spcAft>
              <a:buClr>
                <a:srgbClr val="92D050"/>
              </a:buClr>
              <a:buFont typeface="Wingdings" panose="05000000000000000000" pitchFamily="2" charset="2"/>
              <a:buChar char="§"/>
              <a:defRPr/>
            </a:pPr>
            <a:r>
              <a:rPr lang="en-US" sz="2350" dirty="0">
                <a:solidFill>
                  <a:schemeClr val="tx1">
                    <a:lumMod val="85000"/>
                    <a:lumOff val="15000"/>
                  </a:schemeClr>
                </a:solidFill>
              </a:rPr>
              <a:t>If you have 6 members – 3 members will research 2 sources and 3 members will research 1 source.</a:t>
            </a:r>
          </a:p>
          <a:p>
            <a:pPr marL="342900" indent="-342900" fontAlgn="auto">
              <a:spcBef>
                <a:spcPts val="0"/>
              </a:spcBef>
              <a:spcAft>
                <a:spcPts val="0"/>
              </a:spcAft>
              <a:buClr>
                <a:srgbClr val="92D050"/>
              </a:buClr>
              <a:buFont typeface="Wingdings" panose="05000000000000000000" pitchFamily="2" charset="2"/>
              <a:buChar char="§"/>
              <a:defRPr/>
            </a:pPr>
            <a:endParaRPr lang="en-US" sz="2350" dirty="0">
              <a:solidFill>
                <a:schemeClr val="tx1">
                  <a:lumMod val="85000"/>
                  <a:lumOff val="15000"/>
                </a:schemeClr>
              </a:solidFill>
            </a:endParaRPr>
          </a:p>
          <a:p>
            <a:pPr marL="342900" indent="-342900" fontAlgn="auto">
              <a:spcBef>
                <a:spcPts val="0"/>
              </a:spcBef>
              <a:spcAft>
                <a:spcPts val="0"/>
              </a:spcAft>
              <a:buClr>
                <a:srgbClr val="92D050"/>
              </a:buClr>
              <a:buFont typeface="Wingdings" panose="05000000000000000000" pitchFamily="2" charset="2"/>
              <a:buChar char="§"/>
              <a:defRPr/>
            </a:pPr>
            <a:r>
              <a:rPr lang="en-US" sz="2350" dirty="0">
                <a:solidFill>
                  <a:schemeClr val="tx1">
                    <a:lumMod val="85000"/>
                    <a:lumOff val="15000"/>
                  </a:schemeClr>
                </a:solidFill>
              </a:rPr>
              <a:t>If you have 5 members in your group – 4 members will research 2 sources and one member will research 1 source. </a:t>
            </a:r>
          </a:p>
          <a:p>
            <a:pPr marL="342900" indent="-342900" fontAlgn="auto">
              <a:spcBef>
                <a:spcPts val="0"/>
              </a:spcBef>
              <a:spcAft>
                <a:spcPts val="0"/>
              </a:spcAft>
              <a:buClr>
                <a:srgbClr val="92D050"/>
              </a:buClr>
              <a:buFont typeface="Wingdings" panose="05000000000000000000" pitchFamily="2" charset="2"/>
              <a:buChar char="§"/>
              <a:defRPr/>
            </a:pPr>
            <a:endParaRPr lang="en-US" sz="2350" dirty="0">
              <a:solidFill>
                <a:schemeClr val="tx1">
                  <a:lumMod val="85000"/>
                  <a:lumOff val="15000"/>
                </a:schemeClr>
              </a:solidFill>
            </a:endParaRPr>
          </a:p>
          <a:p>
            <a:pPr marL="342900" indent="-342900" fontAlgn="auto">
              <a:spcBef>
                <a:spcPts val="0"/>
              </a:spcBef>
              <a:spcAft>
                <a:spcPts val="0"/>
              </a:spcAft>
              <a:buClr>
                <a:srgbClr val="92D050"/>
              </a:buClr>
              <a:buFont typeface="Wingdings" panose="05000000000000000000" pitchFamily="2" charset="2"/>
              <a:buChar char="§"/>
              <a:defRPr/>
            </a:pPr>
            <a:r>
              <a:rPr lang="en-US" sz="2350" dirty="0">
                <a:solidFill>
                  <a:schemeClr val="tx1">
                    <a:lumMod val="85000"/>
                    <a:lumOff val="15000"/>
                  </a:schemeClr>
                </a:solidFill>
              </a:rPr>
              <a:t>If you have 4 members – 3 members will need to research 2 sources and 1 member will research 3 sources.</a:t>
            </a:r>
            <a:endParaRPr lang="en-US" sz="2350" dirty="0"/>
          </a:p>
        </p:txBody>
      </p:sp>
      <p:sp>
        <p:nvSpPr>
          <p:cNvPr id="7" name="Title 6"/>
          <p:cNvSpPr>
            <a:spLocks noGrp="1"/>
          </p:cNvSpPr>
          <p:nvPr>
            <p:ph type="title"/>
          </p:nvPr>
        </p:nvSpPr>
        <p:spPr/>
        <p:txBody>
          <a:bodyPr>
            <a:normAutofit fontScale="90000"/>
          </a:bodyPr>
          <a:lstStyle/>
          <a:p>
            <a:pPr eaLnBrk="1" fontAlgn="auto" hangingPunct="1">
              <a:spcAft>
                <a:spcPts val="0"/>
              </a:spcAft>
              <a:defRPr/>
            </a:pPr>
            <a:r>
              <a:rPr lang="en-US" dirty="0" smtClean="0"/>
              <a:t>STEP 1</a:t>
            </a:r>
            <a:endParaRPr lang="en-US" dirty="0"/>
          </a:p>
        </p:txBody>
      </p:sp>
      <p:sp>
        <p:nvSpPr>
          <p:cNvPr id="31749" name="Subtitle 7"/>
          <p:cNvSpPr>
            <a:spLocks noGrp="1"/>
          </p:cNvSpPr>
          <p:nvPr>
            <p:ph type="subTitle" idx="10"/>
          </p:nvPr>
        </p:nvSpPr>
        <p:spPr>
          <a:xfrm>
            <a:off x="1371600" y="990600"/>
            <a:ext cx="6400800" cy="304800"/>
          </a:xfrm>
        </p:spPr>
        <p:txBody>
          <a:bodyPr>
            <a:normAutofit fontScale="92500" lnSpcReduction="20000"/>
          </a:bodyPr>
          <a:lstStyle/>
          <a:p>
            <a:pPr eaLnBrk="1" hangingPunct="1"/>
            <a:r>
              <a:rPr lang="en-US" altLang="en-US" dirty="0" smtClean="0"/>
              <a:t>Research</a:t>
            </a:r>
          </a:p>
        </p:txBody>
      </p:sp>
    </p:spTree>
    <p:extLst>
      <p:ext uri="{BB962C8B-B14F-4D97-AF65-F5344CB8AC3E}">
        <p14:creationId xmlns:p14="http://schemas.microsoft.com/office/powerpoint/2010/main" val="3971370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28600"/>
            <a:ext cx="3886200" cy="4996543"/>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9200" y="381000"/>
            <a:ext cx="3838887" cy="4966049"/>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62200" y="1721052"/>
            <a:ext cx="3843650" cy="4969816"/>
          </a:xfrm>
          <a:prstGeom prst="rect">
            <a:avLst/>
          </a:prstGeom>
        </p:spPr>
      </p:pic>
    </p:spTree>
    <p:extLst>
      <p:ext uri="{BB962C8B-B14F-4D97-AF65-F5344CB8AC3E}">
        <p14:creationId xmlns:p14="http://schemas.microsoft.com/office/powerpoint/2010/main" val="34776322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228600"/>
            <a:ext cx="47244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TextBox 2"/>
          <p:cNvSpPr txBox="1">
            <a:spLocks noChangeArrowheads="1"/>
          </p:cNvSpPr>
          <p:nvPr/>
        </p:nvSpPr>
        <p:spPr bwMode="auto">
          <a:xfrm>
            <a:off x="5867400" y="914400"/>
            <a:ext cx="914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solidFill>
                  <a:srgbClr val="FF0000"/>
                </a:solidFill>
                <a:latin typeface="Calibri" pitchFamily="34" charset="0"/>
              </a:rPr>
              <a:t>Solar</a:t>
            </a:r>
          </a:p>
        </p:txBody>
      </p:sp>
      <p:sp>
        <p:nvSpPr>
          <p:cNvPr id="44036" name="TextBox 3"/>
          <p:cNvSpPr txBox="1">
            <a:spLocks noChangeArrowheads="1"/>
          </p:cNvSpPr>
          <p:nvPr/>
        </p:nvSpPr>
        <p:spPr bwMode="auto">
          <a:xfrm>
            <a:off x="533400" y="1585079"/>
            <a:ext cx="2971800" cy="3139321"/>
          </a:xfrm>
          <a:prstGeom prst="rect">
            <a:avLst/>
          </a:prstGeom>
          <a:noFill/>
          <a:ln w="9525">
            <a:noFill/>
            <a:miter lim="800000"/>
            <a:headEnd/>
            <a:tailEnd/>
          </a:ln>
        </p:spPr>
        <p:txBody>
          <a:bodyPr>
            <a:spAutoFit/>
          </a:bodyPr>
          <a:lstStyle/>
          <a:p>
            <a:pPr fontAlgn="auto">
              <a:spcBef>
                <a:spcPts val="0"/>
              </a:spcBef>
              <a:spcAft>
                <a:spcPts val="0"/>
              </a:spcAft>
              <a:defRPr/>
            </a:pPr>
            <a:r>
              <a:rPr lang="en-US" sz="2200" dirty="0">
                <a:solidFill>
                  <a:schemeClr val="bg1"/>
                </a:solidFill>
              </a:rPr>
              <a:t>Label the nine DATA SHEETS with the </a:t>
            </a:r>
            <a:r>
              <a:rPr lang="en-US" sz="2200" dirty="0" smtClean="0">
                <a:solidFill>
                  <a:schemeClr val="bg1"/>
                </a:solidFill>
              </a:rPr>
              <a:t>names of </a:t>
            </a:r>
            <a:r>
              <a:rPr lang="en-US" sz="2200" dirty="0">
                <a:solidFill>
                  <a:schemeClr val="bg1"/>
                </a:solidFill>
              </a:rPr>
              <a:t>each of the other nine energy sources. </a:t>
            </a:r>
          </a:p>
          <a:p>
            <a:pPr fontAlgn="auto">
              <a:spcBef>
                <a:spcPts val="0"/>
              </a:spcBef>
              <a:spcAft>
                <a:spcPts val="0"/>
              </a:spcAft>
              <a:defRPr/>
            </a:pPr>
            <a:r>
              <a:rPr lang="en-US" sz="2200" dirty="0">
                <a:solidFill>
                  <a:schemeClr val="bg1"/>
                </a:solidFill>
              </a:rPr>
              <a:t> </a:t>
            </a:r>
          </a:p>
          <a:p>
            <a:pPr fontAlgn="auto">
              <a:spcBef>
                <a:spcPts val="0"/>
              </a:spcBef>
              <a:spcAft>
                <a:spcPts val="0"/>
              </a:spcAft>
              <a:defRPr/>
            </a:pPr>
            <a:r>
              <a:rPr lang="en-US" sz="2200" b="1" dirty="0">
                <a:solidFill>
                  <a:schemeClr val="bg1"/>
                </a:solidFill>
              </a:rPr>
              <a:t>DO NOT </a:t>
            </a:r>
            <a:r>
              <a:rPr lang="en-US" sz="2200" dirty="0">
                <a:solidFill>
                  <a:schemeClr val="bg1"/>
                </a:solidFill>
              </a:rPr>
              <a:t>label one for your team’s energy</a:t>
            </a:r>
          </a:p>
          <a:p>
            <a:pPr fontAlgn="auto">
              <a:spcBef>
                <a:spcPts val="0"/>
              </a:spcBef>
              <a:spcAft>
                <a:spcPts val="0"/>
              </a:spcAft>
              <a:defRPr/>
            </a:pPr>
            <a:r>
              <a:rPr lang="en-US" sz="2200" dirty="0">
                <a:solidFill>
                  <a:schemeClr val="bg1"/>
                </a:solidFill>
              </a:rPr>
              <a:t>source.</a:t>
            </a:r>
          </a:p>
        </p:txBody>
      </p:sp>
      <p:cxnSp>
        <p:nvCxnSpPr>
          <p:cNvPr id="6" name="Straight Arrow Connector 5"/>
          <p:cNvCxnSpPr/>
          <p:nvPr/>
        </p:nvCxnSpPr>
        <p:spPr>
          <a:xfrm flipV="1">
            <a:off x="3124200" y="1107440"/>
            <a:ext cx="2727960" cy="491968"/>
          </a:xfrm>
          <a:prstGeom prst="straightConnector1">
            <a:avLst/>
          </a:prstGeom>
          <a:ln w="50800">
            <a:solidFill>
              <a:srgbClr val="FFC000"/>
            </a:solidFill>
            <a:tailEnd type="arrow"/>
          </a:ln>
        </p:spPr>
        <p:style>
          <a:lnRef idx="2">
            <a:schemeClr val="accent1"/>
          </a:lnRef>
          <a:fillRef idx="0">
            <a:schemeClr val="accent1"/>
          </a:fillRef>
          <a:effectRef idx="1">
            <a:schemeClr val="accent1"/>
          </a:effectRef>
          <a:fontRef idx="minor">
            <a:schemeClr val="tx1"/>
          </a:fontRef>
        </p:style>
      </p:cxnSp>
      <p:sp>
        <p:nvSpPr>
          <p:cNvPr id="10" name="Title 9"/>
          <p:cNvSpPr>
            <a:spLocks noGrp="1"/>
          </p:cNvSpPr>
          <p:nvPr>
            <p:ph type="title"/>
          </p:nvPr>
        </p:nvSpPr>
        <p:spPr/>
        <p:txBody>
          <a:bodyPr>
            <a:noAutofit/>
          </a:bodyPr>
          <a:lstStyle/>
          <a:p>
            <a:pPr eaLnBrk="1" fontAlgn="auto" hangingPunct="1">
              <a:spcAft>
                <a:spcPts val="0"/>
              </a:spcAft>
              <a:defRPr/>
            </a:pPr>
            <a:r>
              <a:rPr lang="en-US" sz="2800" dirty="0" smtClean="0"/>
              <a:t>Filling out your Data Sheets</a:t>
            </a:r>
            <a:endParaRPr lang="en-US" sz="2800" dirty="0"/>
          </a:p>
        </p:txBody>
      </p:sp>
    </p:spTree>
    <p:extLst>
      <p:ext uri="{BB962C8B-B14F-4D97-AF65-F5344CB8AC3E}">
        <p14:creationId xmlns:p14="http://schemas.microsoft.com/office/powerpoint/2010/main" val="4925785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1800" y="304800"/>
            <a:ext cx="4597400" cy="593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22" name="Rectangle 1"/>
          <p:cNvSpPr>
            <a:spLocks noChangeArrowheads="1"/>
          </p:cNvSpPr>
          <p:nvPr/>
        </p:nvSpPr>
        <p:spPr bwMode="auto">
          <a:xfrm>
            <a:off x="457200" y="1676400"/>
            <a:ext cx="3048000" cy="3046413"/>
          </a:xfrm>
          <a:prstGeom prst="rect">
            <a:avLst/>
          </a:prstGeom>
          <a:noFill/>
          <a:ln w="9525">
            <a:noFill/>
            <a:miter lim="800000"/>
            <a:headEnd/>
            <a:tailEnd/>
          </a:ln>
        </p:spPr>
        <p:txBody>
          <a:bodyPr>
            <a:spAutoFit/>
          </a:bodyPr>
          <a:lstStyle/>
          <a:p>
            <a:pPr fontAlgn="auto">
              <a:spcBef>
                <a:spcPts val="0"/>
              </a:spcBef>
              <a:spcAft>
                <a:spcPts val="0"/>
              </a:spcAft>
              <a:defRPr/>
            </a:pPr>
            <a:r>
              <a:rPr lang="en-US" sz="3200" dirty="0">
                <a:solidFill>
                  <a:schemeClr val="bg1"/>
                </a:solidFill>
              </a:rPr>
              <a:t>Write your team number and energy source name at the top of your team’s scorecard.</a:t>
            </a:r>
          </a:p>
        </p:txBody>
      </p:sp>
      <p:sp>
        <p:nvSpPr>
          <p:cNvPr id="34820" name="TextBox 3"/>
          <p:cNvSpPr txBox="1">
            <a:spLocks noChangeArrowheads="1"/>
          </p:cNvSpPr>
          <p:nvPr/>
        </p:nvSpPr>
        <p:spPr bwMode="auto">
          <a:xfrm>
            <a:off x="5224463" y="1052513"/>
            <a:ext cx="457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200">
                <a:latin typeface="Calibri" pitchFamily="34" charset="0"/>
              </a:rPr>
              <a:t>12</a:t>
            </a:r>
          </a:p>
        </p:txBody>
      </p:sp>
      <p:sp>
        <p:nvSpPr>
          <p:cNvPr id="34821" name="TextBox 4"/>
          <p:cNvSpPr txBox="1">
            <a:spLocks noChangeArrowheads="1"/>
          </p:cNvSpPr>
          <p:nvPr/>
        </p:nvSpPr>
        <p:spPr bwMode="auto">
          <a:xfrm>
            <a:off x="7364413" y="1052513"/>
            <a:ext cx="990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200">
                <a:latin typeface="Calibri" pitchFamily="34" charset="0"/>
              </a:rPr>
              <a:t>Hydrogen</a:t>
            </a:r>
          </a:p>
        </p:txBody>
      </p:sp>
      <p:cxnSp>
        <p:nvCxnSpPr>
          <p:cNvPr id="7" name="Straight Arrow Connector 6"/>
          <p:cNvCxnSpPr/>
          <p:nvPr/>
        </p:nvCxnSpPr>
        <p:spPr bwMode="auto">
          <a:xfrm>
            <a:off x="3959225" y="427038"/>
            <a:ext cx="1219200" cy="685800"/>
          </a:xfrm>
          <a:prstGeom prst="straightConnector1">
            <a:avLst/>
          </a:prstGeom>
          <a:ln w="508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bwMode="auto">
          <a:xfrm rot="10800000" flipV="1">
            <a:off x="8001000" y="474663"/>
            <a:ext cx="990600" cy="638175"/>
          </a:xfrm>
          <a:prstGeom prst="straightConnector1">
            <a:avLst/>
          </a:prstGeom>
          <a:ln w="508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16" name="Title 15"/>
          <p:cNvSpPr>
            <a:spLocks noGrp="1"/>
          </p:cNvSpPr>
          <p:nvPr>
            <p:ph type="title"/>
          </p:nvPr>
        </p:nvSpPr>
        <p:spPr/>
        <p:txBody>
          <a:bodyPr>
            <a:normAutofit fontScale="90000"/>
          </a:bodyPr>
          <a:lstStyle/>
          <a:p>
            <a:pPr eaLnBrk="1" fontAlgn="auto" hangingPunct="1">
              <a:spcAft>
                <a:spcPts val="0"/>
              </a:spcAft>
              <a:defRPr/>
            </a:pPr>
            <a:r>
              <a:rPr lang="en-US" sz="3600" b="0" dirty="0" smtClean="0"/>
              <a:t>STEP 2</a:t>
            </a:r>
            <a:endParaRPr lang="en-US" sz="3600" b="0" dirty="0"/>
          </a:p>
        </p:txBody>
      </p:sp>
    </p:spTree>
    <p:extLst>
      <p:ext uri="{BB962C8B-B14F-4D97-AF65-F5344CB8AC3E}">
        <p14:creationId xmlns:p14="http://schemas.microsoft.com/office/powerpoint/2010/main" val="34116766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Box 2"/>
          <p:cNvSpPr txBox="1">
            <a:spLocks noChangeArrowheads="1"/>
          </p:cNvSpPr>
          <p:nvPr/>
        </p:nvSpPr>
        <p:spPr bwMode="auto">
          <a:xfrm>
            <a:off x="304800" y="1582738"/>
            <a:ext cx="8534400" cy="1846262"/>
          </a:xfrm>
          <a:prstGeom prst="rect">
            <a:avLst/>
          </a:prstGeom>
          <a:noFill/>
          <a:ln w="9525">
            <a:noFill/>
            <a:miter lim="800000"/>
            <a:headEnd/>
            <a:tailEnd/>
          </a:ln>
        </p:spPr>
        <p:txBody>
          <a:bodyPr>
            <a:spAutoFit/>
          </a:bodyPr>
          <a:lstStyle/>
          <a:p>
            <a:pPr marL="342900" indent="-342900" fontAlgn="auto">
              <a:spcBef>
                <a:spcPts val="0"/>
              </a:spcBef>
              <a:spcAft>
                <a:spcPts val="0"/>
              </a:spcAft>
              <a:buClr>
                <a:srgbClr val="92D050"/>
              </a:buClr>
              <a:buFont typeface="Wingdings" panose="05000000000000000000" pitchFamily="2" charset="2"/>
              <a:buChar char="§"/>
              <a:defRPr/>
            </a:pPr>
            <a:r>
              <a:rPr lang="en-US" sz="2400" dirty="0">
                <a:solidFill>
                  <a:schemeClr val="tx1">
                    <a:lumMod val="85000"/>
                    <a:lumOff val="15000"/>
                  </a:schemeClr>
                </a:solidFill>
              </a:rPr>
              <a:t>  Read the eight statements/ clues about your source of energy.</a:t>
            </a:r>
          </a:p>
          <a:p>
            <a:pPr marL="342900" indent="-342900" fontAlgn="auto">
              <a:spcBef>
                <a:spcPts val="0"/>
              </a:spcBef>
              <a:spcAft>
                <a:spcPts val="0"/>
              </a:spcAft>
              <a:buClr>
                <a:srgbClr val="92D050"/>
              </a:buClr>
              <a:buFont typeface="Wingdings" panose="05000000000000000000" pitchFamily="2" charset="2"/>
              <a:buChar char="§"/>
              <a:defRPr/>
            </a:pPr>
            <a:r>
              <a:rPr lang="en-US" sz="2400" dirty="0">
                <a:solidFill>
                  <a:schemeClr val="tx1">
                    <a:lumMod val="85000"/>
                    <a:lumOff val="15000"/>
                  </a:schemeClr>
                </a:solidFill>
              </a:rPr>
              <a:t>  Eliminate the four clues you do not  want to use.</a:t>
            </a:r>
          </a:p>
          <a:p>
            <a:pPr marL="342900" indent="-342900" fontAlgn="auto">
              <a:spcBef>
                <a:spcPts val="0"/>
              </a:spcBef>
              <a:spcAft>
                <a:spcPts val="0"/>
              </a:spcAft>
              <a:buClr>
                <a:srgbClr val="92D050"/>
              </a:buClr>
              <a:buFont typeface="Wingdings" panose="05000000000000000000" pitchFamily="2" charset="2"/>
              <a:buChar char="§"/>
              <a:defRPr/>
            </a:pPr>
            <a:r>
              <a:rPr lang="en-US" sz="2400" dirty="0">
                <a:solidFill>
                  <a:schemeClr val="tx1">
                    <a:lumMod val="85000"/>
                    <a:lumOff val="15000"/>
                  </a:schemeClr>
                </a:solidFill>
              </a:rPr>
              <a:t>  Number the remaining clues (1 – 4) from least revealing (most general) to most revealing (most specific).</a:t>
            </a:r>
          </a:p>
          <a:p>
            <a:pPr fontAlgn="auto">
              <a:spcBef>
                <a:spcPts val="0"/>
              </a:spcBef>
              <a:spcAft>
                <a:spcPts val="0"/>
              </a:spcAft>
              <a:defRPr/>
            </a:pPr>
            <a:endParaRPr lang="en-US" dirty="0">
              <a:solidFill>
                <a:srgbClr val="006600"/>
              </a:solidFill>
              <a:latin typeface="Calibri" pitchFamily="34" charset="0"/>
            </a:endParaRPr>
          </a:p>
        </p:txBody>
      </p:sp>
      <p:sp>
        <p:nvSpPr>
          <p:cNvPr id="6" name="Title 5"/>
          <p:cNvSpPr>
            <a:spLocks noGrp="1"/>
          </p:cNvSpPr>
          <p:nvPr>
            <p:ph type="title"/>
          </p:nvPr>
        </p:nvSpPr>
        <p:spPr/>
        <p:txBody>
          <a:bodyPr>
            <a:normAutofit fontScale="90000"/>
          </a:bodyPr>
          <a:lstStyle/>
          <a:p>
            <a:pPr eaLnBrk="1" fontAlgn="auto" hangingPunct="1">
              <a:spcAft>
                <a:spcPts val="0"/>
              </a:spcAft>
              <a:defRPr/>
            </a:pPr>
            <a:r>
              <a:rPr lang="en-US" dirty="0" smtClean="0"/>
              <a:t>STEP 3</a:t>
            </a:r>
            <a:endParaRPr lang="en-US" dirty="0"/>
          </a:p>
        </p:txBody>
      </p:sp>
      <p:sp>
        <p:nvSpPr>
          <p:cNvPr id="35844" name="Subtitle 6"/>
          <p:cNvSpPr>
            <a:spLocks noGrp="1"/>
          </p:cNvSpPr>
          <p:nvPr>
            <p:ph type="subTitle" idx="10"/>
          </p:nvPr>
        </p:nvSpPr>
        <p:spPr/>
        <p:txBody>
          <a:bodyPr>
            <a:normAutofit fontScale="92500" lnSpcReduction="20000"/>
          </a:bodyPr>
          <a:lstStyle/>
          <a:p>
            <a:pPr eaLnBrk="1" hangingPunct="1"/>
            <a:r>
              <a:rPr lang="en-US" altLang="en-US" dirty="0" smtClean="0"/>
              <a:t>Determine the order of your clues.</a:t>
            </a:r>
          </a:p>
        </p:txBody>
      </p:sp>
      <p:sp>
        <p:nvSpPr>
          <p:cNvPr id="8" name="TextBox 7"/>
          <p:cNvSpPr txBox="1"/>
          <p:nvPr/>
        </p:nvSpPr>
        <p:spPr>
          <a:xfrm>
            <a:off x="294640" y="3505200"/>
            <a:ext cx="8686800" cy="2862322"/>
          </a:xfrm>
          <a:prstGeom prst="rect">
            <a:avLst/>
          </a:prstGeom>
          <a:noFill/>
        </p:spPr>
        <p:txBody>
          <a:bodyPr>
            <a:spAutoFit/>
          </a:bodyPr>
          <a:lstStyle/>
          <a:p>
            <a:pPr fontAlgn="auto">
              <a:spcBef>
                <a:spcPts val="0"/>
              </a:spcBef>
              <a:spcAft>
                <a:spcPts val="0"/>
              </a:spcAft>
              <a:defRPr/>
            </a:pPr>
            <a:r>
              <a:rPr lang="en-US" sz="1500" b="1" u="sng" dirty="0">
                <a:solidFill>
                  <a:schemeClr val="tx1">
                    <a:lumMod val="85000"/>
                    <a:lumOff val="15000"/>
                  </a:schemeClr>
                </a:solidFill>
                <a:latin typeface="+mn-lt"/>
              </a:rPr>
              <a:t>Example</a:t>
            </a:r>
          </a:p>
          <a:p>
            <a:pPr marL="342900" indent="-342900" fontAlgn="auto">
              <a:spcBef>
                <a:spcPts val="0"/>
              </a:spcBef>
              <a:spcAft>
                <a:spcPts val="0"/>
              </a:spcAft>
              <a:buClr>
                <a:srgbClr val="92D050"/>
              </a:buClr>
              <a:buFont typeface="Arial" panose="020B0604020202020204" pitchFamily="34" charset="0"/>
              <a:buChar char="•"/>
              <a:defRPr/>
            </a:pPr>
            <a:r>
              <a:rPr lang="en-US" sz="1500" dirty="0">
                <a:solidFill>
                  <a:schemeClr val="tx1">
                    <a:lumMod val="85000"/>
                    <a:lumOff val="15000"/>
                  </a:schemeClr>
                </a:solidFill>
                <a:latin typeface="+mn-lt"/>
              </a:rPr>
              <a:t>Round 1 Clue – It’s a source of energy.</a:t>
            </a:r>
          </a:p>
          <a:p>
            <a:pPr marL="742950" lvl="1" indent="-285750" fontAlgn="auto">
              <a:spcBef>
                <a:spcPts val="0"/>
              </a:spcBef>
              <a:spcAft>
                <a:spcPts val="0"/>
              </a:spcAft>
              <a:buClr>
                <a:srgbClr val="92D050"/>
              </a:buClr>
              <a:buFont typeface="Arial" panose="020B0604020202020204" pitchFamily="34" charset="0"/>
              <a:buChar char="•"/>
              <a:defRPr/>
            </a:pPr>
            <a:r>
              <a:rPr lang="en-US" sz="1500" dirty="0">
                <a:solidFill>
                  <a:schemeClr val="tx1">
                    <a:lumMod val="85000"/>
                    <a:lumOff val="15000"/>
                  </a:schemeClr>
                </a:solidFill>
                <a:latin typeface="+mn-lt"/>
              </a:rPr>
              <a:t>Least revealing because all 10 are sources of energy.</a:t>
            </a:r>
          </a:p>
          <a:p>
            <a:pPr marL="742950" lvl="1" indent="-285750" fontAlgn="auto">
              <a:spcBef>
                <a:spcPts val="0"/>
              </a:spcBef>
              <a:spcAft>
                <a:spcPts val="0"/>
              </a:spcAft>
              <a:buClr>
                <a:srgbClr val="92D050"/>
              </a:buClr>
              <a:buFont typeface="Arial" panose="020B0604020202020204" pitchFamily="34" charset="0"/>
              <a:buChar char="•"/>
              <a:defRPr/>
            </a:pPr>
            <a:endParaRPr lang="en-US" sz="1500" dirty="0">
              <a:solidFill>
                <a:schemeClr val="tx1">
                  <a:lumMod val="85000"/>
                  <a:lumOff val="15000"/>
                </a:schemeClr>
              </a:solidFill>
              <a:latin typeface="+mn-lt"/>
            </a:endParaRPr>
          </a:p>
          <a:p>
            <a:pPr marL="342900" indent="-342900" fontAlgn="auto">
              <a:spcBef>
                <a:spcPts val="0"/>
              </a:spcBef>
              <a:spcAft>
                <a:spcPts val="0"/>
              </a:spcAft>
              <a:buClr>
                <a:srgbClr val="92D050"/>
              </a:buClr>
              <a:buFont typeface="Arial" panose="020B0604020202020204" pitchFamily="34" charset="0"/>
              <a:buChar char="•"/>
              <a:defRPr/>
            </a:pPr>
            <a:r>
              <a:rPr lang="en-US" sz="1500" dirty="0">
                <a:solidFill>
                  <a:schemeClr val="tx1">
                    <a:lumMod val="85000"/>
                    <a:lumOff val="15000"/>
                  </a:schemeClr>
                </a:solidFill>
                <a:latin typeface="+mn-lt"/>
              </a:rPr>
              <a:t>Round 2 Clue – It’s nonrenewable.</a:t>
            </a:r>
          </a:p>
          <a:p>
            <a:pPr marL="742950" lvl="1" indent="-285750" fontAlgn="auto">
              <a:spcBef>
                <a:spcPts val="0"/>
              </a:spcBef>
              <a:spcAft>
                <a:spcPts val="0"/>
              </a:spcAft>
              <a:buClr>
                <a:srgbClr val="92D050"/>
              </a:buClr>
              <a:buFont typeface="Arial" panose="020B0604020202020204" pitchFamily="34" charset="0"/>
              <a:buChar char="•"/>
              <a:defRPr/>
            </a:pPr>
            <a:r>
              <a:rPr lang="en-US" sz="1500" dirty="0">
                <a:solidFill>
                  <a:schemeClr val="tx1">
                    <a:lumMod val="85000"/>
                    <a:lumOff val="15000"/>
                  </a:schemeClr>
                </a:solidFill>
                <a:latin typeface="+mn-lt"/>
              </a:rPr>
              <a:t>More revealing because only 5 of the sources are nonrenewable.</a:t>
            </a:r>
          </a:p>
          <a:p>
            <a:pPr marL="742950" lvl="1" indent="-285750" fontAlgn="auto">
              <a:spcBef>
                <a:spcPts val="0"/>
              </a:spcBef>
              <a:spcAft>
                <a:spcPts val="0"/>
              </a:spcAft>
              <a:buClr>
                <a:srgbClr val="92D050"/>
              </a:buClr>
              <a:buFont typeface="Arial" panose="020B0604020202020204" pitchFamily="34" charset="0"/>
              <a:buChar char="•"/>
              <a:defRPr/>
            </a:pPr>
            <a:endParaRPr lang="en-US" sz="1500" dirty="0">
              <a:solidFill>
                <a:schemeClr val="tx1">
                  <a:lumMod val="85000"/>
                  <a:lumOff val="15000"/>
                </a:schemeClr>
              </a:solidFill>
              <a:latin typeface="+mn-lt"/>
            </a:endParaRPr>
          </a:p>
          <a:p>
            <a:pPr marL="342900" indent="-342900" fontAlgn="auto">
              <a:spcBef>
                <a:spcPts val="0"/>
              </a:spcBef>
              <a:spcAft>
                <a:spcPts val="0"/>
              </a:spcAft>
              <a:buClr>
                <a:srgbClr val="92D050"/>
              </a:buClr>
              <a:buFont typeface="Arial" panose="020B0604020202020204" pitchFamily="34" charset="0"/>
              <a:buChar char="•"/>
              <a:defRPr/>
            </a:pPr>
            <a:r>
              <a:rPr lang="en-US" sz="1500" dirty="0">
                <a:solidFill>
                  <a:schemeClr val="tx1">
                    <a:lumMod val="85000"/>
                    <a:lumOff val="15000"/>
                  </a:schemeClr>
                </a:solidFill>
                <a:latin typeface="+mn-lt"/>
              </a:rPr>
              <a:t>Round 3 Clue – It’s used to produce electricity.</a:t>
            </a:r>
          </a:p>
          <a:p>
            <a:pPr marL="742950" lvl="1" indent="-285750" fontAlgn="auto">
              <a:spcBef>
                <a:spcPts val="0"/>
              </a:spcBef>
              <a:spcAft>
                <a:spcPts val="0"/>
              </a:spcAft>
              <a:buClr>
                <a:srgbClr val="92D050"/>
              </a:buClr>
              <a:buFont typeface="Arial" panose="020B0604020202020204" pitchFamily="34" charset="0"/>
              <a:buChar char="•"/>
              <a:defRPr/>
            </a:pPr>
            <a:r>
              <a:rPr lang="en-US" sz="1500" dirty="0">
                <a:solidFill>
                  <a:schemeClr val="tx1">
                    <a:lumMod val="85000"/>
                    <a:lumOff val="15000"/>
                  </a:schemeClr>
                </a:solidFill>
                <a:latin typeface="+mn-lt"/>
              </a:rPr>
              <a:t>More revealing because only a few sources are used to produce electricity.</a:t>
            </a:r>
          </a:p>
          <a:p>
            <a:pPr marL="742950" lvl="1" indent="-285750" fontAlgn="auto">
              <a:spcBef>
                <a:spcPts val="0"/>
              </a:spcBef>
              <a:spcAft>
                <a:spcPts val="0"/>
              </a:spcAft>
              <a:buClr>
                <a:srgbClr val="92D050"/>
              </a:buClr>
              <a:buFont typeface="Arial" panose="020B0604020202020204" pitchFamily="34" charset="0"/>
              <a:buChar char="•"/>
              <a:defRPr/>
            </a:pPr>
            <a:endParaRPr lang="en-US" sz="1500" dirty="0">
              <a:solidFill>
                <a:schemeClr val="tx1">
                  <a:lumMod val="85000"/>
                  <a:lumOff val="15000"/>
                </a:schemeClr>
              </a:solidFill>
              <a:latin typeface="+mn-lt"/>
            </a:endParaRPr>
          </a:p>
          <a:p>
            <a:pPr marL="342900" indent="-342900" fontAlgn="auto">
              <a:spcBef>
                <a:spcPts val="0"/>
              </a:spcBef>
              <a:spcAft>
                <a:spcPts val="0"/>
              </a:spcAft>
              <a:buClr>
                <a:srgbClr val="92D050"/>
              </a:buClr>
              <a:buFont typeface="Arial" panose="020B0604020202020204" pitchFamily="34" charset="0"/>
              <a:buChar char="•"/>
              <a:defRPr/>
            </a:pPr>
            <a:r>
              <a:rPr lang="en-US" sz="1500" dirty="0">
                <a:solidFill>
                  <a:schemeClr val="tx1">
                    <a:lumMod val="85000"/>
                    <a:lumOff val="15000"/>
                  </a:schemeClr>
                </a:solidFill>
                <a:latin typeface="+mn-lt"/>
              </a:rPr>
              <a:t>Last Round Clue – It requires fission.</a:t>
            </a:r>
          </a:p>
          <a:p>
            <a:pPr marL="742950" lvl="1" indent="-285750" fontAlgn="auto">
              <a:spcBef>
                <a:spcPts val="0"/>
              </a:spcBef>
              <a:spcAft>
                <a:spcPts val="0"/>
              </a:spcAft>
              <a:buClr>
                <a:srgbClr val="92D050"/>
              </a:buClr>
              <a:buFont typeface="Arial" panose="020B0604020202020204" pitchFamily="34" charset="0"/>
              <a:buChar char="•"/>
              <a:defRPr/>
            </a:pPr>
            <a:r>
              <a:rPr lang="en-US" sz="1500" dirty="0">
                <a:solidFill>
                  <a:schemeClr val="tx1">
                    <a:lumMod val="85000"/>
                    <a:lumOff val="15000"/>
                  </a:schemeClr>
                </a:solidFill>
                <a:latin typeface="+mn-lt"/>
              </a:rPr>
              <a:t>Most revealing because this clue only applies to one source of energy.</a:t>
            </a:r>
          </a:p>
        </p:txBody>
      </p:sp>
    </p:spTree>
    <p:extLst>
      <p:ext uri="{BB962C8B-B14F-4D97-AF65-F5344CB8AC3E}">
        <p14:creationId xmlns:p14="http://schemas.microsoft.com/office/powerpoint/2010/main" val="39132463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5" name="TextBox 8"/>
          <p:cNvSpPr txBox="1">
            <a:spLocks noChangeArrowheads="1"/>
          </p:cNvSpPr>
          <p:nvPr/>
        </p:nvSpPr>
        <p:spPr bwMode="auto">
          <a:xfrm>
            <a:off x="2209800" y="5410200"/>
            <a:ext cx="5105400" cy="830263"/>
          </a:xfrm>
          <a:prstGeom prst="rect">
            <a:avLst/>
          </a:prstGeom>
          <a:noFill/>
          <a:ln w="9525">
            <a:noFill/>
            <a:miter lim="800000"/>
            <a:headEnd/>
            <a:tailEnd/>
          </a:ln>
        </p:spPr>
        <p:txBody>
          <a:bodyPr>
            <a:spAutoFit/>
          </a:bodyPr>
          <a:lstStyle/>
          <a:p>
            <a:pPr algn="ctr" fontAlgn="auto">
              <a:spcBef>
                <a:spcPts val="0"/>
              </a:spcBef>
              <a:spcAft>
                <a:spcPts val="0"/>
              </a:spcAft>
              <a:defRPr/>
            </a:pPr>
            <a:r>
              <a:rPr lang="en-US" sz="2400" dirty="0">
                <a:solidFill>
                  <a:schemeClr val="tx1">
                    <a:lumMod val="75000"/>
                    <a:lumOff val="25000"/>
                  </a:schemeClr>
                </a:solidFill>
              </a:rPr>
              <a:t>Number the Clue Cards 1 – 10, </a:t>
            </a:r>
          </a:p>
          <a:p>
            <a:pPr algn="ctr" fontAlgn="auto">
              <a:spcBef>
                <a:spcPts val="0"/>
              </a:spcBef>
              <a:spcAft>
                <a:spcPts val="0"/>
              </a:spcAft>
              <a:defRPr/>
            </a:pPr>
            <a:r>
              <a:rPr lang="en-US" sz="2400" dirty="0">
                <a:solidFill>
                  <a:schemeClr val="tx1">
                    <a:lumMod val="75000"/>
                    <a:lumOff val="25000"/>
                  </a:schemeClr>
                </a:solidFill>
              </a:rPr>
              <a:t>EXCEPT for your team’s number.</a:t>
            </a:r>
          </a:p>
        </p:txBody>
      </p:sp>
      <p:sp>
        <p:nvSpPr>
          <p:cNvPr id="13" name="Title 12"/>
          <p:cNvSpPr>
            <a:spLocks noGrp="1"/>
          </p:cNvSpPr>
          <p:nvPr>
            <p:ph type="title"/>
          </p:nvPr>
        </p:nvSpPr>
        <p:spPr/>
        <p:txBody>
          <a:bodyPr>
            <a:normAutofit fontScale="90000"/>
          </a:bodyPr>
          <a:lstStyle/>
          <a:p>
            <a:pPr eaLnBrk="1" fontAlgn="auto" hangingPunct="1">
              <a:spcAft>
                <a:spcPts val="0"/>
              </a:spcAft>
              <a:defRPr/>
            </a:pPr>
            <a:r>
              <a:rPr lang="en-US" dirty="0" smtClean="0"/>
              <a:t>STEP 4</a:t>
            </a:r>
            <a:endParaRPr lang="en-US" dirty="0"/>
          </a:p>
        </p:txBody>
      </p:sp>
      <p:pic>
        <p:nvPicPr>
          <p:cNvPr id="3686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482725"/>
            <a:ext cx="2873375" cy="389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5313" y="1482725"/>
            <a:ext cx="2873375" cy="389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482725"/>
            <a:ext cx="2873375" cy="389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2" name="TextBox 21"/>
          <p:cNvSpPr txBox="1">
            <a:spLocks noChangeArrowheads="1"/>
          </p:cNvSpPr>
          <p:nvPr/>
        </p:nvSpPr>
        <p:spPr bwMode="auto">
          <a:xfrm>
            <a:off x="838200" y="1905000"/>
            <a:ext cx="381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b="1">
                <a:solidFill>
                  <a:srgbClr val="FF0000"/>
                </a:solidFill>
                <a:latin typeface="Calibri" pitchFamily="34" charset="0"/>
              </a:rPr>
              <a:t>1</a:t>
            </a:r>
          </a:p>
        </p:txBody>
      </p:sp>
      <p:sp>
        <p:nvSpPr>
          <p:cNvPr id="36873" name="TextBox 22"/>
          <p:cNvSpPr txBox="1">
            <a:spLocks noChangeArrowheads="1"/>
          </p:cNvSpPr>
          <p:nvPr/>
        </p:nvSpPr>
        <p:spPr bwMode="auto">
          <a:xfrm>
            <a:off x="6781800" y="1905000"/>
            <a:ext cx="381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b="1">
                <a:solidFill>
                  <a:srgbClr val="FF0000"/>
                </a:solidFill>
                <a:latin typeface="Calibri" pitchFamily="34" charset="0"/>
              </a:rPr>
              <a:t>3</a:t>
            </a:r>
          </a:p>
        </p:txBody>
      </p:sp>
      <p:sp>
        <p:nvSpPr>
          <p:cNvPr id="36874" name="TextBox 23"/>
          <p:cNvSpPr txBox="1">
            <a:spLocks noChangeArrowheads="1"/>
          </p:cNvSpPr>
          <p:nvPr/>
        </p:nvSpPr>
        <p:spPr bwMode="auto">
          <a:xfrm>
            <a:off x="3733800" y="1905000"/>
            <a:ext cx="381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b="1">
                <a:solidFill>
                  <a:srgbClr val="FF0000"/>
                </a:solidFill>
                <a:latin typeface="Calibri" pitchFamily="34" charset="0"/>
              </a:rPr>
              <a:t>2</a:t>
            </a:r>
          </a:p>
        </p:txBody>
      </p:sp>
    </p:spTree>
    <p:extLst>
      <p:ext uri="{BB962C8B-B14F-4D97-AF65-F5344CB8AC3E}">
        <p14:creationId xmlns:p14="http://schemas.microsoft.com/office/powerpoint/2010/main" val="34584541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152400" y="1371600"/>
          <a:ext cx="5181600" cy="4797426"/>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20000"/>
                    </a:ext>
                  </a:extLst>
                </a:gridCol>
                <a:gridCol w="2590800">
                  <a:extLst>
                    <a:ext uri="{9D8B030D-6E8A-4147-A177-3AD203B41FA5}">
                      <a16:colId xmlns:a16="http://schemas.microsoft.com/office/drawing/2014/main" val="20001"/>
                    </a:ext>
                  </a:extLst>
                </a:gridCol>
              </a:tblGrid>
              <a:tr h="529946">
                <a:tc>
                  <a:txBody>
                    <a:bodyPr/>
                    <a:lstStyle/>
                    <a:p>
                      <a:endParaRPr lang="en-US" sz="1800" b="1" dirty="0"/>
                    </a:p>
                  </a:txBody>
                  <a:tcPr marT="45723" marB="45723"/>
                </a:tc>
                <a:tc>
                  <a:txBody>
                    <a:bodyPr/>
                    <a:lstStyle/>
                    <a:p>
                      <a:endParaRPr lang="en-US" sz="1800" b="1"/>
                    </a:p>
                  </a:txBody>
                  <a:tcPr marT="45723" marB="45723"/>
                </a:tc>
                <a:extLst>
                  <a:ext uri="{0D108BD9-81ED-4DB2-BD59-A6C34878D82A}">
                    <a16:rowId xmlns:a16="http://schemas.microsoft.com/office/drawing/2014/main" val="10000"/>
                  </a:ext>
                </a:extLst>
              </a:tr>
              <a:tr h="853496">
                <a:tc>
                  <a:txBody>
                    <a:bodyPr/>
                    <a:lstStyle/>
                    <a:p>
                      <a:r>
                        <a:rPr lang="en-US" sz="1400" b="1" dirty="0" smtClean="0"/>
                        <a:t>Team 1</a:t>
                      </a:r>
                    </a:p>
                    <a:p>
                      <a:r>
                        <a:rPr lang="en-US" sz="1800" b="1" dirty="0" smtClean="0"/>
                        <a:t>It can be used to grill hamburgers.</a:t>
                      </a:r>
                      <a:endParaRPr lang="en-US" sz="1800" b="1" dirty="0"/>
                    </a:p>
                  </a:txBody>
                  <a:tcPr marT="45723" marB="45723"/>
                </a:tc>
                <a:tc>
                  <a:txBody>
                    <a:bodyPr/>
                    <a:lstStyle/>
                    <a:p>
                      <a:r>
                        <a:rPr lang="en-US" sz="1400" b="1" dirty="0" smtClean="0"/>
                        <a:t>Team 6</a:t>
                      </a:r>
                    </a:p>
                    <a:p>
                      <a:r>
                        <a:rPr lang="en-US" sz="1800" b="1" dirty="0" smtClean="0"/>
                        <a:t>It’s transported by mules.</a:t>
                      </a:r>
                      <a:endParaRPr lang="en-US" sz="1800" b="1" dirty="0"/>
                    </a:p>
                  </a:txBody>
                  <a:tcPr marT="45723" marB="45723"/>
                </a:tc>
                <a:extLst>
                  <a:ext uri="{0D108BD9-81ED-4DB2-BD59-A6C34878D82A}">
                    <a16:rowId xmlns:a16="http://schemas.microsoft.com/office/drawing/2014/main" val="10001"/>
                  </a:ext>
                </a:extLst>
              </a:tr>
              <a:tr h="579158">
                <a:tc>
                  <a:txBody>
                    <a:bodyPr/>
                    <a:lstStyle/>
                    <a:p>
                      <a:r>
                        <a:rPr lang="en-US" sz="1400" b="1" dirty="0" smtClean="0"/>
                        <a:t>Team 2</a:t>
                      </a:r>
                    </a:p>
                    <a:p>
                      <a:r>
                        <a:rPr lang="en-US" sz="1800" b="1" dirty="0" smtClean="0"/>
                        <a:t>It</a:t>
                      </a:r>
                      <a:r>
                        <a:rPr lang="en-US" sz="1800" b="1" baseline="0" dirty="0" smtClean="0"/>
                        <a:t> is not renewable</a:t>
                      </a:r>
                      <a:r>
                        <a:rPr lang="en-US" sz="1800" b="1" dirty="0" smtClean="0"/>
                        <a:t>.</a:t>
                      </a:r>
                      <a:endParaRPr lang="en-US" sz="1800" b="1" dirty="0"/>
                    </a:p>
                  </a:txBody>
                  <a:tcPr marT="45723" marB="45723"/>
                </a:tc>
                <a:tc>
                  <a:txBody>
                    <a:bodyPr/>
                    <a:lstStyle/>
                    <a:p>
                      <a:r>
                        <a:rPr lang="en-US" sz="1400" b="1" dirty="0" smtClean="0"/>
                        <a:t>Team 7</a:t>
                      </a:r>
                    </a:p>
                    <a:p>
                      <a:r>
                        <a:rPr lang="en-US" sz="1800" b="1" dirty="0" smtClean="0"/>
                        <a:t>It smells like gas.</a:t>
                      </a:r>
                      <a:endParaRPr lang="en-US" sz="1800" b="1" dirty="0"/>
                    </a:p>
                  </a:txBody>
                  <a:tcPr marT="45723" marB="45723"/>
                </a:tc>
                <a:extLst>
                  <a:ext uri="{0D108BD9-81ED-4DB2-BD59-A6C34878D82A}">
                    <a16:rowId xmlns:a16="http://schemas.microsoft.com/office/drawing/2014/main" val="10002"/>
                  </a:ext>
                </a:extLst>
              </a:tr>
              <a:tr h="853496">
                <a:tc>
                  <a:txBody>
                    <a:bodyPr/>
                    <a:lstStyle/>
                    <a:p>
                      <a:r>
                        <a:rPr lang="en-US" sz="1400" b="1" dirty="0" smtClean="0"/>
                        <a:t>Team 3</a:t>
                      </a:r>
                    </a:p>
                    <a:p>
                      <a:r>
                        <a:rPr lang="en-US" sz="1800" b="1" dirty="0" smtClean="0"/>
                        <a:t>It provides 100% of all US energy.</a:t>
                      </a:r>
                      <a:endParaRPr lang="en-US" sz="1800" b="1" dirty="0"/>
                    </a:p>
                  </a:txBody>
                  <a:tcPr marT="45723" marB="45723"/>
                </a:tc>
                <a:tc>
                  <a:txBody>
                    <a:bodyPr/>
                    <a:lstStyle/>
                    <a:p>
                      <a:r>
                        <a:rPr lang="en-US" sz="1400" b="1" dirty="0" smtClean="0"/>
                        <a:t>Team 8</a:t>
                      </a:r>
                    </a:p>
                    <a:p>
                      <a:r>
                        <a:rPr lang="en-US" sz="1800" b="1" dirty="0" err="1" smtClean="0"/>
                        <a:t>Yadda</a:t>
                      </a:r>
                      <a:r>
                        <a:rPr lang="en-US" sz="1800" b="1" dirty="0" smtClean="0"/>
                        <a:t>, </a:t>
                      </a:r>
                      <a:r>
                        <a:rPr lang="en-US" sz="1800" b="1" dirty="0" err="1" smtClean="0"/>
                        <a:t>yadda</a:t>
                      </a:r>
                      <a:r>
                        <a:rPr lang="en-US" sz="1800" b="1" dirty="0" smtClean="0"/>
                        <a:t>, </a:t>
                      </a:r>
                      <a:r>
                        <a:rPr lang="en-US" sz="1800" b="1" dirty="0" err="1" smtClean="0"/>
                        <a:t>yadda</a:t>
                      </a:r>
                      <a:r>
                        <a:rPr lang="en-US" sz="1800" b="1" dirty="0" smtClean="0"/>
                        <a:t>… </a:t>
                      </a:r>
                      <a:endParaRPr lang="en-US" sz="1800" b="1" dirty="0"/>
                    </a:p>
                  </a:txBody>
                  <a:tcPr marT="45723" marB="45723"/>
                </a:tc>
                <a:extLst>
                  <a:ext uri="{0D108BD9-81ED-4DB2-BD59-A6C34878D82A}">
                    <a16:rowId xmlns:a16="http://schemas.microsoft.com/office/drawing/2014/main" val="10003"/>
                  </a:ext>
                </a:extLst>
              </a:tr>
              <a:tr h="853496">
                <a:tc>
                  <a:txBody>
                    <a:bodyPr/>
                    <a:lstStyle/>
                    <a:p>
                      <a:r>
                        <a:rPr lang="en-US" sz="1400" b="1" dirty="0" smtClean="0"/>
                        <a:t>Team 4</a:t>
                      </a:r>
                    </a:p>
                    <a:p>
                      <a:r>
                        <a:rPr lang="en-US" sz="1800" b="1" dirty="0" smtClean="0"/>
                        <a:t>It’s only available</a:t>
                      </a:r>
                      <a:r>
                        <a:rPr lang="en-US" sz="1800" b="1" baseline="0" dirty="0" smtClean="0"/>
                        <a:t> at night.</a:t>
                      </a:r>
                      <a:endParaRPr lang="en-US" sz="1800" b="1" dirty="0"/>
                    </a:p>
                  </a:txBody>
                  <a:tcPr marT="45723" marB="4572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t>Team 9</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t>Blah,</a:t>
                      </a:r>
                      <a:r>
                        <a:rPr lang="en-US" sz="1800" b="1" baseline="0" dirty="0" smtClean="0"/>
                        <a:t> blah, blah.</a:t>
                      </a:r>
                      <a:endParaRPr lang="en-US" sz="1800" b="1" dirty="0" smtClean="0"/>
                    </a:p>
                    <a:p>
                      <a:endParaRPr lang="en-US" sz="1800" b="1" dirty="0"/>
                    </a:p>
                  </a:txBody>
                  <a:tcPr marT="45723" marB="45723"/>
                </a:tc>
                <a:extLst>
                  <a:ext uri="{0D108BD9-81ED-4DB2-BD59-A6C34878D82A}">
                    <a16:rowId xmlns:a16="http://schemas.microsoft.com/office/drawing/2014/main" val="10004"/>
                  </a:ext>
                </a:extLst>
              </a:tr>
              <a:tr h="1127834">
                <a:tc>
                  <a:txBody>
                    <a:bodyPr/>
                    <a:lstStyle/>
                    <a:p>
                      <a:r>
                        <a:rPr lang="en-US" sz="1400" b="1" dirty="0" smtClean="0"/>
                        <a:t>Team 5</a:t>
                      </a:r>
                    </a:p>
                    <a:p>
                      <a:r>
                        <a:rPr lang="en-US" sz="1800" b="1" dirty="0" smtClean="0"/>
                        <a:t>You buy it in Mason jars.</a:t>
                      </a:r>
                      <a:endParaRPr lang="en-US" sz="1800" b="1" dirty="0"/>
                    </a:p>
                  </a:txBody>
                  <a:tcPr marT="45723" marB="4572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t>Team 10</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t>It’s found only in Puerto Rico.</a:t>
                      </a:r>
                    </a:p>
                    <a:p>
                      <a:endParaRPr lang="en-US" sz="1800" b="1" dirty="0"/>
                    </a:p>
                  </a:txBody>
                  <a:tcPr marT="45723" marB="45723"/>
                </a:tc>
                <a:extLst>
                  <a:ext uri="{0D108BD9-81ED-4DB2-BD59-A6C34878D82A}">
                    <a16:rowId xmlns:a16="http://schemas.microsoft.com/office/drawing/2014/main" val="10005"/>
                  </a:ext>
                </a:extLst>
              </a:tr>
            </a:tbl>
          </a:graphicData>
        </a:graphic>
      </p:graphicFrame>
      <p:sp>
        <p:nvSpPr>
          <p:cNvPr id="11" name="Title 10"/>
          <p:cNvSpPr>
            <a:spLocks noGrp="1"/>
          </p:cNvSpPr>
          <p:nvPr>
            <p:ph type="title"/>
          </p:nvPr>
        </p:nvSpPr>
        <p:spPr/>
        <p:txBody>
          <a:bodyPr>
            <a:normAutofit fontScale="90000"/>
          </a:bodyPr>
          <a:lstStyle/>
          <a:p>
            <a:pPr>
              <a:defRPr/>
            </a:pPr>
            <a:r>
              <a:rPr lang="en-US" dirty="0" smtClean="0"/>
              <a:t>Write the first clue for each team.</a:t>
            </a:r>
            <a:endParaRPr lang="en-US" dirty="0"/>
          </a:p>
        </p:txBody>
      </p:sp>
      <p:sp>
        <p:nvSpPr>
          <p:cNvPr id="37914" name="Subtitle 14"/>
          <p:cNvSpPr>
            <a:spLocks noGrp="1"/>
          </p:cNvSpPr>
          <p:nvPr>
            <p:ph type="subTitle" idx="10"/>
          </p:nvPr>
        </p:nvSpPr>
        <p:spPr/>
        <p:txBody>
          <a:bodyPr>
            <a:normAutofit fontScale="92500" lnSpcReduction="20000"/>
          </a:bodyPr>
          <a:lstStyle/>
          <a:p>
            <a:r>
              <a:rPr lang="en-US" altLang="en-US" smtClean="0"/>
              <a:t>Sample Round One</a:t>
            </a:r>
          </a:p>
        </p:txBody>
      </p:sp>
      <p:grpSp>
        <p:nvGrpSpPr>
          <p:cNvPr id="37915" name="Group 13"/>
          <p:cNvGrpSpPr>
            <a:grpSpLocks/>
          </p:cNvGrpSpPr>
          <p:nvPr/>
        </p:nvGrpSpPr>
        <p:grpSpPr bwMode="auto">
          <a:xfrm>
            <a:off x="5486400" y="1066800"/>
            <a:ext cx="2819400" cy="3200400"/>
            <a:chOff x="0" y="304800"/>
            <a:chExt cx="4343400" cy="5881688"/>
          </a:xfrm>
        </p:grpSpPr>
        <p:pic>
          <p:nvPicPr>
            <p:cNvPr id="379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4800"/>
              <a:ext cx="4343400" cy="588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21" name="Rectangle 4"/>
            <p:cNvSpPr>
              <a:spLocks noChangeArrowheads="1"/>
            </p:cNvSpPr>
            <p:nvPr/>
          </p:nvSpPr>
          <p:spPr bwMode="auto">
            <a:xfrm>
              <a:off x="228599" y="1905000"/>
              <a:ext cx="3889055" cy="678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533400" indent="-5334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en-US" altLang="en-US" b="1">
                  <a:solidFill>
                    <a:srgbClr val="DD011B"/>
                  </a:solidFill>
                  <a:latin typeface="Calibri" pitchFamily="34" charset="0"/>
                </a:rPr>
                <a:t>You</a:t>
              </a:r>
              <a:r>
                <a:rPr lang="en-US" altLang="en-US">
                  <a:solidFill>
                    <a:srgbClr val="DD011B"/>
                  </a:solidFill>
                  <a:latin typeface="Calibri" pitchFamily="34" charset="0"/>
                </a:rPr>
                <a:t> </a:t>
              </a:r>
              <a:r>
                <a:rPr lang="en-US" altLang="en-US" b="1">
                  <a:solidFill>
                    <a:srgbClr val="DD011B"/>
                  </a:solidFill>
                  <a:latin typeface="Calibri" pitchFamily="34" charset="0"/>
                </a:rPr>
                <a:t>buy it in Mason jars</a:t>
              </a:r>
              <a:r>
                <a:rPr lang="en-US" altLang="en-US">
                  <a:latin typeface="Calibri" pitchFamily="34" charset="0"/>
                </a:rPr>
                <a:t>.</a:t>
              </a:r>
            </a:p>
          </p:txBody>
        </p:sp>
        <p:sp>
          <p:nvSpPr>
            <p:cNvPr id="37922" name="TextBox 5"/>
            <p:cNvSpPr txBox="1">
              <a:spLocks noChangeArrowheads="1"/>
            </p:cNvSpPr>
            <p:nvPr/>
          </p:nvSpPr>
          <p:spPr bwMode="auto">
            <a:xfrm>
              <a:off x="2057400" y="914399"/>
              <a:ext cx="445004" cy="622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600" b="1">
                  <a:solidFill>
                    <a:srgbClr val="DD011B"/>
                  </a:solidFill>
                  <a:latin typeface="Calibri" pitchFamily="34" charset="0"/>
                </a:rPr>
                <a:t>5</a:t>
              </a:r>
            </a:p>
          </p:txBody>
        </p:sp>
      </p:grpSp>
      <p:grpSp>
        <p:nvGrpSpPr>
          <p:cNvPr id="37916" name="Group 12"/>
          <p:cNvGrpSpPr>
            <a:grpSpLocks/>
          </p:cNvGrpSpPr>
          <p:nvPr/>
        </p:nvGrpSpPr>
        <p:grpSpPr bwMode="auto">
          <a:xfrm>
            <a:off x="6096000" y="3429000"/>
            <a:ext cx="2816225" cy="3200400"/>
            <a:chOff x="4800600" y="304800"/>
            <a:chExt cx="4343400" cy="5881688"/>
          </a:xfrm>
        </p:grpSpPr>
        <p:pic>
          <p:nvPicPr>
            <p:cNvPr id="3791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304800"/>
              <a:ext cx="4343400" cy="588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18" name="Rectangle 6"/>
            <p:cNvSpPr>
              <a:spLocks noChangeArrowheads="1"/>
            </p:cNvSpPr>
            <p:nvPr/>
          </p:nvSpPr>
          <p:spPr bwMode="auto">
            <a:xfrm>
              <a:off x="5562600" y="1905000"/>
              <a:ext cx="2925064" cy="735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533400" indent="-5334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en-US" altLang="en-US" sz="2000" b="1">
                  <a:solidFill>
                    <a:srgbClr val="DD011B"/>
                  </a:solidFill>
                  <a:latin typeface="Calibri" pitchFamily="34" charset="0"/>
                </a:rPr>
                <a:t>Blah, blah, blah</a:t>
              </a:r>
              <a:r>
                <a:rPr lang="en-US" altLang="en-US" sz="2000">
                  <a:latin typeface="Calibri" pitchFamily="34" charset="0"/>
                </a:rPr>
                <a:t>.</a:t>
              </a:r>
            </a:p>
          </p:txBody>
        </p:sp>
        <p:sp>
          <p:nvSpPr>
            <p:cNvPr id="37919" name="TextBox 7"/>
            <p:cNvSpPr txBox="1">
              <a:spLocks noChangeArrowheads="1"/>
            </p:cNvSpPr>
            <p:nvPr/>
          </p:nvSpPr>
          <p:spPr bwMode="auto">
            <a:xfrm>
              <a:off x="6857999" y="914399"/>
              <a:ext cx="445485" cy="622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600" b="1">
                  <a:solidFill>
                    <a:srgbClr val="DD011B"/>
                  </a:solidFill>
                  <a:latin typeface="Calibri" pitchFamily="34" charset="0"/>
                </a:rPr>
                <a:t>9</a:t>
              </a:r>
            </a:p>
          </p:txBody>
        </p:sp>
      </p:grpSp>
    </p:spTree>
    <p:extLst>
      <p:ext uri="{BB962C8B-B14F-4D97-AF65-F5344CB8AC3E}">
        <p14:creationId xmlns:p14="http://schemas.microsoft.com/office/powerpoint/2010/main" val="25028479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
          <p:cNvSpPr>
            <a:spLocks noChangeArrowheads="1"/>
          </p:cNvSpPr>
          <p:nvPr/>
        </p:nvSpPr>
        <p:spPr bwMode="auto">
          <a:xfrm>
            <a:off x="457200" y="1600200"/>
            <a:ext cx="3124200" cy="4400550"/>
          </a:xfrm>
          <a:prstGeom prst="rect">
            <a:avLst/>
          </a:prstGeom>
          <a:noFill/>
          <a:ln w="9525">
            <a:noFill/>
            <a:miter lim="800000"/>
            <a:headEnd/>
            <a:tailEnd/>
          </a:ln>
        </p:spPr>
        <p:txBody>
          <a:bodyPr>
            <a:spAutoFit/>
          </a:bodyPr>
          <a:lstStyle/>
          <a:p>
            <a:pPr fontAlgn="auto">
              <a:spcBef>
                <a:spcPts val="0"/>
              </a:spcBef>
              <a:spcAft>
                <a:spcPts val="0"/>
              </a:spcAft>
              <a:buFont typeface="Arial" pitchFamily="34" charset="0"/>
              <a:buChar char="•"/>
              <a:defRPr/>
            </a:pPr>
            <a:r>
              <a:rPr lang="en-US" sz="2800" dirty="0">
                <a:solidFill>
                  <a:schemeClr val="bg1"/>
                </a:solidFill>
              </a:rPr>
              <a:t>Your team will receive points for each correct identification.</a:t>
            </a:r>
          </a:p>
          <a:p>
            <a:pPr fontAlgn="auto">
              <a:spcBef>
                <a:spcPts val="0"/>
              </a:spcBef>
              <a:spcAft>
                <a:spcPts val="0"/>
              </a:spcAft>
              <a:buFont typeface="Arial" pitchFamily="34" charset="0"/>
              <a:buChar char="•"/>
              <a:defRPr/>
            </a:pPr>
            <a:r>
              <a:rPr lang="en-US" sz="2800" dirty="0">
                <a:solidFill>
                  <a:schemeClr val="bg1"/>
                </a:solidFill>
              </a:rPr>
              <a:t>Number of points depends on the round.  </a:t>
            </a:r>
          </a:p>
          <a:p>
            <a:pPr fontAlgn="auto">
              <a:spcBef>
                <a:spcPts val="0"/>
              </a:spcBef>
              <a:spcAft>
                <a:spcPts val="0"/>
              </a:spcAft>
              <a:buFont typeface="Arial" pitchFamily="34" charset="0"/>
              <a:buChar char="•"/>
              <a:defRPr/>
            </a:pPr>
            <a:r>
              <a:rPr lang="en-US" sz="2800" dirty="0">
                <a:solidFill>
                  <a:schemeClr val="bg1"/>
                </a:solidFill>
              </a:rPr>
              <a:t>Your team will lose 10 points for each incorrect guess.</a:t>
            </a:r>
          </a:p>
        </p:txBody>
      </p:sp>
      <p:sp>
        <p:nvSpPr>
          <p:cNvPr id="8" name="Title 7"/>
          <p:cNvSpPr>
            <a:spLocks noGrp="1"/>
          </p:cNvSpPr>
          <p:nvPr>
            <p:ph type="title"/>
          </p:nvPr>
        </p:nvSpPr>
        <p:spPr/>
        <p:txBody>
          <a:bodyPr>
            <a:normAutofit/>
          </a:bodyPr>
          <a:lstStyle/>
          <a:p>
            <a:pPr eaLnBrk="1" fontAlgn="auto" hangingPunct="1">
              <a:spcAft>
                <a:spcPts val="0"/>
              </a:spcAft>
              <a:defRPr/>
            </a:pPr>
            <a:r>
              <a:rPr lang="en-US" sz="2800" dirty="0" smtClean="0"/>
              <a:t>STEP 5- Scoring</a:t>
            </a:r>
            <a:endParaRPr lang="en-US" sz="2800" dirty="0"/>
          </a:p>
        </p:txBody>
      </p:sp>
      <p:pic>
        <p:nvPicPr>
          <p:cNvPr id="3891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990600"/>
            <a:ext cx="4370388"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3951047"/>
      </p:ext>
    </p:extLst>
  </p:cSld>
  <p:clrMapOvr>
    <a:masterClrMapping/>
  </p:clrMapOvr>
</p:sld>
</file>

<file path=ppt/theme/theme1.xml><?xml version="1.0" encoding="utf-8"?>
<a:theme xmlns:a="http://schemas.openxmlformats.org/drawingml/2006/main" name="Office Theme">
  <a:themeElements>
    <a:clrScheme name="NEED">
      <a:dk1>
        <a:sysClr val="windowText" lastClr="000000"/>
      </a:dk1>
      <a:lt1>
        <a:sysClr val="window" lastClr="FFFFFF"/>
      </a:lt1>
      <a:dk2>
        <a:srgbClr val="1F497D"/>
      </a:dk2>
      <a:lt2>
        <a:srgbClr val="EEECE1"/>
      </a:lt2>
      <a:accent1>
        <a:srgbClr val="019B67"/>
      </a:accent1>
      <a:accent2>
        <a:srgbClr val="015699"/>
      </a:accent2>
      <a:accent3>
        <a:srgbClr val="9BBB59"/>
      </a:accent3>
      <a:accent4>
        <a:srgbClr val="00B0F0"/>
      </a:accent4>
      <a:accent5>
        <a:srgbClr val="76923C"/>
      </a:accent5>
      <a:accent6>
        <a:srgbClr val="548DD4"/>
      </a:accent6>
      <a:hlink>
        <a:srgbClr val="0000FF"/>
      </a:hlink>
      <a:folHlink>
        <a:srgbClr val="800080"/>
      </a:folHlink>
    </a:clrScheme>
    <a:fontScheme name="NEED">
      <a:majorFont>
        <a:latin typeface="Myriad Pro Cond"/>
        <a:ea typeface=""/>
        <a:cs typeface=""/>
      </a:majorFont>
      <a:minorFont>
        <a:latin typeface="Myriad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435</TotalTime>
  <Words>1383</Words>
  <Application>Microsoft Office PowerPoint</Application>
  <PresentationFormat>On-screen Show (4:3)</PresentationFormat>
  <Paragraphs>144</Paragraphs>
  <Slides>12</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MS PGothic</vt:lpstr>
      <vt:lpstr>Arial</vt:lpstr>
      <vt:lpstr>Calibri</vt:lpstr>
      <vt:lpstr>Myriad Pro</vt:lpstr>
      <vt:lpstr>Myriad Pro Cond</vt:lpstr>
      <vt:lpstr>Times New Roman</vt:lpstr>
      <vt:lpstr>Wingdings</vt:lpstr>
      <vt:lpstr>Office Theme</vt:lpstr>
      <vt:lpstr>Energy Sources</vt:lpstr>
      <vt:lpstr>STEP 1</vt:lpstr>
      <vt:lpstr>PowerPoint Presentation</vt:lpstr>
      <vt:lpstr>Filling out your Data Sheets</vt:lpstr>
      <vt:lpstr>STEP 2</vt:lpstr>
      <vt:lpstr>STEP 3</vt:lpstr>
      <vt:lpstr>STEP 4</vt:lpstr>
      <vt:lpstr>Write the first clue for each team.</vt:lpstr>
      <vt:lpstr>STEP 5- Scoring</vt:lpstr>
      <vt:lpstr>PowerPoint Presentation</vt:lpstr>
      <vt:lpstr>NEED is Social</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Yvonne Cramer</dc:creator>
  <cp:lastModifiedBy>Yvonne Cramer</cp:lastModifiedBy>
  <cp:revision>84</cp:revision>
  <dcterms:created xsi:type="dcterms:W3CDTF">2013-08-16T17:06:56Z</dcterms:created>
  <dcterms:modified xsi:type="dcterms:W3CDTF">2016-01-05T14:52:23Z</dcterms:modified>
</cp:coreProperties>
</file>