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57" r:id="rId3"/>
    <p:sldId id="258" r:id="rId4"/>
    <p:sldId id="259" r:id="rId5"/>
    <p:sldId id="260" r:id="rId6"/>
    <p:sldId id="261" r:id="rId7"/>
    <p:sldId id="262" r:id="rId8"/>
    <p:sldId id="264" r:id="rId9"/>
    <p:sldId id="263" r:id="rId10"/>
    <p:sldId id="265" r:id="rId11"/>
    <p:sldId id="266" r:id="rId12"/>
    <p:sldId id="267" r:id="rId13"/>
    <p:sldId id="268" r:id="rId14"/>
    <p:sldId id="270"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0" r:id="rId35"/>
    <p:sldId id="291" r:id="rId36"/>
    <p:sldId id="292" r:id="rId37"/>
    <p:sldId id="293" r:id="rId38"/>
    <p:sldId id="294" r:id="rId39"/>
    <p:sldId id="295" r:id="rId40"/>
    <p:sldId id="296" r:id="rId41"/>
    <p:sldId id="297" r:id="rId42"/>
    <p:sldId id="298" r:id="rId43"/>
    <p:sldId id="29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4" autoAdjust="0"/>
    <p:restoredTop sz="94660"/>
  </p:normalViewPr>
  <p:slideViewPr>
    <p:cSldViewPr snapToGrid="0">
      <p:cViewPr varScale="1">
        <p:scale>
          <a:sx n="85" d="100"/>
          <a:sy n="85" d="100"/>
        </p:scale>
        <p:origin x="6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Residential</c:v>
                </c:pt>
              </c:strCache>
            </c:strRef>
          </c:tx>
          <c:spPr>
            <a:solidFill>
              <a:schemeClr val="accent1"/>
            </a:solidFill>
            <a:ln>
              <a:noFill/>
            </a:ln>
            <a:effectLst/>
          </c:spPr>
          <c:invertIfNegative val="0"/>
          <c:cat>
            <c:numRef>
              <c:f>Sheet1!$A$2:$A$7</c:f>
              <c:numCache>
                <c:formatCode>General</c:formatCode>
                <c:ptCount val="6"/>
                <c:pt idx="0">
                  <c:v>2010</c:v>
                </c:pt>
                <c:pt idx="1">
                  <c:v>2011</c:v>
                </c:pt>
                <c:pt idx="2">
                  <c:v>2012</c:v>
                </c:pt>
                <c:pt idx="3">
                  <c:v>2013</c:v>
                </c:pt>
                <c:pt idx="4">
                  <c:v>2014</c:v>
                </c:pt>
                <c:pt idx="5">
                  <c:v>2015</c:v>
                </c:pt>
              </c:numCache>
            </c:numRef>
          </c:cat>
          <c:val>
            <c:numRef>
              <c:f>Sheet1!$B$2:$B$7</c:f>
              <c:numCache>
                <c:formatCode>#,###</c:formatCode>
                <c:ptCount val="6"/>
                <c:pt idx="0">
                  <c:v>141852</c:v>
                </c:pt>
                <c:pt idx="1">
                  <c:v>203518</c:v>
                </c:pt>
                <c:pt idx="2">
                  <c:v>300095</c:v>
                </c:pt>
                <c:pt idx="3">
                  <c:v>448058</c:v>
                </c:pt>
                <c:pt idx="4">
                  <c:v>648512</c:v>
                </c:pt>
                <c:pt idx="5">
                  <c:v>965058</c:v>
                </c:pt>
              </c:numCache>
            </c:numRef>
          </c:val>
          <c:extLst>
            <c:ext xmlns:c16="http://schemas.microsoft.com/office/drawing/2014/chart" uri="{C3380CC4-5D6E-409C-BE32-E72D297353CC}">
              <c16:uniqueId val="{00000000-2884-45AF-B132-320875BA9BAC}"/>
            </c:ext>
          </c:extLst>
        </c:ser>
        <c:ser>
          <c:idx val="1"/>
          <c:order val="1"/>
          <c:tx>
            <c:strRef>
              <c:f>Sheet1!$C$1</c:f>
              <c:strCache>
                <c:ptCount val="1"/>
                <c:pt idx="0">
                  <c:v>Commercial</c:v>
                </c:pt>
              </c:strCache>
            </c:strRef>
          </c:tx>
          <c:spPr>
            <a:solidFill>
              <a:schemeClr val="accent2"/>
            </a:solidFill>
            <a:ln>
              <a:noFill/>
            </a:ln>
            <a:effectLst/>
          </c:spPr>
          <c:invertIfNegative val="0"/>
          <c:cat>
            <c:numRef>
              <c:f>Sheet1!$A$2:$A$7</c:f>
              <c:numCache>
                <c:formatCode>General</c:formatCode>
                <c:ptCount val="6"/>
                <c:pt idx="0">
                  <c:v>2010</c:v>
                </c:pt>
                <c:pt idx="1">
                  <c:v>2011</c:v>
                </c:pt>
                <c:pt idx="2">
                  <c:v>2012</c:v>
                </c:pt>
                <c:pt idx="3">
                  <c:v>2013</c:v>
                </c:pt>
                <c:pt idx="4">
                  <c:v>2014</c:v>
                </c:pt>
                <c:pt idx="5">
                  <c:v>2015</c:v>
                </c:pt>
              </c:numCache>
            </c:numRef>
          </c:cat>
          <c:val>
            <c:numRef>
              <c:f>Sheet1!$C$2:$C$7</c:f>
              <c:numCache>
                <c:formatCode>#,###</c:formatCode>
                <c:ptCount val="6"/>
                <c:pt idx="0">
                  <c:v>12751</c:v>
                </c:pt>
                <c:pt idx="1">
                  <c:v>19492</c:v>
                </c:pt>
                <c:pt idx="2">
                  <c:v>29068</c:v>
                </c:pt>
                <c:pt idx="3">
                  <c:v>37018</c:v>
                </c:pt>
                <c:pt idx="4">
                  <c:v>45083</c:v>
                </c:pt>
                <c:pt idx="5">
                  <c:v>53380</c:v>
                </c:pt>
              </c:numCache>
            </c:numRef>
          </c:val>
          <c:extLst>
            <c:ext xmlns:c16="http://schemas.microsoft.com/office/drawing/2014/chart" uri="{C3380CC4-5D6E-409C-BE32-E72D297353CC}">
              <c16:uniqueId val="{00000001-2884-45AF-B132-320875BA9BAC}"/>
            </c:ext>
          </c:extLst>
        </c:ser>
        <c:dLbls>
          <c:showLegendKey val="0"/>
          <c:showVal val="0"/>
          <c:showCatName val="0"/>
          <c:showSerName val="0"/>
          <c:showPercent val="0"/>
          <c:showBubbleSize val="0"/>
        </c:dLbls>
        <c:gapWidth val="219"/>
        <c:overlap val="-27"/>
        <c:axId val="282280160"/>
        <c:axId val="282280488"/>
      </c:barChart>
      <c:catAx>
        <c:axId val="28228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2280488"/>
        <c:crosses val="autoZero"/>
        <c:auto val="1"/>
        <c:lblAlgn val="ctr"/>
        <c:lblOffset val="100"/>
        <c:noMultiLvlLbl val="0"/>
      </c:catAx>
      <c:valAx>
        <c:axId val="282280488"/>
        <c:scaling>
          <c:orientation val="minMax"/>
        </c:scaling>
        <c:delete val="0"/>
        <c:axPos val="l"/>
        <c:majorGridlines>
          <c:spPr>
            <a:ln w="9525" cap="flat" cmpd="sng" algn="ctr">
              <a:solidFill>
                <a:schemeClr val="tx1">
                  <a:lumMod val="15000"/>
                  <a:lumOff val="85000"/>
                </a:schemeClr>
              </a:solidFill>
              <a:round/>
            </a:ln>
            <a:effectLst/>
          </c:spPr>
        </c:majorGridlines>
        <c:numFmt formatCode="#,###"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2280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spPr>
            <a:solidFill>
              <a:schemeClr val="accent4"/>
            </a:solidFill>
          </c:spPr>
          <c:invertIfNegative val="0"/>
          <c:cat>
            <c:strRef>
              <c:f>Sheet1!$A$4:$A$5</c:f>
              <c:strCache>
                <c:ptCount val="2"/>
                <c:pt idx="0">
                  <c:v>2015</c:v>
                </c:pt>
                <c:pt idx="1">
                  <c:v>2020E</c:v>
                </c:pt>
              </c:strCache>
            </c:strRef>
          </c:cat>
          <c:val>
            <c:numRef>
              <c:f>Sheet1!$B$4:$B$5</c:f>
              <c:numCache>
                <c:formatCode>General</c:formatCode>
                <c:ptCount val="2"/>
                <c:pt idx="0">
                  <c:v>178.39099999999999</c:v>
                </c:pt>
                <c:pt idx="1">
                  <c:v>446</c:v>
                </c:pt>
              </c:numCache>
            </c:numRef>
          </c:val>
          <c:extLst>
            <c:ext xmlns:c16="http://schemas.microsoft.com/office/drawing/2014/chart" uri="{C3380CC4-5D6E-409C-BE32-E72D297353CC}">
              <c16:uniqueId val="{00000000-029F-426F-9D20-980A831D6566}"/>
            </c:ext>
          </c:extLst>
        </c:ser>
        <c:dLbls>
          <c:showLegendKey val="0"/>
          <c:showVal val="0"/>
          <c:showCatName val="0"/>
          <c:showSerName val="0"/>
          <c:showPercent val="0"/>
          <c:showBubbleSize val="0"/>
        </c:dLbls>
        <c:gapWidth val="150"/>
        <c:shape val="box"/>
        <c:axId val="71232512"/>
        <c:axId val="73876224"/>
        <c:axId val="0"/>
      </c:bar3DChart>
      <c:catAx>
        <c:axId val="71232512"/>
        <c:scaling>
          <c:orientation val="minMax"/>
        </c:scaling>
        <c:delete val="0"/>
        <c:axPos val="b"/>
        <c:numFmt formatCode="General" sourceLinked="0"/>
        <c:majorTickMark val="out"/>
        <c:minorTickMark val="none"/>
        <c:tickLblPos val="nextTo"/>
        <c:crossAx val="73876224"/>
        <c:crosses val="autoZero"/>
        <c:auto val="1"/>
        <c:lblAlgn val="ctr"/>
        <c:lblOffset val="100"/>
        <c:noMultiLvlLbl val="0"/>
      </c:catAx>
      <c:valAx>
        <c:axId val="73876224"/>
        <c:scaling>
          <c:orientation val="minMax"/>
        </c:scaling>
        <c:delete val="0"/>
        <c:axPos val="l"/>
        <c:majorGridlines/>
        <c:title>
          <c:tx>
            <c:rich>
              <a:bodyPr rot="-5400000" vert="horz"/>
              <a:lstStyle/>
              <a:p>
                <a:pPr>
                  <a:defRPr/>
                </a:pPr>
                <a:r>
                  <a:rPr lang="en-US" sz="1400"/>
                  <a:t>GW Installed Capacity</a:t>
                </a:r>
              </a:p>
            </c:rich>
          </c:tx>
          <c:overlay val="0"/>
        </c:title>
        <c:numFmt formatCode="General" sourceLinked="1"/>
        <c:majorTickMark val="out"/>
        <c:minorTickMark val="none"/>
        <c:tickLblPos val="nextTo"/>
        <c:crossAx val="71232512"/>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035F3-2864-4E04-AE22-7E3C3BCDEEBD}" type="datetimeFigureOut">
              <a:rPr lang="en-US" smtClean="0"/>
              <a:t>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5672FD-7CD8-4234-8C1A-432FD8B4C23B}" type="slidenum">
              <a:rPr lang="en-US" smtClean="0"/>
              <a:t>‹#›</a:t>
            </a:fld>
            <a:endParaRPr lang="en-US"/>
          </a:p>
        </p:txBody>
      </p:sp>
    </p:spTree>
    <p:extLst>
      <p:ext uri="{BB962C8B-B14F-4D97-AF65-F5344CB8AC3E}">
        <p14:creationId xmlns:p14="http://schemas.microsoft.com/office/powerpoint/2010/main" val="711136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..The Sun is 93 million miles away.</a:t>
            </a:r>
          </a:p>
          <a:p>
            <a:pPr eaLnBrk="1" hangingPunct="1">
              <a:spcBef>
                <a:spcPct val="0"/>
              </a:spcBef>
            </a:pPr>
            <a:endParaRPr lang="en-US" altLang="en-US" dirty="0"/>
          </a:p>
          <a:p>
            <a:pPr eaLnBrk="1" hangingPunct="1">
              <a:spcBef>
                <a:spcPct val="0"/>
              </a:spcBef>
            </a:pPr>
            <a:r>
              <a:rPr lang="en-US" altLang="en-US" dirty="0"/>
              <a:t>The tiny fraction of the Sun’s energy hits the Earth (~a hundredth of a millionth of a percent) is enough to meet all our power needs and more. The sun provides more energy in</a:t>
            </a:r>
            <a:r>
              <a:rPr lang="en-US" altLang="en-US" baseline="0" dirty="0"/>
              <a:t> an hour than the U.S. uses in a year.</a:t>
            </a:r>
            <a:endParaRPr lang="en-US" altLang="en-US" dirty="0"/>
          </a:p>
          <a:p>
            <a:pPr eaLnBrk="1" hangingPunct="1">
              <a:spcBef>
                <a:spcPct val="0"/>
              </a:spcBef>
            </a:pPr>
            <a:endParaRPr lang="en-US" altLang="en-US" dirty="0"/>
          </a:p>
          <a:p>
            <a:pPr eaLnBrk="1" hangingPunct="1">
              <a:spcBef>
                <a:spcPct val="0"/>
              </a:spcBef>
            </a:pPr>
            <a:r>
              <a:rPr lang="en-US" altLang="en-US" dirty="0"/>
              <a:t>We call the energy from the sun, solar energy.</a:t>
            </a:r>
          </a:p>
          <a:p>
            <a:pPr eaLnBrk="1" hangingPunct="1">
              <a:spcBef>
                <a:spcPct val="0"/>
              </a:spcBef>
            </a:pPr>
            <a:endParaRPr lang="en-US" altLang="en-US" dirty="0"/>
          </a:p>
          <a:p>
            <a:pPr eaLnBrk="1" hangingPunct="1">
              <a:spcBef>
                <a:spcPct val="0"/>
              </a:spcBef>
            </a:pPr>
            <a:r>
              <a:rPr lang="en-US" altLang="en-US" dirty="0"/>
              <a:t>Solar energy is transmitted to the earth in the form of radiant energy.</a:t>
            </a:r>
          </a:p>
          <a:p>
            <a:pPr eaLnBrk="1" hangingPunct="1">
              <a:spcBef>
                <a:spcPct val="0"/>
              </a:spcBef>
            </a:pPr>
            <a:endParaRPr lang="en-US" altLang="en-US" dirty="0"/>
          </a:p>
          <a:p>
            <a:pPr eaLnBrk="1" hangingPunct="1">
              <a:spcBef>
                <a:spcPct val="0"/>
              </a:spcBef>
            </a:pPr>
            <a:r>
              <a:rPr lang="en-US" altLang="en-US" dirty="0"/>
              <a:t>It is vital to us because it provides the world—directly or indirectly– with almost all of its energy.</a:t>
            </a:r>
          </a:p>
          <a:p>
            <a:pPr eaLnBrk="1" hangingPunct="1">
              <a:spcBef>
                <a:spcPct val="0"/>
              </a:spcBef>
            </a:pPr>
            <a:endParaRPr lang="en-US" altLang="en-US" dirty="0"/>
          </a:p>
          <a:p>
            <a:pPr eaLnBrk="1" hangingPunct="1">
              <a:spcBef>
                <a:spcPct val="0"/>
              </a:spcBef>
            </a:pPr>
            <a:r>
              <a:rPr lang="en-US" altLang="en-US" dirty="0"/>
              <a:t>In addition to providing the energy that sustains the world, solar energy is stored in fossil fuels and biomass, and is responsible for powering the water cycle and producing wind.</a:t>
            </a:r>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1</a:t>
            </a:fld>
            <a:endParaRPr lang="en-US"/>
          </a:p>
        </p:txBody>
      </p:sp>
    </p:spTree>
    <p:extLst>
      <p:ext uri="{BB962C8B-B14F-4D97-AF65-F5344CB8AC3E}">
        <p14:creationId xmlns:p14="http://schemas.microsoft.com/office/powerpoint/2010/main" val="2590198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homes in Montana and California</a:t>
            </a:r>
            <a:r>
              <a:rPr lang="en-US" baseline="0" dirty="0"/>
              <a:t> incorporate </a:t>
            </a:r>
            <a:r>
              <a:rPr lang="en-US" dirty="0"/>
              <a:t>passive solar design that allows the sun</a:t>
            </a:r>
            <a:r>
              <a:rPr lang="en-US" baseline="0" dirty="0"/>
              <a:t> to </a:t>
            </a:r>
            <a:r>
              <a:rPr lang="en-US" dirty="0"/>
              <a:t>the home in the winter and cool the home in the summer.</a:t>
            </a:r>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11</a:t>
            </a:fld>
            <a:endParaRPr lang="en-US"/>
          </a:p>
        </p:txBody>
      </p:sp>
    </p:spTree>
    <p:extLst>
      <p:ext uri="{BB962C8B-B14F-4D97-AF65-F5344CB8AC3E}">
        <p14:creationId xmlns:p14="http://schemas.microsoft.com/office/powerpoint/2010/main" val="1869597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people living in this house enjoy heated water using a solar thermal system.</a:t>
            </a:r>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12</a:t>
            </a:fld>
            <a:endParaRPr lang="en-US"/>
          </a:p>
        </p:txBody>
      </p:sp>
    </p:spTree>
    <p:extLst>
      <p:ext uri="{BB962C8B-B14F-4D97-AF65-F5344CB8AC3E}">
        <p14:creationId xmlns:p14="http://schemas.microsoft.com/office/powerpoint/2010/main" val="2466636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ea typeface="ＭＳ Ｐゴシック" pitchFamily="34" charset="-128"/>
              </a:rPr>
              <a:t>Flat plate solar collectors are usually large flat boxes with one or more glass covers. Inside the boxes are dark colored metal plates that absorb heat. Air o</a:t>
            </a:r>
            <a:r>
              <a:rPr lang="en-US" baseline="0" dirty="0">
                <a:latin typeface="+mn-lt"/>
                <a:ea typeface="ＭＳ Ｐゴシック" pitchFamily="34" charset="-128"/>
              </a:rPr>
              <a:t>r liquid</a:t>
            </a:r>
            <a:r>
              <a:rPr lang="en-US" dirty="0">
                <a:latin typeface="+mn-lt"/>
                <a:ea typeface="ＭＳ Ｐゴシック" pitchFamily="34" charset="-128"/>
              </a:rPr>
              <a:t>, such as water, flows through tubes and is warmed by heat stored in the plates. These systems are particularly useful for providing hot water to households.</a:t>
            </a:r>
            <a:endParaRPr lang="en-US" dirty="0">
              <a:latin typeface="+mn-lt"/>
            </a:endParaRPr>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13</a:t>
            </a:fld>
            <a:endParaRPr lang="en-US"/>
          </a:p>
        </p:txBody>
      </p:sp>
    </p:spTree>
    <p:extLst>
      <p:ext uri="{BB962C8B-B14F-4D97-AF65-F5344CB8AC3E}">
        <p14:creationId xmlns:p14="http://schemas.microsoft.com/office/powerpoint/2010/main" val="2025594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Solar thermal</a:t>
            </a:r>
            <a:r>
              <a:rPr lang="en-US" baseline="0" dirty="0"/>
              <a:t> is used most frequently for pool heating in the U.S.  This makes up the majority of the residential sector of solar thermal usage.</a:t>
            </a:r>
            <a:endParaRPr lang="en-US" dirty="0"/>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14</a:t>
            </a:fld>
            <a:endParaRPr lang="en-US"/>
          </a:p>
        </p:txBody>
      </p:sp>
    </p:spTree>
    <p:extLst>
      <p:ext uri="{BB962C8B-B14F-4D97-AF65-F5344CB8AC3E}">
        <p14:creationId xmlns:p14="http://schemas.microsoft.com/office/powerpoint/2010/main" val="1649247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concentrating solar power (CSP) is used in special power plants that use mirrors to convert the sun's energy into high-temperature heat. The heat energy is then used to generate electricity in a steam generator.</a:t>
            </a:r>
            <a:endParaRPr lang="en-US" dirty="0">
              <a:latin typeface="Verdana" pitchFamily="34"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16</a:t>
            </a:fld>
            <a:endParaRPr lang="en-US"/>
          </a:p>
        </p:txBody>
      </p:sp>
    </p:spTree>
    <p:extLst>
      <p:ext uri="{BB962C8B-B14F-4D97-AF65-F5344CB8AC3E}">
        <p14:creationId xmlns:p14="http://schemas.microsoft.com/office/powerpoint/2010/main" val="2660583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One of the world’s largest solar power tower in Seville, Spain,</a:t>
            </a:r>
            <a:r>
              <a:rPr lang="en-US" baseline="0" dirty="0"/>
              <a:t> is a CSP plant. </a:t>
            </a:r>
            <a:endParaRPr lang="en-US" dirty="0"/>
          </a:p>
          <a:p>
            <a:pPr eaLnBrk="1" hangingPunct="1">
              <a:spcBef>
                <a:spcPct val="0"/>
              </a:spcBef>
            </a:pPr>
            <a:endParaRPr lang="en-US" dirty="0"/>
          </a:p>
          <a:p>
            <a:pPr eaLnBrk="1" hangingPunct="1">
              <a:spcBef>
                <a:spcPct val="0"/>
              </a:spcBef>
            </a:pPr>
            <a:r>
              <a:rPr lang="en-US" dirty="0"/>
              <a:t>A solar power tower consists of a large field of sun tracking mirrors, called heliostats, which focus solar energy on a receiver atop of a centrally located tower. The enormous amount of energy concentrated at one point (the tower) produces temperatures of</a:t>
            </a:r>
            <a:r>
              <a:rPr lang="en-US" baseline="0" dirty="0"/>
              <a:t> approximately</a:t>
            </a:r>
            <a:r>
              <a:rPr lang="en-US" dirty="0"/>
              <a:t> 550 C TO 1500 C.</a:t>
            </a:r>
          </a:p>
          <a:p>
            <a:pPr eaLnBrk="1" hangingPunct="1">
              <a:spcBef>
                <a:spcPct val="0"/>
              </a:spcBef>
            </a:pPr>
            <a:endParaRPr lang="en-US" dirty="0"/>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17</a:t>
            </a:fld>
            <a:endParaRPr lang="en-US"/>
          </a:p>
        </p:txBody>
      </p:sp>
    </p:spTree>
    <p:extLst>
      <p:ext uri="{BB962C8B-B14F-4D97-AF65-F5344CB8AC3E}">
        <p14:creationId xmlns:p14="http://schemas.microsoft.com/office/powerpoint/2010/main" val="1808427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fontAlgn="base">
              <a:spcBef>
                <a:spcPct val="0"/>
              </a:spcBef>
              <a:spcAft>
                <a:spcPct val="0"/>
              </a:spcAft>
              <a:defRPr/>
            </a:pPr>
            <a:r>
              <a:rPr lang="en-US" dirty="0"/>
              <a:t>The tracking mirror,</a:t>
            </a:r>
            <a:r>
              <a:rPr lang="en-US" baseline="0" dirty="0"/>
              <a:t> or heliostat, focuses the energy towards the receiver. </a:t>
            </a:r>
            <a:r>
              <a:rPr lang="en-US" dirty="0"/>
              <a:t>The energy is stored in heated water or molten salt.</a:t>
            </a:r>
          </a:p>
          <a:p>
            <a:pPr defTabSz="897301" fontAlgn="base">
              <a:spcBef>
                <a:spcPct val="0"/>
              </a:spcBef>
              <a:spcAft>
                <a:spcPct val="0"/>
              </a:spcAft>
              <a:defRPr/>
            </a:pPr>
            <a:endParaRPr lang="en-US" dirty="0"/>
          </a:p>
          <a:p>
            <a:pPr defTabSz="897301" fontAlgn="base">
              <a:spcBef>
                <a:spcPct val="0"/>
              </a:spcBef>
              <a:spcAft>
                <a:spcPct val="0"/>
              </a:spcAft>
              <a:defRPr/>
            </a:pPr>
            <a:r>
              <a:rPr lang="en-US" dirty="0"/>
              <a:t>The molten salt is used to heat water to produce steam to turn a turbine which produces electricity.</a:t>
            </a:r>
          </a:p>
          <a:p>
            <a:pPr defTabSz="897301" fontAlgn="base">
              <a:spcBef>
                <a:spcPct val="0"/>
              </a:spcBef>
              <a:spcAft>
                <a:spcPct val="0"/>
              </a:spcAft>
              <a:defRPr/>
            </a:pPr>
            <a:endParaRPr lang="en-US" dirty="0"/>
          </a:p>
          <a:p>
            <a:pPr defTabSz="897301" fontAlgn="base">
              <a:spcBef>
                <a:spcPct val="0"/>
              </a:spcBef>
              <a:spcAft>
                <a:spcPct val="0"/>
              </a:spcAft>
              <a:defRPr/>
            </a:pPr>
            <a:r>
              <a:rPr lang="en-US" dirty="0"/>
              <a:t>Heated water becomes steam, which is used to move the turbine generator. </a:t>
            </a:r>
          </a:p>
          <a:p>
            <a:pPr defTabSz="897301" fontAlgn="base">
              <a:spcBef>
                <a:spcPct val="0"/>
              </a:spcBef>
              <a:spcAft>
                <a:spcPct val="0"/>
              </a:spcAft>
              <a:defRPr/>
            </a:pPr>
            <a:endParaRPr lang="en-US" dirty="0"/>
          </a:p>
          <a:p>
            <a:pPr eaLnBrk="1" hangingPunct="1">
              <a:spcBef>
                <a:spcPct val="0"/>
              </a:spcBef>
            </a:pPr>
            <a:r>
              <a:rPr lang="en-US" dirty="0"/>
              <a:t>Storing heat in molten</a:t>
            </a:r>
            <a:r>
              <a:rPr lang="en-US" baseline="0" dirty="0"/>
              <a:t> salt allows the power plant to produce energy when the sun is behind the clouds or at night.</a:t>
            </a:r>
            <a:endParaRPr lang="en-US" dirty="0"/>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18</a:t>
            </a:fld>
            <a:endParaRPr lang="en-US"/>
          </a:p>
        </p:txBody>
      </p:sp>
    </p:spTree>
    <p:extLst>
      <p:ext uri="{BB962C8B-B14F-4D97-AF65-F5344CB8AC3E}">
        <p14:creationId xmlns:p14="http://schemas.microsoft.com/office/powerpoint/2010/main" val="4067213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5672FD-7CD8-4234-8C1A-432FD8B4C23B}" type="slidenum">
              <a:rPr lang="en-US" smtClean="0"/>
              <a:t>19</a:t>
            </a:fld>
            <a:endParaRPr lang="en-US"/>
          </a:p>
        </p:txBody>
      </p:sp>
    </p:spTree>
    <p:extLst>
      <p:ext uri="{BB962C8B-B14F-4D97-AF65-F5344CB8AC3E}">
        <p14:creationId xmlns:p14="http://schemas.microsoft.com/office/powerpoint/2010/main" val="52741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Exelon City Solar in Chicago, IL – this tracking flat-panel installation has 32,292</a:t>
            </a:r>
            <a:r>
              <a:rPr lang="en-US" baseline="0" dirty="0"/>
              <a:t> panels rated at a total of 10 MW capacity (DC).</a:t>
            </a:r>
          </a:p>
          <a:p>
            <a:endParaRPr lang="en-US" baseline="0" dirty="0"/>
          </a:p>
          <a:p>
            <a:r>
              <a:rPr lang="en-US" baseline="0" dirty="0"/>
              <a:t>Tracking solar panels rotate as the sun moves through the sky to maximize the amount of electricity they can produce.</a:t>
            </a:r>
            <a:endParaRPr lang="en-US" dirty="0"/>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20</a:t>
            </a:fld>
            <a:endParaRPr lang="en-US"/>
          </a:p>
        </p:txBody>
      </p:sp>
    </p:spTree>
    <p:extLst>
      <p:ext uri="{BB962C8B-B14F-4D97-AF65-F5344CB8AC3E}">
        <p14:creationId xmlns:p14="http://schemas.microsoft.com/office/powerpoint/2010/main" val="287060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148">
              <a:defRPr/>
            </a:pPr>
            <a:r>
              <a:rPr lang="en-US" baseline="0" dirty="0">
                <a:latin typeface="+mn-lt"/>
              </a:rPr>
              <a:t>Elements are arranged in the periodic table such that groups – columns – of elements have the same numbers of valence (outer) electrons.  The valence electrons dictate the chemical behavior of the element. The seafoam green color is a grouping of elements called metalloids that are often used for their </a:t>
            </a:r>
            <a:r>
              <a:rPr lang="en-US" baseline="0" dirty="0" err="1">
                <a:latin typeface="+mn-lt"/>
              </a:rPr>
              <a:t>semiconductive</a:t>
            </a:r>
            <a:r>
              <a:rPr lang="en-US" baseline="0" dirty="0">
                <a:latin typeface="+mn-lt"/>
              </a:rPr>
              <a:t> properties.</a:t>
            </a:r>
          </a:p>
          <a:p>
            <a:endParaRPr lang="en-US" dirty="0">
              <a:latin typeface="+mn-lt"/>
            </a:endParaRPr>
          </a:p>
          <a:p>
            <a:r>
              <a:rPr lang="en-US" dirty="0">
                <a:latin typeface="+mn-lt"/>
              </a:rPr>
              <a:t>Silicon is the most common semiconductor, but germanium is also used.  A semiconductor will only conduct electricity</a:t>
            </a:r>
            <a:r>
              <a:rPr lang="en-US" baseline="0" dirty="0">
                <a:latin typeface="+mn-lt"/>
              </a:rPr>
              <a:t> under certain conditions, so it’s more easily controlled than something like copper or silver. Silicon has four valence electrons.</a:t>
            </a:r>
          </a:p>
          <a:p>
            <a:endParaRPr lang="en-US" baseline="0" dirty="0">
              <a:latin typeface="+mn-lt"/>
            </a:endParaRPr>
          </a:p>
          <a:p>
            <a:r>
              <a:rPr lang="en-US" baseline="0" dirty="0">
                <a:latin typeface="+mn-lt"/>
              </a:rPr>
              <a:t>Boron, like all elements in its group, has only three valence electrons, which means it can easily accept electrons.  Phosphorous, like all elements in its group, has five valence electrons, and can easily lose an electron.  These two elements make suitable doping materials in photovoltaic cells because of their ability to give up or accept electrons.  Doping materials are substances added in small quantities to a semiconductor to create an imbalance, of sorts, in electron distribution. </a:t>
            </a:r>
          </a:p>
          <a:p>
            <a:endParaRPr lang="en-US" baseline="0" dirty="0">
              <a:latin typeface="+mn-lt"/>
            </a:endParaRPr>
          </a:p>
          <a:p>
            <a:r>
              <a:rPr lang="en-US" baseline="0" dirty="0">
                <a:latin typeface="+mn-lt"/>
              </a:rPr>
              <a:t>Note all three materials and their locations to each other on the periodic table. </a:t>
            </a:r>
            <a:endParaRPr lang="en-US" dirty="0">
              <a:latin typeface="+mn-lt"/>
            </a:endParaRPr>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21</a:t>
            </a:fld>
            <a:endParaRPr lang="en-US"/>
          </a:p>
        </p:txBody>
      </p:sp>
    </p:spTree>
    <p:extLst>
      <p:ext uri="{BB962C8B-B14F-4D97-AF65-F5344CB8AC3E}">
        <p14:creationId xmlns:p14="http://schemas.microsoft.com/office/powerpoint/2010/main" val="373773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atom is made of three particles:  Protons, which are positively charged;</a:t>
            </a:r>
            <a:r>
              <a:rPr lang="en-US" baseline="0" dirty="0"/>
              <a:t> neutrons, which have no electrical charge (neutral); and electrons, which are negatively charged.  The neutron is the largest particle, which is slightly larger than a proton. Electrons are tiny compared to protons and neutrons.  So, for practical purposes, neutrons and protons are considered to have the same mass.  The nucleus is the location of the protons and neutrons.  It is the place where the mass of the atom is concentrated, and has an overall positive charge. Moving around the nucleus are the electrons, in pathways called orbitals.  </a:t>
            </a:r>
          </a:p>
          <a:p>
            <a:endParaRPr lang="en-US" baseline="0" dirty="0"/>
          </a:p>
          <a:p>
            <a:r>
              <a:rPr lang="en-US" baseline="0" dirty="0"/>
              <a:t>Electrons move at nearly the speed of light.  They are bound to the atom because of the electrostatic attraction between them and the protons in the nucleus.  Their momentum keeps them from crashing into the center of the atom.</a:t>
            </a:r>
          </a:p>
          <a:p>
            <a:endParaRPr lang="en-US" baseline="0" dirty="0"/>
          </a:p>
          <a:p>
            <a:r>
              <a:rPr lang="en-US" baseline="0" dirty="0"/>
              <a:t>The nucleus stays together in spite of the electrostatic repulsion between the protons.  This is because of a fundamental force, called strong nuclear force, that is associated with neutrons.  It keeps the nucleus together.  The energy required to hold a nucleus together is called binding energy.  </a:t>
            </a:r>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2</a:t>
            </a:fld>
            <a:endParaRPr lang="en-US"/>
          </a:p>
        </p:txBody>
      </p:sp>
    </p:spTree>
    <p:extLst>
      <p:ext uri="{BB962C8B-B14F-4D97-AF65-F5344CB8AC3E}">
        <p14:creationId xmlns:p14="http://schemas.microsoft.com/office/powerpoint/2010/main" val="2225595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The photovoltaic cell is the basic building block of a PV system.  Individual cells can vary in sizes from about 1cm to about 10 cm across.  Most cells are made with silicon today.  Silicon must be purified. This is one of the biggest expenses in the production of solar cells.</a:t>
            </a:r>
          </a:p>
          <a:p>
            <a:pPr eaLnBrk="1" hangingPunct="1">
              <a:spcBef>
                <a:spcPct val="0"/>
              </a:spcBef>
            </a:pPr>
            <a:endParaRPr lang="en-US" dirty="0"/>
          </a:p>
          <a:p>
            <a:pPr eaLnBrk="1" hangingPunct="1">
              <a:spcBef>
                <a:spcPct val="0"/>
              </a:spcBef>
            </a:pPr>
            <a:r>
              <a:rPr lang="en-US" dirty="0"/>
              <a:t>A slab (or wafer) of pure silicon is used to make a PV cell. The top of the slab is very thinly diffused with an “n” dopant, such as phosphorous. On the base of the slab, a small amount of a “p” dopant, typically boron, is diffused. The boron side of the slab is 1,000 times thicker than the phosphorous side. The phosphorous has one more electron in its outer shell than silicon, and the boron has one less. </a:t>
            </a:r>
          </a:p>
          <a:p>
            <a:pPr eaLnBrk="1" hangingPunct="1">
              <a:spcBef>
                <a:spcPct val="0"/>
              </a:spcBef>
            </a:pPr>
            <a:endParaRPr lang="en-US" dirty="0"/>
          </a:p>
          <a:p>
            <a:pPr eaLnBrk="1" hangingPunct="1">
              <a:spcBef>
                <a:spcPct val="0"/>
              </a:spcBef>
            </a:pPr>
            <a:r>
              <a:rPr lang="en-US" dirty="0"/>
              <a:t>The phosphorous gives the wafer an excess of free electrons; it has a negative character. This is called the n-type silicon (n = negative). The n-type silicon is not charged—it has an equal number of protons and electrons—but some of the electrons are not held tightly to the atoms. They are free to move to different locations within the layer. </a:t>
            </a:r>
          </a:p>
          <a:p>
            <a:pPr eaLnBrk="1" hangingPunct="1">
              <a:spcBef>
                <a:spcPct val="0"/>
              </a:spcBef>
            </a:pPr>
            <a:endParaRPr lang="en-US" dirty="0"/>
          </a:p>
          <a:p>
            <a:pPr eaLnBrk="1" hangingPunct="1">
              <a:spcBef>
                <a:spcPct val="0"/>
              </a:spcBef>
            </a:pPr>
            <a:r>
              <a:rPr lang="en-US" dirty="0"/>
              <a:t>The boron gives the wafer a positive character, which will cause electrons to flow toward it. The base of the silicon is called p-type silicon (p = positive). The p-type silicon has an equal number of protons and electrons; it has a positive character, but not a positive charge.</a:t>
            </a:r>
          </a:p>
          <a:p>
            <a:pPr eaLnBrk="1" hangingPunct="1">
              <a:spcBef>
                <a:spcPct val="0"/>
              </a:spcBef>
            </a:pPr>
            <a:endParaRPr lang="en-US" dirty="0"/>
          </a:p>
          <a:p>
            <a:pPr eaLnBrk="1" hangingPunct="1">
              <a:spcBef>
                <a:spcPct val="0"/>
              </a:spcBef>
            </a:pPr>
            <a:r>
              <a:rPr lang="en-US" dirty="0"/>
              <a:t>Where the n-type silicon and p-type silicon meet, free electrons from the n-type flow into the p-type for a split second, then form a barrier to prevent more electrons from moving between the two sides. This point of contact and barrier is called the p-n junction. </a:t>
            </a:r>
          </a:p>
          <a:p>
            <a:pPr eaLnBrk="1" hangingPunct="1">
              <a:spcBef>
                <a:spcPct val="0"/>
              </a:spcBef>
            </a:pPr>
            <a:endParaRPr lang="en-US" dirty="0"/>
          </a:p>
          <a:p>
            <a:pPr eaLnBrk="1" hangingPunct="1">
              <a:spcBef>
                <a:spcPct val="0"/>
              </a:spcBef>
            </a:pPr>
            <a:r>
              <a:rPr lang="en-US" dirty="0"/>
              <a:t>When both sides of the silicon wafer are doped, there is a negative charge in the p-type section of the junction and a positive charge in the n-type section of the junction due to movement of the electrons and “holes” at the junction of the two types of materials. This imbalance in electrical charge at the p-n junction produces an electric field between the p-type and n-type. </a:t>
            </a:r>
          </a:p>
          <a:p>
            <a:pPr eaLnBrk="1" hangingPunct="1">
              <a:spcBef>
                <a:spcPct val="0"/>
              </a:spcBef>
            </a:pPr>
            <a:endParaRPr lang="en-US" dirty="0"/>
          </a:p>
          <a:p>
            <a:pPr defTabSz="897148">
              <a:spcBef>
                <a:spcPct val="0"/>
              </a:spcBef>
              <a:defRPr/>
            </a:pPr>
            <a:r>
              <a:rPr lang="en-US" dirty="0"/>
              <a:t>If the PV cell is placed in the sun, photons of light strike the electrons in the p-n junction and energize them, knocking them free of their atoms. These electrons are attracted to the positive charge in the n-type silicon and repelled by the negative charge in the p-type silicon. </a:t>
            </a:r>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22</a:t>
            </a:fld>
            <a:endParaRPr lang="en-US"/>
          </a:p>
        </p:txBody>
      </p:sp>
    </p:spTree>
    <p:extLst>
      <p:ext uri="{BB962C8B-B14F-4D97-AF65-F5344CB8AC3E}">
        <p14:creationId xmlns:p14="http://schemas.microsoft.com/office/powerpoint/2010/main" val="655549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It takes a lot less energy to knock loose one of the "extra" phosphorous electrons because they aren't tied up in a bond with any neighboring atoms. As a result, most of these electrons do break free, and we have a lot more free carriers than we would have in pure silicon. The process of adding impurities on purpose is called </a:t>
            </a:r>
            <a:r>
              <a:rPr lang="en-US" altLang="en-US" b="1" dirty="0"/>
              <a:t>doping</a:t>
            </a:r>
            <a:r>
              <a:rPr lang="en-US" altLang="en-US" dirty="0"/>
              <a:t>, and when doped with phosphorous, the resulting silicon is called </a:t>
            </a:r>
            <a:r>
              <a:rPr lang="en-US" altLang="en-US" b="1" dirty="0"/>
              <a:t>N-type</a:t>
            </a:r>
            <a:r>
              <a:rPr lang="en-US" altLang="en-US" dirty="0"/>
              <a:t> ("n" for negative) because of the prevalence of free electrons. N-type doped silicon is a much better conductor than pure silicon.</a:t>
            </a:r>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23</a:t>
            </a:fld>
            <a:endParaRPr lang="en-US"/>
          </a:p>
        </p:txBody>
      </p:sp>
    </p:spTree>
    <p:extLst>
      <p:ext uri="{BB962C8B-B14F-4D97-AF65-F5344CB8AC3E}">
        <p14:creationId xmlns:p14="http://schemas.microsoft.com/office/powerpoint/2010/main" val="4252191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other side of a typical solar cell is doped with the element boron, which has only three electrons in its outer shell instead of four, to become P-type silicon. Instead of having free electrons, </a:t>
            </a:r>
            <a:r>
              <a:rPr lang="en-US" altLang="en-US" b="1" dirty="0"/>
              <a:t>P-type</a:t>
            </a:r>
            <a:r>
              <a:rPr lang="en-US" altLang="en-US" dirty="0"/>
              <a:t> ("p" for positive) has free openings and carries the opposite (positive) charge.</a:t>
            </a:r>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24</a:t>
            </a:fld>
            <a:endParaRPr lang="en-US"/>
          </a:p>
        </p:txBody>
      </p:sp>
    </p:spTree>
    <p:extLst>
      <p:ext uri="{BB962C8B-B14F-4D97-AF65-F5344CB8AC3E}">
        <p14:creationId xmlns:p14="http://schemas.microsoft.com/office/powerpoint/2010/main" val="2558539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Without an </a:t>
            </a:r>
            <a:r>
              <a:rPr lang="en-US" b="1" dirty="0"/>
              <a:t>electric field</a:t>
            </a:r>
            <a:r>
              <a:rPr lang="en-US" dirty="0"/>
              <a:t>, the cell wouldn't work; the field forms when the N-type and P-type silicon come into contact.  The free electrons on the N side see all the openings on the P side, and there's a mad rush to fill them. At the </a:t>
            </a:r>
            <a:r>
              <a:rPr lang="en-US" b="1" dirty="0"/>
              <a:t>junction</a:t>
            </a:r>
            <a:r>
              <a:rPr lang="en-US" dirty="0"/>
              <a:t>, the free</a:t>
            </a:r>
            <a:r>
              <a:rPr lang="en-US" baseline="0" dirty="0"/>
              <a:t> electrons and holes</a:t>
            </a:r>
            <a:r>
              <a:rPr lang="en-US" dirty="0"/>
              <a:t> mix and form a barrier, making it harder for electrons on the N side to cross over to the P side. Equilibrium is reached, and we have an electric field separating the two sides.</a:t>
            </a:r>
          </a:p>
          <a:p>
            <a:pPr>
              <a:defRPr/>
            </a:pPr>
            <a:endParaRPr lang="en-US" dirty="0"/>
          </a:p>
          <a:p>
            <a:pPr>
              <a:defRPr/>
            </a:pPr>
            <a:r>
              <a:rPr lang="en-US" dirty="0"/>
              <a:t>This electric field acts as a </a:t>
            </a:r>
            <a:r>
              <a:rPr lang="en-US" b="1" dirty="0"/>
              <a:t>diode</a:t>
            </a:r>
            <a:r>
              <a:rPr lang="en-US" dirty="0"/>
              <a:t>, allowing (and even pushing) electrons to flow from the P side to the N side, but not the other way around. It's like a hill -- electrons can easily go down the hill (to the N side), but can't climb it (to the P side).</a:t>
            </a:r>
          </a:p>
          <a:p>
            <a:pPr>
              <a:defRPr/>
            </a:pPr>
            <a:endParaRPr lang="en-US" dirty="0"/>
          </a:p>
          <a:p>
            <a:pPr>
              <a:defRPr/>
            </a:pPr>
            <a:r>
              <a:rPr lang="en-US" dirty="0"/>
              <a:t>When light, in the form of photons, hits a solar cell, its energy breaks apart electron-hole pairs. Each photon with enough energy will normally free exactly one electron, resulting in a free hole as well. If this happens close to the electric field, or if free electron and free hole happen to wander into its range of influence, the field will send the electron to the N side and the hole to the P side. This causes further disruption of electrical neutrality, and if we provide an external current path, electrons will flow through the path to the P side to unite with holes that the electric field sent there, doing work for us along the way. The electron flow provides the </a:t>
            </a:r>
            <a:r>
              <a:rPr lang="en-US" b="1" dirty="0"/>
              <a:t>current</a:t>
            </a:r>
            <a:r>
              <a:rPr lang="en-US" dirty="0"/>
              <a:t>, and the cell's electric field causes a </a:t>
            </a:r>
            <a:r>
              <a:rPr lang="en-US" b="1" dirty="0"/>
              <a:t>voltage</a:t>
            </a:r>
            <a:r>
              <a:rPr lang="en-US" dirty="0"/>
              <a:t>. With both current and voltage, we have </a:t>
            </a:r>
            <a:r>
              <a:rPr lang="en-US" b="1" dirty="0"/>
              <a:t>power</a:t>
            </a:r>
            <a:r>
              <a:rPr lang="en-US" dirty="0"/>
              <a:t>, which is the product of the two.</a:t>
            </a:r>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25</a:t>
            </a:fld>
            <a:endParaRPr lang="en-US"/>
          </a:p>
        </p:txBody>
      </p:sp>
    </p:spTree>
    <p:extLst>
      <p:ext uri="{BB962C8B-B14F-4D97-AF65-F5344CB8AC3E}">
        <p14:creationId xmlns:p14="http://schemas.microsoft.com/office/powerpoint/2010/main" val="1776562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A conducting wire connects the p-type silicon to an external load such as a light or battery and then back to the n-type silicon, forming a complete circuit. As the free electrons are pushed into the n-type silicon they repel each other because they are of like charge. The wire provides a path for the electrons to move away from each other. This flow of electrons is an electric current that can power a load, such as a calculator or other device, as it travels through the circuit from the n-type to the p-type. </a:t>
            </a:r>
          </a:p>
          <a:p>
            <a:pPr eaLnBrk="1" hangingPunct="1">
              <a:spcBef>
                <a:spcPct val="0"/>
              </a:spcBef>
            </a:pPr>
            <a:endParaRPr lang="en-US" dirty="0"/>
          </a:p>
          <a:p>
            <a:pPr eaLnBrk="1" hangingPunct="1">
              <a:spcBef>
                <a:spcPct val="0"/>
              </a:spcBef>
            </a:pPr>
            <a:r>
              <a:rPr lang="en-US" dirty="0"/>
              <a:t>In addition to the semi-conducting materials, solar cells consist of a top metallic grid or other electrical contact to collect electrons from the semi-conductor and transfer them to the external load, and a back contact layer to complete the electrical circuit. </a:t>
            </a:r>
          </a:p>
          <a:p>
            <a:pPr eaLnBrk="1" hangingPunct="1">
              <a:spcBef>
                <a:spcPct val="0"/>
              </a:spcBef>
            </a:pPr>
            <a:endParaRPr lang="en-US" dirty="0"/>
          </a:p>
          <a:p>
            <a:pPr eaLnBrk="1" hangingPunct="1">
              <a:spcBef>
                <a:spcPct val="0"/>
              </a:spcBef>
            </a:pPr>
            <a:r>
              <a:rPr lang="en-US" dirty="0"/>
              <a:t>It is this flow of electrons that produces electrical</a:t>
            </a:r>
            <a:r>
              <a:rPr lang="en-US" baseline="0" dirty="0"/>
              <a:t> current</a:t>
            </a:r>
            <a:r>
              <a:rPr lang="en-US" dirty="0"/>
              <a:t>.</a:t>
            </a:r>
          </a:p>
        </p:txBody>
      </p:sp>
      <p:sp>
        <p:nvSpPr>
          <p:cNvPr id="4" name="Slide Number Placeholder 3"/>
          <p:cNvSpPr>
            <a:spLocks noGrp="1"/>
          </p:cNvSpPr>
          <p:nvPr>
            <p:ph type="sldNum" sz="quarter" idx="10"/>
          </p:nvPr>
        </p:nvSpPr>
        <p:spPr/>
        <p:txBody>
          <a:bodyPr/>
          <a:lstStyle/>
          <a:p>
            <a:fld id="{905672FD-7CD8-4234-8C1A-432FD8B4C23B}" type="slidenum">
              <a:rPr lang="en-US" smtClean="0"/>
              <a:t>26</a:t>
            </a:fld>
            <a:endParaRPr lang="en-US"/>
          </a:p>
        </p:txBody>
      </p:sp>
    </p:spTree>
    <p:extLst>
      <p:ext uri="{BB962C8B-B14F-4D97-AF65-F5344CB8AC3E}">
        <p14:creationId xmlns:p14="http://schemas.microsoft.com/office/powerpoint/2010/main" val="439789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The conversion efficiency of a PV cell is the proportion of sunlight energy that the cell converts into electrical energy.</a:t>
            </a:r>
          </a:p>
          <a:p>
            <a:pPr eaLnBrk="1" hangingPunct="1">
              <a:spcBef>
                <a:spcPct val="0"/>
              </a:spcBef>
            </a:pPr>
            <a:endParaRPr lang="en-US" dirty="0"/>
          </a:p>
          <a:p>
            <a:pPr eaLnBrk="1" hangingPunct="1">
              <a:spcBef>
                <a:spcPct val="0"/>
              </a:spcBef>
            </a:pPr>
            <a:r>
              <a:rPr lang="en-US" dirty="0"/>
              <a:t>This is very important because improving this efficiency is vital to making PV energy competitive with more traditional sources of energy, such as fossil fuels.</a:t>
            </a:r>
          </a:p>
          <a:p>
            <a:pPr eaLnBrk="1" hangingPunct="1">
              <a:spcBef>
                <a:spcPct val="0"/>
              </a:spcBef>
            </a:pPr>
            <a:endParaRPr lang="en-US" dirty="0"/>
          </a:p>
          <a:p>
            <a:pPr eaLnBrk="1" hangingPunct="1">
              <a:spcBef>
                <a:spcPct val="0"/>
              </a:spcBef>
            </a:pPr>
            <a:r>
              <a:rPr lang="en-US" dirty="0"/>
              <a:t>The first PV cells were converting light to electricity at 1 to 2 percent efficiency.</a:t>
            </a:r>
          </a:p>
          <a:p>
            <a:pPr eaLnBrk="1" hangingPunct="1">
              <a:spcBef>
                <a:spcPct val="0"/>
              </a:spcBef>
            </a:pPr>
            <a:endParaRPr lang="en-US" dirty="0"/>
          </a:p>
          <a:p>
            <a:pPr eaLnBrk="1" hangingPunct="1">
              <a:spcBef>
                <a:spcPct val="0"/>
              </a:spcBef>
            </a:pPr>
            <a:r>
              <a:rPr lang="en-US" dirty="0"/>
              <a:t>Most commercially available PV cells are</a:t>
            </a:r>
            <a:r>
              <a:rPr lang="en-US" baseline="0" dirty="0"/>
              <a:t> 17-20% efficient.</a:t>
            </a:r>
            <a:endParaRPr lang="en-US" dirty="0"/>
          </a:p>
          <a:p>
            <a:pPr eaLnBrk="1" hangingPunct="1">
              <a:spcBef>
                <a:spcPct val="0"/>
              </a:spcBef>
            </a:pPr>
            <a:endParaRPr lang="en-US" dirty="0"/>
          </a:p>
          <a:p>
            <a:pPr eaLnBrk="1" hangingPunct="1">
              <a:spcBef>
                <a:spcPct val="0"/>
              </a:spcBef>
            </a:pPr>
            <a:r>
              <a:rPr lang="en-US" dirty="0"/>
              <a:t>Advanced technology PV devices convert 25-45</a:t>
            </a:r>
            <a:r>
              <a:rPr lang="en-US" baseline="0" dirty="0"/>
              <a:t> % </a:t>
            </a:r>
            <a:r>
              <a:rPr lang="en-US" dirty="0"/>
              <a:t>of the radiant energy that strikes them into electrical energy.</a:t>
            </a:r>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27</a:t>
            </a:fld>
            <a:endParaRPr lang="en-US"/>
          </a:p>
        </p:txBody>
      </p:sp>
    </p:spTree>
    <p:extLst>
      <p:ext uri="{BB962C8B-B14F-4D97-AF65-F5344CB8AC3E}">
        <p14:creationId xmlns:p14="http://schemas.microsoft.com/office/powerpoint/2010/main" val="2754585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latin typeface="+mn-lt"/>
              </a:rPr>
              <a:t>One PV cell only produces 1 or 2 watts of electricity, which isn't enough power for most applications. </a:t>
            </a:r>
          </a:p>
          <a:p>
            <a:pPr eaLnBrk="1" hangingPunct="1">
              <a:spcBef>
                <a:spcPct val="0"/>
              </a:spcBef>
            </a:pPr>
            <a:endParaRPr lang="en-US" dirty="0">
              <a:latin typeface="+mn-lt"/>
            </a:endParaRPr>
          </a:p>
          <a:p>
            <a:pPr eaLnBrk="1" hangingPunct="1">
              <a:spcBef>
                <a:spcPct val="0"/>
              </a:spcBef>
            </a:pPr>
            <a:r>
              <a:rPr lang="en-US" dirty="0">
                <a:latin typeface="+mn-lt"/>
              </a:rPr>
              <a:t>To increase power, groups of solar cells are electrically connected and packaged into weather-tight modules and arrays to provide useful output voltages and currents for a specific power output.</a:t>
            </a:r>
          </a:p>
          <a:p>
            <a:pPr eaLnBrk="1" hangingPunct="1">
              <a:spcBef>
                <a:spcPct val="0"/>
              </a:spcBef>
            </a:pPr>
            <a:endParaRPr lang="en-US" dirty="0">
              <a:latin typeface="+mn-lt"/>
            </a:endParaRPr>
          </a:p>
          <a:p>
            <a:pPr eaLnBrk="1" hangingPunct="1">
              <a:spcBef>
                <a:spcPct val="20000"/>
              </a:spcBef>
            </a:pPr>
            <a:r>
              <a:rPr lang="en-US" dirty="0">
                <a:latin typeface="+mn-lt"/>
              </a:rPr>
              <a:t>A PV System typically consists of 3 basic components.</a:t>
            </a:r>
          </a:p>
          <a:p>
            <a:pPr eaLnBrk="1" hangingPunct="1">
              <a:spcBef>
                <a:spcPct val="20000"/>
              </a:spcBef>
              <a:buFontTx/>
              <a:buChar char="•"/>
            </a:pPr>
            <a:endParaRPr lang="en-US" b="1" dirty="0">
              <a:latin typeface="+mn-lt"/>
              <a:ea typeface="ヒラギノ角ゴ Pro W3" charset="-128"/>
            </a:endParaRPr>
          </a:p>
          <a:p>
            <a:pPr eaLnBrk="1" hangingPunct="1">
              <a:spcBef>
                <a:spcPct val="20000"/>
              </a:spcBef>
              <a:buFontTx/>
              <a:buChar char="•"/>
            </a:pPr>
            <a:r>
              <a:rPr lang="en-US" b="1" dirty="0">
                <a:latin typeface="+mn-lt"/>
                <a:ea typeface="ヒラギノ角ゴ Pro W3" charset="-128"/>
              </a:rPr>
              <a:t>PV cells</a:t>
            </a:r>
            <a:r>
              <a:rPr lang="en-US" dirty="0">
                <a:latin typeface="+mn-lt"/>
                <a:ea typeface="ヒラギノ角ゴ Pro W3" charset="-128"/>
              </a:rPr>
              <a:t> - </a:t>
            </a:r>
            <a:r>
              <a:rPr lang="en-US" dirty="0">
                <a:latin typeface="+mn-lt"/>
              </a:rPr>
              <a:t>Electricity is generated by PV cells, </a:t>
            </a:r>
            <a:r>
              <a:rPr lang="en-US" dirty="0">
                <a:latin typeface="+mn-lt"/>
                <a:ea typeface="ヒラギノ角ゴ Pro W3" charset="-128"/>
              </a:rPr>
              <a:t> the smallest unit of a PV system.</a:t>
            </a:r>
          </a:p>
          <a:p>
            <a:pPr eaLnBrk="1" hangingPunct="1">
              <a:spcBef>
                <a:spcPct val="20000"/>
              </a:spcBef>
              <a:buFontTx/>
              <a:buChar char="•"/>
            </a:pPr>
            <a:endParaRPr lang="en-US" b="1" dirty="0">
              <a:latin typeface="+mn-lt"/>
              <a:ea typeface="ヒラギノ角ゴ Pro W3" charset="-128"/>
            </a:endParaRPr>
          </a:p>
          <a:p>
            <a:pPr eaLnBrk="1" hangingPunct="1">
              <a:spcBef>
                <a:spcPct val="20000"/>
              </a:spcBef>
              <a:buFontTx/>
              <a:buChar char="•"/>
            </a:pPr>
            <a:r>
              <a:rPr lang="en-US" b="1" dirty="0">
                <a:latin typeface="+mn-lt"/>
                <a:ea typeface="ヒラギノ角ゴ Pro W3" charset="-128"/>
              </a:rPr>
              <a:t>Modules - </a:t>
            </a:r>
            <a:r>
              <a:rPr lang="en-US" dirty="0">
                <a:latin typeface="+mn-lt"/>
                <a:ea typeface="ヒラギノ角ゴ Pro W3" charset="-128"/>
              </a:rPr>
              <a:t>PV cells are wired together to form modules, or panels, which are usually a sealed unit of convenient size for handling. </a:t>
            </a:r>
          </a:p>
          <a:p>
            <a:pPr eaLnBrk="1" hangingPunct="1">
              <a:spcBef>
                <a:spcPct val="20000"/>
              </a:spcBef>
            </a:pPr>
            <a:endParaRPr lang="en-US" b="1" dirty="0">
              <a:latin typeface="+mn-lt"/>
              <a:ea typeface="ヒラギノ角ゴ Pro W3" charset="-128"/>
            </a:endParaRPr>
          </a:p>
          <a:p>
            <a:pPr eaLnBrk="1" hangingPunct="1">
              <a:spcBef>
                <a:spcPct val="20000"/>
              </a:spcBef>
              <a:buFontTx/>
              <a:buChar char="•"/>
            </a:pPr>
            <a:r>
              <a:rPr lang="en-US" b="1" dirty="0">
                <a:latin typeface="+mn-lt"/>
                <a:ea typeface="ヒラギノ角ゴ Pro W3" charset="-128"/>
              </a:rPr>
              <a:t>Arrays</a:t>
            </a:r>
            <a:r>
              <a:rPr lang="en-US" dirty="0">
                <a:latin typeface="+mn-lt"/>
                <a:ea typeface="ヒラギノ角ゴ Pro W3" charset="-128"/>
              </a:rPr>
              <a:t> – Groups of panels or modules make up an array.</a:t>
            </a:r>
          </a:p>
          <a:p>
            <a:pPr eaLnBrk="1" hangingPunct="1">
              <a:spcBef>
                <a:spcPct val="0"/>
              </a:spcBef>
            </a:pPr>
            <a:endParaRPr lang="en-US" dirty="0">
              <a:latin typeface="+mn-lt"/>
              <a:ea typeface="ヒラギノ角ゴ Pro W3" charset="-128"/>
            </a:endParaRPr>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28</a:t>
            </a:fld>
            <a:endParaRPr lang="en-US"/>
          </a:p>
        </p:txBody>
      </p:sp>
    </p:spTree>
    <p:extLst>
      <p:ext uri="{BB962C8B-B14F-4D97-AF65-F5344CB8AC3E}">
        <p14:creationId xmlns:p14="http://schemas.microsoft.com/office/powerpoint/2010/main" val="4024978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dirty="0"/>
              <a:t>Solar PV System </a:t>
            </a:r>
          </a:p>
          <a:p>
            <a:pPr eaLnBrk="1" hangingPunct="1">
              <a:lnSpc>
                <a:spcPct val="90000"/>
              </a:lnSpc>
              <a:spcBef>
                <a:spcPct val="0"/>
              </a:spcBef>
            </a:pPr>
            <a:r>
              <a:rPr lang="en-US" dirty="0"/>
              <a:t>Solar cells produce direct current (DC), therefore they are only directly used for DC equipment. If alternating current (AC) is needed for AC equipment or backup energy is needed, PV systems require other components in addition to solar modules. These components are specially designed to integrate into solar PV systems. The components of a system are:</a:t>
            </a:r>
          </a:p>
          <a:p>
            <a:pPr eaLnBrk="1" hangingPunct="1">
              <a:lnSpc>
                <a:spcPct val="90000"/>
              </a:lnSpc>
              <a:spcBef>
                <a:spcPct val="0"/>
              </a:spcBef>
            </a:pPr>
            <a:endParaRPr lang="en-US" dirty="0">
              <a:solidFill>
                <a:srgbClr val="000000"/>
              </a:solidFill>
            </a:endParaRPr>
          </a:p>
          <a:p>
            <a:pPr eaLnBrk="1" hangingPunct="1">
              <a:lnSpc>
                <a:spcPct val="90000"/>
              </a:lnSpc>
              <a:spcBef>
                <a:spcPct val="0"/>
              </a:spcBef>
              <a:buFontTx/>
              <a:buAutoNum type="arabicPeriod"/>
            </a:pPr>
            <a:r>
              <a:rPr lang="en-US" dirty="0"/>
              <a:t>Solar Module or Array -- the essential component of any solar PV system that converts sunlight directly into DC electricity.</a:t>
            </a:r>
          </a:p>
          <a:p>
            <a:pPr eaLnBrk="1" hangingPunct="1">
              <a:lnSpc>
                <a:spcPct val="90000"/>
              </a:lnSpc>
              <a:spcBef>
                <a:spcPct val="0"/>
              </a:spcBef>
            </a:pPr>
            <a:r>
              <a:rPr lang="en-US" dirty="0"/>
              <a:t>	</a:t>
            </a:r>
          </a:p>
          <a:p>
            <a:pPr eaLnBrk="1" hangingPunct="1">
              <a:lnSpc>
                <a:spcPct val="90000"/>
              </a:lnSpc>
              <a:spcBef>
                <a:spcPct val="0"/>
              </a:spcBef>
            </a:pPr>
            <a:r>
              <a:rPr lang="en-US" dirty="0"/>
              <a:t>2. Charge Controller -- regulates voltage and current from solar arrays, charges the battery, prevents the battery from overcharging and also performs controlled over discharges.	</a:t>
            </a:r>
          </a:p>
          <a:p>
            <a:pPr eaLnBrk="1" hangingPunct="1">
              <a:lnSpc>
                <a:spcPct val="90000"/>
              </a:lnSpc>
              <a:spcBef>
                <a:spcPct val="0"/>
              </a:spcBef>
            </a:pPr>
            <a:endParaRPr lang="en-US" dirty="0"/>
          </a:p>
          <a:p>
            <a:pPr eaLnBrk="1" hangingPunct="1">
              <a:lnSpc>
                <a:spcPct val="90000"/>
              </a:lnSpc>
              <a:spcBef>
                <a:spcPct val="0"/>
              </a:spcBef>
            </a:pPr>
            <a:r>
              <a:rPr lang="en-US" dirty="0"/>
              <a:t>3.Battery -- stores current electricity produced from solar arrays for use when sunlight is not available.</a:t>
            </a:r>
          </a:p>
          <a:p>
            <a:pPr eaLnBrk="1" hangingPunct="1">
              <a:lnSpc>
                <a:spcPct val="90000"/>
              </a:lnSpc>
              <a:spcBef>
                <a:spcPct val="0"/>
              </a:spcBef>
            </a:pPr>
            <a:r>
              <a:rPr lang="en-US" dirty="0"/>
              <a:t>	</a:t>
            </a:r>
          </a:p>
          <a:p>
            <a:pPr eaLnBrk="1" hangingPunct="1">
              <a:lnSpc>
                <a:spcPct val="90000"/>
              </a:lnSpc>
              <a:spcBef>
                <a:spcPct val="0"/>
              </a:spcBef>
            </a:pPr>
            <a:r>
              <a:rPr lang="en-US" dirty="0"/>
              <a:t>4. Inverter -- a critical component of any solar PV system that converts DC power into AC power.</a:t>
            </a:r>
          </a:p>
          <a:p>
            <a:pPr eaLnBrk="1" hangingPunct="1">
              <a:lnSpc>
                <a:spcPct val="90000"/>
              </a:lnSpc>
              <a:spcBef>
                <a:spcPct val="0"/>
              </a:spcBef>
            </a:pPr>
            <a:r>
              <a:rPr lang="en-US" dirty="0"/>
              <a:t>	</a:t>
            </a:r>
          </a:p>
          <a:p>
            <a:pPr eaLnBrk="1" hangingPunct="1">
              <a:lnSpc>
                <a:spcPct val="90000"/>
              </a:lnSpc>
              <a:spcBef>
                <a:spcPct val="0"/>
              </a:spcBef>
            </a:pPr>
            <a:r>
              <a:rPr lang="en-US" dirty="0"/>
              <a:t>5. Lightning protection -- prevents electrical equipment from damage caused by lightning or induction of high voltage surge. It is required for large size and critical solar PV systems, which include grounding.	</a:t>
            </a:r>
          </a:p>
          <a:p>
            <a:pPr eaLnBrk="1" hangingPunct="1">
              <a:lnSpc>
                <a:spcPct val="90000"/>
              </a:lnSpc>
              <a:spcBef>
                <a:spcPct val="0"/>
              </a:spcBef>
            </a:pPr>
            <a:endParaRPr lang="en-US" dirty="0"/>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29</a:t>
            </a:fld>
            <a:endParaRPr lang="en-US"/>
          </a:p>
        </p:txBody>
      </p:sp>
    </p:spTree>
    <p:extLst>
      <p:ext uri="{BB962C8B-B14F-4D97-AF65-F5344CB8AC3E}">
        <p14:creationId xmlns:p14="http://schemas.microsoft.com/office/powerpoint/2010/main" val="767839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A PV system produces DC-current.</a:t>
            </a:r>
          </a:p>
          <a:p>
            <a:pPr eaLnBrk="1" hangingPunct="1">
              <a:spcBef>
                <a:spcPct val="0"/>
              </a:spcBef>
            </a:pPr>
            <a:endParaRPr lang="en-US" dirty="0"/>
          </a:p>
          <a:p>
            <a:pPr eaLnBrk="1" hangingPunct="1">
              <a:spcBef>
                <a:spcPct val="0"/>
              </a:spcBef>
            </a:pPr>
            <a:r>
              <a:rPr lang="en-US" dirty="0"/>
              <a:t>The DC current goes into an Inverter where it becomes AC current.</a:t>
            </a:r>
          </a:p>
          <a:p>
            <a:pPr eaLnBrk="1" hangingPunct="1">
              <a:spcBef>
                <a:spcPct val="0"/>
              </a:spcBef>
            </a:pPr>
            <a:endParaRPr lang="en-US" dirty="0"/>
          </a:p>
          <a:p>
            <a:pPr eaLnBrk="1" hangingPunct="1">
              <a:spcBef>
                <a:spcPct val="0"/>
              </a:spcBef>
            </a:pPr>
            <a:r>
              <a:rPr lang="en-US" dirty="0"/>
              <a:t>An inverter is connected to your home’s or building’s electric system, and to your meter.</a:t>
            </a:r>
          </a:p>
          <a:p>
            <a:pPr eaLnBrk="1" hangingPunct="1">
              <a:spcBef>
                <a:spcPct val="0"/>
              </a:spcBef>
            </a:pPr>
            <a:endParaRPr lang="en-US" dirty="0"/>
          </a:p>
          <a:p>
            <a:pPr eaLnBrk="1" hangingPunct="1">
              <a:spcBef>
                <a:spcPct val="0"/>
              </a:spcBef>
            </a:pPr>
            <a:r>
              <a:rPr lang="en-US" dirty="0"/>
              <a:t>You use all the electricity you need, while all excess electricity goes into the grid.</a:t>
            </a:r>
          </a:p>
          <a:p>
            <a:pPr eaLnBrk="1" hangingPunct="1">
              <a:spcBef>
                <a:spcPct val="0"/>
              </a:spcBef>
            </a:pPr>
            <a:endParaRPr lang="en-US" dirty="0"/>
          </a:p>
          <a:p>
            <a:pPr eaLnBrk="1" hangingPunct="1">
              <a:spcBef>
                <a:spcPct val="0"/>
              </a:spcBef>
            </a:pPr>
            <a:r>
              <a:rPr lang="en-US" dirty="0"/>
              <a:t>Electricity that goes into the grid is purchased from you by your utility company through Net Metering, usually at retail price.</a:t>
            </a:r>
          </a:p>
          <a:p>
            <a:pPr eaLnBrk="1" hangingPunct="1">
              <a:spcBef>
                <a:spcPct val="0"/>
              </a:spcBef>
            </a:pPr>
            <a:endParaRPr lang="en-US" dirty="0"/>
          </a:p>
          <a:p>
            <a:pPr eaLnBrk="1" hangingPunct="1">
              <a:spcBef>
                <a:spcPct val="0"/>
              </a:spcBef>
            </a:pPr>
            <a:r>
              <a:rPr lang="en-US" dirty="0"/>
              <a:t>While this option is not offered by many utility companies, the number is growing. </a:t>
            </a:r>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30</a:t>
            </a:fld>
            <a:endParaRPr lang="en-US"/>
          </a:p>
        </p:txBody>
      </p:sp>
    </p:spTree>
    <p:extLst>
      <p:ext uri="{BB962C8B-B14F-4D97-AF65-F5344CB8AC3E}">
        <p14:creationId xmlns:p14="http://schemas.microsoft.com/office/powerpoint/2010/main" val="2492525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itchFamily="34" charset="0"/>
                <a:cs typeface="Arial" pitchFamily="34" charset="0"/>
              </a:rPr>
              <a:t>Note: </a:t>
            </a:r>
            <a:r>
              <a:rPr lang="en-US" dirty="0">
                <a:latin typeface="Arial" pitchFamily="34" charset="0"/>
                <a:cs typeface="Arial" pitchFamily="34" charset="0"/>
              </a:rPr>
              <a:t>The chart counts the number of net-metering customers and does not indicate the generator size or amount of generation. Non-residential includes the commercial and industrial sectors; net-metered generators in these sectors are typically larger than residential generators. </a:t>
            </a:r>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31</a:t>
            </a:fld>
            <a:endParaRPr lang="en-US"/>
          </a:p>
        </p:txBody>
      </p:sp>
    </p:spTree>
    <p:extLst>
      <p:ext uri="{BB962C8B-B14F-4D97-AF65-F5344CB8AC3E}">
        <p14:creationId xmlns:p14="http://schemas.microsoft.com/office/powerpoint/2010/main" val="753955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Under extreme pressure, and at extremely high temperatures, nuclei of atoms and their electrons can separate, forming plasma.  In this extremely high energy state, nuclei can get close enough to each other to fuse.  When they fuse, they release tremendous amounts of energy.  This is what happens in the sun’s core.</a:t>
            </a:r>
          </a:p>
          <a:p>
            <a:pPr eaLnBrk="1" hangingPunct="1">
              <a:spcBef>
                <a:spcPct val="0"/>
              </a:spcBef>
            </a:pPr>
            <a:endParaRPr lang="en-US" dirty="0"/>
          </a:p>
          <a:p>
            <a:pPr eaLnBrk="1" hangingPunct="1">
              <a:spcBef>
                <a:spcPct val="0"/>
              </a:spcBef>
            </a:pPr>
            <a:r>
              <a:rPr lang="en-US" dirty="0"/>
              <a:t>The energy</a:t>
            </a:r>
            <a:r>
              <a:rPr lang="en-US" baseline="0" dirty="0"/>
              <a:t> produced by fusion can be reabsorbed by other nuclei and re-released in future fusion reactions.  Energy released in the core of the sun can take thousands of years to find its way to the surface of the sun.</a:t>
            </a:r>
          </a:p>
          <a:p>
            <a:pPr eaLnBrk="1" hangingPunct="1">
              <a:spcBef>
                <a:spcPct val="0"/>
              </a:spcBef>
            </a:pPr>
            <a:endParaRPr lang="en-US" baseline="0" dirty="0"/>
          </a:p>
          <a:p>
            <a:pPr eaLnBrk="1" hangingPunct="1">
              <a:spcBef>
                <a:spcPct val="0"/>
              </a:spcBef>
            </a:pPr>
            <a:r>
              <a:rPr lang="en-US" baseline="0" dirty="0"/>
              <a:t>Once the energy has left the sun, it is radiated as electromagnetic radiation toward space at a speed of 300 million meters per second, or 186,000 miles per second.  At that speed, the energy needs only 8 minutes to reach the outer atmosphere of the earth 93 million miles away.</a:t>
            </a:r>
          </a:p>
          <a:p>
            <a:pPr eaLnBrk="1" hangingPunct="1">
              <a:spcBef>
                <a:spcPct val="0"/>
              </a:spcBef>
            </a:pPr>
            <a:endParaRPr lang="en-US" baseline="0" dirty="0"/>
          </a:p>
          <a:p>
            <a:pPr eaLnBrk="1" hangingPunct="1">
              <a:spcBef>
                <a:spcPct val="0"/>
              </a:spcBef>
            </a:pPr>
            <a:r>
              <a:rPr lang="en-US" baseline="0" dirty="0"/>
              <a:t>Once it reaches the earth, the incoming solar radiation, or </a:t>
            </a:r>
            <a:r>
              <a:rPr lang="en-US" i="1" baseline="0" dirty="0"/>
              <a:t>insolation</a:t>
            </a:r>
            <a:r>
              <a:rPr lang="en-US" i="0" baseline="0" dirty="0"/>
              <a:t>, is absorbed and reflected.  The greenhouse effect, a naturally-occurring phenomenon, allows the energy from the sun to remain trapped near the earth’s surface, keeping the temperature of the earth in a comfortable range at night.  Without the greenhouse effect, life on earth would be impossible.</a:t>
            </a:r>
            <a:endParaRPr lang="en-US" dirty="0"/>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3</a:t>
            </a:fld>
            <a:endParaRPr lang="en-US"/>
          </a:p>
        </p:txBody>
      </p:sp>
    </p:spTree>
    <p:extLst>
      <p:ext uri="{BB962C8B-B14F-4D97-AF65-F5344CB8AC3E}">
        <p14:creationId xmlns:p14="http://schemas.microsoft.com/office/powerpoint/2010/main" val="3393596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In order to generate large amounts of electricity which can be fed into the electric grid, large number of arrays can be wired together to form an Array Field.</a:t>
            </a:r>
          </a:p>
          <a:p>
            <a:pPr eaLnBrk="1" hangingPunct="1">
              <a:spcBef>
                <a:spcPct val="0"/>
              </a:spcBef>
            </a:pPr>
            <a:endParaRPr lang="en-US" dirty="0"/>
          </a:p>
          <a:p>
            <a:pPr defTabSz="897148">
              <a:spcBef>
                <a:spcPct val="0"/>
              </a:spcBef>
              <a:defRPr/>
            </a:pPr>
            <a:r>
              <a:rPr lang="en-US" dirty="0"/>
              <a:t>Some utility companies in the U.S. are turning to large PV systems to help meet peak power demand and reduce the need for building new power plants.</a:t>
            </a:r>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32</a:t>
            </a:fld>
            <a:endParaRPr lang="en-US"/>
          </a:p>
        </p:txBody>
      </p:sp>
    </p:spTree>
    <p:extLst>
      <p:ext uri="{BB962C8B-B14F-4D97-AF65-F5344CB8AC3E}">
        <p14:creationId xmlns:p14="http://schemas.microsoft.com/office/powerpoint/2010/main" val="2577268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Photovoltaic systems are ideal for remote applications where other power sources are impractical or unavailable, such as in the Swiss Alps or on navigational buoys. It is not practical to connect these applications to an electric grid.  They are also used to power small, independently placed objects, such as billboards and road signs.</a:t>
            </a:r>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33</a:t>
            </a:fld>
            <a:endParaRPr lang="en-US"/>
          </a:p>
        </p:txBody>
      </p:sp>
    </p:spTree>
    <p:extLst>
      <p:ext uri="{BB962C8B-B14F-4D97-AF65-F5344CB8AC3E}">
        <p14:creationId xmlns:p14="http://schemas.microsoft.com/office/powerpoint/2010/main" val="1525064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Frost &amp; Sullivan expect global</a:t>
            </a:r>
            <a:r>
              <a:rPr lang="en-US" baseline="0" dirty="0"/>
              <a:t> cumulative</a:t>
            </a:r>
            <a:r>
              <a:rPr lang="en-US" dirty="0"/>
              <a:t> installed PV capacity to reach 446 GW by 2020, according to the Annual Global Power and Energy Outlook.</a:t>
            </a:r>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36</a:t>
            </a:fld>
            <a:endParaRPr lang="en-US"/>
          </a:p>
        </p:txBody>
      </p:sp>
    </p:spTree>
    <p:extLst>
      <p:ext uri="{BB962C8B-B14F-4D97-AF65-F5344CB8AC3E}">
        <p14:creationId xmlns:p14="http://schemas.microsoft.com/office/powerpoint/2010/main" val="2755192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Solar</a:t>
            </a:r>
            <a:r>
              <a:rPr lang="en-US" baseline="0" dirty="0"/>
              <a:t> energy produces no air pollution, thermal pollution, or water pollution, and using solar energy does not disrupt the natural environment.  The sun shines whether we use the energy or not.  Solar energy is a sustainable energy source. </a:t>
            </a:r>
            <a:r>
              <a:rPr lang="en-US" i="0" baseline="0" dirty="0"/>
              <a:t>Because the sun shines everywhere, and not just where people are, it can be used in places where electricity may not be otherwise available or practical. </a:t>
            </a:r>
            <a:endParaRPr lang="en-US" dirty="0"/>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37</a:t>
            </a:fld>
            <a:endParaRPr lang="en-US"/>
          </a:p>
        </p:txBody>
      </p:sp>
    </p:spTree>
    <p:extLst>
      <p:ext uri="{BB962C8B-B14F-4D97-AF65-F5344CB8AC3E}">
        <p14:creationId xmlns:p14="http://schemas.microsoft.com/office/powerpoint/2010/main" val="31070094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photovoltaics</a:t>
            </a:r>
            <a:r>
              <a:rPr lang="en-US" baseline="0" dirty="0"/>
              <a:t> are only 17-20% efficient.  There are some experimental and developmental technologies being used in laboratories and by the space industry that are more efficient, but even those are only up to 43% efficiency.  However, no energy is output in delivering the energy source to the PV panel; it is already right there to use, and does not require any initial energy or materials to get it to the site of use.</a:t>
            </a:r>
          </a:p>
          <a:p>
            <a:endParaRPr lang="en-US" baseline="0" dirty="0"/>
          </a:p>
          <a:p>
            <a:r>
              <a:rPr lang="en-US" baseline="0" dirty="0"/>
              <a:t>Because the sun does not shine all the time in any given location, it cannot be counted on for continuous energy.  The amount of solar energy available depends on the latitude, climate, time of day, and amount of air pollution present.  Clouds or particulate matter in the air will lessen the amount of solar energy available to use in a PV cell.  Higher latitudes do not receive as intense of sunlight as more tropical areas, and therefore will not be able to produce as much power through photovoltaics.  All of these limit the degree to which photovoltaics can be used.</a:t>
            </a:r>
          </a:p>
          <a:p>
            <a:endParaRPr lang="en-US" baseline="0" dirty="0"/>
          </a:p>
          <a:p>
            <a:r>
              <a:rPr lang="en-US" baseline="0" dirty="0"/>
              <a:t>Another negative aspect to using photovoltaics is in the production of the materials in a PV cell.  The entire production process does have a negative environmental impact, primarily from the energy required to produce the PV cell.  There is a very small amount of heavy metals, such as lead and cobalt, produced in the purification of the materials being used, but that is far less than the amount of carbon dioxide and other air pollutants produced when the electricity necessary for production is generated.  Replacing conventional, fossil fuel based electrical power generation will significantly reduce this impact.  </a:t>
            </a:r>
            <a:endParaRPr lang="en-US" dirty="0"/>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38</a:t>
            </a:fld>
            <a:endParaRPr lang="en-US"/>
          </a:p>
        </p:txBody>
      </p:sp>
    </p:spTree>
    <p:extLst>
      <p:ext uri="{BB962C8B-B14F-4D97-AF65-F5344CB8AC3E}">
        <p14:creationId xmlns:p14="http://schemas.microsoft.com/office/powerpoint/2010/main" val="756988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DC Voltage </a:t>
            </a:r>
          </a:p>
          <a:p>
            <a:pPr marL="224287" indent="-224287">
              <a:buAutoNum type="arabicPeriod"/>
            </a:pPr>
            <a:r>
              <a:rPr lang="en-US" dirty="0"/>
              <a:t>Connect RED lead to </a:t>
            </a:r>
            <a:r>
              <a:rPr lang="en-US" dirty="0" err="1"/>
              <a:t>VΩmA</a:t>
            </a:r>
            <a:r>
              <a:rPr lang="en-US" dirty="0"/>
              <a:t> socket and BLACK to COM. </a:t>
            </a:r>
          </a:p>
          <a:p>
            <a:pPr marL="224287" indent="-224287">
              <a:buAutoNum type="arabicPeriod"/>
            </a:pPr>
            <a:r>
              <a:rPr lang="en-US" dirty="0"/>
              <a:t>Set SWITCH to highest setting on DC VOLTAGE scale (1000). </a:t>
            </a:r>
          </a:p>
          <a:p>
            <a:pPr marL="224287" indent="-224287">
              <a:buAutoNum type="arabicPeriod"/>
            </a:pPr>
            <a:r>
              <a:rPr lang="en-US" dirty="0"/>
              <a:t>Connect leads to the device to be tested using the alligator clips provided. </a:t>
            </a:r>
          </a:p>
          <a:p>
            <a:pPr marL="224287" indent="-224287">
              <a:buAutoNum type="arabicPeriod"/>
            </a:pPr>
            <a:r>
              <a:rPr lang="en-US" dirty="0"/>
              <a:t>Adjust SWITCH to lower settings until a satisfactory reading is obtained. </a:t>
            </a:r>
          </a:p>
          <a:p>
            <a:pPr marL="224287" indent="-224287">
              <a:buAutoNum type="arabicPeriod"/>
            </a:pPr>
            <a:r>
              <a:rPr lang="en-US" dirty="0"/>
              <a:t>With the photovoltaic modules and array, the 20 setting usually provides the best reading. </a:t>
            </a:r>
          </a:p>
          <a:p>
            <a:r>
              <a:rPr lang="en-US" b="1" dirty="0"/>
              <a:t>DC Current </a:t>
            </a:r>
          </a:p>
          <a:p>
            <a:pPr marL="224287" indent="-224287">
              <a:buAutoNum type="arabicPeriod"/>
            </a:pPr>
            <a:r>
              <a:rPr lang="en-US" dirty="0"/>
              <a:t>Connect RED lead to </a:t>
            </a:r>
            <a:r>
              <a:rPr lang="en-US" dirty="0" err="1"/>
              <a:t>VΩmA</a:t>
            </a:r>
            <a:r>
              <a:rPr lang="en-US" dirty="0"/>
              <a:t> connector and BLACK to COM. </a:t>
            </a:r>
          </a:p>
          <a:p>
            <a:pPr marL="224287" indent="-224287">
              <a:buAutoNum type="arabicPeriod"/>
            </a:pPr>
            <a:r>
              <a:rPr lang="en-US" dirty="0"/>
              <a:t>Set SWITCH to 10 ADC setting. </a:t>
            </a:r>
          </a:p>
          <a:p>
            <a:pPr marL="224287" indent="-224287">
              <a:buAutoNum type="arabicPeriod"/>
            </a:pPr>
            <a:r>
              <a:rPr lang="en-US" dirty="0"/>
              <a:t>Connect leads to the device to be tested using the alligator clips provided. </a:t>
            </a:r>
          </a:p>
          <a:p>
            <a:endParaRPr lang="en-US" dirty="0"/>
          </a:p>
          <a:p>
            <a:r>
              <a:rPr lang="en-US" i="1" dirty="0"/>
              <a:t>Note: The reading indicates DC AMPS; a reading of 0.25 amps equals 250 ma (milliamps). </a:t>
            </a:r>
            <a:endParaRPr lang="en-US" dirty="0"/>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40</a:t>
            </a:fld>
            <a:endParaRPr lang="en-US"/>
          </a:p>
        </p:txBody>
      </p:sp>
    </p:spTree>
    <p:extLst>
      <p:ext uri="{BB962C8B-B14F-4D97-AF65-F5344CB8AC3E}">
        <p14:creationId xmlns:p14="http://schemas.microsoft.com/office/powerpoint/2010/main" val="418559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amount of insolation that reaches the earth is consistent</a:t>
            </a:r>
            <a:r>
              <a:rPr lang="en-US" baseline="0" dirty="0"/>
              <a:t>.  However, any given location receives varying amounts due to the tilt, rotation and revolution of the earth, Cloud cover and particulate matter in the atmosphere also play a roll.  The time of day, season, latitude, and daily weather patterns all affect the amount of available solar energy in a particular location.</a:t>
            </a:r>
            <a:endParaRPr lang="en-US" dirty="0"/>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4</a:t>
            </a:fld>
            <a:endParaRPr lang="en-US"/>
          </a:p>
        </p:txBody>
      </p:sp>
    </p:spTree>
    <p:extLst>
      <p:ext uri="{BB962C8B-B14F-4D97-AF65-F5344CB8AC3E}">
        <p14:creationId xmlns:p14="http://schemas.microsoft.com/office/powerpoint/2010/main" val="2127180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Due to these four factors, the average number of peak sun hours per day varies from one area of the country to another.</a:t>
            </a:r>
          </a:p>
          <a:p>
            <a:pPr eaLnBrk="1" hangingPunct="1">
              <a:spcBef>
                <a:spcPct val="0"/>
              </a:spcBef>
            </a:pPr>
            <a:endParaRPr lang="en-US" dirty="0"/>
          </a:p>
          <a:p>
            <a:pPr eaLnBrk="1" hangingPunct="1">
              <a:spcBef>
                <a:spcPct val="0"/>
              </a:spcBef>
            </a:pPr>
            <a:r>
              <a:rPr lang="en-US" dirty="0"/>
              <a:t>Solar insolation is the solar radiation incident on an area over time.</a:t>
            </a:r>
          </a:p>
          <a:p>
            <a:pPr eaLnBrk="1" hangingPunct="1">
              <a:spcBef>
                <a:spcPct val="0"/>
              </a:spcBef>
            </a:pPr>
            <a:endParaRPr lang="en-US" dirty="0"/>
          </a:p>
          <a:p>
            <a:pPr eaLnBrk="1" hangingPunct="1">
              <a:spcBef>
                <a:spcPct val="0"/>
              </a:spcBef>
            </a:pPr>
            <a:r>
              <a:rPr lang="en-US" dirty="0"/>
              <a:t>Solar insolation is expressed in kilowatt-hours per square meter.</a:t>
            </a:r>
          </a:p>
          <a:p>
            <a:pPr eaLnBrk="1" hangingPunct="1">
              <a:spcBef>
                <a:spcPct val="0"/>
              </a:spcBef>
            </a:pPr>
            <a:endParaRPr lang="en-US" dirty="0"/>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5</a:t>
            </a:fld>
            <a:endParaRPr lang="en-US"/>
          </a:p>
        </p:txBody>
      </p:sp>
    </p:spTree>
    <p:extLst>
      <p:ext uri="{BB962C8B-B14F-4D97-AF65-F5344CB8AC3E}">
        <p14:creationId xmlns:p14="http://schemas.microsoft.com/office/powerpoint/2010/main" val="3320330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Daylighting is the practice of using windows and skylights to bring sunlight into your home. Using skylights, tube lights, and large windows on the sunward</a:t>
            </a:r>
            <a:r>
              <a:rPr lang="en-US" baseline="0" dirty="0"/>
              <a:t> side of a building helps maximize the amount of light reaching the interior of a building and reduces the need for artificial lights.</a:t>
            </a:r>
            <a:endParaRPr lang="en-US" dirty="0"/>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7</a:t>
            </a:fld>
            <a:endParaRPr lang="en-US"/>
          </a:p>
        </p:txBody>
      </p:sp>
    </p:spTree>
    <p:extLst>
      <p:ext uri="{BB962C8B-B14F-4D97-AF65-F5344CB8AC3E}">
        <p14:creationId xmlns:p14="http://schemas.microsoft.com/office/powerpoint/2010/main" val="3610931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Langston High School in Arlington, VA and </a:t>
            </a:r>
            <a:r>
              <a:rPr lang="en-US" dirty="0" err="1"/>
              <a:t>Caywood</a:t>
            </a:r>
            <a:r>
              <a:rPr lang="en-US" dirty="0"/>
              <a:t> Elementary in Kentucky use daylighting to keep energy costs down.</a:t>
            </a:r>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8</a:t>
            </a:fld>
            <a:endParaRPr lang="en-US"/>
          </a:p>
        </p:txBody>
      </p:sp>
    </p:spTree>
    <p:extLst>
      <p:ext uri="{BB962C8B-B14F-4D97-AF65-F5344CB8AC3E}">
        <p14:creationId xmlns:p14="http://schemas.microsoft.com/office/powerpoint/2010/main" val="614614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Crops </a:t>
            </a:r>
            <a:r>
              <a:rPr lang="en-US" dirty="0"/>
              <a:t>such as wheat and rice have been allowed to dry in the fields for centuries.  Hay is mown and allowed to dry in the field before being baled.  A small solar collector is used</a:t>
            </a:r>
            <a:r>
              <a:rPr lang="en-US" baseline="0" dirty="0"/>
              <a:t> to dry herbs.  Agricultural products can be dried in a special tower that uses a solar collector to heat air and channel it through perforated trays of crops, which dries them and carries the moisture out through the top.</a:t>
            </a:r>
            <a:endParaRPr lang="en-US" dirty="0"/>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9</a:t>
            </a:fld>
            <a:endParaRPr lang="en-US"/>
          </a:p>
        </p:txBody>
      </p:sp>
    </p:spTree>
    <p:extLst>
      <p:ext uri="{BB962C8B-B14F-4D97-AF65-F5344CB8AC3E}">
        <p14:creationId xmlns:p14="http://schemas.microsoft.com/office/powerpoint/2010/main" val="963621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Passive solar</a:t>
            </a:r>
            <a:r>
              <a:rPr lang="en-US" baseline="0" dirty="0"/>
              <a:t> design involves using specific shapes, angles, and building materials to maximize the amount of solar energy allowed into the interior of a building during cold months.  Overhangs are used to shield the home from the high, summer sun, but are designed to allow the low, winter sunlight to enter the windows.</a:t>
            </a:r>
          </a:p>
          <a:p>
            <a:endParaRPr lang="en-US" baseline="0" dirty="0"/>
          </a:p>
          <a:p>
            <a:r>
              <a:rPr lang="en-US" baseline="0" dirty="0"/>
              <a:t>Materials, such as concrete and stone, are used to absorb the sun’s energy and store it, releasing it into the home at night after the sun has set.  This is called direct gain.</a:t>
            </a:r>
          </a:p>
          <a:p>
            <a:endParaRPr lang="en-US" baseline="0" dirty="0"/>
          </a:p>
          <a:p>
            <a:r>
              <a:rPr lang="en-US" baseline="0" dirty="0"/>
              <a:t>Other features, such as sunspaces and </a:t>
            </a:r>
            <a:r>
              <a:rPr lang="en-US" baseline="0" dirty="0" err="1"/>
              <a:t>trombe</a:t>
            </a:r>
            <a:r>
              <a:rPr lang="en-US" baseline="0" dirty="0"/>
              <a:t> walls, can be used.  A sunspace uses glass to trap heat like a greenhouse.  The heated air within the sunspace is allowed to circulate throughout the building.  A </a:t>
            </a:r>
            <a:r>
              <a:rPr lang="en-US" baseline="0" dirty="0" err="1"/>
              <a:t>trombe</a:t>
            </a:r>
            <a:r>
              <a:rPr lang="en-US" baseline="0" dirty="0"/>
              <a:t> wall is made of absorbing material and is often painted black or covered with glass (or both) to maximize the amount of energy absorbed and keep it locked inside.  The thermal energy is released to the building slowly over time, providing warmth throughout the night.</a:t>
            </a:r>
            <a:endParaRPr lang="en-US" dirty="0"/>
          </a:p>
          <a:p>
            <a:endParaRPr lang="en-US" dirty="0"/>
          </a:p>
        </p:txBody>
      </p:sp>
      <p:sp>
        <p:nvSpPr>
          <p:cNvPr id="4" name="Slide Number Placeholder 3"/>
          <p:cNvSpPr>
            <a:spLocks noGrp="1"/>
          </p:cNvSpPr>
          <p:nvPr>
            <p:ph type="sldNum" sz="quarter" idx="10"/>
          </p:nvPr>
        </p:nvSpPr>
        <p:spPr/>
        <p:txBody>
          <a:bodyPr/>
          <a:lstStyle/>
          <a:p>
            <a:fld id="{905672FD-7CD8-4234-8C1A-432FD8B4C23B}" type="slidenum">
              <a:rPr lang="en-US" smtClean="0"/>
              <a:t>10</a:t>
            </a:fld>
            <a:endParaRPr lang="en-US"/>
          </a:p>
        </p:txBody>
      </p:sp>
    </p:spTree>
    <p:extLst>
      <p:ext uri="{BB962C8B-B14F-4D97-AF65-F5344CB8AC3E}">
        <p14:creationId xmlns:p14="http://schemas.microsoft.com/office/powerpoint/2010/main" val="2495864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5391" t="9576" r="16277" b="22914"/>
          <a:stretch/>
        </p:blipFill>
        <p:spPr>
          <a:xfrm>
            <a:off x="9807581" y="4896739"/>
            <a:ext cx="2831759" cy="2161822"/>
          </a:xfrm>
          <a:prstGeom prst="rect">
            <a:avLst/>
          </a:prstGeom>
        </p:spPr>
      </p:pic>
      <p:sp>
        <p:nvSpPr>
          <p:cNvPr id="4" name="Rectangle 3"/>
          <p:cNvSpPr/>
          <p:nvPr/>
        </p:nvSpPr>
        <p:spPr>
          <a:xfrm rot="18724487">
            <a:off x="8453064" y="5265366"/>
            <a:ext cx="4599706" cy="106601"/>
          </a:xfrm>
          <a:custGeom>
            <a:avLst/>
            <a:gdLst>
              <a:gd name="connsiteX0" fmla="*/ 0 w 4540003"/>
              <a:gd name="connsiteY0" fmla="*/ 0 h 106601"/>
              <a:gd name="connsiteX1" fmla="*/ 4540003 w 4540003"/>
              <a:gd name="connsiteY1" fmla="*/ 0 h 106601"/>
              <a:gd name="connsiteX2" fmla="*/ 4540003 w 4540003"/>
              <a:gd name="connsiteY2" fmla="*/ 106601 h 106601"/>
              <a:gd name="connsiteX3" fmla="*/ 0 w 4540003"/>
              <a:gd name="connsiteY3" fmla="*/ 106601 h 106601"/>
              <a:gd name="connsiteX4" fmla="*/ 0 w 4540003"/>
              <a:gd name="connsiteY4" fmla="*/ 0 h 106601"/>
              <a:gd name="connsiteX0" fmla="*/ 0 w 4599706"/>
              <a:gd name="connsiteY0" fmla="*/ 0 h 106601"/>
              <a:gd name="connsiteX1" fmla="*/ 4540003 w 4599706"/>
              <a:gd name="connsiteY1" fmla="*/ 0 h 106601"/>
              <a:gd name="connsiteX2" fmla="*/ 4599706 w 4599706"/>
              <a:gd name="connsiteY2" fmla="*/ 90033 h 106601"/>
              <a:gd name="connsiteX3" fmla="*/ 0 w 4599706"/>
              <a:gd name="connsiteY3" fmla="*/ 106601 h 106601"/>
              <a:gd name="connsiteX4" fmla="*/ 0 w 4599706"/>
              <a:gd name="connsiteY4" fmla="*/ 0 h 10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9706" h="106601">
                <a:moveTo>
                  <a:pt x="0" y="0"/>
                </a:moveTo>
                <a:lnTo>
                  <a:pt x="4540003" y="0"/>
                </a:lnTo>
                <a:lnTo>
                  <a:pt x="4599706" y="90033"/>
                </a:lnTo>
                <a:lnTo>
                  <a:pt x="0" y="106601"/>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5340825"/>
            <a:ext cx="10672764" cy="1517174"/>
          </a:xfrm>
          <a:custGeom>
            <a:avLst/>
            <a:gdLst>
              <a:gd name="connsiteX0" fmla="*/ 0 w 12192000"/>
              <a:gd name="connsiteY0" fmla="*/ 0 h 1517174"/>
              <a:gd name="connsiteX1" fmla="*/ 12192000 w 12192000"/>
              <a:gd name="connsiteY1" fmla="*/ 0 h 1517174"/>
              <a:gd name="connsiteX2" fmla="*/ 12192000 w 12192000"/>
              <a:gd name="connsiteY2" fmla="*/ 1517174 h 1517174"/>
              <a:gd name="connsiteX3" fmla="*/ 0 w 12192000"/>
              <a:gd name="connsiteY3" fmla="*/ 1517174 h 1517174"/>
              <a:gd name="connsiteX4" fmla="*/ 0 w 12192000"/>
              <a:gd name="connsiteY4" fmla="*/ 0 h 1517174"/>
              <a:gd name="connsiteX0" fmla="*/ 0 w 12192000"/>
              <a:gd name="connsiteY0" fmla="*/ 0 h 1517174"/>
              <a:gd name="connsiteX1" fmla="*/ 10906125 w 12192000"/>
              <a:gd name="connsiteY1" fmla="*/ 0 h 1517174"/>
              <a:gd name="connsiteX2" fmla="*/ 12192000 w 12192000"/>
              <a:gd name="connsiteY2" fmla="*/ 1517174 h 1517174"/>
              <a:gd name="connsiteX3" fmla="*/ 0 w 12192000"/>
              <a:gd name="connsiteY3" fmla="*/ 1517174 h 1517174"/>
              <a:gd name="connsiteX4" fmla="*/ 0 w 12192000"/>
              <a:gd name="connsiteY4" fmla="*/ 0 h 1517174"/>
              <a:gd name="connsiteX0" fmla="*/ 0 w 10906125"/>
              <a:gd name="connsiteY0" fmla="*/ 0 h 1517174"/>
              <a:gd name="connsiteX1" fmla="*/ 10906125 w 10906125"/>
              <a:gd name="connsiteY1" fmla="*/ 0 h 1517174"/>
              <a:gd name="connsiteX2" fmla="*/ 9563100 w 10906125"/>
              <a:gd name="connsiteY2" fmla="*/ 1517174 h 1517174"/>
              <a:gd name="connsiteX3" fmla="*/ 0 w 10906125"/>
              <a:gd name="connsiteY3" fmla="*/ 1517174 h 1517174"/>
              <a:gd name="connsiteX4" fmla="*/ 0 w 10906125"/>
              <a:gd name="connsiteY4" fmla="*/ 0 h 151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6125" h="1517174">
                <a:moveTo>
                  <a:pt x="0" y="0"/>
                </a:moveTo>
                <a:lnTo>
                  <a:pt x="10906125" y="0"/>
                </a:lnTo>
                <a:lnTo>
                  <a:pt x="9563100" y="1517174"/>
                </a:lnTo>
                <a:lnTo>
                  <a:pt x="0" y="1517174"/>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6" name="Title 1"/>
          <p:cNvSpPr>
            <a:spLocks noGrp="1"/>
          </p:cNvSpPr>
          <p:nvPr>
            <p:ph type="title"/>
          </p:nvPr>
        </p:nvSpPr>
        <p:spPr>
          <a:xfrm>
            <a:off x="389458" y="5635277"/>
            <a:ext cx="9389547" cy="541867"/>
          </a:xfrm>
        </p:spPr>
        <p:txBody>
          <a:bodyPr>
            <a:noAutofit/>
          </a:bodyPr>
          <a:lstStyle>
            <a:lvl1pPr>
              <a:defRPr sz="4800">
                <a:solidFill>
                  <a:schemeClr val="bg1"/>
                </a:solidFill>
              </a:defRPr>
            </a:lvl1pPr>
          </a:lstStyle>
          <a:p>
            <a:r>
              <a:rPr lang="en-US"/>
              <a:t>Click to edit Master title style</a:t>
            </a:r>
            <a:endParaRPr lang="en-US" dirty="0"/>
          </a:p>
        </p:txBody>
      </p:sp>
      <p:sp>
        <p:nvSpPr>
          <p:cNvPr id="17" name="Text Placeholder 2"/>
          <p:cNvSpPr>
            <a:spLocks noGrp="1"/>
          </p:cNvSpPr>
          <p:nvPr>
            <p:ph type="body" idx="1"/>
          </p:nvPr>
        </p:nvSpPr>
        <p:spPr>
          <a:xfrm>
            <a:off x="389459" y="6194076"/>
            <a:ext cx="8968854" cy="462846"/>
          </a:xfrm>
        </p:spPr>
        <p:txBody>
          <a:bodyPr anchor="b"/>
          <a:lstStyle>
            <a:lvl1pPr marL="0" indent="0">
              <a:buNone/>
              <a:defRPr sz="2400" b="1" i="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Picture Placeholder 10"/>
          <p:cNvSpPr>
            <a:spLocks noGrp="1"/>
          </p:cNvSpPr>
          <p:nvPr>
            <p:ph type="pic" sz="quarter" idx="13"/>
          </p:nvPr>
        </p:nvSpPr>
        <p:spPr>
          <a:xfrm>
            <a:off x="-22574" y="-32945"/>
            <a:ext cx="12243879" cy="5374001"/>
          </a:xfrm>
          <a:custGeom>
            <a:avLst/>
            <a:gdLst>
              <a:gd name="connsiteX0" fmla="*/ 0 w 8658584"/>
              <a:gd name="connsiteY0" fmla="*/ 0 h 6694311"/>
              <a:gd name="connsiteX1" fmla="*/ 7542843 w 8658584"/>
              <a:gd name="connsiteY1" fmla="*/ 0 h 6694311"/>
              <a:gd name="connsiteX2" fmla="*/ 8658584 w 8658584"/>
              <a:gd name="connsiteY2" fmla="*/ 1115741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6143021 w 8658584"/>
              <a:gd name="connsiteY1" fmla="*/ 0 h 6694311"/>
              <a:gd name="connsiteX2" fmla="*/ 8658584 w 8658584"/>
              <a:gd name="connsiteY2" fmla="*/ 1115741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6143021 w 8658584"/>
              <a:gd name="connsiteY1" fmla="*/ 0 h 6694311"/>
              <a:gd name="connsiteX2" fmla="*/ 8658584 w 8658584"/>
              <a:gd name="connsiteY2" fmla="*/ 2560719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5691465 w 8658584"/>
              <a:gd name="connsiteY1" fmla="*/ 0 h 6694311"/>
              <a:gd name="connsiteX2" fmla="*/ 8658584 w 8658584"/>
              <a:gd name="connsiteY2" fmla="*/ 2560719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5691465 w 8658584"/>
              <a:gd name="connsiteY1" fmla="*/ 0 h 6694311"/>
              <a:gd name="connsiteX2" fmla="*/ 8658584 w 8658584"/>
              <a:gd name="connsiteY2" fmla="*/ 3080008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5691465 w 8658584"/>
              <a:gd name="connsiteY1" fmla="*/ 0 h 6694311"/>
              <a:gd name="connsiteX2" fmla="*/ 8636006 w 8658584"/>
              <a:gd name="connsiteY2" fmla="*/ 2763920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22578 h 6716889"/>
              <a:gd name="connsiteX1" fmla="*/ 5510843 w 8658584"/>
              <a:gd name="connsiteY1" fmla="*/ 0 h 6716889"/>
              <a:gd name="connsiteX2" fmla="*/ 8636006 w 8658584"/>
              <a:gd name="connsiteY2" fmla="*/ 2786498 h 6716889"/>
              <a:gd name="connsiteX3" fmla="*/ 8658584 w 8658584"/>
              <a:gd name="connsiteY3" fmla="*/ 6716889 h 6716889"/>
              <a:gd name="connsiteX4" fmla="*/ 0 w 8658584"/>
              <a:gd name="connsiteY4" fmla="*/ 6716889 h 6716889"/>
              <a:gd name="connsiteX5" fmla="*/ 0 w 8658584"/>
              <a:gd name="connsiteY5" fmla="*/ 22578 h 6716889"/>
              <a:gd name="connsiteX0" fmla="*/ 0 w 8658584"/>
              <a:gd name="connsiteY0" fmla="*/ 22578 h 6716889"/>
              <a:gd name="connsiteX1" fmla="*/ 5510843 w 8658584"/>
              <a:gd name="connsiteY1" fmla="*/ 0 h 6716889"/>
              <a:gd name="connsiteX2" fmla="*/ 8636006 w 8658584"/>
              <a:gd name="connsiteY2" fmla="*/ 2876809 h 6716889"/>
              <a:gd name="connsiteX3" fmla="*/ 8658584 w 8658584"/>
              <a:gd name="connsiteY3" fmla="*/ 6716889 h 6716889"/>
              <a:gd name="connsiteX4" fmla="*/ 0 w 8658584"/>
              <a:gd name="connsiteY4" fmla="*/ 6716889 h 6716889"/>
              <a:gd name="connsiteX5" fmla="*/ 0 w 8658584"/>
              <a:gd name="connsiteY5" fmla="*/ 22578 h 6716889"/>
              <a:gd name="connsiteX0" fmla="*/ 0 w 8658584"/>
              <a:gd name="connsiteY0" fmla="*/ 1 h 6694312"/>
              <a:gd name="connsiteX1" fmla="*/ 6280495 w 8658584"/>
              <a:gd name="connsiteY1" fmla="*/ 6819 h 6694312"/>
              <a:gd name="connsiteX2" fmla="*/ 8636006 w 8658584"/>
              <a:gd name="connsiteY2" fmla="*/ 2854232 h 6694312"/>
              <a:gd name="connsiteX3" fmla="*/ 8658584 w 8658584"/>
              <a:gd name="connsiteY3" fmla="*/ 6694312 h 6694312"/>
              <a:gd name="connsiteX4" fmla="*/ 0 w 8658584"/>
              <a:gd name="connsiteY4" fmla="*/ 6694312 h 6694312"/>
              <a:gd name="connsiteX5" fmla="*/ 0 w 8658584"/>
              <a:gd name="connsiteY5" fmla="*/ 1 h 6694312"/>
              <a:gd name="connsiteX0" fmla="*/ 0 w 8684109"/>
              <a:gd name="connsiteY0" fmla="*/ 0 h 6694311"/>
              <a:gd name="connsiteX1" fmla="*/ 6280495 w 8684109"/>
              <a:gd name="connsiteY1" fmla="*/ 6818 h 6694311"/>
              <a:gd name="connsiteX2" fmla="*/ 8684109 w 8684109"/>
              <a:gd name="connsiteY2" fmla="*/ 3265770 h 6694311"/>
              <a:gd name="connsiteX3" fmla="*/ 8658584 w 8684109"/>
              <a:gd name="connsiteY3" fmla="*/ 6694311 h 6694311"/>
              <a:gd name="connsiteX4" fmla="*/ 0 w 8684109"/>
              <a:gd name="connsiteY4" fmla="*/ 6694311 h 6694311"/>
              <a:gd name="connsiteX5" fmla="*/ 0 w 8684109"/>
              <a:gd name="connsiteY5" fmla="*/ 0 h 6694311"/>
              <a:gd name="connsiteX0" fmla="*/ 0 w 8684109"/>
              <a:gd name="connsiteY0" fmla="*/ 0 h 6694311"/>
              <a:gd name="connsiteX1" fmla="*/ 6280495 w 8684109"/>
              <a:gd name="connsiteY1" fmla="*/ 6818 h 6694311"/>
              <a:gd name="connsiteX2" fmla="*/ 8684109 w 8684109"/>
              <a:gd name="connsiteY2" fmla="*/ 3265771 h 6694311"/>
              <a:gd name="connsiteX3" fmla="*/ 8658584 w 8684109"/>
              <a:gd name="connsiteY3" fmla="*/ 6694311 h 6694311"/>
              <a:gd name="connsiteX4" fmla="*/ 0 w 8684109"/>
              <a:gd name="connsiteY4" fmla="*/ 6694311 h 6694311"/>
              <a:gd name="connsiteX5" fmla="*/ 0 w 8684109"/>
              <a:gd name="connsiteY5" fmla="*/ 0 h 6694311"/>
              <a:gd name="connsiteX0" fmla="*/ 0 w 8684109"/>
              <a:gd name="connsiteY0" fmla="*/ 0 h 6694311"/>
              <a:gd name="connsiteX1" fmla="*/ 6280495 w 8684109"/>
              <a:gd name="connsiteY1" fmla="*/ 6818 h 6694311"/>
              <a:gd name="connsiteX2" fmla="*/ 8684109 w 8684109"/>
              <a:gd name="connsiteY2" fmla="*/ 3265771 h 6694311"/>
              <a:gd name="connsiteX3" fmla="*/ 8658584 w 8684109"/>
              <a:gd name="connsiteY3" fmla="*/ 6694311 h 6694311"/>
              <a:gd name="connsiteX4" fmla="*/ 0 w 8684109"/>
              <a:gd name="connsiteY4" fmla="*/ 6694311 h 6694311"/>
              <a:gd name="connsiteX5" fmla="*/ 0 w 8684109"/>
              <a:gd name="connsiteY5" fmla="*/ 0 h 6694311"/>
              <a:gd name="connsiteX0" fmla="*/ 0 w 8684109"/>
              <a:gd name="connsiteY0" fmla="*/ 0 h 6694311"/>
              <a:gd name="connsiteX1" fmla="*/ 6280495 w 8684109"/>
              <a:gd name="connsiteY1" fmla="*/ 6818 h 6694311"/>
              <a:gd name="connsiteX2" fmla="*/ 8684109 w 8684109"/>
              <a:gd name="connsiteY2" fmla="*/ 3265771 h 6694311"/>
              <a:gd name="connsiteX3" fmla="*/ 8674619 w 8684109"/>
              <a:gd name="connsiteY3" fmla="*/ 6694311 h 6694311"/>
              <a:gd name="connsiteX4" fmla="*/ 0 w 8684109"/>
              <a:gd name="connsiteY4" fmla="*/ 6694311 h 6694311"/>
              <a:gd name="connsiteX5" fmla="*/ 0 w 8684109"/>
              <a:gd name="connsiteY5" fmla="*/ 0 h 6694311"/>
              <a:gd name="connsiteX0" fmla="*/ 0 w 8684109"/>
              <a:gd name="connsiteY0" fmla="*/ 0 h 6840557"/>
              <a:gd name="connsiteX1" fmla="*/ 6280495 w 8684109"/>
              <a:gd name="connsiteY1" fmla="*/ 6818 h 6840557"/>
              <a:gd name="connsiteX2" fmla="*/ 8684109 w 8684109"/>
              <a:gd name="connsiteY2" fmla="*/ 3265771 h 6840557"/>
              <a:gd name="connsiteX3" fmla="*/ 8674619 w 8684109"/>
              <a:gd name="connsiteY3" fmla="*/ 6840557 h 6840557"/>
              <a:gd name="connsiteX4" fmla="*/ 0 w 8684109"/>
              <a:gd name="connsiteY4" fmla="*/ 6694311 h 6840557"/>
              <a:gd name="connsiteX5" fmla="*/ 0 w 8684109"/>
              <a:gd name="connsiteY5" fmla="*/ 0 h 6840557"/>
              <a:gd name="connsiteX0" fmla="*/ 0 w 8684109"/>
              <a:gd name="connsiteY0" fmla="*/ 0 h 6840558"/>
              <a:gd name="connsiteX1" fmla="*/ 6280495 w 8684109"/>
              <a:gd name="connsiteY1" fmla="*/ 6818 h 6840558"/>
              <a:gd name="connsiteX2" fmla="*/ 8684109 w 8684109"/>
              <a:gd name="connsiteY2" fmla="*/ 3265771 h 6840558"/>
              <a:gd name="connsiteX3" fmla="*/ 8674619 w 8684109"/>
              <a:gd name="connsiteY3" fmla="*/ 6840557 h 6840558"/>
              <a:gd name="connsiteX4" fmla="*/ 20294 w 8684109"/>
              <a:gd name="connsiteY4" fmla="*/ 6840558 h 6840558"/>
              <a:gd name="connsiteX5" fmla="*/ 0 w 8684109"/>
              <a:gd name="connsiteY5" fmla="*/ 0 h 6840558"/>
              <a:gd name="connsiteX0" fmla="*/ 0 w 8695428"/>
              <a:gd name="connsiteY0" fmla="*/ 29743 h 6870301"/>
              <a:gd name="connsiteX1" fmla="*/ 8695428 w 8695428"/>
              <a:gd name="connsiteY1" fmla="*/ 0 h 6870301"/>
              <a:gd name="connsiteX2" fmla="*/ 8684109 w 8695428"/>
              <a:gd name="connsiteY2" fmla="*/ 3295514 h 6870301"/>
              <a:gd name="connsiteX3" fmla="*/ 8674619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84109 w 8695428"/>
              <a:gd name="connsiteY2" fmla="*/ 3295514 h 6870301"/>
              <a:gd name="connsiteX3" fmla="*/ 7944051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84109 w 8695428"/>
              <a:gd name="connsiteY2" fmla="*/ 3295514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84109 w 8695428"/>
              <a:gd name="connsiteY2" fmla="*/ 3295514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2082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2082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88677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4741823 h 6870301"/>
              <a:gd name="connsiteX3" fmla="*/ 7588677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4741823 h 6870301"/>
              <a:gd name="connsiteX3" fmla="*/ 7588677 w 8695428"/>
              <a:gd name="connsiteY3" fmla="*/ 6870300 h 6870301"/>
              <a:gd name="connsiteX4" fmla="*/ 20294 w 8695428"/>
              <a:gd name="connsiteY4" fmla="*/ 6870301 h 6870301"/>
              <a:gd name="connsiteX5" fmla="*/ 0 w 8695428"/>
              <a:gd name="connsiteY5" fmla="*/ 29743 h 6870301"/>
              <a:gd name="connsiteX0" fmla="*/ 0 w 8695428"/>
              <a:gd name="connsiteY0" fmla="*/ 0 h 6876011"/>
              <a:gd name="connsiteX1" fmla="*/ 8695428 w 8695428"/>
              <a:gd name="connsiteY1" fmla="*/ 5710 h 6876011"/>
              <a:gd name="connsiteX2" fmla="*/ 8694255 w 8695428"/>
              <a:gd name="connsiteY2" fmla="*/ 4747533 h 6876011"/>
              <a:gd name="connsiteX3" fmla="*/ 7588677 w 8695428"/>
              <a:gd name="connsiteY3" fmla="*/ 6876010 h 6876011"/>
              <a:gd name="connsiteX4" fmla="*/ 20294 w 8695428"/>
              <a:gd name="connsiteY4" fmla="*/ 6876011 h 6876011"/>
              <a:gd name="connsiteX5" fmla="*/ 0 w 8695428"/>
              <a:gd name="connsiteY5" fmla="*/ 0 h 687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5428" h="6876011">
                <a:moveTo>
                  <a:pt x="0" y="0"/>
                </a:moveTo>
                <a:lnTo>
                  <a:pt x="8695428" y="5710"/>
                </a:lnTo>
                <a:lnTo>
                  <a:pt x="8694255" y="4747533"/>
                </a:lnTo>
                <a:cubicBezTo>
                  <a:pt x="8630212" y="4756972"/>
                  <a:pt x="8048681" y="6053717"/>
                  <a:pt x="7588677" y="6876010"/>
                </a:cubicBezTo>
                <a:lnTo>
                  <a:pt x="20294" y="6876011"/>
                </a:lnTo>
                <a:cubicBezTo>
                  <a:pt x="13529" y="4595825"/>
                  <a:pt x="6765" y="2280186"/>
                  <a:pt x="0" y="0"/>
                </a:cubicBezTo>
                <a:close/>
              </a:path>
            </a:pathLst>
          </a:custGeom>
          <a:solidFill>
            <a:schemeClr val="tx1">
              <a:alpha val="48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753635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21622" cy="775053"/>
          </a:xfrm>
        </p:spPr>
        <p:txBody>
          <a:bodyPr/>
          <a:lstStyle>
            <a:lvl1pPr algn="ctr">
              <a:defRPr>
                <a:solidFill>
                  <a:srgbClr val="00B0F0"/>
                </a:solidFill>
              </a:defRPr>
            </a:lvl1pPr>
          </a:lstStyle>
          <a:p>
            <a:r>
              <a:rPr lang="en-US"/>
              <a:t>Click to edit Master title style</a:t>
            </a:r>
            <a:endParaRPr lang="en-US" dirty="0"/>
          </a:p>
        </p:txBody>
      </p:sp>
      <p:sp>
        <p:nvSpPr>
          <p:cNvPr id="3" name="Picture Placeholder 9"/>
          <p:cNvSpPr>
            <a:spLocks noGrp="1"/>
          </p:cNvSpPr>
          <p:nvPr>
            <p:ph type="pic" sz="quarter" idx="14"/>
          </p:nvPr>
        </p:nvSpPr>
        <p:spPr>
          <a:xfrm>
            <a:off x="838200" y="1207908"/>
            <a:ext cx="5370689" cy="5034848"/>
          </a:xfrm>
        </p:spPr>
        <p:txBody>
          <a:bodyPr/>
          <a:lstStyle/>
          <a:p>
            <a:r>
              <a:rPr lang="en-US"/>
              <a:t>Click icon to add picture</a:t>
            </a:r>
          </a:p>
        </p:txBody>
      </p:sp>
      <p:sp>
        <p:nvSpPr>
          <p:cNvPr id="4" name="Picture Placeholder 9"/>
          <p:cNvSpPr>
            <a:spLocks noGrp="1"/>
          </p:cNvSpPr>
          <p:nvPr>
            <p:ph type="pic" sz="quarter" idx="15"/>
          </p:nvPr>
        </p:nvSpPr>
        <p:spPr>
          <a:xfrm>
            <a:off x="6299201" y="1207909"/>
            <a:ext cx="5260622" cy="2450038"/>
          </a:xfrm>
        </p:spPr>
        <p:txBody>
          <a:bodyPr/>
          <a:lstStyle/>
          <a:p>
            <a:r>
              <a:rPr lang="en-US"/>
              <a:t>Click icon to add picture</a:t>
            </a:r>
          </a:p>
        </p:txBody>
      </p:sp>
      <p:sp>
        <p:nvSpPr>
          <p:cNvPr id="6" name="Footer Placeholder 4"/>
          <p:cNvSpPr>
            <a:spLocks noGrp="1"/>
          </p:cNvSpPr>
          <p:nvPr>
            <p:ph type="ftr" sz="quarter" idx="13"/>
          </p:nvPr>
        </p:nvSpPr>
        <p:spPr>
          <a:xfrm>
            <a:off x="1443034" y="6431138"/>
            <a:ext cx="2999146" cy="365125"/>
          </a:xfrm>
        </p:spPr>
        <p:txBody>
          <a:bodyPr/>
          <a:lstStyle>
            <a:lvl1pPr algn="l">
              <a:defRPr/>
            </a:lvl1pPr>
          </a:lstStyle>
          <a:p>
            <a:r>
              <a:rPr lang="en-US"/>
              <a:t>Exploring Solar - 1/23/17 - ©The NEED Project </a:t>
            </a:r>
          </a:p>
        </p:txBody>
      </p:sp>
      <p:sp>
        <p:nvSpPr>
          <p:cNvPr id="7" name="Rectangle 6"/>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9"/>
          <p:cNvSpPr>
            <a:spLocks noGrp="1"/>
          </p:cNvSpPr>
          <p:nvPr>
            <p:ph type="pic" sz="quarter" idx="16"/>
          </p:nvPr>
        </p:nvSpPr>
        <p:spPr>
          <a:xfrm>
            <a:off x="6299200" y="3753373"/>
            <a:ext cx="5260622" cy="2489383"/>
          </a:xfrm>
        </p:spPr>
        <p:txBody>
          <a:bodyPr/>
          <a:lstStyle>
            <a:lvl1pPr>
              <a:defRPr/>
            </a:lvl1pPr>
          </a:lstStyle>
          <a:p>
            <a:r>
              <a:rPr lang="en-US"/>
              <a:t>Click icon to add picture</a:t>
            </a:r>
            <a:endParaRPr lang="en-US" dirty="0"/>
          </a:p>
        </p:txBody>
      </p:sp>
      <p:sp>
        <p:nvSpPr>
          <p:cNvPr id="10" name="Text Placeholder 15"/>
          <p:cNvSpPr>
            <a:spLocks noGrp="1"/>
          </p:cNvSpPr>
          <p:nvPr>
            <p:ph type="body" sz="quarter" idx="11" hasCustomPrompt="1"/>
          </p:nvPr>
        </p:nvSpPr>
        <p:spPr>
          <a:xfrm>
            <a:off x="838200" y="5536582"/>
            <a:ext cx="4668308" cy="533577"/>
          </a:xfrm>
          <a:solidFill>
            <a:schemeClr val="bg1"/>
          </a:solidFill>
        </p:spPr>
        <p:txBody>
          <a:bodyPr>
            <a:normAutofit/>
          </a:bodyPr>
          <a:lstStyle>
            <a:lvl1pPr algn="r">
              <a:defRPr sz="1400" i="1">
                <a:solidFill>
                  <a:schemeClr val="tx1">
                    <a:lumMod val="65000"/>
                    <a:lumOff val="35000"/>
                  </a:schemeClr>
                </a:solidFill>
              </a:defRPr>
            </a:lvl1pPr>
          </a:lstStyle>
          <a:p>
            <a:pPr lvl="0"/>
            <a:r>
              <a:rPr lang="en-US" dirty="0"/>
              <a:t>Add Subtitle or Photo Credit</a:t>
            </a:r>
          </a:p>
        </p:txBody>
      </p:sp>
    </p:spTree>
    <p:extLst>
      <p:ext uri="{BB962C8B-B14F-4D97-AF65-F5344CB8AC3E}">
        <p14:creationId xmlns:p14="http://schemas.microsoft.com/office/powerpoint/2010/main" val="2405122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6" name="Picture Placeholder 13"/>
          <p:cNvSpPr>
            <a:spLocks noGrp="1"/>
          </p:cNvSpPr>
          <p:nvPr>
            <p:ph type="pic" sz="quarter" idx="10"/>
          </p:nvPr>
        </p:nvSpPr>
        <p:spPr>
          <a:xfrm>
            <a:off x="0" y="0"/>
            <a:ext cx="12192000" cy="6858000"/>
          </a:xfrm>
          <a:solidFill>
            <a:schemeClr val="bg2"/>
          </a:solidFill>
        </p:spPr>
        <p:txBody>
          <a:bodyPr/>
          <a:lstStyle/>
          <a:p>
            <a:r>
              <a:rPr lang="en-US"/>
              <a:t>Click icon to add picture</a:t>
            </a:r>
            <a:endParaRPr lang="en-US" dirty="0"/>
          </a:p>
        </p:txBody>
      </p:sp>
      <p:sp>
        <p:nvSpPr>
          <p:cNvPr id="7" name="Text Placeholder 15"/>
          <p:cNvSpPr>
            <a:spLocks noGrp="1"/>
          </p:cNvSpPr>
          <p:nvPr>
            <p:ph type="body" sz="quarter" idx="11"/>
          </p:nvPr>
        </p:nvSpPr>
        <p:spPr>
          <a:xfrm>
            <a:off x="5986206" y="5723548"/>
            <a:ext cx="6205794" cy="704963"/>
          </a:xfrm>
          <a:solidFill>
            <a:schemeClr val="bg1"/>
          </a:solidFill>
        </p:spPr>
        <p:txBody>
          <a:bodyPr anchor="ctr">
            <a:normAutofit/>
          </a:bodyPr>
          <a:lstStyle>
            <a:lvl1pPr>
              <a:defRPr sz="2400" b="1" i="1">
                <a:solidFill>
                  <a:srgbClr val="00B0F0"/>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073953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178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14" name="Rectangle 13"/>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6" name="Title 1"/>
          <p:cNvSpPr>
            <a:spLocks noGrp="1"/>
          </p:cNvSpPr>
          <p:nvPr>
            <p:ph type="title"/>
          </p:nvPr>
        </p:nvSpPr>
        <p:spPr>
          <a:xfrm>
            <a:off x="838200" y="365125"/>
            <a:ext cx="10541000" cy="876653"/>
          </a:xfrm>
        </p:spPr>
        <p:txBody>
          <a:bodyPr/>
          <a:lstStyle>
            <a:lvl1pPr>
              <a:defRPr>
                <a:solidFill>
                  <a:schemeClr val="tx1"/>
                </a:solidFill>
              </a:defRPr>
            </a:lvl1pPr>
          </a:lstStyle>
          <a:p>
            <a:r>
              <a:rPr lang="en-US"/>
              <a:t>Click to edit Master title style</a:t>
            </a:r>
            <a:endParaRPr lang="en-US" dirty="0"/>
          </a:p>
        </p:txBody>
      </p:sp>
      <p:sp>
        <p:nvSpPr>
          <p:cNvPr id="7" name="Content Placeholder 2"/>
          <p:cNvSpPr>
            <a:spLocks noGrp="1"/>
          </p:cNvSpPr>
          <p:nvPr>
            <p:ph idx="1"/>
          </p:nvPr>
        </p:nvSpPr>
        <p:spPr>
          <a:xfrm>
            <a:off x="838200" y="1368601"/>
            <a:ext cx="10541000" cy="4808362"/>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13"/>
          </p:nvPr>
        </p:nvSpPr>
        <p:spPr>
          <a:xfrm>
            <a:off x="1443034" y="6431138"/>
            <a:ext cx="2999146" cy="365125"/>
          </a:xfrm>
        </p:spPr>
        <p:txBody>
          <a:bodyPr/>
          <a:lstStyle>
            <a:lvl1pPr algn="l">
              <a:defRPr/>
            </a:lvl1pPr>
          </a:lstStyle>
          <a:p>
            <a:r>
              <a:rPr lang="en-US"/>
              <a:t>Exploring Solar - 1/23/17 - ©The NEED Project </a:t>
            </a:r>
          </a:p>
        </p:txBody>
      </p:sp>
      <p:sp>
        <p:nvSpPr>
          <p:cNvPr id="9" name="Rectangle 8"/>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4"/>
          <p:cNvSpPr/>
          <p:nvPr/>
        </p:nvSpPr>
        <p:spPr>
          <a:xfrm rot="19717887">
            <a:off x="-69073" y="563933"/>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5236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ree Text boxes">
    <p:spTree>
      <p:nvGrpSpPr>
        <p:cNvPr id="1" name=""/>
        <p:cNvGrpSpPr/>
        <p:nvPr/>
      </p:nvGrpSpPr>
      <p:grpSpPr>
        <a:xfrm>
          <a:off x="0" y="0"/>
          <a:ext cx="0" cy="0"/>
          <a:chOff x="0" y="0"/>
          <a:chExt cx="0" cy="0"/>
        </a:xfrm>
      </p:grpSpPr>
      <p:sp>
        <p:nvSpPr>
          <p:cNvPr id="16" name="Rectangle 15"/>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6" name="Title 1"/>
          <p:cNvSpPr>
            <a:spLocks noGrp="1"/>
          </p:cNvSpPr>
          <p:nvPr>
            <p:ph type="title"/>
          </p:nvPr>
        </p:nvSpPr>
        <p:spPr>
          <a:xfrm>
            <a:off x="838200" y="365125"/>
            <a:ext cx="10541000" cy="876653"/>
          </a:xfrm>
        </p:spPr>
        <p:txBody>
          <a:bodyPr/>
          <a:lstStyle>
            <a:lvl1pPr>
              <a:defRPr>
                <a:solidFill>
                  <a:schemeClr val="tx1"/>
                </a:solidFill>
              </a:defRPr>
            </a:lvl1pPr>
          </a:lstStyle>
          <a:p>
            <a:r>
              <a:rPr lang="en-US"/>
              <a:t>Click to edit Master title style</a:t>
            </a:r>
            <a:endParaRPr lang="en-US" dirty="0"/>
          </a:p>
        </p:txBody>
      </p:sp>
      <p:sp>
        <p:nvSpPr>
          <p:cNvPr id="7" name="Content Placeholder 2"/>
          <p:cNvSpPr>
            <a:spLocks noGrp="1"/>
          </p:cNvSpPr>
          <p:nvPr>
            <p:ph idx="1"/>
          </p:nvPr>
        </p:nvSpPr>
        <p:spPr>
          <a:xfrm>
            <a:off x="838200" y="4267200"/>
            <a:ext cx="10541000" cy="1966207"/>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13"/>
          </p:nvPr>
        </p:nvSpPr>
        <p:spPr>
          <a:xfrm>
            <a:off x="1443034" y="6431138"/>
            <a:ext cx="2999146" cy="365125"/>
          </a:xfrm>
        </p:spPr>
        <p:txBody>
          <a:bodyPr/>
          <a:lstStyle>
            <a:lvl1pPr algn="l">
              <a:defRPr/>
            </a:lvl1pPr>
          </a:lstStyle>
          <a:p>
            <a:r>
              <a:rPr lang="en-US"/>
              <a:t>Exploring Solar - 1/23/17 - ©The NEED Project </a:t>
            </a:r>
          </a:p>
        </p:txBody>
      </p:sp>
      <p:sp>
        <p:nvSpPr>
          <p:cNvPr id="9" name="Rectangle 8"/>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p:cNvSpPr>
            <a:spLocks noGrp="1"/>
          </p:cNvSpPr>
          <p:nvPr>
            <p:ph idx="14"/>
          </p:nvPr>
        </p:nvSpPr>
        <p:spPr>
          <a:xfrm>
            <a:off x="838200" y="1368601"/>
            <a:ext cx="5190067" cy="2746728"/>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5"/>
          </p:nvPr>
        </p:nvSpPr>
        <p:spPr>
          <a:xfrm>
            <a:off x="6208889" y="1368601"/>
            <a:ext cx="5170311" cy="2746728"/>
          </a:xfrm>
        </p:spPr>
        <p:txBody>
          <a:bodyPr/>
          <a:lstStyle>
            <a:lvl1pPr marL="0" indent="0">
              <a:buClr>
                <a:srgbClr val="00B0F0"/>
              </a:buClr>
              <a:buFontTx/>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Isosceles Triangle 4"/>
          <p:cNvSpPr/>
          <p:nvPr/>
        </p:nvSpPr>
        <p:spPr>
          <a:xfrm rot="19717887">
            <a:off x="-69073" y="577787"/>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031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1" name="Graphic 1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7520" y="1521354"/>
            <a:ext cx="3917782" cy="4135436"/>
          </a:xfrm>
          <a:prstGeom prst="rect">
            <a:avLst/>
          </a:prstGeom>
        </p:spPr>
      </p:pic>
      <p:sp>
        <p:nvSpPr>
          <p:cNvPr id="2" name="Title 1"/>
          <p:cNvSpPr>
            <a:spLocks noGrp="1"/>
          </p:cNvSpPr>
          <p:nvPr>
            <p:ph type="title" hasCustomPrompt="1"/>
          </p:nvPr>
        </p:nvSpPr>
        <p:spPr>
          <a:xfrm>
            <a:off x="5063066" y="873127"/>
            <a:ext cx="6290733" cy="876653"/>
          </a:xfrm>
        </p:spPr>
        <p:txBody>
          <a:bodyPr>
            <a:normAutofit/>
          </a:bodyPr>
          <a:lstStyle>
            <a:lvl1pPr algn="l">
              <a:defRPr sz="5400">
                <a:solidFill>
                  <a:srgbClr val="00B0F0"/>
                </a:solidFill>
              </a:defRPr>
            </a:lvl1pPr>
          </a:lstStyle>
          <a:p>
            <a:r>
              <a:rPr lang="en-US" dirty="0"/>
              <a:t>Title</a:t>
            </a:r>
          </a:p>
        </p:txBody>
      </p:sp>
      <p:pic>
        <p:nvPicPr>
          <p:cNvPr id="7" name="Picture 2" descr="G:\NEED\NEED Materials\2015 Conversion\Catalog2015_16\pinterest-icon-vect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3067" y="4936065"/>
            <a:ext cx="720725" cy="720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G:\NEED\NEED Materials\2014 Final Curriculum\Energy Rock Performances\Links\instagram-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3067" y="4021665"/>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NEED\NEED Materials\2014 Final Curriculum\Energy Rock Performances\Links\twitter_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3067" y="3031065"/>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G:\NEED\NEED Materials\2014 Final Curriculum\Energy Rock Performances\Links\facebook-icon.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6867" y="1809719"/>
            <a:ext cx="884886" cy="11451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p:cNvSpPr>
            <a:spLocks noGrp="1"/>
          </p:cNvSpPr>
          <p:nvPr>
            <p:ph type="body" sz="quarter" idx="10"/>
          </p:nvPr>
        </p:nvSpPr>
        <p:spPr>
          <a:xfrm>
            <a:off x="6028267" y="2043640"/>
            <a:ext cx="5689071" cy="812447"/>
          </a:xfrm>
        </p:spPr>
        <p:txBody>
          <a:bodyPr>
            <a:normAutofit/>
          </a:bodyPr>
          <a:lstStyle>
            <a:lvl1pPr>
              <a:defRPr sz="2000"/>
            </a:lvl1pPr>
          </a:lstStyle>
          <a:p>
            <a:pPr lvl="0"/>
            <a:r>
              <a:rPr lang="en-US"/>
              <a:t>Edit Master text styles</a:t>
            </a:r>
          </a:p>
        </p:txBody>
      </p:sp>
      <p:sp>
        <p:nvSpPr>
          <p:cNvPr id="14" name="Text Placeholder 12"/>
          <p:cNvSpPr>
            <a:spLocks noGrp="1"/>
          </p:cNvSpPr>
          <p:nvPr>
            <p:ph type="body" sz="quarter" idx="11"/>
          </p:nvPr>
        </p:nvSpPr>
        <p:spPr>
          <a:xfrm>
            <a:off x="6028266" y="3058052"/>
            <a:ext cx="5689071" cy="836613"/>
          </a:xfrm>
        </p:spPr>
        <p:txBody>
          <a:bodyPr>
            <a:normAutofit/>
          </a:bodyPr>
          <a:lstStyle>
            <a:lvl1pPr>
              <a:defRPr sz="2000"/>
            </a:lvl1pPr>
          </a:lstStyle>
          <a:p>
            <a:pPr lvl="0"/>
            <a:r>
              <a:rPr lang="en-US"/>
              <a:t>Edit Master text styles</a:t>
            </a:r>
          </a:p>
        </p:txBody>
      </p:sp>
      <p:sp>
        <p:nvSpPr>
          <p:cNvPr id="15" name="Text Placeholder 12"/>
          <p:cNvSpPr>
            <a:spLocks noGrp="1"/>
          </p:cNvSpPr>
          <p:nvPr>
            <p:ph type="body" sz="quarter" idx="12"/>
          </p:nvPr>
        </p:nvSpPr>
        <p:spPr>
          <a:xfrm>
            <a:off x="6028265" y="4048653"/>
            <a:ext cx="5689071" cy="771702"/>
          </a:xfrm>
        </p:spPr>
        <p:txBody>
          <a:bodyPr>
            <a:normAutofit/>
          </a:bodyPr>
          <a:lstStyle>
            <a:lvl1pPr>
              <a:defRPr sz="2000"/>
            </a:lvl1pPr>
          </a:lstStyle>
          <a:p>
            <a:pPr lvl="0"/>
            <a:r>
              <a:rPr lang="en-US"/>
              <a:t>Edit Master text styles</a:t>
            </a:r>
          </a:p>
        </p:txBody>
      </p:sp>
      <p:sp>
        <p:nvSpPr>
          <p:cNvPr id="16" name="Text Placeholder 12"/>
          <p:cNvSpPr>
            <a:spLocks noGrp="1"/>
          </p:cNvSpPr>
          <p:nvPr>
            <p:ph type="body" sz="quarter" idx="13"/>
          </p:nvPr>
        </p:nvSpPr>
        <p:spPr>
          <a:xfrm>
            <a:off x="6028265" y="4980514"/>
            <a:ext cx="5689071" cy="788107"/>
          </a:xfrm>
        </p:spPr>
        <p:txBody>
          <a:bodyPr>
            <a:normAutofit/>
          </a:bodyPr>
          <a:lstStyle>
            <a:lvl1pPr>
              <a:defRPr sz="2000"/>
            </a:lvl1pPr>
          </a:lstStyle>
          <a:p>
            <a:pPr lvl="0"/>
            <a:r>
              <a:rPr lang="en-US"/>
              <a:t>Edit Master text styles</a:t>
            </a:r>
          </a:p>
        </p:txBody>
      </p:sp>
      <p:sp>
        <p:nvSpPr>
          <p:cNvPr id="17" name="Footer Placeholder 4"/>
          <p:cNvSpPr>
            <a:spLocks noGrp="1"/>
          </p:cNvSpPr>
          <p:nvPr>
            <p:ph type="ftr" sz="quarter" idx="14"/>
          </p:nvPr>
        </p:nvSpPr>
        <p:spPr>
          <a:xfrm>
            <a:off x="1443034" y="6431138"/>
            <a:ext cx="2999146" cy="365125"/>
          </a:xfrm>
        </p:spPr>
        <p:txBody>
          <a:bodyPr/>
          <a:lstStyle>
            <a:lvl1pPr algn="l">
              <a:defRPr/>
            </a:lvl1pPr>
          </a:lstStyle>
          <a:p>
            <a:r>
              <a:rPr lang="en-US"/>
              <a:t>Exploring Solar - 1/23/17 - ©The NEED Project </a:t>
            </a:r>
          </a:p>
        </p:txBody>
      </p:sp>
      <p:sp>
        <p:nvSpPr>
          <p:cNvPr id="18" name="Rectangle 17"/>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56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8200" y="365125"/>
            <a:ext cx="7312378" cy="1325563"/>
          </a:xfrm>
        </p:spPr>
        <p:txBody>
          <a:bodyPr/>
          <a:lstStyle/>
          <a:p>
            <a:r>
              <a:rPr lang="en-US"/>
              <a:t>Click to edit Master title style</a:t>
            </a:r>
          </a:p>
        </p:txBody>
      </p:sp>
      <p:sp>
        <p:nvSpPr>
          <p:cNvPr id="3" name="Content Placeholder 2"/>
          <p:cNvSpPr>
            <a:spLocks noGrp="1"/>
          </p:cNvSpPr>
          <p:nvPr>
            <p:ph idx="1"/>
          </p:nvPr>
        </p:nvSpPr>
        <p:spPr>
          <a:xfrm>
            <a:off x="838200" y="1825625"/>
            <a:ext cx="7312378" cy="4351338"/>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3"/>
          </p:nvPr>
        </p:nvSpPr>
        <p:spPr>
          <a:xfrm>
            <a:off x="1443034" y="6431138"/>
            <a:ext cx="4454524" cy="365125"/>
          </a:xfrm>
        </p:spPr>
        <p:txBody>
          <a:bodyPr/>
          <a:lstStyle>
            <a:lvl1pPr algn="l">
              <a:defRPr/>
            </a:lvl1pPr>
          </a:lstStyle>
          <a:p>
            <a:r>
              <a:rPr lang="en-US"/>
              <a:t>Exploring Solar - 1/23/17 - ©The NEED Project </a:t>
            </a:r>
          </a:p>
        </p:txBody>
      </p:sp>
      <p:sp>
        <p:nvSpPr>
          <p:cNvPr id="8" name="Rectangle 7"/>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8398933" y="0"/>
            <a:ext cx="3793067" cy="3420533"/>
          </a:xfrm>
        </p:spPr>
        <p:txBody>
          <a:bodyPr/>
          <a:lstStyle/>
          <a:p>
            <a:r>
              <a:rPr lang="en-US"/>
              <a:t>Click icon to add picture</a:t>
            </a:r>
          </a:p>
        </p:txBody>
      </p:sp>
      <p:sp>
        <p:nvSpPr>
          <p:cNvPr id="11" name="Picture Placeholder 9"/>
          <p:cNvSpPr>
            <a:spLocks noGrp="1"/>
          </p:cNvSpPr>
          <p:nvPr>
            <p:ph type="pic" sz="quarter" idx="15"/>
          </p:nvPr>
        </p:nvSpPr>
        <p:spPr>
          <a:xfrm>
            <a:off x="8398933" y="3556000"/>
            <a:ext cx="3793067" cy="3302000"/>
          </a:xfrm>
        </p:spPr>
        <p:txBody>
          <a:bodyPr/>
          <a:lstStyle/>
          <a:p>
            <a:r>
              <a:rPr lang="en-US"/>
              <a:t>Click icon to add picture</a:t>
            </a:r>
          </a:p>
        </p:txBody>
      </p:sp>
      <p:sp>
        <p:nvSpPr>
          <p:cNvPr id="5" name="Isosceles Triangle 4"/>
          <p:cNvSpPr/>
          <p:nvPr/>
        </p:nvSpPr>
        <p:spPr>
          <a:xfrm rot="19717887">
            <a:off x="-69073" y="74404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781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12" name="Rectangle 11"/>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8200" y="365125"/>
            <a:ext cx="7312378"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7312378" cy="4351338"/>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3"/>
          </p:nvPr>
        </p:nvSpPr>
        <p:spPr>
          <a:xfrm>
            <a:off x="1443034" y="6431138"/>
            <a:ext cx="4454524" cy="365125"/>
          </a:xfrm>
        </p:spPr>
        <p:txBody>
          <a:bodyPr/>
          <a:lstStyle>
            <a:lvl1pPr algn="l">
              <a:defRPr/>
            </a:lvl1pPr>
          </a:lstStyle>
          <a:p>
            <a:r>
              <a:rPr lang="en-US"/>
              <a:t>Exploring Solar - 1/23/17 - ©The NEED Project </a:t>
            </a:r>
          </a:p>
        </p:txBody>
      </p:sp>
      <p:sp>
        <p:nvSpPr>
          <p:cNvPr id="8" name="Rectangle 7"/>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8398933" y="0"/>
            <a:ext cx="3793067" cy="2223911"/>
          </a:xfrm>
        </p:spPr>
        <p:txBody>
          <a:bodyPr/>
          <a:lstStyle/>
          <a:p>
            <a:r>
              <a:rPr lang="en-US"/>
              <a:t>Click icon to add picture</a:t>
            </a:r>
          </a:p>
        </p:txBody>
      </p:sp>
      <p:sp>
        <p:nvSpPr>
          <p:cNvPr id="11" name="Picture Placeholder 9"/>
          <p:cNvSpPr>
            <a:spLocks noGrp="1"/>
          </p:cNvSpPr>
          <p:nvPr>
            <p:ph type="pic" sz="quarter" idx="15"/>
          </p:nvPr>
        </p:nvSpPr>
        <p:spPr>
          <a:xfrm>
            <a:off x="8398933" y="2336800"/>
            <a:ext cx="3793067" cy="2212622"/>
          </a:xfrm>
        </p:spPr>
        <p:txBody>
          <a:bodyPr/>
          <a:lstStyle/>
          <a:p>
            <a:r>
              <a:rPr lang="en-US"/>
              <a:t>Click icon to add picture</a:t>
            </a:r>
          </a:p>
        </p:txBody>
      </p:sp>
      <p:sp>
        <p:nvSpPr>
          <p:cNvPr id="9" name="Picture Placeholder 9"/>
          <p:cNvSpPr>
            <a:spLocks noGrp="1"/>
          </p:cNvSpPr>
          <p:nvPr>
            <p:ph type="pic" sz="quarter" idx="16"/>
          </p:nvPr>
        </p:nvSpPr>
        <p:spPr>
          <a:xfrm>
            <a:off x="8398932" y="4662311"/>
            <a:ext cx="3793067" cy="2195689"/>
          </a:xfrm>
        </p:spPr>
        <p:txBody>
          <a:bodyPr/>
          <a:lstStyle/>
          <a:p>
            <a:r>
              <a:rPr lang="en-US"/>
              <a:t>Click icon to add picture</a:t>
            </a:r>
          </a:p>
        </p:txBody>
      </p:sp>
      <p:sp>
        <p:nvSpPr>
          <p:cNvPr id="13" name="Isosceles Triangle 4"/>
          <p:cNvSpPr/>
          <p:nvPr/>
        </p:nvSpPr>
        <p:spPr>
          <a:xfrm rot="19717887">
            <a:off x="-69073" y="74404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8616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hree images collage">
    <p:spTree>
      <p:nvGrpSpPr>
        <p:cNvPr id="1" name=""/>
        <p:cNvGrpSpPr/>
        <p:nvPr/>
      </p:nvGrpSpPr>
      <p:grpSpPr>
        <a:xfrm>
          <a:off x="0" y="0"/>
          <a:ext cx="0" cy="0"/>
          <a:chOff x="0" y="0"/>
          <a:chExt cx="0" cy="0"/>
        </a:xfrm>
      </p:grpSpPr>
      <p:sp>
        <p:nvSpPr>
          <p:cNvPr id="11" name="Rectangle 10"/>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 name="Picture Placeholder 9"/>
          <p:cNvSpPr>
            <a:spLocks noGrp="1"/>
          </p:cNvSpPr>
          <p:nvPr>
            <p:ph type="pic" sz="quarter" idx="16"/>
          </p:nvPr>
        </p:nvSpPr>
        <p:spPr>
          <a:xfrm>
            <a:off x="8398933" y="3683176"/>
            <a:ext cx="2438399" cy="2874786"/>
          </a:xfrm>
        </p:spPr>
        <p:txBody>
          <a:bodyPr/>
          <a:lstStyle/>
          <a:p>
            <a:r>
              <a:rPr lang="en-US"/>
              <a:t>Click icon to add picture</a:t>
            </a:r>
            <a:endParaRPr lang="en-US" dirty="0"/>
          </a:p>
        </p:txBody>
      </p:sp>
      <p:sp>
        <p:nvSpPr>
          <p:cNvPr id="2" name="Title 1"/>
          <p:cNvSpPr>
            <a:spLocks noGrp="1"/>
          </p:cNvSpPr>
          <p:nvPr>
            <p:ph type="title"/>
          </p:nvPr>
        </p:nvSpPr>
        <p:spPr>
          <a:xfrm>
            <a:off x="838200" y="365125"/>
            <a:ext cx="7312378" cy="1325563"/>
          </a:xfrm>
        </p:spPr>
        <p:txBody>
          <a:bodyPr/>
          <a:lstStyle/>
          <a:p>
            <a:r>
              <a:rPr lang="en-US"/>
              <a:t>Click to edit Master title style</a:t>
            </a:r>
          </a:p>
        </p:txBody>
      </p:sp>
      <p:sp>
        <p:nvSpPr>
          <p:cNvPr id="3" name="Content Placeholder 2"/>
          <p:cNvSpPr>
            <a:spLocks noGrp="1"/>
          </p:cNvSpPr>
          <p:nvPr>
            <p:ph idx="1"/>
          </p:nvPr>
        </p:nvSpPr>
        <p:spPr>
          <a:xfrm>
            <a:off x="838200" y="1825625"/>
            <a:ext cx="7312378" cy="4351338"/>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3"/>
          </p:nvPr>
        </p:nvSpPr>
        <p:spPr>
          <a:xfrm>
            <a:off x="1443034" y="6431138"/>
            <a:ext cx="4454524" cy="365125"/>
          </a:xfrm>
        </p:spPr>
        <p:txBody>
          <a:bodyPr/>
          <a:lstStyle>
            <a:lvl1pPr algn="l">
              <a:defRPr/>
            </a:lvl1pPr>
          </a:lstStyle>
          <a:p>
            <a:r>
              <a:rPr lang="en-US"/>
              <a:t>Exploring Solar - 1/23/17 - ©The NEED Project </a:t>
            </a:r>
          </a:p>
        </p:txBody>
      </p:sp>
      <p:sp>
        <p:nvSpPr>
          <p:cNvPr id="8" name="Rectangle 7"/>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8398934" y="365125"/>
            <a:ext cx="2438399" cy="2874786"/>
          </a:xfrm>
        </p:spPr>
        <p:txBody>
          <a:bodyPr/>
          <a:lstStyle/>
          <a:p>
            <a:r>
              <a:rPr lang="en-US"/>
              <a:t>Click icon to add picture</a:t>
            </a:r>
            <a:endParaRPr lang="en-US" dirty="0"/>
          </a:p>
        </p:txBody>
      </p:sp>
      <p:sp>
        <p:nvSpPr>
          <p:cNvPr id="9" name="Picture Placeholder 9"/>
          <p:cNvSpPr>
            <a:spLocks noGrp="1"/>
          </p:cNvSpPr>
          <p:nvPr>
            <p:ph type="pic" sz="quarter" idx="15"/>
          </p:nvPr>
        </p:nvSpPr>
        <p:spPr>
          <a:xfrm>
            <a:off x="9499600" y="2075391"/>
            <a:ext cx="2438399" cy="2874786"/>
          </a:xfrm>
        </p:spPr>
        <p:txBody>
          <a:bodyPr/>
          <a:lstStyle/>
          <a:p>
            <a:r>
              <a:rPr lang="en-US"/>
              <a:t>Click icon to add picture</a:t>
            </a:r>
            <a:endParaRPr lang="en-US" dirty="0"/>
          </a:p>
        </p:txBody>
      </p:sp>
      <p:sp>
        <p:nvSpPr>
          <p:cNvPr id="13" name="Isosceles Triangle 4"/>
          <p:cNvSpPr/>
          <p:nvPr/>
        </p:nvSpPr>
        <p:spPr>
          <a:xfrm rot="19717887">
            <a:off x="-69073" y="74404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3256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Rectangle 8"/>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8200" y="365125"/>
            <a:ext cx="10515600" cy="910519"/>
          </a:xfrm>
        </p:spPr>
        <p:txBody>
          <a:bodyPr/>
          <a:lstStyle/>
          <a:p>
            <a:r>
              <a:rPr lang="en-US"/>
              <a:t>Click to edit Master title style</a:t>
            </a:r>
          </a:p>
        </p:txBody>
      </p:sp>
      <p:sp>
        <p:nvSpPr>
          <p:cNvPr id="3" name="Content Placeholder 2"/>
          <p:cNvSpPr>
            <a:spLocks noGrp="1"/>
          </p:cNvSpPr>
          <p:nvPr>
            <p:ph sz="half" idx="1"/>
          </p:nvPr>
        </p:nvSpPr>
        <p:spPr>
          <a:xfrm>
            <a:off x="838200" y="1388534"/>
            <a:ext cx="5181600" cy="4967109"/>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388534"/>
            <a:ext cx="5181600" cy="4967110"/>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stStyle>
          <a:p>
            <a:pPr lvl="0"/>
            <a:r>
              <a:rPr lang="en-US"/>
              <a:t>Edit Master text styles</a:t>
            </a:r>
          </a:p>
          <a:p>
            <a:pPr lvl="1"/>
            <a:r>
              <a:rPr lang="en-US"/>
              <a:t>Second level</a:t>
            </a:r>
          </a:p>
          <a:p>
            <a:pPr lvl="2"/>
            <a:r>
              <a:rPr lang="en-US"/>
              <a:t>Third level</a:t>
            </a:r>
          </a:p>
        </p:txBody>
      </p:sp>
      <p:sp>
        <p:nvSpPr>
          <p:cNvPr id="12" name="Footer Placeholder 4"/>
          <p:cNvSpPr>
            <a:spLocks noGrp="1"/>
          </p:cNvSpPr>
          <p:nvPr>
            <p:ph type="ftr" sz="quarter" idx="13"/>
          </p:nvPr>
        </p:nvSpPr>
        <p:spPr>
          <a:xfrm>
            <a:off x="1443034" y="6431138"/>
            <a:ext cx="4454524" cy="365125"/>
          </a:xfrm>
        </p:spPr>
        <p:txBody>
          <a:bodyPr/>
          <a:lstStyle>
            <a:lvl1pPr algn="l">
              <a:defRPr/>
            </a:lvl1pPr>
          </a:lstStyle>
          <a:p>
            <a:r>
              <a:rPr lang="en-US"/>
              <a:t>Exploring Solar - 1/23/17 - ©The NEED Project </a:t>
            </a:r>
          </a:p>
        </p:txBody>
      </p:sp>
      <p:sp>
        <p:nvSpPr>
          <p:cNvPr id="13" name="Rectangle 12"/>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4"/>
          <p:cNvSpPr/>
          <p:nvPr/>
        </p:nvSpPr>
        <p:spPr>
          <a:xfrm rot="19717887">
            <a:off x="-69073" y="563932"/>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71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9788" y="365125"/>
            <a:ext cx="10515600" cy="797631"/>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388535"/>
            <a:ext cx="5157787" cy="506942"/>
          </a:xfr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1895477"/>
            <a:ext cx="5157787" cy="4211812"/>
          </a:xfrm>
        </p:spPr>
        <p:txBody>
          <a:bodyPr/>
          <a:lstStyle>
            <a:lvl1pPr marL="457200" indent="-457200">
              <a:buClr>
                <a:srgbClr val="00B0F0"/>
              </a:buClr>
              <a:buFont typeface="Arial" panose="020B0604020202020204" pitchFamily="34" charset="0"/>
              <a:buChar char="•"/>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388535"/>
            <a:ext cx="5183188" cy="506942"/>
          </a:xfr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895477"/>
            <a:ext cx="5183188" cy="4211812"/>
          </a:xfrm>
        </p:spPr>
        <p:txBody>
          <a:bodyPr/>
          <a:lstStyle>
            <a:lvl1pPr marL="457200" indent="-457200">
              <a:buClr>
                <a:srgbClr val="00B0F0"/>
              </a:buClr>
              <a:buFont typeface="Arial" panose="020B0604020202020204" pitchFamily="34" charset="0"/>
              <a:buChar char="•"/>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a:spLocks noGrp="1"/>
          </p:cNvSpPr>
          <p:nvPr>
            <p:ph type="ftr" sz="quarter" idx="13"/>
          </p:nvPr>
        </p:nvSpPr>
        <p:spPr>
          <a:xfrm>
            <a:off x="1443034" y="6431138"/>
            <a:ext cx="4454524" cy="365125"/>
          </a:xfrm>
        </p:spPr>
        <p:txBody>
          <a:bodyPr/>
          <a:lstStyle>
            <a:lvl1pPr algn="l">
              <a:defRPr/>
            </a:lvl1pPr>
          </a:lstStyle>
          <a:p>
            <a:r>
              <a:rPr lang="en-US"/>
              <a:t>Exploring Solar - 1/23/17 - ©The NEED Project </a:t>
            </a:r>
          </a:p>
        </p:txBody>
      </p:sp>
      <p:sp>
        <p:nvSpPr>
          <p:cNvPr id="11" name="Rectangle 10"/>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4"/>
          <p:cNvSpPr/>
          <p:nvPr/>
        </p:nvSpPr>
        <p:spPr>
          <a:xfrm rot="19717887">
            <a:off x="-69073" y="494662"/>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355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4" name="Picture Placeholder 13"/>
          <p:cNvSpPr>
            <a:spLocks noGrp="1"/>
          </p:cNvSpPr>
          <p:nvPr>
            <p:ph type="pic" sz="quarter" idx="10"/>
          </p:nvPr>
        </p:nvSpPr>
        <p:spPr>
          <a:xfrm>
            <a:off x="6100763" y="0"/>
            <a:ext cx="6115050" cy="6858000"/>
          </a:xfrm>
        </p:spPr>
        <p:txBody>
          <a:bodyPr/>
          <a:lstStyle/>
          <a:p>
            <a:r>
              <a:rPr lang="en-US"/>
              <a:t>Click icon to add picture</a:t>
            </a:r>
            <a:endParaRPr lang="en-US" dirty="0"/>
          </a:p>
        </p:txBody>
      </p:sp>
      <p:sp>
        <p:nvSpPr>
          <p:cNvPr id="9" name="Title 1"/>
          <p:cNvSpPr>
            <a:spLocks noGrp="1"/>
          </p:cNvSpPr>
          <p:nvPr>
            <p:ph type="title"/>
          </p:nvPr>
        </p:nvSpPr>
        <p:spPr>
          <a:xfrm>
            <a:off x="825500" y="685800"/>
            <a:ext cx="5172075" cy="830788"/>
          </a:xfrm>
        </p:spPr>
        <p:txBody>
          <a:bodyPr/>
          <a:lstStyle/>
          <a:p>
            <a:r>
              <a:rPr lang="en-US" b="1">
                <a:latin typeface="+mn-lt"/>
              </a:rPr>
              <a:t>Click to edit Master title style</a:t>
            </a:r>
            <a:endParaRPr lang="en-US" b="1" dirty="0">
              <a:latin typeface="+mn-lt"/>
            </a:endParaRPr>
          </a:p>
        </p:txBody>
      </p:sp>
      <p:sp>
        <p:nvSpPr>
          <p:cNvPr id="10" name="Text Placeholder 2"/>
          <p:cNvSpPr>
            <a:spLocks noGrp="1"/>
          </p:cNvSpPr>
          <p:nvPr>
            <p:ph type="body" idx="1"/>
          </p:nvPr>
        </p:nvSpPr>
        <p:spPr>
          <a:xfrm>
            <a:off x="839788" y="1545695"/>
            <a:ext cx="5157787" cy="823912"/>
          </a:xfrm>
        </p:spPr>
        <p:txBody>
          <a:bodyPr/>
          <a:lstStyle>
            <a:lvl1pPr>
              <a:defRPr>
                <a:solidFill>
                  <a:srgbClr val="00B0F0"/>
                </a:solidFill>
              </a:defRPr>
            </a:lvl1pPr>
          </a:lstStyle>
          <a:p>
            <a:pPr lvl="0"/>
            <a:r>
              <a:rPr lang="en-US">
                <a:solidFill>
                  <a:srgbClr val="00B0F0"/>
                </a:solidFill>
              </a:rPr>
              <a:t>Edit Master text styles</a:t>
            </a:r>
          </a:p>
        </p:txBody>
      </p:sp>
      <p:sp>
        <p:nvSpPr>
          <p:cNvPr id="16" name="Text Placeholder 15"/>
          <p:cNvSpPr>
            <a:spLocks noGrp="1"/>
          </p:cNvSpPr>
          <p:nvPr>
            <p:ph type="body" sz="quarter" idx="11"/>
          </p:nvPr>
        </p:nvSpPr>
        <p:spPr>
          <a:xfrm>
            <a:off x="6905369" y="5280201"/>
            <a:ext cx="5300663" cy="990600"/>
          </a:xfrm>
          <a:solidFill>
            <a:schemeClr val="bg1"/>
          </a:solidFill>
        </p:spPr>
        <p:txBody>
          <a:bodyPr anchor="ctr">
            <a:normAutofit/>
          </a:bodyPr>
          <a:lstStyle>
            <a:lvl1pPr>
              <a:defRPr sz="1400" i="1">
                <a:solidFill>
                  <a:schemeClr val="tx1">
                    <a:lumMod val="65000"/>
                    <a:lumOff val="35000"/>
                  </a:schemeClr>
                </a:solidFill>
              </a:defRPr>
            </a:lvl1pPr>
          </a:lstStyle>
          <a:p>
            <a:pPr lvl="0"/>
            <a:r>
              <a:rPr lang="en-US"/>
              <a:t>Edit Master text styles</a:t>
            </a:r>
          </a:p>
        </p:txBody>
      </p:sp>
      <p:sp>
        <p:nvSpPr>
          <p:cNvPr id="18" name="Text Placeholder 17"/>
          <p:cNvSpPr>
            <a:spLocks noGrp="1"/>
          </p:cNvSpPr>
          <p:nvPr>
            <p:ph type="body" sz="quarter" idx="12"/>
          </p:nvPr>
        </p:nvSpPr>
        <p:spPr>
          <a:xfrm>
            <a:off x="825500" y="2398714"/>
            <a:ext cx="5172075" cy="3900487"/>
          </a:xfrm>
        </p:spPr>
        <p:txBody>
          <a:bodyPr>
            <a:normAutofit/>
          </a:bodyPr>
          <a:lstStyle>
            <a:lvl1pPr>
              <a:lnSpc>
                <a:spcPct val="100000"/>
              </a:lnSpc>
              <a:defRPr sz="1900"/>
            </a:lvl1pPr>
          </a:lstStyle>
          <a:p>
            <a:pPr lvl="0"/>
            <a:r>
              <a:rPr lang="en-US"/>
              <a:t>Edit Master text styles</a:t>
            </a:r>
          </a:p>
        </p:txBody>
      </p:sp>
      <p:sp>
        <p:nvSpPr>
          <p:cNvPr id="21" name="Footer Placeholder 4"/>
          <p:cNvSpPr>
            <a:spLocks noGrp="1"/>
          </p:cNvSpPr>
          <p:nvPr>
            <p:ph type="ftr" sz="quarter" idx="13"/>
          </p:nvPr>
        </p:nvSpPr>
        <p:spPr>
          <a:xfrm>
            <a:off x="1443034" y="6431138"/>
            <a:ext cx="4454524" cy="365125"/>
          </a:xfrm>
        </p:spPr>
        <p:txBody>
          <a:bodyPr/>
          <a:lstStyle>
            <a:lvl1pPr algn="l">
              <a:defRPr/>
            </a:lvl1pPr>
          </a:lstStyle>
          <a:p>
            <a:r>
              <a:rPr lang="en-US"/>
              <a:t>Exploring Solar - 1/23/17 - ©The NEED Project </a:t>
            </a:r>
          </a:p>
        </p:txBody>
      </p:sp>
      <p:sp>
        <p:nvSpPr>
          <p:cNvPr id="22" name="Rectangle 21"/>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4"/>
          <p:cNvSpPr/>
          <p:nvPr/>
        </p:nvSpPr>
        <p:spPr>
          <a:xfrm rot="19717887">
            <a:off x="-69073" y="82717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601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21622" cy="775053"/>
          </a:xfrm>
        </p:spPr>
        <p:txBody>
          <a:bodyPr/>
          <a:lstStyle>
            <a:lvl1pPr algn="ctr">
              <a:defRPr>
                <a:solidFill>
                  <a:srgbClr val="00B0F0"/>
                </a:solidFill>
              </a:defRPr>
            </a:lvl1pPr>
          </a:lstStyle>
          <a:p>
            <a:r>
              <a:rPr lang="en-US"/>
              <a:t>Click to edit Master title style</a:t>
            </a:r>
            <a:endParaRPr lang="en-US" dirty="0"/>
          </a:p>
        </p:txBody>
      </p:sp>
      <p:sp>
        <p:nvSpPr>
          <p:cNvPr id="3" name="Picture Placeholder 9"/>
          <p:cNvSpPr>
            <a:spLocks noGrp="1"/>
          </p:cNvSpPr>
          <p:nvPr>
            <p:ph type="pic" sz="quarter" idx="14"/>
          </p:nvPr>
        </p:nvSpPr>
        <p:spPr>
          <a:xfrm>
            <a:off x="1594557" y="1207908"/>
            <a:ext cx="4332185" cy="2541882"/>
          </a:xfrm>
        </p:spPr>
        <p:txBody>
          <a:bodyPr/>
          <a:lstStyle/>
          <a:p>
            <a:r>
              <a:rPr lang="en-US"/>
              <a:t>Click icon to add picture</a:t>
            </a:r>
          </a:p>
        </p:txBody>
      </p:sp>
      <p:sp>
        <p:nvSpPr>
          <p:cNvPr id="4" name="Picture Placeholder 9"/>
          <p:cNvSpPr>
            <a:spLocks noGrp="1"/>
          </p:cNvSpPr>
          <p:nvPr>
            <p:ph type="pic" sz="quarter" idx="15"/>
          </p:nvPr>
        </p:nvSpPr>
        <p:spPr>
          <a:xfrm>
            <a:off x="6050843" y="1207908"/>
            <a:ext cx="4357513" cy="2541882"/>
          </a:xfrm>
        </p:spPr>
        <p:txBody>
          <a:bodyPr/>
          <a:lstStyle/>
          <a:p>
            <a:r>
              <a:rPr lang="en-US"/>
              <a:t>Click icon to add picture</a:t>
            </a:r>
          </a:p>
        </p:txBody>
      </p:sp>
      <p:sp>
        <p:nvSpPr>
          <p:cNvPr id="5" name="Picture Placeholder 9"/>
          <p:cNvSpPr>
            <a:spLocks noGrp="1"/>
          </p:cNvSpPr>
          <p:nvPr>
            <p:ph type="pic" sz="quarter" idx="16"/>
          </p:nvPr>
        </p:nvSpPr>
        <p:spPr>
          <a:xfrm>
            <a:off x="3804354" y="3872085"/>
            <a:ext cx="4425246" cy="2561638"/>
          </a:xfrm>
        </p:spPr>
        <p:txBody>
          <a:bodyPr/>
          <a:lstStyle/>
          <a:p>
            <a:r>
              <a:rPr lang="en-US"/>
              <a:t>Click icon to add picture</a:t>
            </a:r>
          </a:p>
        </p:txBody>
      </p:sp>
      <p:sp>
        <p:nvSpPr>
          <p:cNvPr id="6" name="Footer Placeholder 4"/>
          <p:cNvSpPr>
            <a:spLocks noGrp="1"/>
          </p:cNvSpPr>
          <p:nvPr>
            <p:ph type="ftr" sz="quarter" idx="13"/>
          </p:nvPr>
        </p:nvSpPr>
        <p:spPr>
          <a:xfrm>
            <a:off x="1443034" y="6431138"/>
            <a:ext cx="2999146" cy="365125"/>
          </a:xfrm>
        </p:spPr>
        <p:txBody>
          <a:bodyPr/>
          <a:lstStyle>
            <a:lvl1pPr algn="l">
              <a:defRPr/>
            </a:lvl1pPr>
          </a:lstStyle>
          <a:p>
            <a:r>
              <a:rPr lang="en-US"/>
              <a:t>Exploring Solar - 1/23/17 - ©The NEED Project </a:t>
            </a:r>
          </a:p>
        </p:txBody>
      </p:sp>
      <p:sp>
        <p:nvSpPr>
          <p:cNvPr id="7" name="Rectangle 6"/>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p:cNvSpPr>
            <a:spLocks noGrp="1"/>
          </p:cNvSpPr>
          <p:nvPr>
            <p:ph type="body" sz="quarter" idx="17" hasCustomPrompt="1"/>
          </p:nvPr>
        </p:nvSpPr>
        <p:spPr>
          <a:xfrm>
            <a:off x="8578850" y="4187650"/>
            <a:ext cx="3184525" cy="1964795"/>
          </a:xfrm>
        </p:spPr>
        <p:txBody>
          <a:bodyPr>
            <a:normAutofit/>
          </a:bodyPr>
          <a:lstStyle>
            <a:lvl1pPr>
              <a:defRPr sz="2000" b="1" i="1">
                <a:solidFill>
                  <a:srgbClr val="00B0F0"/>
                </a:solidFill>
              </a:defRPr>
            </a:lvl1pPr>
          </a:lstStyle>
          <a:p>
            <a:pPr lvl="0"/>
            <a:r>
              <a:rPr lang="en-US" dirty="0"/>
              <a:t>Subtitle goes here</a:t>
            </a:r>
          </a:p>
        </p:txBody>
      </p:sp>
    </p:spTree>
    <p:extLst>
      <p:ext uri="{BB962C8B-B14F-4D97-AF65-F5344CB8AC3E}">
        <p14:creationId xmlns:p14="http://schemas.microsoft.com/office/powerpoint/2010/main" val="1514098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Imag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21622" cy="775053"/>
          </a:xfrm>
        </p:spPr>
        <p:txBody>
          <a:bodyPr/>
          <a:lstStyle>
            <a:lvl1pPr algn="ctr">
              <a:defRPr>
                <a:solidFill>
                  <a:srgbClr val="00B0F0"/>
                </a:solidFill>
              </a:defRPr>
            </a:lvl1pPr>
          </a:lstStyle>
          <a:p>
            <a:r>
              <a:rPr lang="en-US"/>
              <a:t>Click to edit Master title style</a:t>
            </a:r>
            <a:endParaRPr lang="en-US" dirty="0"/>
          </a:p>
        </p:txBody>
      </p:sp>
      <p:sp>
        <p:nvSpPr>
          <p:cNvPr id="3" name="Picture Placeholder 9"/>
          <p:cNvSpPr>
            <a:spLocks noGrp="1"/>
          </p:cNvSpPr>
          <p:nvPr>
            <p:ph type="pic" sz="quarter" idx="14"/>
          </p:nvPr>
        </p:nvSpPr>
        <p:spPr>
          <a:xfrm>
            <a:off x="838200" y="1207908"/>
            <a:ext cx="5348111" cy="5034848"/>
          </a:xfrm>
        </p:spPr>
        <p:txBody>
          <a:bodyPr/>
          <a:lstStyle/>
          <a:p>
            <a:r>
              <a:rPr lang="en-US"/>
              <a:t>Click icon to add picture</a:t>
            </a:r>
          </a:p>
        </p:txBody>
      </p:sp>
      <p:sp>
        <p:nvSpPr>
          <p:cNvPr id="4" name="Picture Placeholder 9"/>
          <p:cNvSpPr>
            <a:spLocks noGrp="1"/>
          </p:cNvSpPr>
          <p:nvPr>
            <p:ph type="pic" sz="quarter" idx="15"/>
          </p:nvPr>
        </p:nvSpPr>
        <p:spPr>
          <a:xfrm>
            <a:off x="6299201" y="1207908"/>
            <a:ext cx="5260622" cy="5034848"/>
          </a:xfrm>
        </p:spPr>
        <p:txBody>
          <a:bodyPr/>
          <a:lstStyle/>
          <a:p>
            <a:r>
              <a:rPr lang="en-US"/>
              <a:t>Click icon to add picture</a:t>
            </a:r>
          </a:p>
        </p:txBody>
      </p:sp>
      <p:sp>
        <p:nvSpPr>
          <p:cNvPr id="6" name="Footer Placeholder 4"/>
          <p:cNvSpPr>
            <a:spLocks noGrp="1"/>
          </p:cNvSpPr>
          <p:nvPr>
            <p:ph type="ftr" sz="quarter" idx="13"/>
          </p:nvPr>
        </p:nvSpPr>
        <p:spPr>
          <a:xfrm>
            <a:off x="1443034" y="6431138"/>
            <a:ext cx="2999146" cy="365125"/>
          </a:xfrm>
        </p:spPr>
        <p:txBody>
          <a:bodyPr/>
          <a:lstStyle>
            <a:lvl1pPr algn="l">
              <a:defRPr/>
            </a:lvl1pPr>
          </a:lstStyle>
          <a:p>
            <a:r>
              <a:rPr lang="en-US"/>
              <a:t>Exploring Solar - 1/23/17 - ©The NEED Project </a:t>
            </a:r>
          </a:p>
        </p:txBody>
      </p:sp>
      <p:sp>
        <p:nvSpPr>
          <p:cNvPr id="7" name="Rectangle 6"/>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5"/>
          <p:cNvSpPr>
            <a:spLocks noGrp="1"/>
          </p:cNvSpPr>
          <p:nvPr>
            <p:ph type="body" sz="quarter" idx="11" hasCustomPrompt="1"/>
          </p:nvPr>
        </p:nvSpPr>
        <p:spPr>
          <a:xfrm>
            <a:off x="6891515" y="5472114"/>
            <a:ext cx="4668308" cy="533577"/>
          </a:xfrm>
          <a:solidFill>
            <a:schemeClr val="bg1"/>
          </a:solidFill>
        </p:spPr>
        <p:txBody>
          <a:bodyPr>
            <a:normAutofit/>
          </a:bodyPr>
          <a:lstStyle>
            <a:lvl1pPr>
              <a:defRPr sz="1400" i="1">
                <a:solidFill>
                  <a:schemeClr val="tx1">
                    <a:lumMod val="65000"/>
                    <a:lumOff val="35000"/>
                  </a:schemeClr>
                </a:solidFill>
              </a:defRPr>
            </a:lvl1pPr>
          </a:lstStyle>
          <a:p>
            <a:pPr lvl="0"/>
            <a:r>
              <a:rPr lang="en-US" dirty="0"/>
              <a:t>Add Subtitle or Photo Credit</a:t>
            </a:r>
          </a:p>
        </p:txBody>
      </p:sp>
    </p:spTree>
    <p:extLst>
      <p:ext uri="{BB962C8B-B14F-4D97-AF65-F5344CB8AC3E}">
        <p14:creationId xmlns:p14="http://schemas.microsoft.com/office/powerpoint/2010/main" val="3739897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Exploring Solar - 1/23/17 - ©The NEED Project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BC4EA-E96C-4865-BEE0-949D52DD92D8}" type="slidenum">
              <a:rPr lang="en-US" smtClean="0"/>
              <a:t>‹#›</a:t>
            </a:fld>
            <a:endParaRPr lang="en-US"/>
          </a:p>
        </p:txBody>
      </p:sp>
    </p:spTree>
    <p:extLst>
      <p:ext uri="{BB962C8B-B14F-4D97-AF65-F5344CB8AC3E}">
        <p14:creationId xmlns:p14="http://schemas.microsoft.com/office/powerpoint/2010/main" val="927203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gif"/><Relationship Id="rId13" Type="http://schemas.microsoft.com/office/2007/relationships/hdphoto" Target="../media/hdphoto1.wdp"/><Relationship Id="rId3" Type="http://schemas.openxmlformats.org/officeDocument/2006/relationships/image" Target="../media/image22.gif"/><Relationship Id="rId7" Type="http://schemas.openxmlformats.org/officeDocument/2006/relationships/hyperlink" Target="http://sustainablesources.com/" TargetMode="External"/><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4.jpeg"/><Relationship Id="rId11" Type="http://schemas.openxmlformats.org/officeDocument/2006/relationships/hyperlink" Target="http://www.nrel.gov/learning/re_passive_solar.html" TargetMode="External"/><Relationship Id="rId5" Type="http://schemas.openxmlformats.org/officeDocument/2006/relationships/hyperlink" Target="http://www.passivehouse.us/passiveHouse/PHIUSHome.html" TargetMode="External"/><Relationship Id="rId10" Type="http://schemas.openxmlformats.org/officeDocument/2006/relationships/image" Target="../media/image26.gif"/><Relationship Id="rId4" Type="http://schemas.openxmlformats.org/officeDocument/2006/relationships/image" Target="../media/image23.jpg"/><Relationship Id="rId9" Type="http://schemas.openxmlformats.org/officeDocument/2006/relationships/hyperlink" Target="http://www.nmsea.org/Passive_Solar/Passive_Solar_Design.ht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hyperlink" Target="http://www.exeloncorp.com/locations/power-plants/exelon-city-sola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4.jpe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www.periodictable.com/Items/014.12/index.html" TargetMode="External"/><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hyperlink" Target="http://www.periodictable.com/Items/015.6/index.html" TargetMode="Externa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www.periodictable.com/Items/005.6/index.html" TargetMode="External"/><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hyperlink" Target="http://www.periodictable.com/Items/014.12/index.html" TargetMode="Externa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62.jpeg"/><Relationship Id="rId4" Type="http://schemas.openxmlformats.org/officeDocument/2006/relationships/image" Target="../media/image61.jpg"/></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www.eia.gov/" TargetMode="External"/><Relationship Id="rId2" Type="http://schemas.openxmlformats.org/officeDocument/2006/relationships/hyperlink" Target="mailto:info@need.org" TargetMode="External"/><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166" y="5834570"/>
            <a:ext cx="9389547" cy="541867"/>
          </a:xfrm>
        </p:spPr>
        <p:txBody>
          <a:bodyPr/>
          <a:lstStyle/>
          <a:p>
            <a:r>
              <a:rPr lang="en-US" dirty="0"/>
              <a:t>Exploring Solar Energy</a:t>
            </a:r>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7002" b="17002"/>
          <a:stretch>
            <a:fillRect/>
          </a:stretch>
        </p:blipFill>
        <p:spPr/>
      </p:pic>
    </p:spTree>
    <p:extLst>
      <p:ext uri="{BB962C8B-B14F-4D97-AF65-F5344CB8AC3E}">
        <p14:creationId xmlns:p14="http://schemas.microsoft.com/office/powerpoint/2010/main" val="2753677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Space Heating Through Passive Sola</a:t>
            </a:r>
            <a:r>
              <a:rPr lang="en-US" dirty="0"/>
              <a:t>r</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611" y="1445740"/>
            <a:ext cx="5878075" cy="469709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9316" y="1445740"/>
            <a:ext cx="4540250" cy="2829293"/>
          </a:xfrm>
          <a:prstGeom prst="rect">
            <a:avLst/>
          </a:prstGeom>
        </p:spPr>
      </p:pic>
      <p:pic>
        <p:nvPicPr>
          <p:cNvPr id="12" name="Picture 2" descr="http://www.passivehouse.us/passiveHouse/PHIUSHome_files/droppedImage.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8292" y="4628802"/>
            <a:ext cx="1304925" cy="8953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75687" y="4602956"/>
            <a:ext cx="866775" cy="866775"/>
          </a:xfrm>
          <a:prstGeom prst="rect">
            <a:avLst/>
          </a:prstGeom>
        </p:spPr>
      </p:pic>
      <p:pic>
        <p:nvPicPr>
          <p:cNvPr id="14" name="Picture 13">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0600" y="4510088"/>
            <a:ext cx="1093672" cy="1052512"/>
          </a:xfrm>
          <a:prstGeom prst="rect">
            <a:avLst/>
          </a:prstGeom>
        </p:spPr>
      </p:pic>
      <p:pic>
        <p:nvPicPr>
          <p:cNvPr id="15" name="Picture 14">
            <a:hlinkClick r:id="rId11"/>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326" b="98837" l="200" r="23000">
                        <a14:foregroundMark x1="6100" y1="62791" x2="6100" y2="62791"/>
                        <a14:foregroundMark x1="13200" y1="46512" x2="13200" y2="46512"/>
                        <a14:foregroundMark x1="16700" y1="46512" x2="16700" y2="46512"/>
                        <a14:foregroundMark x1="18900" y1="62791" x2="18900" y2="62791"/>
                        <a14:foregroundMark x1="3200" y1="27907" x2="3200" y2="27907"/>
                        <a14:foregroundMark x1="4600" y1="29070" x2="4600" y2="29070"/>
                        <a14:foregroundMark x1="6300" y1="29070" x2="6300" y2="29070"/>
                        <a14:foregroundMark x1="6200" y1="45349" x2="6200" y2="45349"/>
                        <a14:foregroundMark x1="4800" y1="62791" x2="4800" y2="62791"/>
                        <a14:foregroundMark x1="3300" y1="62791" x2="3300" y2="62791"/>
                        <a14:foregroundMark x1="3000" y1="45349" x2="3000" y2="45349"/>
                      </a14:backgroundRemoval>
                    </a14:imgEffect>
                  </a14:imgLayer>
                </a14:imgProps>
              </a:ext>
              <a:ext uri="{28A0092B-C50C-407E-A947-70E740481C1C}">
                <a14:useLocalDpi xmlns:a14="http://schemas.microsoft.com/office/drawing/2010/main" val="0"/>
              </a:ext>
            </a:extLst>
          </a:blip>
          <a:srcRect r="76986"/>
          <a:stretch/>
        </p:blipFill>
        <p:spPr>
          <a:xfrm>
            <a:off x="8283313" y="5562600"/>
            <a:ext cx="2104373" cy="786384"/>
          </a:xfrm>
          <a:prstGeom prst="rect">
            <a:avLst/>
          </a:prstGeom>
        </p:spPr>
      </p:pic>
      <p:sp>
        <p:nvSpPr>
          <p:cNvPr id="17" name="Footer Placeholder 8">
            <a:extLst>
              <a:ext uri="{FF2B5EF4-FFF2-40B4-BE49-F238E27FC236}">
                <a16:creationId xmlns:a16="http://schemas.microsoft.com/office/drawing/2014/main" id="{E173FDEB-D11C-4660-8C8E-48D83259BAA1}"/>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3886305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Passive Solar</a:t>
            </a:r>
          </a:p>
        </p:txBody>
      </p:sp>
      <p:pic>
        <p:nvPicPr>
          <p:cNvPr id="7" name="Picture Placeholder 6"/>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6022" r="6022"/>
          <a:stretch>
            <a:fillRect/>
          </a:stretch>
        </p:blipFill>
        <p:spPr/>
      </p:pic>
      <p:pic>
        <p:nvPicPr>
          <p:cNvPr id="8" name="Picture Placeholder 7"/>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t="20559" b="10227"/>
          <a:stretch/>
        </p:blipFill>
        <p:spPr>
          <a:xfrm>
            <a:off x="6299201" y="1207909"/>
            <a:ext cx="5260622" cy="2450038"/>
          </a:xfrm>
        </p:spPr>
      </p:pic>
      <p:pic>
        <p:nvPicPr>
          <p:cNvPr id="9" name="Picture Placeholder 8"/>
          <p:cNvPicPr>
            <a:picLocks noGrp="1" noChangeAspect="1"/>
          </p:cNvPicPr>
          <p:nvPr>
            <p:ph type="pic" sz="quarter" idx="16"/>
          </p:nvPr>
        </p:nvPicPr>
        <p:blipFill rotWithShape="1">
          <a:blip r:embed="rId5">
            <a:extLst>
              <a:ext uri="{28A0092B-C50C-407E-A947-70E740481C1C}">
                <a14:useLocalDpi xmlns:a14="http://schemas.microsoft.com/office/drawing/2010/main" val="0"/>
              </a:ext>
            </a:extLst>
          </a:blip>
          <a:srcRect t="18027" b="-50"/>
          <a:stretch/>
        </p:blipFill>
        <p:spPr>
          <a:xfrm>
            <a:off x="6299200" y="3753373"/>
            <a:ext cx="5260622" cy="2489383"/>
          </a:xfrm>
        </p:spPr>
      </p:pic>
      <p:sp>
        <p:nvSpPr>
          <p:cNvPr id="11" name="Footer Placeholder 8">
            <a:extLst>
              <a:ext uri="{FF2B5EF4-FFF2-40B4-BE49-F238E27FC236}">
                <a16:creationId xmlns:a16="http://schemas.microsoft.com/office/drawing/2014/main" id="{D996C5BC-6F98-43EB-A848-8EFA7D1AAAFC}"/>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2797340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676" b="12676"/>
          <a:stretch>
            <a:fillRect/>
          </a:stretch>
        </p:blipFill>
        <p:spPr/>
      </p:pic>
      <p:sp>
        <p:nvSpPr>
          <p:cNvPr id="3" name="Text Placeholder 2"/>
          <p:cNvSpPr>
            <a:spLocks noGrp="1"/>
          </p:cNvSpPr>
          <p:nvPr>
            <p:ph type="body" sz="quarter" idx="11"/>
          </p:nvPr>
        </p:nvSpPr>
        <p:spPr>
          <a:xfrm>
            <a:off x="8764575" y="366102"/>
            <a:ext cx="2899886" cy="704963"/>
          </a:xfrm>
        </p:spPr>
        <p:txBody>
          <a:bodyPr/>
          <a:lstStyle/>
          <a:p>
            <a:r>
              <a:rPr lang="en-US" b="0" i="0" dirty="0"/>
              <a:t>Active Solar Heating</a:t>
            </a:r>
          </a:p>
        </p:txBody>
      </p:sp>
    </p:spTree>
    <p:extLst>
      <p:ext uri="{BB962C8B-B14F-4D97-AF65-F5344CB8AC3E}">
        <p14:creationId xmlns:p14="http://schemas.microsoft.com/office/powerpoint/2010/main" val="2278913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Solar Collector</a:t>
            </a:r>
          </a:p>
        </p:txBody>
      </p:sp>
      <p:sp>
        <p:nvSpPr>
          <p:cNvPr id="4" name="Content Placeholder 2"/>
          <p:cNvSpPr>
            <a:spLocks noGrp="1"/>
          </p:cNvSpPr>
          <p:nvPr>
            <p:ph idx="1"/>
          </p:nvPr>
        </p:nvSpPr>
        <p:spPr>
          <a:xfrm>
            <a:off x="838200" y="1295400"/>
            <a:ext cx="3835400" cy="4876800"/>
          </a:xfrm>
        </p:spPr>
        <p:txBody>
          <a:bodyPr/>
          <a:lstStyle/>
          <a:p>
            <a:r>
              <a:rPr lang="en-US" dirty="0"/>
              <a:t>Glass on outside</a:t>
            </a:r>
          </a:p>
          <a:p>
            <a:r>
              <a:rPr lang="en-US" dirty="0"/>
              <a:t>Absorbent on inside</a:t>
            </a:r>
          </a:p>
          <a:p>
            <a:r>
              <a:rPr lang="en-US" dirty="0"/>
              <a:t>Circulating Fluid</a:t>
            </a:r>
          </a:p>
        </p:txBody>
      </p:sp>
      <p:sp>
        <p:nvSpPr>
          <p:cNvPr id="8" name="Footer Placeholder 8">
            <a:extLst>
              <a:ext uri="{FF2B5EF4-FFF2-40B4-BE49-F238E27FC236}">
                <a16:creationId xmlns:a16="http://schemas.microsoft.com/office/drawing/2014/main" id="{9E35DA32-9E24-4545-8325-15E4CC543A85}"/>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pic>
        <p:nvPicPr>
          <p:cNvPr id="9" name="Picture 8" descr="A close up of a device&#10;&#10;Description generated with very high confidence">
            <a:extLst>
              <a:ext uri="{FF2B5EF4-FFF2-40B4-BE49-F238E27FC236}">
                <a16:creationId xmlns:a16="http://schemas.microsoft.com/office/drawing/2014/main" id="{4AFC5188-7E3E-4BC7-A8A9-6F4A1614D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382" y="2988787"/>
            <a:ext cx="3237035" cy="3237035"/>
          </a:xfrm>
          <a:prstGeom prst="rect">
            <a:avLst/>
          </a:prstGeom>
        </p:spPr>
      </p:pic>
      <p:pic>
        <p:nvPicPr>
          <p:cNvPr id="11" name="Picture 10" descr="A picture containing solar cell&#10;&#10;Description generated with very high confidence">
            <a:extLst>
              <a:ext uri="{FF2B5EF4-FFF2-40B4-BE49-F238E27FC236}">
                <a16:creationId xmlns:a16="http://schemas.microsoft.com/office/drawing/2014/main" id="{AFB4CAC9-0756-4C5D-A066-3C40C2F2E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2484" y="1295400"/>
            <a:ext cx="5686328" cy="3675185"/>
          </a:xfrm>
          <a:prstGeom prst="rect">
            <a:avLst/>
          </a:prstGeom>
        </p:spPr>
      </p:pic>
      <p:sp>
        <p:nvSpPr>
          <p:cNvPr id="12" name="Rectangle 11">
            <a:extLst>
              <a:ext uri="{FF2B5EF4-FFF2-40B4-BE49-F238E27FC236}">
                <a16:creationId xmlns:a16="http://schemas.microsoft.com/office/drawing/2014/main" id="{8FC9E67B-6556-46D5-A910-3B58681CDFCD}"/>
              </a:ext>
            </a:extLst>
          </p:cNvPr>
          <p:cNvSpPr/>
          <p:nvPr/>
        </p:nvSpPr>
        <p:spPr>
          <a:xfrm>
            <a:off x="8071192" y="5024207"/>
            <a:ext cx="1408912" cy="276999"/>
          </a:xfrm>
          <a:prstGeom prst="rect">
            <a:avLst/>
          </a:prstGeom>
        </p:spPr>
        <p:txBody>
          <a:bodyPr wrap="none">
            <a:spAutoFit/>
          </a:bodyPr>
          <a:lstStyle/>
          <a:p>
            <a:r>
              <a:rPr lang="en-US" sz="1200" dirty="0"/>
              <a:t>© 2019 </a:t>
            </a:r>
            <a:r>
              <a:rPr lang="en-US" sz="1200" dirty="0" err="1"/>
              <a:t>GreenSpec</a:t>
            </a:r>
            <a:r>
              <a:rPr lang="en-US" sz="1200" dirty="0"/>
              <a:t> </a:t>
            </a:r>
          </a:p>
        </p:txBody>
      </p:sp>
    </p:spTree>
    <p:extLst>
      <p:ext uri="{BB962C8B-B14F-4D97-AF65-F5344CB8AC3E}">
        <p14:creationId xmlns:p14="http://schemas.microsoft.com/office/powerpoint/2010/main" val="411078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Solar Thermal Collector Uses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6100" y="1147272"/>
            <a:ext cx="10694862" cy="4974128"/>
          </a:xfrm>
        </p:spPr>
      </p:pic>
      <p:sp>
        <p:nvSpPr>
          <p:cNvPr id="5" name="TextBox 4"/>
          <p:cNvSpPr txBox="1"/>
          <p:nvPr/>
        </p:nvSpPr>
        <p:spPr>
          <a:xfrm>
            <a:off x="8559800" y="2083080"/>
            <a:ext cx="3225800" cy="1169551"/>
          </a:xfrm>
          <a:prstGeom prst="rect">
            <a:avLst/>
          </a:prstGeom>
          <a:noFill/>
        </p:spPr>
        <p:txBody>
          <a:bodyPr wrap="square" rtlCol="0">
            <a:spAutoFit/>
          </a:bodyPr>
          <a:lstStyle/>
          <a:p>
            <a:r>
              <a:rPr lang="en-US" sz="1400" dirty="0"/>
              <a:t>Source:  Energy Information Administration Annual Energy Review Figure 10.7</a:t>
            </a:r>
          </a:p>
          <a:p>
            <a:r>
              <a:rPr lang="en-US" sz="1400" dirty="0"/>
              <a:t>http://www.eia.gov/totalenergy/data/annual/showtext.cfm?t=ptb1007</a:t>
            </a:r>
          </a:p>
        </p:txBody>
      </p:sp>
      <p:sp>
        <p:nvSpPr>
          <p:cNvPr id="7" name="Footer Placeholder 8">
            <a:extLst>
              <a:ext uri="{FF2B5EF4-FFF2-40B4-BE49-F238E27FC236}">
                <a16:creationId xmlns:a16="http://schemas.microsoft.com/office/drawing/2014/main" id="{AA566D7E-9BA7-4B5D-9DB1-8CFFEFDE1CCD}"/>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2048225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Electrical Power</a:t>
            </a:r>
          </a:p>
        </p:txBody>
      </p:sp>
      <p:sp>
        <p:nvSpPr>
          <p:cNvPr id="3" name="Content Placeholder 2"/>
          <p:cNvSpPr>
            <a:spLocks noGrp="1"/>
          </p:cNvSpPr>
          <p:nvPr>
            <p:ph sz="half" idx="1"/>
          </p:nvPr>
        </p:nvSpPr>
        <p:spPr>
          <a:xfrm>
            <a:off x="669066" y="1787120"/>
            <a:ext cx="5181600" cy="3113128"/>
          </a:xfrm>
        </p:spPr>
        <p:txBody>
          <a:bodyPr>
            <a:normAutofit lnSpcReduction="10000"/>
          </a:bodyPr>
          <a:lstStyle/>
          <a:p>
            <a:pPr marL="457200" indent="-457200">
              <a:buFont typeface="Arial" panose="020B0604020202020204" pitchFamily="34" charset="0"/>
              <a:buChar char="•"/>
            </a:pPr>
            <a:r>
              <a:rPr lang="en-US" sz="3200" b="0" dirty="0">
                <a:solidFill>
                  <a:schemeClr val="tx1"/>
                </a:solidFill>
              </a:rPr>
              <a:t>Concentrating Solar Power (CSP)</a:t>
            </a:r>
          </a:p>
          <a:p>
            <a:pPr marL="1143000" lvl="1" indent="-457200"/>
            <a:r>
              <a:rPr lang="en-US" sz="2800" b="0" dirty="0">
                <a:solidFill>
                  <a:schemeClr val="tx1"/>
                </a:solidFill>
              </a:rPr>
              <a:t>Trough systems</a:t>
            </a:r>
          </a:p>
          <a:p>
            <a:pPr marL="1143000" lvl="1" indent="-457200"/>
            <a:r>
              <a:rPr lang="en-US" sz="2800" b="0" dirty="0">
                <a:solidFill>
                  <a:schemeClr val="tx1"/>
                </a:solidFill>
              </a:rPr>
              <a:t>Power towers</a:t>
            </a:r>
          </a:p>
          <a:p>
            <a:pPr lvl="1" indent="0">
              <a:buNone/>
            </a:pPr>
            <a:endParaRPr lang="en-US" sz="1600" b="0" dirty="0">
              <a:solidFill>
                <a:schemeClr val="tx1"/>
              </a:solidFill>
            </a:endParaRPr>
          </a:p>
          <a:p>
            <a:pPr marL="457200" indent="-457200">
              <a:buFont typeface="Arial" panose="020B0604020202020204" pitchFamily="34" charset="0"/>
              <a:buChar char="•"/>
            </a:pPr>
            <a:r>
              <a:rPr lang="en-US" sz="3200" b="0" dirty="0">
                <a:solidFill>
                  <a:schemeClr val="tx1"/>
                </a:solidFill>
              </a:rPr>
              <a:t>Heat exchanger plus steam turbine</a:t>
            </a:r>
          </a:p>
          <a:p>
            <a:endParaRPr lang="en-US" dirty="0"/>
          </a:p>
        </p:txBody>
      </p:sp>
      <p:sp>
        <p:nvSpPr>
          <p:cNvPr id="4" name="Content Placeholder 3"/>
          <p:cNvSpPr>
            <a:spLocks noGrp="1"/>
          </p:cNvSpPr>
          <p:nvPr>
            <p:ph sz="half" idx="2"/>
          </p:nvPr>
        </p:nvSpPr>
        <p:spPr>
          <a:xfrm>
            <a:off x="6254262" y="1787120"/>
            <a:ext cx="5181600" cy="2984174"/>
          </a:xfrm>
        </p:spPr>
        <p:txBody>
          <a:bodyPr>
            <a:normAutofit lnSpcReduction="10000"/>
          </a:bodyPr>
          <a:lstStyle/>
          <a:p>
            <a:pPr marL="457200" indent="-457200">
              <a:buFont typeface="Arial" panose="020B0604020202020204" pitchFamily="34" charset="0"/>
              <a:buChar char="•"/>
            </a:pPr>
            <a:r>
              <a:rPr lang="en-US" sz="3200" b="0" dirty="0">
                <a:solidFill>
                  <a:schemeClr val="tx1"/>
                </a:solidFill>
              </a:rPr>
              <a:t>Photovoltaics</a:t>
            </a:r>
          </a:p>
          <a:p>
            <a:pPr marL="1143000" lvl="1" indent="-457200"/>
            <a:r>
              <a:rPr lang="en-US" sz="2800" b="0" dirty="0">
                <a:solidFill>
                  <a:schemeClr val="tx1"/>
                </a:solidFill>
              </a:rPr>
              <a:t>Small-scale (buildings) kW production</a:t>
            </a:r>
          </a:p>
          <a:p>
            <a:pPr marL="1143000" lvl="1" indent="-457200"/>
            <a:r>
              <a:rPr lang="en-US" sz="2800" b="0" dirty="0">
                <a:solidFill>
                  <a:schemeClr val="tx1"/>
                </a:solidFill>
              </a:rPr>
              <a:t>Large-scale (utilities) MW production</a:t>
            </a:r>
          </a:p>
          <a:p>
            <a:pPr lvl="1" indent="0">
              <a:buNone/>
            </a:pPr>
            <a:endParaRPr lang="en-US" sz="1600" b="0" dirty="0">
              <a:solidFill>
                <a:schemeClr val="tx1"/>
              </a:solidFill>
            </a:endParaRPr>
          </a:p>
          <a:p>
            <a:pPr marL="457200" indent="-457200">
              <a:buFont typeface="Arial" panose="020B0604020202020204" pitchFamily="34" charset="0"/>
              <a:buChar char="•"/>
            </a:pPr>
            <a:r>
              <a:rPr lang="en-US" sz="3200" b="0" dirty="0">
                <a:solidFill>
                  <a:schemeClr val="tx1"/>
                </a:solidFill>
              </a:rPr>
              <a:t>Photoelectric effect</a:t>
            </a:r>
          </a:p>
          <a:p>
            <a:endParaRPr lang="en-US" dirty="0"/>
          </a:p>
        </p:txBody>
      </p:sp>
      <p:sp>
        <p:nvSpPr>
          <p:cNvPr id="6" name="Footer Placeholder 8">
            <a:extLst>
              <a:ext uri="{FF2B5EF4-FFF2-40B4-BE49-F238E27FC236}">
                <a16:creationId xmlns:a16="http://schemas.microsoft.com/office/drawing/2014/main" id="{236F988A-0BF5-4552-81E3-2F75DA760D00}"/>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1505518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Concentrating Solar Power (CSP)</a:t>
            </a:r>
          </a:p>
        </p:txBody>
      </p:sp>
      <p:sp>
        <p:nvSpPr>
          <p:cNvPr id="10" name="Footer Placeholder 8">
            <a:extLst>
              <a:ext uri="{FF2B5EF4-FFF2-40B4-BE49-F238E27FC236}">
                <a16:creationId xmlns:a16="http://schemas.microsoft.com/office/drawing/2014/main" id="{637D5F1D-B6AC-4C8E-8DD3-4D1CE25ACC24}"/>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pic>
        <p:nvPicPr>
          <p:cNvPr id="9" name="Picture 8" descr="A picture containing sky, outdoor, ground, water&#10;&#10;Description generated with very high confidence">
            <a:extLst>
              <a:ext uri="{FF2B5EF4-FFF2-40B4-BE49-F238E27FC236}">
                <a16:creationId xmlns:a16="http://schemas.microsoft.com/office/drawing/2014/main" id="{E903FD1B-308C-4CB5-A4C5-BAC7FEA1356D}"/>
              </a:ext>
            </a:extLst>
          </p:cNvPr>
          <p:cNvPicPr>
            <a:picLocks noChangeAspect="1"/>
          </p:cNvPicPr>
          <p:nvPr/>
        </p:nvPicPr>
        <p:blipFill rotWithShape="1">
          <a:blip r:embed="rId3">
            <a:extLst>
              <a:ext uri="{28A0092B-C50C-407E-A947-70E740481C1C}">
                <a14:useLocalDpi xmlns:a14="http://schemas.microsoft.com/office/drawing/2010/main" val="0"/>
              </a:ext>
            </a:extLst>
          </a:blip>
          <a:srcRect t="24252"/>
          <a:stretch/>
        </p:blipFill>
        <p:spPr>
          <a:xfrm>
            <a:off x="1219200" y="1468315"/>
            <a:ext cx="9753600" cy="4155831"/>
          </a:xfrm>
          <a:prstGeom prst="rect">
            <a:avLst/>
          </a:prstGeom>
        </p:spPr>
      </p:pic>
      <p:sp>
        <p:nvSpPr>
          <p:cNvPr id="11" name="Rectangle 10">
            <a:extLst>
              <a:ext uri="{FF2B5EF4-FFF2-40B4-BE49-F238E27FC236}">
                <a16:creationId xmlns:a16="http://schemas.microsoft.com/office/drawing/2014/main" id="{8DB888D0-F251-4DF5-A5BC-9D8AD38B8B81}"/>
              </a:ext>
            </a:extLst>
          </p:cNvPr>
          <p:cNvSpPr/>
          <p:nvPr/>
        </p:nvSpPr>
        <p:spPr>
          <a:xfrm>
            <a:off x="1137138" y="5624146"/>
            <a:ext cx="7291754" cy="261610"/>
          </a:xfrm>
          <a:prstGeom prst="rect">
            <a:avLst/>
          </a:prstGeom>
        </p:spPr>
        <p:txBody>
          <a:bodyPr wrap="square">
            <a:spAutoFit/>
          </a:bodyPr>
          <a:lstStyle/>
          <a:p>
            <a:r>
              <a:rPr lang="en-US" sz="1050" i="1" dirty="0"/>
              <a:t>Solar mirrors at the Noor 1 Concentrated Solar Power plant in </a:t>
            </a:r>
            <a:r>
              <a:rPr lang="en-US" sz="1050" i="1" dirty="0" err="1"/>
              <a:t>Ouarzazate</a:t>
            </a:r>
            <a:r>
              <a:rPr lang="en-US" sz="1050" i="1" dirty="0"/>
              <a:t>, Morocco. Courtesy Dewa </a:t>
            </a:r>
          </a:p>
        </p:txBody>
      </p:sp>
    </p:spTree>
    <p:extLst>
      <p:ext uri="{BB962C8B-B14F-4D97-AF65-F5344CB8AC3E}">
        <p14:creationId xmlns:p14="http://schemas.microsoft.com/office/powerpoint/2010/main" val="3773737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sitting&#10;&#10;Description generated with very high confidence">
            <a:extLst>
              <a:ext uri="{FF2B5EF4-FFF2-40B4-BE49-F238E27FC236}">
                <a16:creationId xmlns:a16="http://schemas.microsoft.com/office/drawing/2014/main" id="{DB7141AC-0424-43A0-9784-695FF514B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815" y="452126"/>
            <a:ext cx="9061939" cy="6033645"/>
          </a:xfrm>
          <a:prstGeom prst="rect">
            <a:avLst/>
          </a:prstGeom>
        </p:spPr>
      </p:pic>
      <p:sp>
        <p:nvSpPr>
          <p:cNvPr id="3" name="Text Placeholder 2"/>
          <p:cNvSpPr>
            <a:spLocks noGrp="1"/>
          </p:cNvSpPr>
          <p:nvPr>
            <p:ph type="body" sz="quarter" idx="11"/>
          </p:nvPr>
        </p:nvSpPr>
        <p:spPr>
          <a:xfrm>
            <a:off x="246184" y="528326"/>
            <a:ext cx="2450123" cy="1593551"/>
          </a:xfrm>
        </p:spPr>
        <p:txBody>
          <a:bodyPr>
            <a:normAutofit/>
          </a:bodyPr>
          <a:lstStyle/>
          <a:p>
            <a:r>
              <a:rPr lang="en-US" sz="3200" b="0" i="0" dirty="0"/>
              <a:t>Solar Power Tower</a:t>
            </a:r>
          </a:p>
        </p:txBody>
      </p:sp>
      <p:sp>
        <p:nvSpPr>
          <p:cNvPr id="8" name="Rectangle 7">
            <a:extLst>
              <a:ext uri="{FF2B5EF4-FFF2-40B4-BE49-F238E27FC236}">
                <a16:creationId xmlns:a16="http://schemas.microsoft.com/office/drawing/2014/main" id="{8F72C095-2B6C-46D2-8E10-EBFFBD80457E}"/>
              </a:ext>
            </a:extLst>
          </p:cNvPr>
          <p:cNvSpPr/>
          <p:nvPr/>
        </p:nvSpPr>
        <p:spPr>
          <a:xfrm>
            <a:off x="2696307" y="6485771"/>
            <a:ext cx="6096000" cy="261610"/>
          </a:xfrm>
          <a:prstGeom prst="rect">
            <a:avLst/>
          </a:prstGeom>
        </p:spPr>
        <p:txBody>
          <a:bodyPr>
            <a:spAutoFit/>
          </a:bodyPr>
          <a:lstStyle/>
          <a:p>
            <a:r>
              <a:rPr lang="en-US" sz="1100" dirty="0"/>
              <a:t>Photo Credit: https://www.flickr.com/photos/beyondcoalandgas/9357649940/</a:t>
            </a:r>
          </a:p>
        </p:txBody>
      </p:sp>
    </p:spTree>
    <p:extLst>
      <p:ext uri="{BB962C8B-B14F-4D97-AF65-F5344CB8AC3E}">
        <p14:creationId xmlns:p14="http://schemas.microsoft.com/office/powerpoint/2010/main" val="1871134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 Power Tower Works</a:t>
            </a:r>
          </a:p>
        </p:txBody>
      </p:sp>
      <p:pic>
        <p:nvPicPr>
          <p:cNvPr id="4" name="Picture 5" descr="system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955800" y="1178650"/>
            <a:ext cx="8305800" cy="5314225"/>
          </a:xfrm>
        </p:spPr>
      </p:pic>
      <p:sp>
        <p:nvSpPr>
          <p:cNvPr id="6" name="Footer Placeholder 8">
            <a:extLst>
              <a:ext uri="{FF2B5EF4-FFF2-40B4-BE49-F238E27FC236}">
                <a16:creationId xmlns:a16="http://schemas.microsoft.com/office/drawing/2014/main" id="{057FCBF8-0DA8-452A-839B-CE2650C83371}"/>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2665906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1163" y="327334"/>
            <a:ext cx="10515600" cy="796925"/>
          </a:xfrm>
        </p:spPr>
        <p:txBody>
          <a:bodyPr/>
          <a:lstStyle/>
          <a:p>
            <a:r>
              <a:rPr lang="en-US" dirty="0" err="1"/>
              <a:t>Ivanpah</a:t>
            </a:r>
            <a:r>
              <a:rPr lang="en-US" dirty="0"/>
              <a:t>, Mojave Desert</a:t>
            </a:r>
          </a:p>
        </p:txBody>
      </p:sp>
      <p:sp>
        <p:nvSpPr>
          <p:cNvPr id="3" name="Content Placeholder 2"/>
          <p:cNvSpPr>
            <a:spLocks noGrp="1"/>
          </p:cNvSpPr>
          <p:nvPr>
            <p:ph sz="half" idx="4294967295"/>
          </p:nvPr>
        </p:nvSpPr>
        <p:spPr>
          <a:xfrm>
            <a:off x="291163" y="1318293"/>
            <a:ext cx="8783654" cy="977766"/>
          </a:xfrm>
        </p:spPr>
        <p:txBody>
          <a:bodyPr>
            <a:normAutofit fontScale="92500" lnSpcReduction="20000"/>
          </a:bodyPr>
          <a:lstStyle/>
          <a:p>
            <a:pPr marL="342900" indent="-342900">
              <a:buClr>
                <a:srgbClr val="00B0F0"/>
              </a:buClr>
              <a:buFont typeface="Arial" panose="020B0604020202020204" pitchFamily="34" charset="0"/>
              <a:buChar char="•"/>
            </a:pPr>
            <a:r>
              <a:rPr lang="en-US" sz="2000" dirty="0"/>
              <a:t>The United States houses the largest CSP plant in the Mojave Desert</a:t>
            </a:r>
          </a:p>
          <a:p>
            <a:pPr marL="342900" indent="-342900">
              <a:buClr>
                <a:srgbClr val="00B0F0"/>
              </a:buClr>
              <a:buFont typeface="Arial" panose="020B0604020202020204" pitchFamily="34" charset="0"/>
              <a:buChar char="•"/>
            </a:pPr>
            <a:r>
              <a:rPr lang="en-US" sz="2000" dirty="0"/>
              <a:t>It uses 347,000 garage door-sized mirrors and 173,500 heliostats</a:t>
            </a:r>
          </a:p>
          <a:p>
            <a:pPr marL="342900" indent="-342900">
              <a:buClr>
                <a:srgbClr val="00B0F0"/>
              </a:buClr>
              <a:buFont typeface="Arial" panose="020B0604020202020204" pitchFamily="34" charset="0"/>
              <a:buChar char="•"/>
            </a:pPr>
            <a:r>
              <a:rPr lang="en-US" sz="2000" dirty="0"/>
              <a:t>Ivanpah is operated by NRG</a:t>
            </a:r>
          </a:p>
          <a:p>
            <a:pPr marL="0" indent="0">
              <a:buNone/>
            </a:pPr>
            <a:endParaRPr lang="en-US" sz="2000" i="1" dirty="0"/>
          </a:p>
          <a:p>
            <a:pPr marL="0" indent="0">
              <a:buNone/>
            </a:pPr>
            <a:endParaRPr lang="en-US" dirty="0"/>
          </a:p>
        </p:txBody>
      </p:sp>
      <p:pic>
        <p:nvPicPr>
          <p:cNvPr id="8" name="Picture 7">
            <a:extLst>
              <a:ext uri="{FF2B5EF4-FFF2-40B4-BE49-F238E27FC236}">
                <a16:creationId xmlns:a16="http://schemas.microsoft.com/office/drawing/2014/main" id="{B0A6DD37-2542-4423-A72D-8CE2FDF38B47}"/>
              </a:ext>
            </a:extLst>
          </p:cNvPr>
          <p:cNvPicPr>
            <a:picLocks noChangeAspect="1"/>
          </p:cNvPicPr>
          <p:nvPr/>
        </p:nvPicPr>
        <p:blipFill>
          <a:blip r:embed="rId3"/>
          <a:stretch>
            <a:fillRect/>
          </a:stretch>
        </p:blipFill>
        <p:spPr>
          <a:xfrm>
            <a:off x="3917422" y="2097726"/>
            <a:ext cx="8094369" cy="4559828"/>
          </a:xfrm>
          <a:prstGeom prst="rect">
            <a:avLst/>
          </a:prstGeom>
        </p:spPr>
      </p:pic>
      <p:sp>
        <p:nvSpPr>
          <p:cNvPr id="5" name="TextBox 4"/>
          <p:cNvSpPr txBox="1"/>
          <p:nvPr/>
        </p:nvSpPr>
        <p:spPr>
          <a:xfrm>
            <a:off x="0" y="6550223"/>
            <a:ext cx="2955191" cy="307777"/>
          </a:xfrm>
          <a:prstGeom prst="rect">
            <a:avLst/>
          </a:prstGeom>
          <a:noFill/>
        </p:spPr>
        <p:txBody>
          <a:bodyPr wrap="square" rtlCol="0">
            <a:spAutoFit/>
          </a:bodyPr>
          <a:lstStyle/>
          <a:p>
            <a:r>
              <a:rPr lang="en-US" sz="1400" i="1" dirty="0"/>
              <a:t>Image courtesy of NRG Energy</a:t>
            </a:r>
          </a:p>
        </p:txBody>
      </p:sp>
    </p:spTree>
    <p:extLst>
      <p:ext uri="{BB962C8B-B14F-4D97-AF65-F5344CB8AC3E}">
        <p14:creationId xmlns:p14="http://schemas.microsoft.com/office/powerpoint/2010/main" val="1679542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Atomic Structure</a:t>
            </a:r>
          </a:p>
        </p:txBody>
      </p:sp>
      <p:sp>
        <p:nvSpPr>
          <p:cNvPr id="3" name="Content Placeholder 2"/>
          <p:cNvSpPr>
            <a:spLocks noGrp="1"/>
          </p:cNvSpPr>
          <p:nvPr>
            <p:ph sz="half" idx="1"/>
          </p:nvPr>
        </p:nvSpPr>
        <p:spPr/>
        <p:txBody>
          <a:bodyPr/>
          <a:lstStyle/>
          <a:p>
            <a:pPr marL="457200" indent="-457200">
              <a:buFont typeface="Arial" panose="020B0604020202020204" pitchFamily="34" charset="0"/>
              <a:buChar char="•"/>
            </a:pPr>
            <a:r>
              <a:rPr lang="en-US" b="0" dirty="0">
                <a:solidFill>
                  <a:schemeClr val="tx1"/>
                </a:solidFill>
              </a:rPr>
              <a:t>Three particles</a:t>
            </a:r>
          </a:p>
          <a:p>
            <a:pPr marL="457200" indent="-457200">
              <a:buFont typeface="Arial" panose="020B0604020202020204" pitchFamily="34" charset="0"/>
              <a:buChar char="•"/>
            </a:pPr>
            <a:r>
              <a:rPr lang="en-US" b="0" dirty="0">
                <a:solidFill>
                  <a:schemeClr val="tx1"/>
                </a:solidFill>
              </a:rPr>
              <a:t>Nucleus</a:t>
            </a:r>
          </a:p>
          <a:p>
            <a:pPr marL="457200" indent="-457200">
              <a:buFont typeface="Arial" panose="020B0604020202020204" pitchFamily="34" charset="0"/>
              <a:buChar char="•"/>
            </a:pPr>
            <a:r>
              <a:rPr lang="en-US" b="0" dirty="0">
                <a:solidFill>
                  <a:schemeClr val="tx1"/>
                </a:solidFill>
              </a:rPr>
              <a:t>Electrostatic Force</a:t>
            </a:r>
          </a:p>
          <a:p>
            <a:pPr marL="457200" indent="-457200">
              <a:buFont typeface="Arial" panose="020B0604020202020204" pitchFamily="34" charset="0"/>
              <a:buChar char="•"/>
            </a:pPr>
            <a:r>
              <a:rPr lang="en-US" b="0" dirty="0">
                <a:solidFill>
                  <a:schemeClr val="tx1"/>
                </a:solidFill>
              </a:rPr>
              <a:t>Strong nuclear force</a:t>
            </a:r>
          </a:p>
          <a:p>
            <a:endParaRPr lang="en-US" dirty="0"/>
          </a:p>
        </p:txBody>
      </p:sp>
      <p:pic>
        <p:nvPicPr>
          <p:cNvPr id="8" name="Picture 2" descr="http://edtech2.boisestate.edu/millerc/edtech573/biochem_images/atom_structure_char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34719"/>
            <a:ext cx="5368666" cy="2967709"/>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8"/>
          <p:cNvSpPr>
            <a:spLocks noGrp="1"/>
          </p:cNvSpPr>
          <p:nvPr>
            <p:ph type="ftr" sz="quarter" idx="13"/>
          </p:nvPr>
        </p:nvSpPr>
        <p:spPr/>
        <p:txBody>
          <a:bodyPr/>
          <a:lstStyle/>
          <a:p>
            <a:r>
              <a:rPr lang="en-US" dirty="0"/>
              <a:t>Exploring Solar © 2018 The NEED Project </a:t>
            </a:r>
          </a:p>
        </p:txBody>
      </p:sp>
    </p:spTree>
    <p:extLst>
      <p:ext uri="{BB962C8B-B14F-4D97-AF65-F5344CB8AC3E}">
        <p14:creationId xmlns:p14="http://schemas.microsoft.com/office/powerpoint/2010/main" val="1715604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Photovoltaics</a:t>
            </a:r>
          </a:p>
        </p:txBody>
      </p:sp>
      <p:pic>
        <p:nvPicPr>
          <p:cNvPr id="6" name="Picture Placeholder 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0158" r="10158"/>
          <a:stretch>
            <a:fillRect/>
          </a:stretch>
        </p:blipFill>
        <p:spPr>
          <a:xfrm>
            <a:off x="502555" y="1207908"/>
            <a:ext cx="5348111" cy="5034848"/>
          </a:xfrm>
        </p:spPr>
      </p:pic>
      <p:sp>
        <p:nvSpPr>
          <p:cNvPr id="8" name="Action Button: Information 5">
            <a:hlinkClick r:id="rId4" highlightClick="1"/>
          </p:cNvPr>
          <p:cNvSpPr/>
          <p:nvPr/>
        </p:nvSpPr>
        <p:spPr>
          <a:xfrm>
            <a:off x="10797822" y="5556956"/>
            <a:ext cx="762000" cy="68580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8">
            <a:extLst>
              <a:ext uri="{FF2B5EF4-FFF2-40B4-BE49-F238E27FC236}">
                <a16:creationId xmlns:a16="http://schemas.microsoft.com/office/drawing/2014/main" id="{DFD453AD-F977-41A8-AF09-4F326E1F6426}"/>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pic>
        <p:nvPicPr>
          <p:cNvPr id="14" name="Picture 13">
            <a:extLst>
              <a:ext uri="{FF2B5EF4-FFF2-40B4-BE49-F238E27FC236}">
                <a16:creationId xmlns:a16="http://schemas.microsoft.com/office/drawing/2014/main" id="{53C4BB45-8962-4AAC-A356-906B271DE1AA}"/>
              </a:ext>
            </a:extLst>
          </p:cNvPr>
          <p:cNvPicPr>
            <a:picLocks noChangeAspect="1"/>
          </p:cNvPicPr>
          <p:nvPr/>
        </p:nvPicPr>
        <p:blipFill>
          <a:blip r:embed="rId5"/>
          <a:stretch>
            <a:fillRect/>
          </a:stretch>
        </p:blipFill>
        <p:spPr>
          <a:xfrm>
            <a:off x="6331330" y="2055935"/>
            <a:ext cx="5228492" cy="2400999"/>
          </a:xfrm>
          <a:prstGeom prst="rect">
            <a:avLst/>
          </a:prstGeom>
        </p:spPr>
      </p:pic>
    </p:spTree>
    <p:extLst>
      <p:ext uri="{BB962C8B-B14F-4D97-AF65-F5344CB8AC3E}">
        <p14:creationId xmlns:p14="http://schemas.microsoft.com/office/powerpoint/2010/main" val="2630445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6" y="-170418"/>
            <a:ext cx="9736667" cy="7179169"/>
          </a:xfrm>
          <a:prstGeom prst="rect">
            <a:avLst/>
          </a:prstGeom>
        </p:spPr>
      </p:pic>
    </p:spTree>
    <p:extLst>
      <p:ext uri="{BB962C8B-B14F-4D97-AF65-F5344CB8AC3E}">
        <p14:creationId xmlns:p14="http://schemas.microsoft.com/office/powerpoint/2010/main" val="1718247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PV Cell</a:t>
            </a:r>
          </a:p>
        </p:txBody>
      </p:sp>
      <p:pic>
        <p:nvPicPr>
          <p:cNvPr id="4" name="Picture 9" descr="photo_0406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48237" y="2019895"/>
            <a:ext cx="3378200" cy="3136899"/>
          </a:xfrm>
          <a:ln>
            <a:noFill/>
          </a:ln>
        </p:spPr>
      </p:pic>
      <p:pic>
        <p:nvPicPr>
          <p:cNvPr id="5" name="Picture 2" descr="PHOTOVOLTCEL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999" y="1305857"/>
            <a:ext cx="3217333" cy="490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vce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68343" y="2019895"/>
            <a:ext cx="3786920" cy="31368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Footer Placeholder 8">
            <a:extLst>
              <a:ext uri="{FF2B5EF4-FFF2-40B4-BE49-F238E27FC236}">
                <a16:creationId xmlns:a16="http://schemas.microsoft.com/office/drawing/2014/main" id="{223CDDF1-3039-4504-B0BC-3F5A1EB93A83}"/>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4052901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N-type</a:t>
            </a:r>
          </a:p>
        </p:txBody>
      </p:sp>
      <p:pic>
        <p:nvPicPr>
          <p:cNvPr id="4" name="Picture 6" descr="Silicon ">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784" y="38608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Phosphorus ">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800" y="13462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the element bor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7799" y="2155351"/>
            <a:ext cx="2362201" cy="285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icture sil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7999" y="1850551"/>
            <a:ext cx="4902201" cy="337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8">
            <a:extLst>
              <a:ext uri="{FF2B5EF4-FFF2-40B4-BE49-F238E27FC236}">
                <a16:creationId xmlns:a16="http://schemas.microsoft.com/office/drawing/2014/main" id="{B77EFA1C-9AA8-4EB3-B1CA-DA7685297DE0}"/>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2174422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P-type</a:t>
            </a:r>
          </a:p>
        </p:txBody>
      </p:sp>
      <p:pic>
        <p:nvPicPr>
          <p:cNvPr id="4" name="Picture 6" descr="Boron ">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 y="13716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Silicon ">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800" y="38862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the element bor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050" y="2412047"/>
            <a:ext cx="2190750" cy="264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silicon photovoltaic ce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9889" y="2233000"/>
            <a:ext cx="4751111" cy="300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8">
            <a:extLst>
              <a:ext uri="{FF2B5EF4-FFF2-40B4-BE49-F238E27FC236}">
                <a16:creationId xmlns:a16="http://schemas.microsoft.com/office/drawing/2014/main" id="{C02299BE-D824-4BEE-9AE6-01DD298F972C}"/>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1800558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225800" cy="1031875"/>
          </a:xfrm>
        </p:spPr>
        <p:txBody>
          <a:bodyPr/>
          <a:lstStyle/>
          <a:p>
            <a:r>
              <a:rPr lang="en-US" dirty="0"/>
              <a:t>P-N Junction</a:t>
            </a:r>
          </a:p>
        </p:txBody>
      </p:sp>
      <p:pic>
        <p:nvPicPr>
          <p:cNvPr id="4" name="Picture 2" descr="amorphous silicon solar pane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9783" y="407522"/>
            <a:ext cx="5769834" cy="535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8">
            <a:extLst>
              <a:ext uri="{FF2B5EF4-FFF2-40B4-BE49-F238E27FC236}">
                <a16:creationId xmlns:a16="http://schemas.microsoft.com/office/drawing/2014/main" id="{9691E018-F980-46D7-BDB0-2CE374E6CA39}"/>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1122470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10;&#10;Description generated with high confidence">
            <a:extLst>
              <a:ext uri="{FF2B5EF4-FFF2-40B4-BE49-F238E27FC236}">
                <a16:creationId xmlns:a16="http://schemas.microsoft.com/office/drawing/2014/main" id="{C0642D7A-02F5-4F49-B599-BA42CDA39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939" y="561406"/>
            <a:ext cx="9638810" cy="5373638"/>
          </a:xfrm>
          <a:prstGeom prst="rect">
            <a:avLst/>
          </a:prstGeom>
        </p:spPr>
      </p:pic>
    </p:spTree>
    <p:extLst>
      <p:ext uri="{BB962C8B-B14F-4D97-AF65-F5344CB8AC3E}">
        <p14:creationId xmlns:p14="http://schemas.microsoft.com/office/powerpoint/2010/main" val="3137095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00" y="504825"/>
            <a:ext cx="3403600" cy="1285875"/>
          </a:xfrm>
        </p:spPr>
        <p:txBody>
          <a:bodyPr>
            <a:normAutofit fontScale="90000"/>
          </a:bodyPr>
          <a:lstStyle/>
          <a:p>
            <a:r>
              <a:rPr lang="en-US" dirty="0"/>
              <a:t>Conversion Efficiency</a:t>
            </a:r>
          </a:p>
        </p:txBody>
      </p:sp>
      <p:pic>
        <p:nvPicPr>
          <p:cNvPr id="5" name="Picture 5" descr="PV Cell"/>
          <p:cNvPicPr>
            <a:picLocks noGrp="1" noChangeAspect="1" noChangeArrowheads="1"/>
          </p:cNvPicPr>
          <p:nvPr>
            <p:ph idx="1"/>
          </p:nvPr>
        </p:nvPicPr>
        <p:blipFill>
          <a:blip r:embed="rId3" cstate="print"/>
          <a:stretch>
            <a:fillRect/>
          </a:stretch>
        </p:blipFill>
        <p:spPr>
          <a:xfrm>
            <a:off x="4950334" y="932872"/>
            <a:ext cx="6025136" cy="4992255"/>
          </a:xfrm>
          <a:solidFill>
            <a:srgbClr val="FFFFFF">
              <a:shade val="85000"/>
            </a:srgbClr>
          </a:solidFill>
          <a:ln w="88900" cap="sq">
            <a:noFill/>
          </a:ln>
          <a:effectLst/>
          <a:scene3d>
            <a:camera prst="orthographicFront"/>
            <a:lightRig rig="twoPt" dir="t">
              <a:rot lat="0" lon="0" rev="7200000"/>
            </a:lightRig>
          </a:scene3d>
          <a:sp3d>
            <a:bevelT w="25400" h="19050"/>
            <a:contourClr>
              <a:srgbClr val="FFFFFF"/>
            </a:contourClr>
          </a:sp3d>
        </p:spPr>
      </p:pic>
      <p:sp>
        <p:nvSpPr>
          <p:cNvPr id="6" name="Footer Placeholder 8">
            <a:extLst>
              <a:ext uri="{FF2B5EF4-FFF2-40B4-BE49-F238E27FC236}">
                <a16:creationId xmlns:a16="http://schemas.microsoft.com/office/drawing/2014/main" id="{E9789B07-1365-4991-97F6-E1B41DB4EC5E}"/>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3416947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PV Array Components</a:t>
            </a:r>
          </a:p>
        </p:txBody>
      </p:sp>
      <p:sp>
        <p:nvSpPr>
          <p:cNvPr id="4" name="Content Placeholder 3"/>
          <p:cNvSpPr>
            <a:spLocks noGrp="1"/>
          </p:cNvSpPr>
          <p:nvPr>
            <p:ph sz="half" idx="2"/>
          </p:nvPr>
        </p:nvSpPr>
        <p:spPr>
          <a:xfrm>
            <a:off x="838200" y="1668330"/>
            <a:ext cx="3149600" cy="4516569"/>
          </a:xfrm>
        </p:spPr>
        <p:txBody>
          <a:bodyPr/>
          <a:lstStyle/>
          <a:p>
            <a:pPr marL="457200" indent="-457200">
              <a:buFont typeface="Arial" panose="020B0604020202020204" pitchFamily="34" charset="0"/>
              <a:buChar char="•"/>
            </a:pPr>
            <a:r>
              <a:rPr lang="en-US" sz="3600" b="0" dirty="0">
                <a:solidFill>
                  <a:schemeClr val="tx1"/>
                </a:solidFill>
              </a:rPr>
              <a:t>PV Cells</a:t>
            </a:r>
          </a:p>
          <a:p>
            <a:pPr marL="457200" indent="-457200">
              <a:buFont typeface="Arial" panose="020B0604020202020204" pitchFamily="34" charset="0"/>
              <a:buChar char="•"/>
            </a:pPr>
            <a:r>
              <a:rPr lang="en-US" sz="3600" b="0" dirty="0">
                <a:solidFill>
                  <a:schemeClr val="tx1"/>
                </a:solidFill>
              </a:rPr>
              <a:t>Modules</a:t>
            </a:r>
          </a:p>
          <a:p>
            <a:pPr marL="457200" indent="-457200">
              <a:buFont typeface="Arial" panose="020B0604020202020204" pitchFamily="34" charset="0"/>
              <a:buChar char="•"/>
            </a:pPr>
            <a:r>
              <a:rPr lang="en-US" sz="3600" b="0" dirty="0">
                <a:solidFill>
                  <a:schemeClr val="tx1"/>
                </a:solidFill>
              </a:rPr>
              <a:t>Arrays</a:t>
            </a:r>
          </a:p>
          <a:p>
            <a:endParaRPr lang="en-US" dirty="0"/>
          </a:p>
        </p:txBody>
      </p:sp>
      <p:pic>
        <p:nvPicPr>
          <p:cNvPr id="5" name="Content Placeholder 8" descr="PV-cell-module-array graphic.gif"/>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913074" y="1668331"/>
            <a:ext cx="6031026" cy="4516569"/>
          </a:xfrm>
        </p:spPr>
      </p:pic>
      <p:sp>
        <p:nvSpPr>
          <p:cNvPr id="7" name="Footer Placeholder 8">
            <a:extLst>
              <a:ext uri="{FF2B5EF4-FFF2-40B4-BE49-F238E27FC236}">
                <a16:creationId xmlns:a16="http://schemas.microsoft.com/office/drawing/2014/main" id="{C832D003-767F-4AF4-B21E-20677ABC3845}"/>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3071365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PV System Components</a:t>
            </a:r>
          </a:p>
        </p:txBody>
      </p:sp>
      <p:pic>
        <p:nvPicPr>
          <p:cNvPr id="4" name="Picture 1" descr="PV System Components.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1241778"/>
            <a:ext cx="8051800" cy="5153152"/>
          </a:xfrm>
        </p:spPr>
      </p:pic>
      <p:sp>
        <p:nvSpPr>
          <p:cNvPr id="6" name="Footer Placeholder 8">
            <a:extLst>
              <a:ext uri="{FF2B5EF4-FFF2-40B4-BE49-F238E27FC236}">
                <a16:creationId xmlns:a16="http://schemas.microsoft.com/office/drawing/2014/main" id="{FE1E7422-ED97-4EB7-A493-BDCE6D571FE0}"/>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2526082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Radiant Energy</a:t>
            </a:r>
          </a:p>
        </p:txBody>
      </p:sp>
      <p:sp>
        <p:nvSpPr>
          <p:cNvPr id="3" name="Text Placeholder 2"/>
          <p:cNvSpPr>
            <a:spLocks noGrp="1"/>
          </p:cNvSpPr>
          <p:nvPr>
            <p:ph type="body" idx="1"/>
          </p:nvPr>
        </p:nvSpPr>
        <p:spPr/>
        <p:txBody>
          <a:bodyPr/>
          <a:lstStyle/>
          <a:p>
            <a:r>
              <a:rPr lang="en-US" dirty="0">
                <a:solidFill>
                  <a:schemeClr val="tx1"/>
                </a:solidFill>
              </a:rPr>
              <a:t>Nuclear Fusion</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09300" y="1895475"/>
            <a:ext cx="5044920" cy="4211638"/>
          </a:xfrm>
        </p:spPr>
      </p:pic>
      <p:pic>
        <p:nvPicPr>
          <p:cNvPr id="8" name="Content Placeholder 7"/>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533460" y="1388535"/>
            <a:ext cx="4931656" cy="4203228"/>
          </a:xfrm>
        </p:spPr>
      </p:pic>
      <p:sp>
        <p:nvSpPr>
          <p:cNvPr id="10" name="Footer Placeholder 8">
            <a:extLst>
              <a:ext uri="{FF2B5EF4-FFF2-40B4-BE49-F238E27FC236}">
                <a16:creationId xmlns:a16="http://schemas.microsoft.com/office/drawing/2014/main" id="{6F513450-8E1C-4BDC-A6B5-5CE4DE68E02E}"/>
              </a:ext>
            </a:extLst>
          </p:cNvPr>
          <p:cNvSpPr>
            <a:spLocks noGrp="1"/>
          </p:cNvSpPr>
          <p:nvPr>
            <p:ph type="ftr" sz="quarter" idx="13"/>
          </p:nvPr>
        </p:nvSpPr>
        <p:spPr>
          <a:xfrm>
            <a:off x="1443034" y="6431138"/>
            <a:ext cx="4454524" cy="365125"/>
          </a:xfrm>
        </p:spPr>
        <p:txBody>
          <a:bodyPr/>
          <a:lstStyle/>
          <a:p>
            <a:r>
              <a:rPr lang="en-US" dirty="0"/>
              <a:t>Exploring Solar © 2018 The NEED Project </a:t>
            </a:r>
          </a:p>
        </p:txBody>
      </p:sp>
    </p:spTree>
    <p:extLst>
      <p:ext uri="{BB962C8B-B14F-4D97-AF65-F5344CB8AC3E}">
        <p14:creationId xmlns:p14="http://schemas.microsoft.com/office/powerpoint/2010/main" val="582122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Metering</a:t>
            </a:r>
          </a:p>
        </p:txBody>
      </p:sp>
      <p:pic>
        <p:nvPicPr>
          <p:cNvPr id="4" name="Picture 1" descr="Net Meter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9800" y="1287040"/>
            <a:ext cx="10210800" cy="498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8">
            <a:extLst>
              <a:ext uri="{FF2B5EF4-FFF2-40B4-BE49-F238E27FC236}">
                <a16:creationId xmlns:a16="http://schemas.microsoft.com/office/drawing/2014/main" id="{3B5363D3-BA7D-4B96-A653-029E560C8A0F}"/>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3884061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167" y="365125"/>
            <a:ext cx="3343382" cy="1597239"/>
          </a:xfrm>
        </p:spPr>
        <p:txBody>
          <a:bodyPr/>
          <a:lstStyle/>
          <a:p>
            <a:r>
              <a:rPr lang="en-US" dirty="0"/>
              <a:t>Net Metering Participation</a:t>
            </a:r>
          </a:p>
        </p:txBody>
      </p:sp>
      <p:sp>
        <p:nvSpPr>
          <p:cNvPr id="5" name="TextBox 4"/>
          <p:cNvSpPr txBox="1"/>
          <p:nvPr/>
        </p:nvSpPr>
        <p:spPr>
          <a:xfrm>
            <a:off x="612167" y="1989200"/>
            <a:ext cx="2131033" cy="646331"/>
          </a:xfrm>
          <a:prstGeom prst="rect">
            <a:avLst/>
          </a:prstGeom>
          <a:noFill/>
        </p:spPr>
        <p:txBody>
          <a:bodyPr wrap="square" rtlCol="0">
            <a:spAutoFit/>
          </a:bodyPr>
          <a:lstStyle/>
          <a:p>
            <a:r>
              <a:rPr lang="en-US" dirty="0"/>
              <a:t>Data: EIA Electricity Annual Report</a:t>
            </a:r>
          </a:p>
        </p:txBody>
      </p:sp>
      <p:graphicFrame>
        <p:nvGraphicFramePr>
          <p:cNvPr id="8" name="Chart 7"/>
          <p:cNvGraphicFramePr/>
          <p:nvPr>
            <p:extLst>
              <p:ext uri="{D42A27DB-BD31-4B8C-83A1-F6EECF244321}">
                <p14:modId xmlns:p14="http://schemas.microsoft.com/office/powerpoint/2010/main" val="1067110840"/>
              </p:ext>
            </p:extLst>
          </p:nvPr>
        </p:nvGraphicFramePr>
        <p:xfrm>
          <a:off x="4078840" y="667821"/>
          <a:ext cx="8033246" cy="5551814"/>
        </p:xfrm>
        <a:graphic>
          <a:graphicData uri="http://schemas.openxmlformats.org/drawingml/2006/chart">
            <c:chart xmlns:c="http://schemas.openxmlformats.org/drawingml/2006/chart" xmlns:r="http://schemas.openxmlformats.org/officeDocument/2006/relationships" r:id="rId3"/>
          </a:graphicData>
        </a:graphic>
      </p:graphicFrame>
      <p:sp>
        <p:nvSpPr>
          <p:cNvPr id="7" name="Footer Placeholder 8">
            <a:extLst>
              <a:ext uri="{FF2B5EF4-FFF2-40B4-BE49-F238E27FC236}">
                <a16:creationId xmlns:a16="http://schemas.microsoft.com/office/drawing/2014/main" id="{1AA68996-7DB5-48BE-9D4D-3526FA862E4B}"/>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1777977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PV Array Fields</a:t>
            </a:r>
          </a:p>
        </p:txBody>
      </p:sp>
      <p:pic>
        <p:nvPicPr>
          <p:cNvPr id="7" name="Picture Placeholder 6"/>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3911" r="13911"/>
          <a:stretch>
            <a:fillRect/>
          </a:stretch>
        </p:blipFill>
        <p:spPr>
          <a:xfrm>
            <a:off x="6494585" y="1515317"/>
            <a:ext cx="4443914" cy="4253191"/>
          </a:xfrm>
        </p:spPr>
      </p:pic>
      <p:sp>
        <p:nvSpPr>
          <p:cNvPr id="9" name="Footer Placeholder 8">
            <a:extLst>
              <a:ext uri="{FF2B5EF4-FFF2-40B4-BE49-F238E27FC236}">
                <a16:creationId xmlns:a16="http://schemas.microsoft.com/office/drawing/2014/main" id="{158D07AF-58B1-4513-8E84-B94E9CAA84BC}"/>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pic>
        <p:nvPicPr>
          <p:cNvPr id="11" name="Picture 10">
            <a:extLst>
              <a:ext uri="{FF2B5EF4-FFF2-40B4-BE49-F238E27FC236}">
                <a16:creationId xmlns:a16="http://schemas.microsoft.com/office/drawing/2014/main" id="{75E3AD2D-4D99-497F-99F9-668607AA5479}"/>
              </a:ext>
            </a:extLst>
          </p:cNvPr>
          <p:cNvPicPr>
            <a:picLocks noChangeAspect="1"/>
          </p:cNvPicPr>
          <p:nvPr/>
        </p:nvPicPr>
        <p:blipFill>
          <a:blip r:embed="rId4"/>
          <a:stretch>
            <a:fillRect/>
          </a:stretch>
        </p:blipFill>
        <p:spPr>
          <a:xfrm>
            <a:off x="607858" y="3401589"/>
            <a:ext cx="5486400" cy="2543175"/>
          </a:xfrm>
          <a:prstGeom prst="rect">
            <a:avLst/>
          </a:prstGeom>
        </p:spPr>
      </p:pic>
      <p:sp>
        <p:nvSpPr>
          <p:cNvPr id="12" name="Rectangle 11">
            <a:extLst>
              <a:ext uri="{FF2B5EF4-FFF2-40B4-BE49-F238E27FC236}">
                <a16:creationId xmlns:a16="http://schemas.microsoft.com/office/drawing/2014/main" id="{C204B345-6633-4421-BC75-8DD7F54D7071}"/>
              </a:ext>
            </a:extLst>
          </p:cNvPr>
          <p:cNvSpPr/>
          <p:nvPr/>
        </p:nvSpPr>
        <p:spPr>
          <a:xfrm>
            <a:off x="464677" y="5932102"/>
            <a:ext cx="3297378" cy="276999"/>
          </a:xfrm>
          <a:prstGeom prst="rect">
            <a:avLst/>
          </a:prstGeom>
        </p:spPr>
        <p:txBody>
          <a:bodyPr wrap="none">
            <a:spAutoFit/>
          </a:bodyPr>
          <a:lstStyle/>
          <a:p>
            <a:r>
              <a:rPr lang="en-US" sz="1200" i="1" dirty="0"/>
              <a:t>(Photo by Tom Grimes Photography for SunPower)</a:t>
            </a:r>
          </a:p>
        </p:txBody>
      </p:sp>
      <p:pic>
        <p:nvPicPr>
          <p:cNvPr id="3" name="Picture 2">
            <a:extLst>
              <a:ext uri="{FF2B5EF4-FFF2-40B4-BE49-F238E27FC236}">
                <a16:creationId xmlns:a16="http://schemas.microsoft.com/office/drawing/2014/main" id="{036A5F07-9DC5-4C92-85F6-867C94C4FD57}"/>
              </a:ext>
            </a:extLst>
          </p:cNvPr>
          <p:cNvPicPr>
            <a:picLocks noChangeAspect="1"/>
          </p:cNvPicPr>
          <p:nvPr/>
        </p:nvPicPr>
        <p:blipFill rotWithShape="1">
          <a:blip r:embed="rId5"/>
          <a:srcRect t="36411" b="22095"/>
          <a:stretch/>
        </p:blipFill>
        <p:spPr>
          <a:xfrm>
            <a:off x="607858" y="1515317"/>
            <a:ext cx="5462080" cy="1699833"/>
          </a:xfrm>
          <a:prstGeom prst="rect">
            <a:avLst/>
          </a:prstGeom>
        </p:spPr>
      </p:pic>
    </p:spTree>
    <p:extLst>
      <p:ext uri="{BB962C8B-B14F-4D97-AF65-F5344CB8AC3E}">
        <p14:creationId xmlns:p14="http://schemas.microsoft.com/office/powerpoint/2010/main" val="582449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92" y="337430"/>
            <a:ext cx="10721622" cy="775053"/>
          </a:xfrm>
        </p:spPr>
        <p:txBody>
          <a:bodyPr/>
          <a:lstStyle/>
          <a:p>
            <a:r>
              <a:rPr lang="en-US" b="0" dirty="0"/>
              <a:t>Remote PV Power</a:t>
            </a:r>
          </a:p>
        </p:txBody>
      </p:sp>
      <p:pic>
        <p:nvPicPr>
          <p:cNvPr id="9" name="Picture Placeholder 8"/>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7907" b="7907"/>
          <a:stretch>
            <a:fillRect/>
          </a:stretch>
        </p:blipFill>
        <p:spPr>
          <a:xfrm>
            <a:off x="5956301" y="1207909"/>
            <a:ext cx="5260622" cy="2450038"/>
          </a:xfrm>
        </p:spPr>
      </p:pic>
      <p:pic>
        <p:nvPicPr>
          <p:cNvPr id="10" name="Picture Placeholder 9"/>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14267" b="14267"/>
          <a:stretch>
            <a:fillRect/>
          </a:stretch>
        </p:blipFill>
        <p:spPr>
          <a:xfrm>
            <a:off x="5956300" y="3753373"/>
            <a:ext cx="5260622" cy="2489383"/>
          </a:xfrm>
        </p:spPr>
      </p:pic>
      <p:pic>
        <p:nvPicPr>
          <p:cNvPr id="8" name="Picture 2" descr="http://www.road-tech.com/images/road_tech-001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6500" y="1782470"/>
            <a:ext cx="3222649" cy="3750954"/>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8">
            <a:extLst>
              <a:ext uri="{FF2B5EF4-FFF2-40B4-BE49-F238E27FC236}">
                <a16:creationId xmlns:a16="http://schemas.microsoft.com/office/drawing/2014/main" id="{D597465D-3D70-412B-B087-D73D5546F439}"/>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4174515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Countries for Installed PV Capacity</a:t>
            </a:r>
          </a:p>
        </p:txBody>
      </p:sp>
      <p:sp>
        <p:nvSpPr>
          <p:cNvPr id="5" name="TextBox 4"/>
          <p:cNvSpPr txBox="1"/>
          <p:nvPr/>
        </p:nvSpPr>
        <p:spPr>
          <a:xfrm>
            <a:off x="9626600" y="5457798"/>
            <a:ext cx="2209800" cy="738782"/>
          </a:xfrm>
          <a:prstGeom prst="rect">
            <a:avLst/>
          </a:prstGeom>
          <a:noFill/>
        </p:spPr>
        <p:txBody>
          <a:bodyPr wrap="square" rtlCol="0">
            <a:spAutoFit/>
          </a:bodyPr>
          <a:lstStyle/>
          <a:p>
            <a:r>
              <a:rPr lang="en-US" sz="1400" dirty="0"/>
              <a:t>US Department of Energy, NREL 2016 Renewable Energy Data Book</a:t>
            </a:r>
          </a:p>
        </p:txBody>
      </p:sp>
      <p:sp>
        <p:nvSpPr>
          <p:cNvPr id="7" name="Footer Placeholder 8">
            <a:extLst>
              <a:ext uri="{FF2B5EF4-FFF2-40B4-BE49-F238E27FC236}">
                <a16:creationId xmlns:a16="http://schemas.microsoft.com/office/drawing/2014/main" id="{4892DF0E-D78D-410E-9960-F8AF687F2108}"/>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pic>
        <p:nvPicPr>
          <p:cNvPr id="8" name="Picture 7" descr="A close up of a map&#10;&#10;Description generated with high confidence">
            <a:extLst>
              <a:ext uri="{FF2B5EF4-FFF2-40B4-BE49-F238E27FC236}">
                <a16:creationId xmlns:a16="http://schemas.microsoft.com/office/drawing/2014/main" id="{7CDE3B5D-347C-4013-A210-741CC6E2EBB4}"/>
              </a:ext>
            </a:extLst>
          </p:cNvPr>
          <p:cNvPicPr>
            <a:picLocks noChangeAspect="1"/>
          </p:cNvPicPr>
          <p:nvPr/>
        </p:nvPicPr>
        <p:blipFill rotWithShape="1">
          <a:blip r:embed="rId2">
            <a:extLst>
              <a:ext uri="{28A0092B-C50C-407E-A947-70E740481C1C}">
                <a14:useLocalDpi xmlns:a14="http://schemas.microsoft.com/office/drawing/2010/main" val="0"/>
              </a:ext>
            </a:extLst>
          </a:blip>
          <a:srcRect r="254" b="7431"/>
          <a:stretch/>
        </p:blipFill>
        <p:spPr>
          <a:xfrm>
            <a:off x="996460" y="1119391"/>
            <a:ext cx="8537170" cy="5100407"/>
          </a:xfrm>
          <a:prstGeom prst="rect">
            <a:avLst/>
          </a:prstGeom>
        </p:spPr>
      </p:pic>
    </p:spTree>
    <p:extLst>
      <p:ext uri="{BB962C8B-B14F-4D97-AF65-F5344CB8AC3E}">
        <p14:creationId xmlns:p14="http://schemas.microsoft.com/office/powerpoint/2010/main" val="3897095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7019" y="-69642"/>
            <a:ext cx="9700752" cy="6858000"/>
          </a:xfrm>
          <a:prstGeom prst="rect">
            <a:avLst/>
          </a:prstGeom>
        </p:spPr>
      </p:pic>
      <p:sp>
        <p:nvSpPr>
          <p:cNvPr id="7" name="Title 6"/>
          <p:cNvSpPr>
            <a:spLocks noGrp="1"/>
          </p:cNvSpPr>
          <p:nvPr>
            <p:ph type="title"/>
          </p:nvPr>
        </p:nvSpPr>
        <p:spPr>
          <a:xfrm>
            <a:off x="838200" y="365125"/>
            <a:ext cx="2593369" cy="1556142"/>
          </a:xfrm>
        </p:spPr>
        <p:txBody>
          <a:bodyPr/>
          <a:lstStyle/>
          <a:p>
            <a:r>
              <a:rPr lang="en-US" dirty="0"/>
              <a:t>Global PV Growth</a:t>
            </a:r>
          </a:p>
        </p:txBody>
      </p:sp>
      <p:sp>
        <p:nvSpPr>
          <p:cNvPr id="5" name="Footer Placeholder 8">
            <a:extLst>
              <a:ext uri="{FF2B5EF4-FFF2-40B4-BE49-F238E27FC236}">
                <a16:creationId xmlns:a16="http://schemas.microsoft.com/office/drawing/2014/main" id="{1095360A-B34F-4F59-AADE-5D76F084B711}"/>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2426632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Projected Global Photovoltaic Growth</a:t>
            </a:r>
          </a:p>
        </p:txBody>
      </p:sp>
      <p:graphicFrame>
        <p:nvGraphicFramePr>
          <p:cNvPr id="4" name="Chart 3"/>
          <p:cNvGraphicFramePr>
            <a:graphicFrameLocks noGrp="1"/>
          </p:cNvGraphicFramePr>
          <p:nvPr>
            <p:extLst>
              <p:ext uri="{D42A27DB-BD31-4B8C-83A1-F6EECF244321}">
                <p14:modId xmlns:p14="http://schemas.microsoft.com/office/powerpoint/2010/main" val="841811152"/>
              </p:ext>
            </p:extLst>
          </p:nvPr>
        </p:nvGraphicFramePr>
        <p:xfrm>
          <a:off x="470075" y="1117600"/>
          <a:ext cx="9689926"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8">
            <a:extLst>
              <a:ext uri="{FF2B5EF4-FFF2-40B4-BE49-F238E27FC236}">
                <a16:creationId xmlns:a16="http://schemas.microsoft.com/office/drawing/2014/main" id="{F3D6AD07-22AB-437C-A1DF-DC8578565596}"/>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2249480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Solar Energy</a:t>
            </a:r>
          </a:p>
        </p:txBody>
      </p:sp>
      <p:sp>
        <p:nvSpPr>
          <p:cNvPr id="3" name="Content Placeholder 2"/>
          <p:cNvSpPr>
            <a:spLocks noGrp="1"/>
          </p:cNvSpPr>
          <p:nvPr>
            <p:ph idx="1"/>
          </p:nvPr>
        </p:nvSpPr>
        <p:spPr>
          <a:xfrm>
            <a:off x="838200" y="1556170"/>
            <a:ext cx="10541000" cy="3226845"/>
          </a:xfrm>
        </p:spPr>
        <p:txBody>
          <a:bodyPr/>
          <a:lstStyle/>
          <a:p>
            <a:r>
              <a:rPr lang="en-US" sz="3600" dirty="0"/>
              <a:t>Clean</a:t>
            </a:r>
          </a:p>
          <a:p>
            <a:r>
              <a:rPr lang="en-US" sz="3600" dirty="0"/>
              <a:t>Sustainable</a:t>
            </a:r>
          </a:p>
          <a:p>
            <a:r>
              <a:rPr lang="en-US" sz="3600" dirty="0"/>
              <a:t>Free</a:t>
            </a:r>
          </a:p>
          <a:p>
            <a:r>
              <a:rPr lang="en-US" sz="3600" dirty="0"/>
              <a:t>Provide electricity to remote places</a:t>
            </a:r>
          </a:p>
        </p:txBody>
      </p:sp>
      <p:sp>
        <p:nvSpPr>
          <p:cNvPr id="5" name="Footer Placeholder 8">
            <a:extLst>
              <a:ext uri="{FF2B5EF4-FFF2-40B4-BE49-F238E27FC236}">
                <a16:creationId xmlns:a16="http://schemas.microsoft.com/office/drawing/2014/main" id="{C69A7E54-2850-4329-B8BD-F9BCAEB7AD98}"/>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692922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Disadvantages of Solar Energy</a:t>
            </a:r>
          </a:p>
        </p:txBody>
      </p:sp>
      <p:sp>
        <p:nvSpPr>
          <p:cNvPr id="3" name="Content Placeholder 2"/>
          <p:cNvSpPr>
            <a:spLocks noGrp="1"/>
          </p:cNvSpPr>
          <p:nvPr>
            <p:ph idx="1"/>
          </p:nvPr>
        </p:nvSpPr>
        <p:spPr>
          <a:xfrm>
            <a:off x="967154" y="1646833"/>
            <a:ext cx="10541000" cy="2769645"/>
          </a:xfrm>
        </p:spPr>
        <p:txBody>
          <a:bodyPr/>
          <a:lstStyle/>
          <a:p>
            <a:r>
              <a:rPr lang="en-US" sz="3600" dirty="0"/>
              <a:t>Less efficient and costly equipment</a:t>
            </a:r>
          </a:p>
          <a:p>
            <a:r>
              <a:rPr lang="en-US" sz="3600" dirty="0"/>
              <a:t>Part Time</a:t>
            </a:r>
          </a:p>
          <a:p>
            <a:r>
              <a:rPr lang="en-US" sz="3600" dirty="0"/>
              <a:t>Reliability Depends On Location</a:t>
            </a:r>
          </a:p>
          <a:p>
            <a:r>
              <a:rPr lang="en-US" sz="3600" dirty="0"/>
              <a:t>Environmental Impact of PV Cell Production</a:t>
            </a:r>
          </a:p>
          <a:p>
            <a:endParaRPr lang="en-US" dirty="0"/>
          </a:p>
        </p:txBody>
      </p:sp>
      <p:sp>
        <p:nvSpPr>
          <p:cNvPr id="5" name="Footer Placeholder 8">
            <a:extLst>
              <a:ext uri="{FF2B5EF4-FFF2-40B4-BE49-F238E27FC236}">
                <a16:creationId xmlns:a16="http://schemas.microsoft.com/office/drawing/2014/main" id="{EB81711F-E920-466B-9FE0-928FCDBB109E}"/>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1595387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4079"/>
            <a:ext cx="10541000" cy="876653"/>
          </a:xfrm>
        </p:spPr>
        <p:txBody>
          <a:bodyPr/>
          <a:lstStyle/>
          <a:p>
            <a:r>
              <a:rPr lang="en-US" dirty="0"/>
              <a:t>Classroom Photovoltaics</a:t>
            </a:r>
          </a:p>
        </p:txBody>
      </p:sp>
      <p:sp>
        <p:nvSpPr>
          <p:cNvPr id="3" name="Content Placeholder 2"/>
          <p:cNvSpPr>
            <a:spLocks noGrp="1"/>
          </p:cNvSpPr>
          <p:nvPr>
            <p:ph idx="1"/>
          </p:nvPr>
        </p:nvSpPr>
        <p:spPr>
          <a:xfrm>
            <a:off x="838200" y="1646833"/>
            <a:ext cx="10541000" cy="2464845"/>
          </a:xfrm>
        </p:spPr>
        <p:txBody>
          <a:bodyPr/>
          <a:lstStyle/>
          <a:p>
            <a:r>
              <a:rPr lang="en-US" sz="3200" dirty="0"/>
              <a:t>Experiments help students understand the conditions needed for optimal power production</a:t>
            </a:r>
          </a:p>
          <a:p>
            <a:r>
              <a:rPr lang="en-US" sz="3200" dirty="0"/>
              <a:t>Focus of secondary-level solar curriculum</a:t>
            </a:r>
          </a:p>
          <a:p>
            <a:r>
              <a:rPr lang="en-US" sz="3200" dirty="0"/>
              <a:t>Use digital multimeters</a:t>
            </a:r>
          </a:p>
          <a:p>
            <a:endParaRPr lang="en-US" dirty="0"/>
          </a:p>
        </p:txBody>
      </p:sp>
      <p:sp>
        <p:nvSpPr>
          <p:cNvPr id="5" name="Footer Placeholder 8">
            <a:extLst>
              <a:ext uri="{FF2B5EF4-FFF2-40B4-BE49-F238E27FC236}">
                <a16:creationId xmlns:a16="http://schemas.microsoft.com/office/drawing/2014/main" id="{73C39251-1371-4741-AF78-2D36A42211B9}"/>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1418620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2DA092E-20E6-4983-8334-2980A7431790}"/>
              </a:ext>
            </a:extLst>
          </p:cNvPr>
          <p:cNvSpPr>
            <a:spLocks noGrp="1"/>
          </p:cNvSpPr>
          <p:nvPr>
            <p:ph type="title"/>
          </p:nvPr>
        </p:nvSpPr>
        <p:spPr>
          <a:xfrm>
            <a:off x="508508" y="685800"/>
            <a:ext cx="7257730" cy="830788"/>
          </a:xfrm>
        </p:spPr>
        <p:txBody>
          <a:bodyPr>
            <a:normAutofit/>
          </a:bodyPr>
          <a:lstStyle/>
          <a:p>
            <a:r>
              <a:rPr lang="en-US" dirty="0"/>
              <a:t>Variances in Solar Radiation</a:t>
            </a:r>
          </a:p>
        </p:txBody>
      </p:sp>
      <p:sp>
        <p:nvSpPr>
          <p:cNvPr id="5" name="TextBox 4"/>
          <p:cNvSpPr txBox="1"/>
          <p:nvPr/>
        </p:nvSpPr>
        <p:spPr>
          <a:xfrm>
            <a:off x="892471" y="2900314"/>
            <a:ext cx="3413826" cy="400110"/>
          </a:xfrm>
          <a:prstGeom prst="rect">
            <a:avLst/>
          </a:prstGeom>
          <a:noFill/>
        </p:spPr>
        <p:txBody>
          <a:bodyPr wrap="square" rtlCol="0">
            <a:spAutoFit/>
          </a:bodyPr>
          <a:lstStyle/>
          <a:p>
            <a:r>
              <a:rPr lang="en-US" sz="2000" b="1" dirty="0">
                <a:solidFill>
                  <a:srgbClr val="00B0F0"/>
                </a:solidFill>
              </a:rPr>
              <a:t>Northern Hemisphere Seasons</a:t>
            </a:r>
          </a:p>
        </p:txBody>
      </p:sp>
      <p:pic>
        <p:nvPicPr>
          <p:cNvPr id="10" name="Picture 9" descr="A picture containing clipart&#10;&#10;Description generated with very high confidence">
            <a:extLst>
              <a:ext uri="{FF2B5EF4-FFF2-40B4-BE49-F238E27FC236}">
                <a16:creationId xmlns:a16="http://schemas.microsoft.com/office/drawing/2014/main" id="{8935C421-8C6D-41A7-A011-D59ADC10A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8839" y="1835191"/>
            <a:ext cx="5534797" cy="3810532"/>
          </a:xfrm>
          <a:prstGeom prst="rect">
            <a:avLst/>
          </a:prstGeom>
        </p:spPr>
      </p:pic>
      <p:sp>
        <p:nvSpPr>
          <p:cNvPr id="17" name="Footer Placeholder 8">
            <a:extLst>
              <a:ext uri="{FF2B5EF4-FFF2-40B4-BE49-F238E27FC236}">
                <a16:creationId xmlns:a16="http://schemas.microsoft.com/office/drawing/2014/main" id="{ADE70BE2-0782-448B-B099-97BCCBAF6176}"/>
              </a:ext>
            </a:extLst>
          </p:cNvPr>
          <p:cNvSpPr>
            <a:spLocks noGrp="1"/>
          </p:cNvSpPr>
          <p:nvPr>
            <p:ph type="ftr" sz="quarter" idx="13"/>
          </p:nvPr>
        </p:nvSpPr>
        <p:spPr>
          <a:xfrm>
            <a:off x="1443034" y="6431138"/>
            <a:ext cx="4454524" cy="365125"/>
          </a:xfrm>
        </p:spPr>
        <p:txBody>
          <a:bodyPr/>
          <a:lstStyle/>
          <a:p>
            <a:r>
              <a:rPr lang="en-US" dirty="0"/>
              <a:t>Exploring Solar © 2018 The NEED Project </a:t>
            </a:r>
          </a:p>
        </p:txBody>
      </p:sp>
    </p:spTree>
    <p:extLst>
      <p:ext uri="{BB962C8B-B14F-4D97-AF65-F5344CB8AC3E}">
        <p14:creationId xmlns:p14="http://schemas.microsoft.com/office/powerpoint/2010/main" val="1666696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 Digital Multimeter</a:t>
            </a:r>
          </a:p>
        </p:txBody>
      </p:sp>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3" b="99789" l="0" r="99647">
                        <a14:foregroundMark x1="37456" y1="73418" x2="37456" y2="73418"/>
                        <a14:foregroundMark x1="42756" y1="74684" x2="42756" y2="74684"/>
                        <a14:backgroundMark x1="5300" y1="41983" x2="5300" y2="41983"/>
                      </a14:backgroundRemoval>
                    </a14:imgEffect>
                  </a14:imgLayer>
                </a14:imgProps>
              </a:ext>
              <a:ext uri="{28A0092B-C50C-407E-A947-70E740481C1C}">
                <a14:useLocalDpi xmlns:a14="http://schemas.microsoft.com/office/drawing/2010/main" val="0"/>
              </a:ext>
            </a:extLst>
          </a:blip>
          <a:srcRect/>
          <a:stretch>
            <a:fillRect/>
          </a:stretch>
        </p:blipFill>
        <p:spPr bwMode="auto">
          <a:xfrm>
            <a:off x="3503613" y="1495778"/>
            <a:ext cx="2695575"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5842000" y="2410178"/>
            <a:ext cx="1447800" cy="53340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289800" y="1952978"/>
            <a:ext cx="1752600" cy="1477328"/>
          </a:xfrm>
          <a:prstGeom prst="rect">
            <a:avLst/>
          </a:prstGeom>
          <a:noFill/>
        </p:spPr>
        <p:txBody>
          <a:bodyPr wrap="square" rtlCol="0">
            <a:spAutoFit/>
          </a:bodyPr>
          <a:lstStyle/>
          <a:p>
            <a:r>
              <a:rPr lang="en-US" dirty="0"/>
              <a:t>Indicates voltage from alternating current. Do not use.</a:t>
            </a:r>
          </a:p>
        </p:txBody>
      </p:sp>
      <p:cxnSp>
        <p:nvCxnSpPr>
          <p:cNvPr id="7" name="Straight Arrow Connector 6"/>
          <p:cNvCxnSpPr/>
          <p:nvPr/>
        </p:nvCxnSpPr>
        <p:spPr>
          <a:xfrm flipH="1" flipV="1">
            <a:off x="5842000" y="4315178"/>
            <a:ext cx="1066800" cy="38100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336800" y="2943578"/>
            <a:ext cx="1524000" cy="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413000" y="4505678"/>
            <a:ext cx="1905000" cy="57150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061200" y="4315178"/>
            <a:ext cx="1524000" cy="646331"/>
          </a:xfrm>
          <a:prstGeom prst="rect">
            <a:avLst/>
          </a:prstGeom>
          <a:noFill/>
        </p:spPr>
        <p:txBody>
          <a:bodyPr wrap="square" rtlCol="0">
            <a:spAutoFit/>
          </a:bodyPr>
          <a:lstStyle/>
          <a:p>
            <a:r>
              <a:rPr lang="en-US" dirty="0"/>
              <a:t>DC Current Scale</a:t>
            </a:r>
          </a:p>
        </p:txBody>
      </p:sp>
      <p:sp>
        <p:nvSpPr>
          <p:cNvPr id="11" name="TextBox 10"/>
          <p:cNvSpPr txBox="1"/>
          <p:nvPr/>
        </p:nvSpPr>
        <p:spPr>
          <a:xfrm>
            <a:off x="1117600" y="2620412"/>
            <a:ext cx="1600200" cy="646331"/>
          </a:xfrm>
          <a:prstGeom prst="rect">
            <a:avLst/>
          </a:prstGeom>
          <a:noFill/>
        </p:spPr>
        <p:txBody>
          <a:bodyPr wrap="square" rtlCol="0">
            <a:spAutoFit/>
          </a:bodyPr>
          <a:lstStyle/>
          <a:p>
            <a:r>
              <a:rPr lang="en-US" dirty="0"/>
              <a:t>DC Voltage Scale</a:t>
            </a:r>
          </a:p>
        </p:txBody>
      </p:sp>
      <p:sp>
        <p:nvSpPr>
          <p:cNvPr id="12" name="TextBox 11"/>
          <p:cNvSpPr txBox="1"/>
          <p:nvPr/>
        </p:nvSpPr>
        <p:spPr>
          <a:xfrm>
            <a:off x="1117600" y="4681392"/>
            <a:ext cx="1447800" cy="923330"/>
          </a:xfrm>
          <a:prstGeom prst="rect">
            <a:avLst/>
          </a:prstGeom>
          <a:noFill/>
        </p:spPr>
        <p:txBody>
          <a:bodyPr wrap="square" rtlCol="0">
            <a:spAutoFit/>
          </a:bodyPr>
          <a:lstStyle/>
          <a:p>
            <a:r>
              <a:rPr lang="en-US" dirty="0"/>
              <a:t>Resistance Scale. Do not use.</a:t>
            </a:r>
          </a:p>
        </p:txBody>
      </p:sp>
      <p:sp>
        <p:nvSpPr>
          <p:cNvPr id="14" name="Footer Placeholder 8">
            <a:extLst>
              <a:ext uri="{FF2B5EF4-FFF2-40B4-BE49-F238E27FC236}">
                <a16:creationId xmlns:a16="http://schemas.microsoft.com/office/drawing/2014/main" id="{7B443226-120A-419B-A8D7-22F77F0B7755}"/>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1572783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Wiring the PV Modules</a:t>
            </a:r>
          </a:p>
        </p:txBody>
      </p:sp>
      <p:sp>
        <p:nvSpPr>
          <p:cNvPr id="3" name="Text Placeholder 2"/>
          <p:cNvSpPr>
            <a:spLocks noGrp="1"/>
          </p:cNvSpPr>
          <p:nvPr>
            <p:ph type="body" idx="1"/>
          </p:nvPr>
        </p:nvSpPr>
        <p:spPr>
          <a:xfrm>
            <a:off x="839788" y="1794935"/>
            <a:ext cx="5157787" cy="506942"/>
          </a:xfrm>
        </p:spPr>
        <p:txBody>
          <a:bodyPr/>
          <a:lstStyle/>
          <a:p>
            <a:r>
              <a:rPr lang="en-US" b="0" dirty="0"/>
              <a:t>Series</a:t>
            </a:r>
          </a:p>
        </p:txBody>
      </p:sp>
      <p:sp>
        <p:nvSpPr>
          <p:cNvPr id="5" name="Text Placeholder 4"/>
          <p:cNvSpPr>
            <a:spLocks noGrp="1"/>
          </p:cNvSpPr>
          <p:nvPr>
            <p:ph type="body" sz="quarter" idx="3"/>
          </p:nvPr>
        </p:nvSpPr>
        <p:spPr>
          <a:xfrm>
            <a:off x="6172200" y="1794935"/>
            <a:ext cx="5183188" cy="506942"/>
          </a:xfrm>
        </p:spPr>
        <p:txBody>
          <a:bodyPr/>
          <a:lstStyle/>
          <a:p>
            <a:r>
              <a:rPr lang="en-US" b="0" dirty="0"/>
              <a:t>Parallel</a:t>
            </a:r>
          </a:p>
        </p:txBody>
      </p:sp>
      <p:pic>
        <p:nvPicPr>
          <p:cNvPr id="7" name="Content Placehold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tretch/>
        </p:blipFill>
        <p:spPr>
          <a:xfrm rot="16200000">
            <a:off x="2065966" y="1352822"/>
            <a:ext cx="2869843" cy="5092512"/>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rot="16200000">
            <a:off x="7397835" y="1352822"/>
            <a:ext cx="2869843" cy="5092512"/>
          </a:xfrm>
        </p:spPr>
      </p:pic>
      <p:sp>
        <p:nvSpPr>
          <p:cNvPr id="10" name="Footer Placeholder 8">
            <a:extLst>
              <a:ext uri="{FF2B5EF4-FFF2-40B4-BE49-F238E27FC236}">
                <a16:creationId xmlns:a16="http://schemas.microsoft.com/office/drawing/2014/main" id="{2D06D71E-F2B1-4B36-813B-9CCBD362A1EF}"/>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26032810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 More Information</a:t>
            </a:r>
          </a:p>
        </p:txBody>
      </p:sp>
      <p:sp>
        <p:nvSpPr>
          <p:cNvPr id="3" name="Content Placeholder 2"/>
          <p:cNvSpPr>
            <a:spLocks noGrp="1"/>
          </p:cNvSpPr>
          <p:nvPr>
            <p:ph type="body" idx="1"/>
          </p:nvPr>
        </p:nvSpPr>
        <p:spPr>
          <a:xfrm>
            <a:off x="839788" y="1662926"/>
            <a:ext cx="5256212" cy="4268952"/>
          </a:xfrm>
        </p:spPr>
        <p:txBody>
          <a:bodyPr>
            <a:normAutofit fontScale="92500" lnSpcReduction="20000"/>
          </a:bodyPr>
          <a:lstStyle/>
          <a:p>
            <a:pPr marL="0" indent="0">
              <a:buNone/>
            </a:pPr>
            <a:r>
              <a:rPr lang="en-US" altLang="en-US" sz="3600" dirty="0"/>
              <a:t>The NEED Project</a:t>
            </a:r>
            <a:endParaRPr lang="en-US" altLang="en-US" sz="3600" dirty="0">
              <a:hlinkClick r:id="" action="ppaction://noaction"/>
            </a:endParaRPr>
          </a:p>
          <a:p>
            <a:pPr lvl="1"/>
            <a:r>
              <a:rPr lang="en-US" altLang="en-US" sz="3600" dirty="0">
                <a:hlinkClick r:id="" action="ppaction://noaction"/>
              </a:rPr>
              <a:t>www.need.org</a:t>
            </a:r>
            <a:endParaRPr lang="en-US" altLang="en-US" sz="3600" dirty="0"/>
          </a:p>
          <a:p>
            <a:pPr lvl="1"/>
            <a:r>
              <a:rPr lang="en-US" altLang="en-US" sz="3600" dirty="0">
                <a:hlinkClick r:id="rId2"/>
              </a:rPr>
              <a:t>info@need.org</a:t>
            </a:r>
            <a:endParaRPr lang="en-US" altLang="en-US" sz="3600" dirty="0"/>
          </a:p>
          <a:p>
            <a:pPr lvl="1"/>
            <a:r>
              <a:rPr lang="en-US" altLang="en-US" sz="3600" dirty="0"/>
              <a:t>1-800-875-5029</a:t>
            </a:r>
          </a:p>
          <a:p>
            <a:pPr marL="0" indent="0">
              <a:buNone/>
            </a:pPr>
            <a:endParaRPr lang="en-US" altLang="en-US" sz="1500" dirty="0"/>
          </a:p>
          <a:p>
            <a:pPr marL="0" indent="0">
              <a:buNone/>
            </a:pPr>
            <a:r>
              <a:rPr lang="en-US" altLang="en-US" sz="3600" dirty="0"/>
              <a:t>Energy Information Administration</a:t>
            </a:r>
          </a:p>
          <a:p>
            <a:pPr lvl="1"/>
            <a:r>
              <a:rPr lang="en-US" altLang="en-US" sz="3600" dirty="0"/>
              <a:t>U.S. Department of Energy</a:t>
            </a:r>
          </a:p>
          <a:p>
            <a:pPr lvl="1"/>
            <a:r>
              <a:rPr lang="en-US" altLang="en-US" sz="3600" dirty="0">
                <a:hlinkClick r:id="rId3"/>
              </a:rPr>
              <a:t>www.eia.gov</a:t>
            </a:r>
            <a:endParaRPr lang="en-US" altLang="en-US" sz="3600" dirty="0"/>
          </a:p>
          <a:p>
            <a:endParaRPr lang="en-US" dirty="0"/>
          </a:p>
        </p:txBody>
      </p:sp>
      <p:sp>
        <p:nvSpPr>
          <p:cNvPr id="10" name="Footer Placeholder 8">
            <a:extLst>
              <a:ext uri="{FF2B5EF4-FFF2-40B4-BE49-F238E27FC236}">
                <a16:creationId xmlns:a16="http://schemas.microsoft.com/office/drawing/2014/main" id="{F279531A-18D9-4438-94C4-8E59F0A8B285}"/>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pic>
        <p:nvPicPr>
          <p:cNvPr id="12" name="Picture 11" descr="A picture containing person, table, indoor&#10;&#10;Description generated with very high confidence">
            <a:extLst>
              <a:ext uri="{FF2B5EF4-FFF2-40B4-BE49-F238E27FC236}">
                <a16:creationId xmlns:a16="http://schemas.microsoft.com/office/drawing/2014/main" id="{4881FA82-FDF4-4AC2-8583-5141199769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094" y="1101194"/>
            <a:ext cx="6019906" cy="4549619"/>
          </a:xfrm>
          <a:prstGeom prst="rect">
            <a:avLst/>
          </a:prstGeom>
        </p:spPr>
      </p:pic>
    </p:spTree>
    <p:extLst>
      <p:ext uri="{BB962C8B-B14F-4D97-AF65-F5344CB8AC3E}">
        <p14:creationId xmlns:p14="http://schemas.microsoft.com/office/powerpoint/2010/main" val="22730492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IS SOCIAL!</a:t>
            </a:r>
          </a:p>
        </p:txBody>
      </p:sp>
      <p:sp>
        <p:nvSpPr>
          <p:cNvPr id="3" name="Text Placeholder 2"/>
          <p:cNvSpPr>
            <a:spLocks noGrp="1"/>
          </p:cNvSpPr>
          <p:nvPr>
            <p:ph type="body" sz="quarter" idx="10"/>
          </p:nvPr>
        </p:nvSpPr>
        <p:spPr/>
        <p:txBody>
          <a:bodyPr>
            <a:normAutofit fontScale="92500" lnSpcReduction="10000"/>
          </a:bodyPr>
          <a:lstStyle/>
          <a:p>
            <a:r>
              <a:rPr lang="en-US" dirty="0"/>
              <a:t>Stay up-to-date with NEED. “Like” us on Facebook! Search for The NEED Project, and check out all we’ve got going on!</a:t>
            </a:r>
          </a:p>
          <a:p>
            <a:endParaRPr lang="en-US" dirty="0"/>
          </a:p>
        </p:txBody>
      </p:sp>
      <p:sp>
        <p:nvSpPr>
          <p:cNvPr id="4" name="Text Placeholder 3"/>
          <p:cNvSpPr>
            <a:spLocks noGrp="1"/>
          </p:cNvSpPr>
          <p:nvPr>
            <p:ph type="body" sz="quarter" idx="11"/>
          </p:nvPr>
        </p:nvSpPr>
        <p:spPr/>
        <p:txBody>
          <a:bodyPr/>
          <a:lstStyle/>
          <a:p>
            <a:r>
              <a:rPr lang="en-US" dirty="0"/>
              <a:t>Follow us on Twitter. We share the latest energy news from around the country, @</a:t>
            </a:r>
            <a:r>
              <a:rPr lang="en-US" dirty="0" err="1"/>
              <a:t>NEED_Project</a:t>
            </a:r>
            <a:r>
              <a:rPr lang="en-US" dirty="0"/>
              <a:t>.</a:t>
            </a:r>
          </a:p>
          <a:p>
            <a:endParaRPr lang="en-US" dirty="0"/>
          </a:p>
        </p:txBody>
      </p:sp>
      <p:sp>
        <p:nvSpPr>
          <p:cNvPr id="5" name="Text Placeholder 4"/>
          <p:cNvSpPr>
            <a:spLocks noGrp="1"/>
          </p:cNvSpPr>
          <p:nvPr>
            <p:ph type="body" sz="quarter" idx="12"/>
          </p:nvPr>
        </p:nvSpPr>
        <p:spPr/>
        <p:txBody>
          <a:bodyPr>
            <a:normAutofit fontScale="92500"/>
          </a:bodyPr>
          <a:lstStyle/>
          <a:p>
            <a:r>
              <a:rPr lang="en-US" dirty="0"/>
              <a:t>Follow us on Instagram and check out the photos taken at NEED events, instagram.com/</a:t>
            </a:r>
            <a:r>
              <a:rPr lang="en-US" dirty="0" err="1"/>
              <a:t>theneedproject</a:t>
            </a:r>
            <a:r>
              <a:rPr lang="en-US" dirty="0"/>
              <a:t>. </a:t>
            </a:r>
          </a:p>
          <a:p>
            <a:endParaRPr lang="en-US" dirty="0"/>
          </a:p>
        </p:txBody>
      </p:sp>
      <p:sp>
        <p:nvSpPr>
          <p:cNvPr id="6" name="Text Placeholder 5"/>
          <p:cNvSpPr>
            <a:spLocks noGrp="1"/>
          </p:cNvSpPr>
          <p:nvPr>
            <p:ph type="body" sz="quarter" idx="13"/>
          </p:nvPr>
        </p:nvSpPr>
        <p:spPr/>
        <p:txBody>
          <a:bodyPr/>
          <a:lstStyle/>
          <a:p>
            <a:r>
              <a:rPr lang="en-US" dirty="0"/>
              <a:t>Follow us on Pinterest and pin ideas to use in your classroom, Pinterest.com/</a:t>
            </a:r>
            <a:r>
              <a:rPr lang="en-US" dirty="0" err="1"/>
              <a:t>NeedProject</a:t>
            </a:r>
            <a:r>
              <a:rPr lang="en-US" dirty="0"/>
              <a:t>. </a:t>
            </a:r>
          </a:p>
          <a:p>
            <a:endParaRPr lang="en-US" dirty="0"/>
          </a:p>
        </p:txBody>
      </p:sp>
      <p:sp>
        <p:nvSpPr>
          <p:cNvPr id="8" name="Footer Placeholder 8">
            <a:extLst>
              <a:ext uri="{FF2B5EF4-FFF2-40B4-BE49-F238E27FC236}">
                <a16:creationId xmlns:a16="http://schemas.microsoft.com/office/drawing/2014/main" id="{C7CBDDBB-606E-4240-BC83-D08450AE8F6F}"/>
              </a:ext>
            </a:extLst>
          </p:cNvPr>
          <p:cNvSpPr txBox="1">
            <a:spLocks/>
          </p:cNvSpPr>
          <p:nvPr/>
        </p:nvSpPr>
        <p:spPr>
          <a:xfrm>
            <a:off x="1396142" y="6492875"/>
            <a:ext cx="4454524" cy="2782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Exploring Solar © 2018 The NEED Project </a:t>
            </a:r>
          </a:p>
        </p:txBody>
      </p:sp>
    </p:spTree>
    <p:extLst>
      <p:ext uri="{BB962C8B-B14F-4D97-AF65-F5344CB8AC3E}">
        <p14:creationId xmlns:p14="http://schemas.microsoft.com/office/powerpoint/2010/main" val="1610000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697" y="181912"/>
            <a:ext cx="2924058" cy="2479226"/>
          </a:xfrm>
        </p:spPr>
        <p:txBody>
          <a:bodyPr>
            <a:normAutofit fontScale="90000"/>
          </a:bodyPr>
          <a:lstStyle/>
          <a:p>
            <a:r>
              <a:rPr lang="en-US" dirty="0"/>
              <a:t>Average Daily Solar Insolation Per Month</a:t>
            </a:r>
          </a:p>
        </p:txBody>
      </p:sp>
      <p:sp>
        <p:nvSpPr>
          <p:cNvPr id="6" name="Footer Placeholder 8">
            <a:extLst>
              <a:ext uri="{FF2B5EF4-FFF2-40B4-BE49-F238E27FC236}">
                <a16:creationId xmlns:a16="http://schemas.microsoft.com/office/drawing/2014/main" id="{D09E8D4C-1541-45BB-BBFB-AD73114DD337}"/>
              </a:ext>
            </a:extLst>
          </p:cNvPr>
          <p:cNvSpPr>
            <a:spLocks noGrp="1"/>
          </p:cNvSpPr>
          <p:nvPr>
            <p:ph type="ftr" sz="quarter" idx="13"/>
          </p:nvPr>
        </p:nvSpPr>
        <p:spPr>
          <a:xfrm>
            <a:off x="1384419" y="6518031"/>
            <a:ext cx="4454524" cy="278232"/>
          </a:xfrm>
        </p:spPr>
        <p:txBody>
          <a:bodyPr/>
          <a:lstStyle/>
          <a:p>
            <a:r>
              <a:rPr lang="en-US" dirty="0"/>
              <a:t>Exploring Solar © 2018 The NEED Project </a:t>
            </a:r>
          </a:p>
        </p:txBody>
      </p:sp>
      <p:pic>
        <p:nvPicPr>
          <p:cNvPr id="10" name="Picture 9">
            <a:extLst>
              <a:ext uri="{FF2B5EF4-FFF2-40B4-BE49-F238E27FC236}">
                <a16:creationId xmlns:a16="http://schemas.microsoft.com/office/drawing/2014/main" id="{AC6952A0-1303-470B-8CED-9BE93C28B7C8}"/>
              </a:ext>
            </a:extLst>
          </p:cNvPr>
          <p:cNvPicPr>
            <a:picLocks noChangeAspect="1"/>
          </p:cNvPicPr>
          <p:nvPr/>
        </p:nvPicPr>
        <p:blipFill rotWithShape="1">
          <a:blip r:embed="rId3"/>
          <a:srcRect l="3900" t="3931" r="4033" b="4957"/>
          <a:stretch/>
        </p:blipFill>
        <p:spPr>
          <a:xfrm>
            <a:off x="3481755" y="0"/>
            <a:ext cx="8593015" cy="6571129"/>
          </a:xfrm>
          <a:prstGeom prst="rect">
            <a:avLst/>
          </a:prstGeom>
        </p:spPr>
      </p:pic>
    </p:spTree>
    <p:extLst>
      <p:ext uri="{BB962C8B-B14F-4D97-AF65-F5344CB8AC3E}">
        <p14:creationId xmlns:p14="http://schemas.microsoft.com/office/powerpoint/2010/main" val="2957409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Uses of Solar Energy</a:t>
            </a:r>
          </a:p>
        </p:txBody>
      </p:sp>
      <p:sp>
        <p:nvSpPr>
          <p:cNvPr id="3" name="Content Placeholder 2"/>
          <p:cNvSpPr>
            <a:spLocks noGrp="1"/>
          </p:cNvSpPr>
          <p:nvPr>
            <p:ph idx="1"/>
          </p:nvPr>
        </p:nvSpPr>
        <p:spPr/>
        <p:txBody>
          <a:bodyPr/>
          <a:lstStyle/>
          <a:p>
            <a:r>
              <a:rPr lang="en-US" sz="3200" dirty="0"/>
              <a:t>Daylight</a:t>
            </a:r>
          </a:p>
          <a:p>
            <a:r>
              <a:rPr lang="en-US" sz="3200" dirty="0"/>
              <a:t>Drying Agricultural Products</a:t>
            </a:r>
          </a:p>
          <a:p>
            <a:r>
              <a:rPr lang="en-US" sz="3200" dirty="0"/>
              <a:t>Space Heating</a:t>
            </a:r>
          </a:p>
          <a:p>
            <a:r>
              <a:rPr lang="en-US" sz="3200" dirty="0"/>
              <a:t>Water Heating</a:t>
            </a:r>
          </a:p>
          <a:p>
            <a:r>
              <a:rPr lang="en-US" sz="3200" dirty="0"/>
              <a:t>Generating Electrical Power</a:t>
            </a:r>
          </a:p>
          <a:p>
            <a:pPr lvl="1"/>
            <a:r>
              <a:rPr lang="en-US" sz="2800" dirty="0"/>
              <a:t>Concentrating Solar Power (CSP)</a:t>
            </a:r>
          </a:p>
          <a:p>
            <a:pPr lvl="1"/>
            <a:r>
              <a:rPr lang="en-US" sz="2800" dirty="0"/>
              <a:t>Photovoltaics</a:t>
            </a:r>
          </a:p>
          <a:p>
            <a:endParaRPr lang="en-US" dirty="0"/>
          </a:p>
        </p:txBody>
      </p:sp>
      <p:sp>
        <p:nvSpPr>
          <p:cNvPr id="5" name="Footer Placeholder 8">
            <a:extLst>
              <a:ext uri="{FF2B5EF4-FFF2-40B4-BE49-F238E27FC236}">
                <a16:creationId xmlns:a16="http://schemas.microsoft.com/office/drawing/2014/main" id="{06C758C9-852D-4095-AAB2-6ED3B8EB1FB7}"/>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118233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Daylighting</a:t>
            </a:r>
          </a:p>
        </p:txBody>
      </p:sp>
      <p:pic>
        <p:nvPicPr>
          <p:cNvPr id="7" name="Picture Placeholder 6"/>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36" r="2436"/>
          <a:stretch>
            <a:fillRect/>
          </a:stretch>
        </p:blipFill>
        <p:spPr/>
      </p:pic>
      <p:pic>
        <p:nvPicPr>
          <p:cNvPr id="8" name="Picture Placeholder 7"/>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7180" b="17180"/>
          <a:stretch>
            <a:fillRect/>
          </a:stretch>
        </p:blipFill>
        <p:spPr/>
      </p:pic>
      <p:pic>
        <p:nvPicPr>
          <p:cNvPr id="9" name="Picture Placeholder 8"/>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18120" b="18120"/>
          <a:stretch>
            <a:fillRect/>
          </a:stretch>
        </p:blipFill>
        <p:spPr/>
      </p:pic>
      <p:sp>
        <p:nvSpPr>
          <p:cNvPr id="11" name="Footer Placeholder 8">
            <a:extLst>
              <a:ext uri="{FF2B5EF4-FFF2-40B4-BE49-F238E27FC236}">
                <a16:creationId xmlns:a16="http://schemas.microsoft.com/office/drawing/2014/main" id="{9F116410-1C87-42A4-A89D-62DA85CBE43E}"/>
              </a:ext>
            </a:extLst>
          </p:cNvPr>
          <p:cNvSpPr>
            <a:spLocks noGrp="1"/>
          </p:cNvSpPr>
          <p:nvPr>
            <p:ph type="ftr" sz="quarter" idx="13"/>
          </p:nvPr>
        </p:nvSpPr>
        <p:spPr>
          <a:xfrm>
            <a:off x="1384419" y="6518031"/>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2407792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Daylighting</a:t>
            </a:r>
          </a:p>
        </p:txBody>
      </p:sp>
      <p:pic>
        <p:nvPicPr>
          <p:cNvPr id="6" name="Picture Placeholder 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5959" r="5959"/>
          <a:stretch>
            <a:fillRect/>
          </a:stretch>
        </p:blipFill>
        <p:spPr/>
      </p:pic>
      <p:pic>
        <p:nvPicPr>
          <p:cNvPr id="7" name="Picture Placeholder 6"/>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7375" r="7375"/>
          <a:stretch>
            <a:fillRect/>
          </a:stretch>
        </p:blipFill>
        <p:spPr/>
      </p:pic>
      <p:sp>
        <p:nvSpPr>
          <p:cNvPr id="9" name="Footer Placeholder 8">
            <a:extLst>
              <a:ext uri="{FF2B5EF4-FFF2-40B4-BE49-F238E27FC236}">
                <a16:creationId xmlns:a16="http://schemas.microsoft.com/office/drawing/2014/main" id="{4E73442E-D026-4BAF-8A3E-462C4D0DF303}"/>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3740834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3519"/>
            <a:ext cx="10721622" cy="775053"/>
          </a:xfrm>
        </p:spPr>
        <p:txBody>
          <a:bodyPr/>
          <a:lstStyle/>
          <a:p>
            <a:r>
              <a:rPr lang="en-US" b="0" dirty="0"/>
              <a:t>Drying Agricultural Products</a:t>
            </a:r>
          </a:p>
        </p:txBody>
      </p:sp>
      <p:pic>
        <p:nvPicPr>
          <p:cNvPr id="8" name="Picture Placeholder 7"/>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18937" b="25419"/>
          <a:stretch/>
        </p:blipFill>
        <p:spPr>
          <a:xfrm>
            <a:off x="6299200" y="1163884"/>
            <a:ext cx="5260622" cy="2194560"/>
          </a:xfrm>
        </p:spPr>
      </p:pic>
      <p:pic>
        <p:nvPicPr>
          <p:cNvPr id="9" name="Picture Placeholder 8"/>
          <p:cNvPicPr>
            <a:picLocks noGrp="1" noChangeAspect="1"/>
          </p:cNvPicPr>
          <p:nvPr>
            <p:ph type="pic" sz="quarter" idx="16"/>
          </p:nvPr>
        </p:nvPicPr>
        <p:blipFill rotWithShape="1">
          <a:blip r:embed="rId4">
            <a:extLst>
              <a:ext uri="{28A0092B-C50C-407E-A947-70E740481C1C}">
                <a14:useLocalDpi xmlns:a14="http://schemas.microsoft.com/office/drawing/2010/main" val="0"/>
              </a:ext>
            </a:extLst>
          </a:blip>
          <a:srcRect t="6118" b="24594"/>
          <a:stretch/>
        </p:blipFill>
        <p:spPr>
          <a:xfrm>
            <a:off x="6299200" y="3499556"/>
            <a:ext cx="5260622" cy="2743200"/>
          </a:xfrm>
        </p:spPr>
      </p:pic>
      <p:pic>
        <p:nvPicPr>
          <p:cNvPr id="6" name="Picture 5" descr="A picture containing text, map&#10;&#10;Description generated with very high confidence">
            <a:extLst>
              <a:ext uri="{FF2B5EF4-FFF2-40B4-BE49-F238E27FC236}">
                <a16:creationId xmlns:a16="http://schemas.microsoft.com/office/drawing/2014/main" id="{420A4A98-7F78-4EA0-80C5-35E44538DC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31" y="1434603"/>
            <a:ext cx="5639931" cy="4445592"/>
          </a:xfrm>
          <a:prstGeom prst="rect">
            <a:avLst/>
          </a:prstGeom>
        </p:spPr>
      </p:pic>
      <p:sp>
        <p:nvSpPr>
          <p:cNvPr id="11" name="TextBox 10">
            <a:extLst>
              <a:ext uri="{FF2B5EF4-FFF2-40B4-BE49-F238E27FC236}">
                <a16:creationId xmlns:a16="http://schemas.microsoft.com/office/drawing/2014/main" id="{8F2C4E14-4618-4061-9F10-7CFC9370ACBA}"/>
              </a:ext>
            </a:extLst>
          </p:cNvPr>
          <p:cNvSpPr txBox="1"/>
          <p:nvPr/>
        </p:nvSpPr>
        <p:spPr>
          <a:xfrm>
            <a:off x="200200" y="5740168"/>
            <a:ext cx="2555631" cy="276999"/>
          </a:xfrm>
          <a:prstGeom prst="rect">
            <a:avLst/>
          </a:prstGeom>
          <a:noFill/>
        </p:spPr>
        <p:txBody>
          <a:bodyPr wrap="square" rtlCol="0">
            <a:spAutoFit/>
          </a:bodyPr>
          <a:lstStyle/>
          <a:p>
            <a:r>
              <a:rPr lang="en-US" sz="1200" i="1" dirty="0"/>
              <a:t>Source: Thermal Science, 2014</a:t>
            </a:r>
          </a:p>
        </p:txBody>
      </p:sp>
      <p:sp>
        <p:nvSpPr>
          <p:cNvPr id="12" name="Footer Placeholder 8">
            <a:extLst>
              <a:ext uri="{FF2B5EF4-FFF2-40B4-BE49-F238E27FC236}">
                <a16:creationId xmlns:a16="http://schemas.microsoft.com/office/drawing/2014/main" id="{7F10E032-3B62-4228-98FB-DBDD5204CEE9}"/>
              </a:ext>
            </a:extLst>
          </p:cNvPr>
          <p:cNvSpPr>
            <a:spLocks noGrp="1"/>
          </p:cNvSpPr>
          <p:nvPr>
            <p:ph type="ftr" sz="quarter" idx="13"/>
          </p:nvPr>
        </p:nvSpPr>
        <p:spPr>
          <a:xfrm>
            <a:off x="1396142" y="6492875"/>
            <a:ext cx="4454524" cy="278232"/>
          </a:xfrm>
        </p:spPr>
        <p:txBody>
          <a:bodyPr/>
          <a:lstStyle/>
          <a:p>
            <a:r>
              <a:rPr lang="en-US" dirty="0"/>
              <a:t>Exploring Solar © 2018 The NEED Project </a:t>
            </a:r>
          </a:p>
        </p:txBody>
      </p:sp>
    </p:spTree>
    <p:extLst>
      <p:ext uri="{BB962C8B-B14F-4D97-AF65-F5344CB8AC3E}">
        <p14:creationId xmlns:p14="http://schemas.microsoft.com/office/powerpoint/2010/main" val="3801981835"/>
      </p:ext>
    </p:extLst>
  </p:cSld>
  <p:clrMapOvr>
    <a:masterClrMapping/>
  </p:clrMapOvr>
</p:sld>
</file>

<file path=ppt/theme/theme1.xml><?xml version="1.0" encoding="utf-8"?>
<a:theme xmlns:a="http://schemas.openxmlformats.org/drawingml/2006/main" name="NewTemp201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Temp2017.pptx" id="{8CE685BC-EAD4-4B04-AD34-D12CC5CB9C7E}" vid="{9D789DC2-756E-4482-B117-D6B6D7DBFF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NewTemp2017</Template>
  <TotalTime>263</TotalTime>
  <Words>4497</Words>
  <Application>Microsoft Office PowerPoint</Application>
  <PresentationFormat>Widescreen</PresentationFormat>
  <Paragraphs>339</Paragraphs>
  <Slides>43</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ＭＳ Ｐゴシック</vt:lpstr>
      <vt:lpstr>Arial</vt:lpstr>
      <vt:lpstr>Calibri</vt:lpstr>
      <vt:lpstr>Verdana</vt:lpstr>
      <vt:lpstr>ヒラギノ角ゴ Pro W3</vt:lpstr>
      <vt:lpstr>NewTemp2017</vt:lpstr>
      <vt:lpstr>Exploring Solar Energy</vt:lpstr>
      <vt:lpstr>Review: Atomic Structure</vt:lpstr>
      <vt:lpstr>Radiant Energy</vt:lpstr>
      <vt:lpstr>Variances in Solar Radiation</vt:lpstr>
      <vt:lpstr>Average Daily Solar Insolation Per Month</vt:lpstr>
      <vt:lpstr>Major Uses of Solar Energy</vt:lpstr>
      <vt:lpstr>Daylighting</vt:lpstr>
      <vt:lpstr>Daylighting</vt:lpstr>
      <vt:lpstr>Drying Agricultural Products</vt:lpstr>
      <vt:lpstr>Space Heating Through Passive Solar</vt:lpstr>
      <vt:lpstr>Passive Solar</vt:lpstr>
      <vt:lpstr>PowerPoint Presentation</vt:lpstr>
      <vt:lpstr>Solar Collector</vt:lpstr>
      <vt:lpstr>Solar Thermal Collector Uses</vt:lpstr>
      <vt:lpstr>Generating Electrical Power</vt:lpstr>
      <vt:lpstr>Concentrating Solar Power (CSP)</vt:lpstr>
      <vt:lpstr>PowerPoint Presentation</vt:lpstr>
      <vt:lpstr>How a Power Tower Works</vt:lpstr>
      <vt:lpstr>Ivanpah, Mojave Desert</vt:lpstr>
      <vt:lpstr>Photovoltaics</vt:lpstr>
      <vt:lpstr>PowerPoint Presentation</vt:lpstr>
      <vt:lpstr>PV Cell</vt:lpstr>
      <vt:lpstr>N-type</vt:lpstr>
      <vt:lpstr>P-type</vt:lpstr>
      <vt:lpstr>P-N Junction</vt:lpstr>
      <vt:lpstr>PowerPoint Presentation</vt:lpstr>
      <vt:lpstr>Conversion Efficiency</vt:lpstr>
      <vt:lpstr>PV Array Components</vt:lpstr>
      <vt:lpstr>PV System Components</vt:lpstr>
      <vt:lpstr>Net Metering</vt:lpstr>
      <vt:lpstr>Net Metering Participation</vt:lpstr>
      <vt:lpstr>PV Array Fields</vt:lpstr>
      <vt:lpstr>Remote PV Power</vt:lpstr>
      <vt:lpstr>Top Countries for Installed PV Capacity</vt:lpstr>
      <vt:lpstr>Global PV Growth</vt:lpstr>
      <vt:lpstr>Projected Global Photovoltaic Growth</vt:lpstr>
      <vt:lpstr>Advantages of Solar Energy</vt:lpstr>
      <vt:lpstr>Disadvantages of Solar Energy</vt:lpstr>
      <vt:lpstr>Classroom Photovoltaics</vt:lpstr>
      <vt:lpstr>Using a Digital Multimeter</vt:lpstr>
      <vt:lpstr>Wiring the PV Modules</vt:lpstr>
      <vt:lpstr>For More Information</vt:lpstr>
      <vt:lpstr>NEED IS SOCIAL!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Solar Energy</dc:title>
  <dc:creator>Yvonne Cramer</dc:creator>
  <cp:lastModifiedBy>Kim Swan</cp:lastModifiedBy>
  <cp:revision>26</cp:revision>
  <dcterms:created xsi:type="dcterms:W3CDTF">2017-01-23T15:04:57Z</dcterms:created>
  <dcterms:modified xsi:type="dcterms:W3CDTF">2019-02-04T19:42:06Z</dcterms:modified>
</cp:coreProperties>
</file>