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80" r:id="rId12"/>
    <p:sldId id="281" r:id="rId13"/>
    <p:sldId id="268" r:id="rId14"/>
    <p:sldId id="269" r:id="rId15"/>
    <p:sldId id="270" r:id="rId16"/>
    <p:sldId id="271" r:id="rId17"/>
    <p:sldId id="290" r:id="rId18"/>
    <p:sldId id="273" r:id="rId19"/>
    <p:sldId id="274" r:id="rId20"/>
    <p:sldId id="275" r:id="rId21"/>
    <p:sldId id="276" r:id="rId22"/>
    <p:sldId id="297" r:id="rId23"/>
    <p:sldId id="29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94660"/>
  </p:normalViewPr>
  <p:slideViewPr>
    <p:cSldViewPr snapToGrid="0">
      <p:cViewPr varScale="1">
        <p:scale>
          <a:sx n="85" d="100"/>
          <a:sy n="85"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FA44A-BD34-40BE-91E4-A69D3BDD4506}" type="datetimeFigureOut">
              <a:rPr lang="en-US" smtClean="0"/>
              <a:t>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0FE9AD-6500-4210-9ABB-AFBCAFE4F6B5}" type="slidenum">
              <a:rPr lang="en-US" smtClean="0"/>
              <a:t>‹#›</a:t>
            </a:fld>
            <a:endParaRPr lang="en-US"/>
          </a:p>
        </p:txBody>
      </p:sp>
    </p:spTree>
    <p:extLst>
      <p:ext uri="{BB962C8B-B14F-4D97-AF65-F5344CB8AC3E}">
        <p14:creationId xmlns:p14="http://schemas.microsoft.com/office/powerpoint/2010/main" val="3969885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Sun is 93 million miles away.</a:t>
            </a:r>
          </a:p>
          <a:p>
            <a:pPr eaLnBrk="1" hangingPunct="1">
              <a:spcBef>
                <a:spcPct val="0"/>
              </a:spcBef>
            </a:pPr>
            <a:endParaRPr lang="en-US" altLang="en-US" dirty="0"/>
          </a:p>
          <a:p>
            <a:pPr eaLnBrk="1" hangingPunct="1">
              <a:spcBef>
                <a:spcPct val="0"/>
              </a:spcBef>
            </a:pPr>
            <a:r>
              <a:rPr lang="en-US" altLang="en-US" dirty="0"/>
              <a:t>The tiny fraction of the Sun’s energy hits the Earth (~a hundredth of a millionth of a percent) is enough to meet all our power needs and more. The sun provides more energy in</a:t>
            </a:r>
            <a:r>
              <a:rPr lang="en-US" altLang="en-US" baseline="0" dirty="0"/>
              <a:t> an hour than the U.S. uses in a year.</a:t>
            </a:r>
            <a:endParaRPr lang="en-US" altLang="en-US" dirty="0"/>
          </a:p>
          <a:p>
            <a:pPr eaLnBrk="1" hangingPunct="1">
              <a:spcBef>
                <a:spcPct val="0"/>
              </a:spcBef>
            </a:pPr>
            <a:endParaRPr lang="en-US" altLang="en-US" dirty="0"/>
          </a:p>
          <a:p>
            <a:pPr eaLnBrk="1" hangingPunct="1">
              <a:spcBef>
                <a:spcPct val="0"/>
              </a:spcBef>
            </a:pPr>
            <a:r>
              <a:rPr lang="en-US" altLang="en-US" dirty="0"/>
              <a:t>We call the energy from the sun, solar energy.</a:t>
            </a:r>
          </a:p>
          <a:p>
            <a:pPr eaLnBrk="1" hangingPunct="1">
              <a:spcBef>
                <a:spcPct val="0"/>
              </a:spcBef>
            </a:pPr>
            <a:endParaRPr lang="en-US" altLang="en-US" dirty="0"/>
          </a:p>
          <a:p>
            <a:pPr eaLnBrk="1" hangingPunct="1">
              <a:spcBef>
                <a:spcPct val="0"/>
              </a:spcBef>
            </a:pPr>
            <a:r>
              <a:rPr lang="en-US" altLang="en-US" dirty="0"/>
              <a:t>Solar energy is transmitted to the earth in the form of radiant energy.</a:t>
            </a:r>
          </a:p>
          <a:p>
            <a:pPr eaLnBrk="1" hangingPunct="1">
              <a:spcBef>
                <a:spcPct val="0"/>
              </a:spcBef>
            </a:pPr>
            <a:endParaRPr lang="en-US" altLang="en-US" dirty="0"/>
          </a:p>
          <a:p>
            <a:pPr eaLnBrk="1" hangingPunct="1">
              <a:spcBef>
                <a:spcPct val="0"/>
              </a:spcBef>
            </a:pPr>
            <a:r>
              <a:rPr lang="en-US" altLang="en-US" dirty="0"/>
              <a:t>It is vital to us because it provides the world—directly or indirectly– with almost all of its energy.</a:t>
            </a:r>
          </a:p>
          <a:p>
            <a:pPr eaLnBrk="1" hangingPunct="1">
              <a:spcBef>
                <a:spcPct val="0"/>
              </a:spcBef>
            </a:pPr>
            <a:endParaRPr lang="en-US" altLang="en-US" dirty="0"/>
          </a:p>
          <a:p>
            <a:pPr eaLnBrk="1" hangingPunct="1">
              <a:spcBef>
                <a:spcPct val="0"/>
              </a:spcBef>
            </a:pPr>
            <a:r>
              <a:rPr lang="en-US" altLang="en-US" dirty="0"/>
              <a:t>In addition to providing the energy that sustains the world, solar energy is stored in fossil fuels and biomass, and is responsible for powering the water cycle and producing wind.</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a:t>
            </a:fld>
            <a:endParaRPr lang="en-US"/>
          </a:p>
        </p:txBody>
      </p:sp>
    </p:spTree>
    <p:extLst>
      <p:ext uri="{BB962C8B-B14F-4D97-AF65-F5344CB8AC3E}">
        <p14:creationId xmlns:p14="http://schemas.microsoft.com/office/powerpoint/2010/main" val="176033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Exelon City Solar in Chicago, IL – this tracking flat-panel installation has 32,292</a:t>
            </a:r>
            <a:r>
              <a:rPr lang="en-US" baseline="0" dirty="0"/>
              <a:t> panels rated at a total of 10 MW capacity (DC).</a:t>
            </a:r>
          </a:p>
          <a:p>
            <a:endParaRPr lang="en-US" baseline="0" dirty="0"/>
          </a:p>
          <a:p>
            <a:r>
              <a:rPr lang="en-US" baseline="0" dirty="0"/>
              <a:t>Tracking solar panels rotate as the sun moves through the sky to maximize the amount of electricity they can produce.</a:t>
            </a:r>
            <a:endParaRPr lang="en-US" dirty="0"/>
          </a:p>
          <a:p>
            <a:endParaRPr lang="en-US" dirty="0"/>
          </a:p>
        </p:txBody>
      </p:sp>
      <p:sp>
        <p:nvSpPr>
          <p:cNvPr id="4" name="Slide Number Placeholder 3"/>
          <p:cNvSpPr>
            <a:spLocks noGrp="1"/>
          </p:cNvSpPr>
          <p:nvPr>
            <p:ph type="sldNum" sz="quarter" idx="10"/>
          </p:nvPr>
        </p:nvSpPr>
        <p:spPr/>
        <p:txBody>
          <a:bodyPr/>
          <a:lstStyle/>
          <a:p>
            <a:fld id="{905672FD-7CD8-4234-8C1A-432FD8B4C23B}" type="slidenum">
              <a:rPr lang="en-US" smtClean="0"/>
              <a:t>12</a:t>
            </a:fld>
            <a:endParaRPr lang="en-US"/>
          </a:p>
        </p:txBody>
      </p:sp>
    </p:spTree>
    <p:extLst>
      <p:ext uri="{BB962C8B-B14F-4D97-AF65-F5344CB8AC3E}">
        <p14:creationId xmlns:p14="http://schemas.microsoft.com/office/powerpoint/2010/main" val="287060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photovoltaic cell is the basic building block of a PV system.  Individual cells can vary in sizes from about 1cm to about 10 cm across.  Most cells are made with silicon today.  Silicon must be purified. This is one of the biggest expenses in the production of solar cells.</a:t>
            </a:r>
          </a:p>
          <a:p>
            <a:pPr eaLnBrk="1" hangingPunct="1">
              <a:spcBef>
                <a:spcPct val="0"/>
              </a:spcBef>
            </a:pPr>
            <a:endParaRPr lang="en-US" dirty="0"/>
          </a:p>
          <a:p>
            <a:pPr eaLnBrk="1" hangingPunct="1">
              <a:spcBef>
                <a:spcPct val="0"/>
              </a:spcBef>
            </a:pPr>
            <a:r>
              <a:rPr lang="en-US" dirty="0"/>
              <a:t>A slab (or wafer) of pure silicon is used to make a PV cell. The top of the slab is very thinly diffused with an “n” dopant, such as phosphorous. On the base of the slab, a small amount of a “p” dopant, typically boron, is diffused. The boron side of the slab is 1,000 times thicker than the phosphorous side. The phosphorous has one more electron in its outer shell than silicon, and the boron has one less. </a:t>
            </a:r>
          </a:p>
          <a:p>
            <a:pPr eaLnBrk="1" hangingPunct="1">
              <a:spcBef>
                <a:spcPct val="0"/>
              </a:spcBef>
            </a:pPr>
            <a:endParaRPr lang="en-US" dirty="0"/>
          </a:p>
          <a:p>
            <a:pPr eaLnBrk="1" hangingPunct="1">
              <a:spcBef>
                <a:spcPct val="0"/>
              </a:spcBef>
            </a:pPr>
            <a:r>
              <a:rPr lang="en-US" dirty="0"/>
              <a:t>The phosphorous gives the wafer an excess of free electrons; it has a negative character. This is called the n-type silicon (n = negative). The n-type silicon is not charged—it has an equal number of protons and electrons—but some of the electrons are not held tightly to the atoms. They are free to move to different locations within the layer. </a:t>
            </a:r>
          </a:p>
          <a:p>
            <a:pPr eaLnBrk="1" hangingPunct="1">
              <a:spcBef>
                <a:spcPct val="0"/>
              </a:spcBef>
            </a:pPr>
            <a:endParaRPr lang="en-US" dirty="0"/>
          </a:p>
          <a:p>
            <a:pPr eaLnBrk="1" hangingPunct="1">
              <a:spcBef>
                <a:spcPct val="0"/>
              </a:spcBef>
            </a:pPr>
            <a:r>
              <a:rPr lang="en-US" dirty="0"/>
              <a:t>The boron gives the wafer a positive character, which will cause electrons to flow toward it. The base of the silicon is called p-type silicon (p = positive). The p-type silicon has an equal number of protons and electrons; it has a positive character, but not a positive charge.</a:t>
            </a:r>
          </a:p>
          <a:p>
            <a:pPr eaLnBrk="1" hangingPunct="1">
              <a:spcBef>
                <a:spcPct val="0"/>
              </a:spcBef>
            </a:pPr>
            <a:endParaRPr lang="en-US" dirty="0"/>
          </a:p>
          <a:p>
            <a:pPr eaLnBrk="1" hangingPunct="1">
              <a:spcBef>
                <a:spcPct val="0"/>
              </a:spcBef>
            </a:pPr>
            <a:r>
              <a:rPr lang="en-US" dirty="0"/>
              <a:t>Where the n-type silicon and p-type silicon meet, free electrons from the n-type flow into the p-type for a split second, then form a barrier to prevent more electrons from moving between the two sides. This point of contact and barrier is called the p-n junction. </a:t>
            </a:r>
          </a:p>
          <a:p>
            <a:pPr eaLnBrk="1" hangingPunct="1">
              <a:spcBef>
                <a:spcPct val="0"/>
              </a:spcBef>
            </a:pPr>
            <a:endParaRPr lang="en-US" dirty="0"/>
          </a:p>
          <a:p>
            <a:pPr eaLnBrk="1" hangingPunct="1">
              <a:spcBef>
                <a:spcPct val="0"/>
              </a:spcBef>
            </a:pPr>
            <a:r>
              <a:rPr lang="en-US" dirty="0"/>
              <a:t>When both sides of the silicon wafer are doped, there is a negative charge in the p-type section of the junction and a positive charge in the n-type section of the junction due to movement of the electrons and “holes” at the junction of the two types of materials. This imbalance in electrical charge at the p-n junction produces an electric field between the p-type and n-type. </a:t>
            </a:r>
          </a:p>
          <a:p>
            <a:pPr eaLnBrk="1" hangingPunct="1">
              <a:spcBef>
                <a:spcPct val="0"/>
              </a:spcBef>
            </a:pPr>
            <a:endParaRPr lang="en-US" dirty="0"/>
          </a:p>
          <a:p>
            <a:pPr defTabSz="897148">
              <a:spcBef>
                <a:spcPct val="0"/>
              </a:spcBef>
              <a:defRPr/>
            </a:pPr>
            <a:r>
              <a:rPr lang="en-US" dirty="0"/>
              <a:t>If the PV cell is placed in the sun, photons of light strike the electrons in the p-n junction and energize them, knocking them free of their atoms. These electrons are attracted to the positive charge in the n-type silicon and repelled by the negative charge in the p-type silicon. </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13</a:t>
            </a:fld>
            <a:endParaRPr lang="en-US"/>
          </a:p>
        </p:txBody>
      </p:sp>
    </p:spTree>
    <p:extLst>
      <p:ext uri="{BB962C8B-B14F-4D97-AF65-F5344CB8AC3E}">
        <p14:creationId xmlns:p14="http://schemas.microsoft.com/office/powerpoint/2010/main" val="2940142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mn-lt"/>
              </a:rPr>
              <a:t>One PV cell only produces 1 or 2 watts of electricity, which isn't enough power for most applications. </a:t>
            </a:r>
          </a:p>
          <a:p>
            <a:pPr eaLnBrk="1" hangingPunct="1">
              <a:spcBef>
                <a:spcPct val="0"/>
              </a:spcBef>
            </a:pPr>
            <a:endParaRPr lang="en-US" dirty="0">
              <a:latin typeface="+mn-lt"/>
            </a:endParaRPr>
          </a:p>
          <a:p>
            <a:pPr eaLnBrk="1" hangingPunct="1">
              <a:spcBef>
                <a:spcPct val="0"/>
              </a:spcBef>
            </a:pPr>
            <a:r>
              <a:rPr lang="en-US" dirty="0">
                <a:latin typeface="+mn-lt"/>
              </a:rPr>
              <a:t>To increase power, groups of solar cells are electrically connected and packaged into weather-tight modules and arrays to provide useful output voltages and currents for a specific power output.</a:t>
            </a:r>
          </a:p>
          <a:p>
            <a:pPr eaLnBrk="1" hangingPunct="1">
              <a:spcBef>
                <a:spcPct val="0"/>
              </a:spcBef>
            </a:pPr>
            <a:endParaRPr lang="en-US" dirty="0">
              <a:latin typeface="+mn-lt"/>
            </a:endParaRPr>
          </a:p>
          <a:p>
            <a:pPr eaLnBrk="1" hangingPunct="1">
              <a:spcBef>
                <a:spcPct val="20000"/>
              </a:spcBef>
            </a:pPr>
            <a:r>
              <a:rPr lang="en-US" dirty="0">
                <a:latin typeface="+mn-lt"/>
              </a:rPr>
              <a:t>A PV System typically consists of 3 basic components.</a:t>
            </a:r>
          </a:p>
          <a:p>
            <a:pPr eaLnBrk="1" hangingPunct="1">
              <a:spcBef>
                <a:spcPct val="20000"/>
              </a:spcBef>
              <a:buFontTx/>
              <a:buChar char="•"/>
            </a:pPr>
            <a:endParaRPr lang="en-US" b="1" dirty="0">
              <a:latin typeface="+mn-lt"/>
              <a:ea typeface="ヒラギノ角ゴ Pro W3" charset="-128"/>
            </a:endParaRPr>
          </a:p>
          <a:p>
            <a:pPr eaLnBrk="1" hangingPunct="1">
              <a:spcBef>
                <a:spcPct val="20000"/>
              </a:spcBef>
              <a:buFontTx/>
              <a:buChar char="•"/>
            </a:pPr>
            <a:r>
              <a:rPr lang="en-US" b="1" dirty="0">
                <a:latin typeface="+mn-lt"/>
                <a:ea typeface="ヒラギノ角ゴ Pro W3" charset="-128"/>
              </a:rPr>
              <a:t>PV cells</a:t>
            </a:r>
            <a:r>
              <a:rPr lang="en-US" dirty="0">
                <a:latin typeface="+mn-lt"/>
                <a:ea typeface="ヒラギノ角ゴ Pro W3" charset="-128"/>
              </a:rPr>
              <a:t> - </a:t>
            </a:r>
            <a:r>
              <a:rPr lang="en-US" dirty="0">
                <a:latin typeface="+mn-lt"/>
              </a:rPr>
              <a:t>Electricity is generated by PV cells, </a:t>
            </a:r>
            <a:r>
              <a:rPr lang="en-US" dirty="0">
                <a:latin typeface="+mn-lt"/>
                <a:ea typeface="ヒラギノ角ゴ Pro W3" charset="-128"/>
              </a:rPr>
              <a:t> the smallest unit of a PV system.</a:t>
            </a:r>
          </a:p>
          <a:p>
            <a:pPr eaLnBrk="1" hangingPunct="1">
              <a:spcBef>
                <a:spcPct val="20000"/>
              </a:spcBef>
              <a:buFontTx/>
              <a:buChar char="•"/>
            </a:pPr>
            <a:endParaRPr lang="en-US" b="1" dirty="0">
              <a:latin typeface="+mn-lt"/>
              <a:ea typeface="ヒラギノ角ゴ Pro W3" charset="-128"/>
            </a:endParaRPr>
          </a:p>
          <a:p>
            <a:pPr eaLnBrk="1" hangingPunct="1">
              <a:spcBef>
                <a:spcPct val="20000"/>
              </a:spcBef>
              <a:buFontTx/>
              <a:buChar char="•"/>
            </a:pPr>
            <a:r>
              <a:rPr lang="en-US" b="1" dirty="0">
                <a:latin typeface="+mn-lt"/>
                <a:ea typeface="ヒラギノ角ゴ Pro W3" charset="-128"/>
              </a:rPr>
              <a:t>Modules - </a:t>
            </a:r>
            <a:r>
              <a:rPr lang="en-US" dirty="0">
                <a:latin typeface="+mn-lt"/>
                <a:ea typeface="ヒラギノ角ゴ Pro W3" charset="-128"/>
              </a:rPr>
              <a:t>PV cells are wired together to form modules, or panels, which are usually a sealed unit of convenient size for handling. </a:t>
            </a:r>
          </a:p>
          <a:p>
            <a:pPr eaLnBrk="1" hangingPunct="1">
              <a:spcBef>
                <a:spcPct val="20000"/>
              </a:spcBef>
            </a:pPr>
            <a:endParaRPr lang="en-US" b="1" dirty="0">
              <a:latin typeface="+mn-lt"/>
              <a:ea typeface="ヒラギノ角ゴ Pro W3" charset="-128"/>
            </a:endParaRPr>
          </a:p>
          <a:p>
            <a:pPr eaLnBrk="1" hangingPunct="1">
              <a:spcBef>
                <a:spcPct val="20000"/>
              </a:spcBef>
              <a:buFontTx/>
              <a:buChar char="•"/>
            </a:pPr>
            <a:r>
              <a:rPr lang="en-US" b="1" dirty="0">
                <a:latin typeface="+mn-lt"/>
                <a:ea typeface="ヒラギノ角ゴ Pro W3" charset="-128"/>
              </a:rPr>
              <a:t>Arrays</a:t>
            </a:r>
            <a:r>
              <a:rPr lang="en-US" dirty="0">
                <a:latin typeface="+mn-lt"/>
                <a:ea typeface="ヒラギノ角ゴ Pro W3" charset="-128"/>
              </a:rPr>
              <a:t> – Groups of panels or modules make up an array.</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14</a:t>
            </a:fld>
            <a:endParaRPr lang="en-US"/>
          </a:p>
        </p:txBody>
      </p:sp>
    </p:spTree>
    <p:extLst>
      <p:ext uri="{BB962C8B-B14F-4D97-AF65-F5344CB8AC3E}">
        <p14:creationId xmlns:p14="http://schemas.microsoft.com/office/powerpoint/2010/main" val="277133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a:t>Solar PV System </a:t>
            </a:r>
          </a:p>
          <a:p>
            <a:pPr eaLnBrk="1" hangingPunct="1">
              <a:lnSpc>
                <a:spcPct val="90000"/>
              </a:lnSpc>
              <a:spcBef>
                <a:spcPct val="0"/>
              </a:spcBef>
            </a:pPr>
            <a:r>
              <a:rPr lang="en-US" dirty="0"/>
              <a:t>Solar cells produce direct current (DC), therefore they are only directly used for DC equipment. If alternating current (AC) is needed for AC equipment or backup energy is needed, PV systems require other components in addition to solar modules. These components are specially designed to integrate into solar PV systems. The components of a system are:</a:t>
            </a:r>
          </a:p>
          <a:p>
            <a:pPr eaLnBrk="1" hangingPunct="1">
              <a:lnSpc>
                <a:spcPct val="90000"/>
              </a:lnSpc>
              <a:spcBef>
                <a:spcPct val="0"/>
              </a:spcBef>
            </a:pPr>
            <a:endParaRPr lang="en-US" dirty="0">
              <a:solidFill>
                <a:srgbClr val="000000"/>
              </a:solidFill>
            </a:endParaRPr>
          </a:p>
          <a:p>
            <a:pPr eaLnBrk="1" hangingPunct="1">
              <a:lnSpc>
                <a:spcPct val="90000"/>
              </a:lnSpc>
              <a:spcBef>
                <a:spcPct val="0"/>
              </a:spcBef>
              <a:buFontTx/>
              <a:buAutoNum type="arabicPeriod"/>
            </a:pPr>
            <a:r>
              <a:rPr lang="en-US" dirty="0"/>
              <a:t>Solar Module or Array -- the essential component of any solar PV system that converts sunlight directly into DC electricity.</a:t>
            </a:r>
          </a:p>
          <a:p>
            <a:pPr eaLnBrk="1" hangingPunct="1">
              <a:lnSpc>
                <a:spcPct val="90000"/>
              </a:lnSpc>
              <a:spcBef>
                <a:spcPct val="0"/>
              </a:spcBef>
            </a:pPr>
            <a:r>
              <a:rPr lang="en-US" dirty="0"/>
              <a:t>	</a:t>
            </a:r>
          </a:p>
          <a:p>
            <a:pPr eaLnBrk="1" hangingPunct="1">
              <a:lnSpc>
                <a:spcPct val="90000"/>
              </a:lnSpc>
              <a:spcBef>
                <a:spcPct val="0"/>
              </a:spcBef>
            </a:pPr>
            <a:r>
              <a:rPr lang="en-US" dirty="0"/>
              <a:t>2. Charge Controller -- regulates voltage and current from solar arrays, charges the battery, prevents the battery from overcharging and also performs controlled over discharges.	</a:t>
            </a:r>
          </a:p>
          <a:p>
            <a:pPr eaLnBrk="1" hangingPunct="1">
              <a:lnSpc>
                <a:spcPct val="90000"/>
              </a:lnSpc>
              <a:spcBef>
                <a:spcPct val="0"/>
              </a:spcBef>
            </a:pPr>
            <a:endParaRPr lang="en-US" dirty="0"/>
          </a:p>
          <a:p>
            <a:pPr eaLnBrk="1" hangingPunct="1">
              <a:lnSpc>
                <a:spcPct val="90000"/>
              </a:lnSpc>
              <a:spcBef>
                <a:spcPct val="0"/>
              </a:spcBef>
            </a:pPr>
            <a:r>
              <a:rPr lang="en-US" dirty="0"/>
              <a:t>3.Battery -- stores current electricity produced from solar arrays for use when sunlight is not available.</a:t>
            </a:r>
          </a:p>
          <a:p>
            <a:pPr eaLnBrk="1" hangingPunct="1">
              <a:lnSpc>
                <a:spcPct val="90000"/>
              </a:lnSpc>
              <a:spcBef>
                <a:spcPct val="0"/>
              </a:spcBef>
            </a:pPr>
            <a:r>
              <a:rPr lang="en-US" dirty="0"/>
              <a:t>	</a:t>
            </a:r>
          </a:p>
          <a:p>
            <a:pPr eaLnBrk="1" hangingPunct="1">
              <a:lnSpc>
                <a:spcPct val="90000"/>
              </a:lnSpc>
              <a:spcBef>
                <a:spcPct val="0"/>
              </a:spcBef>
            </a:pPr>
            <a:r>
              <a:rPr lang="en-US" dirty="0"/>
              <a:t>4. Inverter -- a critical component of any solar PV system that converts DC power into AC power.</a:t>
            </a:r>
          </a:p>
          <a:p>
            <a:pPr eaLnBrk="1" hangingPunct="1">
              <a:lnSpc>
                <a:spcPct val="90000"/>
              </a:lnSpc>
              <a:spcBef>
                <a:spcPct val="0"/>
              </a:spcBef>
            </a:pPr>
            <a:r>
              <a:rPr lang="en-US" dirty="0"/>
              <a:t>	</a:t>
            </a:r>
          </a:p>
          <a:p>
            <a:pPr eaLnBrk="1" hangingPunct="1">
              <a:lnSpc>
                <a:spcPct val="90000"/>
              </a:lnSpc>
              <a:spcBef>
                <a:spcPct val="0"/>
              </a:spcBef>
            </a:pPr>
            <a:r>
              <a:rPr lang="en-US" dirty="0"/>
              <a:t>5. Lightning protection -- prevents electrical equipment from damage caused by lightning or induction of high voltage surge. It is required for large size and critical solar PV systems, which include grounding.	</a:t>
            </a:r>
          </a:p>
          <a:p>
            <a:pPr eaLnBrk="1" hangingPunct="1">
              <a:lnSpc>
                <a:spcPct val="90000"/>
              </a:lnSpc>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15</a:t>
            </a:fld>
            <a:endParaRPr lang="en-US"/>
          </a:p>
        </p:txBody>
      </p:sp>
    </p:spTree>
    <p:extLst>
      <p:ext uri="{BB962C8B-B14F-4D97-AF65-F5344CB8AC3E}">
        <p14:creationId xmlns:p14="http://schemas.microsoft.com/office/powerpoint/2010/main" val="23860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Photovoltaic systems are ideal for remote applications where other power sources are impractical or unavailable, such as in the Swiss Alps or on navigational buoys. It is not practical to connect these applications to an electric grid.  They are also used to power small, independently placed objects, such as billboards and road signs.</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16</a:t>
            </a:fld>
            <a:endParaRPr lang="en-US"/>
          </a:p>
        </p:txBody>
      </p:sp>
    </p:spTree>
    <p:extLst>
      <p:ext uri="{BB962C8B-B14F-4D97-AF65-F5344CB8AC3E}">
        <p14:creationId xmlns:p14="http://schemas.microsoft.com/office/powerpoint/2010/main" val="3941290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Solar</a:t>
            </a:r>
            <a:r>
              <a:rPr lang="en-US" baseline="0" dirty="0"/>
              <a:t> energy produces no air pollution, thermal pollution, or water pollution, and using solar energy does not disrupt the natural environment.  The sun shines whether we use the energy or not.  Solar energy is a sustainable energy source. </a:t>
            </a:r>
            <a:r>
              <a:rPr lang="en-US" i="0" baseline="0" dirty="0"/>
              <a:t>Because the sun shines everywhere, and not just where people are, it can be used in places where electricity may not be otherwise available or practical. </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19</a:t>
            </a:fld>
            <a:endParaRPr lang="en-US"/>
          </a:p>
        </p:txBody>
      </p:sp>
    </p:spTree>
    <p:extLst>
      <p:ext uri="{BB962C8B-B14F-4D97-AF65-F5344CB8AC3E}">
        <p14:creationId xmlns:p14="http://schemas.microsoft.com/office/powerpoint/2010/main" val="47936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photovoltaics</a:t>
            </a:r>
            <a:r>
              <a:rPr lang="en-US" baseline="0" dirty="0"/>
              <a:t> are only 17-20% efficient.  There are some experimental and developmental technologies being used in laboratories and by the space industry that are more efficient, but even those are only up to 43% efficiency.  However, no energy is output in delivering the energy source to the PV panel; it is already right there to use, and does not require any initial energy or materials to get it to the site of use.</a:t>
            </a:r>
          </a:p>
          <a:p>
            <a:endParaRPr lang="en-US" baseline="0" dirty="0"/>
          </a:p>
          <a:p>
            <a:r>
              <a:rPr lang="en-US" baseline="0" dirty="0"/>
              <a:t>Because the sun does not shine all the time in any given location, it cannot be counted on for continuous energy.  The amount of solar energy available depends on the latitude, climate, time of day, and amount of air pollution present.  Clouds or particulate matter in the air will lessen the amount of solar energy available to use in a PV cell.  Higher latitudes do not receive as intense of sunlight as more tropical areas, and therefore will not be able to produce as much power through photovoltaics.  All of these limit the degree to which photovoltaics can be used.</a:t>
            </a:r>
          </a:p>
          <a:p>
            <a:endParaRPr lang="en-US" baseline="0" dirty="0"/>
          </a:p>
          <a:p>
            <a:r>
              <a:rPr lang="en-US" baseline="0" dirty="0"/>
              <a:t>Another negative aspect to using photovoltaics is in the production of the materials in a PV cell.  The entire production process does have a negative environmental impact, primarily from the energy required to produce the PV cell.  There is a very small amount of heavy metals, such as lead and cobalt, produced in the purification of the materials being used, but that is far less than the amount of carbon dioxide and other air pollutants produced when the electricity necessary for production is generated.  Replacing conventional, fossil fuel based electrical power generation will significantly reduce this impact.  </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20</a:t>
            </a:fld>
            <a:endParaRPr lang="en-US"/>
          </a:p>
        </p:txBody>
      </p:sp>
    </p:spTree>
    <p:extLst>
      <p:ext uri="{BB962C8B-B14F-4D97-AF65-F5344CB8AC3E}">
        <p14:creationId xmlns:p14="http://schemas.microsoft.com/office/powerpoint/2010/main" val="3838754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DC Voltage </a:t>
            </a:r>
          </a:p>
          <a:p>
            <a:pPr marL="224287" indent="-224287">
              <a:buAutoNum type="arabicPeriod"/>
            </a:pPr>
            <a:r>
              <a:rPr lang="en-US" dirty="0"/>
              <a:t>Connect RED lead to </a:t>
            </a:r>
            <a:r>
              <a:rPr lang="en-US" dirty="0" err="1"/>
              <a:t>VΩmA</a:t>
            </a:r>
            <a:r>
              <a:rPr lang="en-US" dirty="0"/>
              <a:t> socket and BLACK to COM. </a:t>
            </a:r>
          </a:p>
          <a:p>
            <a:pPr marL="224287" indent="-224287">
              <a:buAutoNum type="arabicPeriod"/>
            </a:pPr>
            <a:r>
              <a:rPr lang="en-US" dirty="0"/>
              <a:t>Set SWITCH to highest setting on DC VOLTAGE scale (1000). </a:t>
            </a:r>
          </a:p>
          <a:p>
            <a:pPr marL="224287" indent="-224287">
              <a:buAutoNum type="arabicPeriod"/>
            </a:pPr>
            <a:r>
              <a:rPr lang="en-US" dirty="0"/>
              <a:t>Connect leads to the device to be tested using the alligator clips provided. </a:t>
            </a:r>
          </a:p>
          <a:p>
            <a:pPr marL="224287" indent="-224287">
              <a:buAutoNum type="arabicPeriod"/>
            </a:pPr>
            <a:r>
              <a:rPr lang="en-US" dirty="0"/>
              <a:t>Adjust SWITCH to lower settings until a satisfactory reading is obtained. </a:t>
            </a:r>
          </a:p>
          <a:p>
            <a:pPr marL="224287" indent="-224287">
              <a:buAutoNum type="arabicPeriod"/>
            </a:pPr>
            <a:r>
              <a:rPr lang="en-US" dirty="0"/>
              <a:t>With the photovoltaic modules and array, the 20 setting usually provides the best reading. </a:t>
            </a:r>
          </a:p>
          <a:p>
            <a:r>
              <a:rPr lang="en-US" b="1" dirty="0"/>
              <a:t>DC Current </a:t>
            </a:r>
          </a:p>
          <a:p>
            <a:pPr marL="224287" indent="-224287">
              <a:buAutoNum type="arabicPeriod"/>
            </a:pPr>
            <a:r>
              <a:rPr lang="en-US" dirty="0"/>
              <a:t>Connect RED lead to </a:t>
            </a:r>
            <a:r>
              <a:rPr lang="en-US" dirty="0" err="1"/>
              <a:t>VΩmA</a:t>
            </a:r>
            <a:r>
              <a:rPr lang="en-US" dirty="0"/>
              <a:t> connector and BLACK to COM. </a:t>
            </a:r>
          </a:p>
          <a:p>
            <a:pPr marL="224287" indent="-224287">
              <a:buAutoNum type="arabicPeriod"/>
            </a:pPr>
            <a:r>
              <a:rPr lang="en-US" dirty="0"/>
              <a:t>Set SWITCH to 10 ADC setting. </a:t>
            </a:r>
          </a:p>
          <a:p>
            <a:pPr marL="224287" indent="-224287">
              <a:buAutoNum type="arabicPeriod"/>
            </a:pPr>
            <a:r>
              <a:rPr lang="en-US" dirty="0"/>
              <a:t>Connect leads to the device to be tested using the alligator clips provided. </a:t>
            </a:r>
          </a:p>
          <a:p>
            <a:endParaRPr lang="en-US" dirty="0"/>
          </a:p>
          <a:p>
            <a:r>
              <a:rPr lang="en-US" i="1" dirty="0"/>
              <a:t>Note: The reading indicates DC AMPS; a reading of 0.25 amps equals 250 ma (milliamps). </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21</a:t>
            </a:fld>
            <a:endParaRPr lang="en-US"/>
          </a:p>
        </p:txBody>
      </p:sp>
    </p:spTree>
    <p:extLst>
      <p:ext uri="{BB962C8B-B14F-4D97-AF65-F5344CB8AC3E}">
        <p14:creationId xmlns:p14="http://schemas.microsoft.com/office/powerpoint/2010/main" val="95444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Under extreme pressure, and at extremely high temperatures, nuclei of atoms and their electrons can separate, forming plasma.  In this extremely high energy state, nuclei can get close enough to each other to fuse.  When they fuse, they release tremendous amounts of energy.  This is what happens in the sun’s core.</a:t>
            </a:r>
          </a:p>
          <a:p>
            <a:pPr eaLnBrk="1" hangingPunct="1">
              <a:spcBef>
                <a:spcPct val="0"/>
              </a:spcBef>
            </a:pPr>
            <a:endParaRPr lang="en-US" dirty="0"/>
          </a:p>
          <a:p>
            <a:pPr eaLnBrk="1" hangingPunct="1">
              <a:spcBef>
                <a:spcPct val="0"/>
              </a:spcBef>
            </a:pPr>
            <a:r>
              <a:rPr lang="en-US" dirty="0"/>
              <a:t>The energy</a:t>
            </a:r>
            <a:r>
              <a:rPr lang="en-US" baseline="0" dirty="0"/>
              <a:t> produced by fusion can be reabsorbed by other nuclei and re-released in future fusion reactions.  Energy released in the core of the sun can take thousands of years to find its way to the surface of the sun.</a:t>
            </a:r>
          </a:p>
          <a:p>
            <a:pPr eaLnBrk="1" hangingPunct="1">
              <a:spcBef>
                <a:spcPct val="0"/>
              </a:spcBef>
            </a:pPr>
            <a:endParaRPr lang="en-US" baseline="0" dirty="0"/>
          </a:p>
          <a:p>
            <a:pPr eaLnBrk="1" hangingPunct="1">
              <a:spcBef>
                <a:spcPct val="0"/>
              </a:spcBef>
            </a:pPr>
            <a:r>
              <a:rPr lang="en-US" baseline="0" dirty="0"/>
              <a:t>Once the energy has left the sun, it is radiated as electromagnetic radiation toward space at a speed of 300 million meters per second, or 186,000 miles per second.  At that speed, the energy needs only 8 minutes to reach the outer atmosphere of the earth 93 million miles away.</a:t>
            </a:r>
          </a:p>
          <a:p>
            <a:pPr eaLnBrk="1" hangingPunct="1">
              <a:spcBef>
                <a:spcPct val="0"/>
              </a:spcBef>
            </a:pPr>
            <a:endParaRPr lang="en-US" baseline="0" dirty="0"/>
          </a:p>
          <a:p>
            <a:pPr eaLnBrk="1" hangingPunct="1">
              <a:spcBef>
                <a:spcPct val="0"/>
              </a:spcBef>
            </a:pPr>
            <a:r>
              <a:rPr lang="en-US" baseline="0" dirty="0"/>
              <a:t>Once it reaches the earth, the incoming solar radiation, or </a:t>
            </a:r>
            <a:r>
              <a:rPr lang="en-US" i="1" baseline="0" dirty="0"/>
              <a:t>insolation</a:t>
            </a:r>
            <a:r>
              <a:rPr lang="en-US" i="0" baseline="0" dirty="0"/>
              <a:t>, is absorbed and reflected.  The greenhouse effect, a naturally-occurring phenomenon, allows the energy from the sun to remain trapped near the earth’s surface, keeping the temperature of the earth in a comfortable range at night.  Without the greenhouse effect, life on earth would be impossible.</a:t>
            </a:r>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2</a:t>
            </a:fld>
            <a:endParaRPr lang="en-US"/>
          </a:p>
        </p:txBody>
      </p:sp>
    </p:spTree>
    <p:extLst>
      <p:ext uri="{BB962C8B-B14F-4D97-AF65-F5344CB8AC3E}">
        <p14:creationId xmlns:p14="http://schemas.microsoft.com/office/powerpoint/2010/main" val="1008422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Using skylights, tube lights, and large windows on the sunward</a:t>
            </a:r>
            <a:r>
              <a:rPr lang="en-US" baseline="0" dirty="0"/>
              <a:t> side of a building help maximize the amount of light reaching the interior of a building and reduce the need for artificial lights.</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4</a:t>
            </a:fld>
            <a:endParaRPr lang="en-US"/>
          </a:p>
        </p:txBody>
      </p:sp>
    </p:spTree>
    <p:extLst>
      <p:ext uri="{BB962C8B-B14F-4D97-AF65-F5344CB8AC3E}">
        <p14:creationId xmlns:p14="http://schemas.microsoft.com/office/powerpoint/2010/main" val="170535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Crops such as wheat and rice have been allowed to dry in the fields for centuries.  Hay is mown and allowed to dry in the field before being baled.  A small solar collector is used</a:t>
            </a:r>
            <a:r>
              <a:rPr lang="en-US" baseline="0" dirty="0"/>
              <a:t> to dry herbs.  Agricultural products can be dried in a special tower that uses a solar collector to heat air and channel it through perforated trays of crops, which dries them and carries the moisture out through the top.</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5</a:t>
            </a:fld>
            <a:endParaRPr lang="en-US"/>
          </a:p>
        </p:txBody>
      </p:sp>
    </p:spTree>
    <p:extLst>
      <p:ext uri="{BB962C8B-B14F-4D97-AF65-F5344CB8AC3E}">
        <p14:creationId xmlns:p14="http://schemas.microsoft.com/office/powerpoint/2010/main" val="327193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Passive solar</a:t>
            </a:r>
            <a:r>
              <a:rPr lang="en-US" baseline="0" dirty="0"/>
              <a:t> design involves using specific shapes, angles, and building materials to maximize the amount of solar energy allowed into the interior of a building during cold months.  Overhangs are used to shield the home from the high, summer sun, but are designed to allow the low, winter sunlight to enter the windows.</a:t>
            </a:r>
          </a:p>
          <a:p>
            <a:endParaRPr lang="en-US" baseline="0" dirty="0"/>
          </a:p>
          <a:p>
            <a:r>
              <a:rPr lang="en-US" baseline="0" dirty="0"/>
              <a:t>Materials, such as concrete and stone, are used to absorb the sun’s energy and store it, releasing it into the home at night after the sun has set.  This is called direct gain.</a:t>
            </a:r>
          </a:p>
          <a:p>
            <a:endParaRPr lang="en-US" baseline="0" dirty="0"/>
          </a:p>
          <a:p>
            <a:r>
              <a:rPr lang="en-US" baseline="0" dirty="0"/>
              <a:t>Other features, such as sunspaces and </a:t>
            </a:r>
            <a:r>
              <a:rPr lang="en-US" baseline="0" dirty="0" err="1"/>
              <a:t>trombe</a:t>
            </a:r>
            <a:r>
              <a:rPr lang="en-US" baseline="0" dirty="0"/>
              <a:t> walls, can be used.  A sunspace uses glass to trap heat like a greenhouse.  The heated air within the sunspace is allowed to circulate throughout the building.  A </a:t>
            </a:r>
            <a:r>
              <a:rPr lang="en-US" baseline="0" dirty="0" err="1"/>
              <a:t>trombe</a:t>
            </a:r>
            <a:r>
              <a:rPr lang="en-US" baseline="0" dirty="0"/>
              <a:t> wall is made of absorbing material and is often painted black or covered with glass (or both) to maximize the amount of energy absorbed and keep it locked inside.  The thermal energy is released to the building slowly over time, providing warmth throughout the night.</a:t>
            </a:r>
            <a:endParaRPr lang="en-US" dirty="0"/>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6</a:t>
            </a:fld>
            <a:endParaRPr lang="en-US"/>
          </a:p>
        </p:txBody>
      </p:sp>
    </p:spTree>
    <p:extLst>
      <p:ext uri="{BB962C8B-B14F-4D97-AF65-F5344CB8AC3E}">
        <p14:creationId xmlns:p14="http://schemas.microsoft.com/office/powerpoint/2010/main" val="2449770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The people living in this house enjoy heated water using a solar thermal system.</a:t>
            </a: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7</a:t>
            </a:fld>
            <a:endParaRPr lang="en-US"/>
          </a:p>
        </p:txBody>
      </p:sp>
    </p:spTree>
    <p:extLst>
      <p:ext uri="{BB962C8B-B14F-4D97-AF65-F5344CB8AC3E}">
        <p14:creationId xmlns:p14="http://schemas.microsoft.com/office/powerpoint/2010/main" val="269938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ea typeface="ＭＳ Ｐゴシック" pitchFamily="34" charset="-128"/>
              </a:rPr>
              <a:t>Flat plate solar collectors are usually large flat boxes with one or more glass covers. Inside the boxes are dark colored metal plates that absorb heat. Air o</a:t>
            </a:r>
            <a:r>
              <a:rPr lang="en-US" baseline="0" dirty="0">
                <a:latin typeface="+mn-lt"/>
                <a:ea typeface="ＭＳ Ｐゴシック" pitchFamily="34" charset="-128"/>
              </a:rPr>
              <a:t>r liquid</a:t>
            </a:r>
            <a:r>
              <a:rPr lang="en-US" dirty="0">
                <a:latin typeface="+mn-lt"/>
                <a:ea typeface="ＭＳ Ｐゴシック" pitchFamily="34" charset="-128"/>
              </a:rPr>
              <a:t>, such as water, flows through tubes and is warmed by heat stored in the plates. These systems are particularly useful for providing hot water to households.</a:t>
            </a:r>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8</a:t>
            </a:fld>
            <a:endParaRPr lang="en-US"/>
          </a:p>
        </p:txBody>
      </p:sp>
    </p:spTree>
    <p:extLst>
      <p:ext uri="{BB962C8B-B14F-4D97-AF65-F5344CB8AC3E}">
        <p14:creationId xmlns:p14="http://schemas.microsoft.com/office/powerpoint/2010/main" val="194646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concentrating solar power (CSP) is used in special power plants that use mirrors to convert the sun's energy into high-temperature heat. The heat energy is then used to generate electricity in a steam generator.</a:t>
            </a:r>
            <a:endParaRPr lang="en-US" dirty="0">
              <a:latin typeface="Verdana"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060FE9AD-6500-4210-9ABB-AFBCAFE4F6B5}" type="slidenum">
              <a:rPr lang="en-US" smtClean="0"/>
              <a:t>10</a:t>
            </a:fld>
            <a:endParaRPr lang="en-US"/>
          </a:p>
        </p:txBody>
      </p:sp>
    </p:spTree>
    <p:extLst>
      <p:ext uri="{BB962C8B-B14F-4D97-AF65-F5344CB8AC3E}">
        <p14:creationId xmlns:p14="http://schemas.microsoft.com/office/powerpoint/2010/main" val="291962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5672FD-7CD8-4234-8C1A-432FD8B4C23B}" type="slidenum">
              <a:rPr lang="en-US" smtClean="0"/>
              <a:t>11</a:t>
            </a:fld>
            <a:endParaRPr lang="en-US"/>
          </a:p>
        </p:txBody>
      </p:sp>
    </p:spTree>
    <p:extLst>
      <p:ext uri="{BB962C8B-B14F-4D97-AF65-F5344CB8AC3E}">
        <p14:creationId xmlns:p14="http://schemas.microsoft.com/office/powerpoint/2010/main" val="52741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161158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41432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223486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95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97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974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Exploring Solar - 1/23/17 -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275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07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18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01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03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650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Exploring Solar - 1/23/17 -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72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196379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Solar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69135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Exploring Solar - 1/23/17 -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6AE9A1-9CF7-4D8F-87B3-3BB17DCA0A41}" type="slidenum">
              <a:rPr lang="en-US" smtClean="0"/>
              <a:t>‹#›</a:t>
            </a:fld>
            <a:endParaRPr lang="en-US"/>
          </a:p>
        </p:txBody>
      </p:sp>
    </p:spTree>
    <p:extLst>
      <p:ext uri="{BB962C8B-B14F-4D97-AF65-F5344CB8AC3E}">
        <p14:creationId xmlns:p14="http://schemas.microsoft.com/office/powerpoint/2010/main" val="2020177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hyperlink" Target="http://www.exeloncorp.com/locations/power-plants/exelon-city-sola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37.jpeg"/><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0.gif"/><Relationship Id="rId13" Type="http://schemas.microsoft.com/office/2007/relationships/hdphoto" Target="../media/hdphoto1.wdp"/><Relationship Id="rId3" Type="http://schemas.openxmlformats.org/officeDocument/2006/relationships/image" Target="../media/image17.gif"/><Relationship Id="rId7" Type="http://schemas.openxmlformats.org/officeDocument/2006/relationships/hyperlink" Target="http://sustainablesources.com/" TargetMode="External"/><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9.jpeg"/><Relationship Id="rId11" Type="http://schemas.openxmlformats.org/officeDocument/2006/relationships/hyperlink" Target="http://www.nrel.gov/learning/re_passive_solar.html" TargetMode="External"/><Relationship Id="rId5" Type="http://schemas.openxmlformats.org/officeDocument/2006/relationships/hyperlink" Target="http://www.passivehouse.us/passiveHouse/PHIUSHome.html" TargetMode="External"/><Relationship Id="rId10" Type="http://schemas.openxmlformats.org/officeDocument/2006/relationships/image" Target="../media/image21.gif"/><Relationship Id="rId4" Type="http://schemas.openxmlformats.org/officeDocument/2006/relationships/image" Target="../media/image18.jpg"/><Relationship Id="rId9" Type="http://schemas.openxmlformats.org/officeDocument/2006/relationships/hyperlink" Target="http://www.nmsea.org/Passive_Solar/Passive_Solar_Design.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12" y="5799400"/>
            <a:ext cx="9389547" cy="541867"/>
          </a:xfrm>
        </p:spPr>
        <p:txBody>
          <a:bodyPr/>
          <a:lstStyle/>
          <a:p>
            <a:r>
              <a:rPr lang="en-US" dirty="0"/>
              <a:t>Exploring Solar Energy</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0738" b="20738"/>
          <a:stretch>
            <a:fillRect/>
          </a:stretch>
        </p:blipFill>
        <p:spPr/>
      </p:pic>
    </p:spTree>
    <p:extLst>
      <p:ext uri="{BB962C8B-B14F-4D97-AF65-F5344CB8AC3E}">
        <p14:creationId xmlns:p14="http://schemas.microsoft.com/office/powerpoint/2010/main" val="1596102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Concentrating Solar Power (CSP)</a:t>
            </a:r>
          </a:p>
        </p:txBody>
      </p:sp>
      <p:pic>
        <p:nvPicPr>
          <p:cNvPr id="11" name="Picture 10" descr="A picture containing sky, outdoor, ground, water&#10;&#10;Description generated with very high confidence">
            <a:extLst>
              <a:ext uri="{FF2B5EF4-FFF2-40B4-BE49-F238E27FC236}">
                <a16:creationId xmlns:a16="http://schemas.microsoft.com/office/drawing/2014/main" id="{C1BFDB0C-613D-48C3-B115-7D4172FC3727}"/>
              </a:ext>
            </a:extLst>
          </p:cNvPr>
          <p:cNvPicPr>
            <a:picLocks noChangeAspect="1"/>
          </p:cNvPicPr>
          <p:nvPr/>
        </p:nvPicPr>
        <p:blipFill rotWithShape="1">
          <a:blip r:embed="rId3">
            <a:extLst>
              <a:ext uri="{28A0092B-C50C-407E-A947-70E740481C1C}">
                <a14:useLocalDpi xmlns:a14="http://schemas.microsoft.com/office/drawing/2010/main" val="0"/>
              </a:ext>
            </a:extLst>
          </a:blip>
          <a:srcRect t="24252"/>
          <a:stretch/>
        </p:blipFill>
        <p:spPr>
          <a:xfrm>
            <a:off x="1219200" y="1468315"/>
            <a:ext cx="9753600" cy="4155831"/>
          </a:xfrm>
          <a:prstGeom prst="rect">
            <a:avLst/>
          </a:prstGeom>
        </p:spPr>
      </p:pic>
      <p:sp>
        <p:nvSpPr>
          <p:cNvPr id="12" name="Rectangle 11">
            <a:extLst>
              <a:ext uri="{FF2B5EF4-FFF2-40B4-BE49-F238E27FC236}">
                <a16:creationId xmlns:a16="http://schemas.microsoft.com/office/drawing/2014/main" id="{FA7BDC1E-BEA6-4EF2-9856-AFF2E91BFF0C}"/>
              </a:ext>
            </a:extLst>
          </p:cNvPr>
          <p:cNvSpPr/>
          <p:nvPr/>
        </p:nvSpPr>
        <p:spPr>
          <a:xfrm>
            <a:off x="1137138" y="5624146"/>
            <a:ext cx="7291754" cy="261610"/>
          </a:xfrm>
          <a:prstGeom prst="rect">
            <a:avLst/>
          </a:prstGeom>
        </p:spPr>
        <p:txBody>
          <a:bodyPr wrap="square">
            <a:spAutoFit/>
          </a:bodyPr>
          <a:lstStyle/>
          <a:p>
            <a:r>
              <a:rPr lang="en-US" sz="1050" i="1" dirty="0"/>
              <a:t>Solar mirrors at the Noor 1 Concentrated Solar Power plant in </a:t>
            </a:r>
            <a:r>
              <a:rPr lang="en-US" sz="1050" i="1" dirty="0" err="1"/>
              <a:t>Ouarzazate</a:t>
            </a:r>
            <a:r>
              <a:rPr lang="en-US" sz="1050" i="1" dirty="0"/>
              <a:t>, Morocco. Courtesy Dewa </a:t>
            </a:r>
          </a:p>
        </p:txBody>
      </p:sp>
      <p:sp>
        <p:nvSpPr>
          <p:cNvPr id="6" name="Rectangle 5">
            <a:extLst>
              <a:ext uri="{FF2B5EF4-FFF2-40B4-BE49-F238E27FC236}">
                <a16:creationId xmlns:a16="http://schemas.microsoft.com/office/drawing/2014/main" id="{902F57A2-2BCD-4BF9-92C0-9C39B14587AB}"/>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377373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1163" y="327334"/>
            <a:ext cx="10515600" cy="796925"/>
          </a:xfrm>
        </p:spPr>
        <p:txBody>
          <a:bodyPr/>
          <a:lstStyle/>
          <a:p>
            <a:r>
              <a:rPr lang="en-US" dirty="0" err="1"/>
              <a:t>Ivanpah</a:t>
            </a:r>
            <a:r>
              <a:rPr lang="en-US" dirty="0"/>
              <a:t>, Mojave Desert</a:t>
            </a:r>
          </a:p>
        </p:txBody>
      </p:sp>
      <p:sp>
        <p:nvSpPr>
          <p:cNvPr id="3" name="Content Placeholder 2"/>
          <p:cNvSpPr>
            <a:spLocks noGrp="1"/>
          </p:cNvSpPr>
          <p:nvPr>
            <p:ph sz="half" idx="4294967295"/>
          </p:nvPr>
        </p:nvSpPr>
        <p:spPr>
          <a:xfrm>
            <a:off x="291163" y="1318293"/>
            <a:ext cx="8783654" cy="977766"/>
          </a:xfrm>
        </p:spPr>
        <p:txBody>
          <a:bodyPr>
            <a:normAutofit fontScale="92500" lnSpcReduction="20000"/>
          </a:bodyPr>
          <a:lstStyle/>
          <a:p>
            <a:pPr marL="342900" indent="-342900">
              <a:buClr>
                <a:srgbClr val="00B0F0"/>
              </a:buClr>
              <a:buFont typeface="Arial" panose="020B0604020202020204" pitchFamily="34" charset="0"/>
              <a:buChar char="•"/>
            </a:pPr>
            <a:r>
              <a:rPr lang="en-US" sz="2000" dirty="0"/>
              <a:t>The United States houses the largest CSP plant in the Mojave Deser</a:t>
            </a:r>
            <a:r>
              <a:rPr lang="en-US" sz="2000" i="1" dirty="0"/>
              <a:t>t</a:t>
            </a:r>
          </a:p>
          <a:p>
            <a:pPr marL="342900" indent="-342900">
              <a:buClr>
                <a:srgbClr val="00B0F0"/>
              </a:buClr>
              <a:buFont typeface="Arial" panose="020B0604020202020204" pitchFamily="34" charset="0"/>
              <a:buChar char="•"/>
            </a:pPr>
            <a:r>
              <a:rPr lang="en-US" sz="2000" dirty="0"/>
              <a:t>It uses 347,000 garage door-sized mirrors and 173,500 heliostats</a:t>
            </a:r>
          </a:p>
          <a:p>
            <a:pPr marL="342900" indent="-342900">
              <a:buClr>
                <a:srgbClr val="00B0F0"/>
              </a:buClr>
              <a:buFont typeface="Arial" panose="020B0604020202020204" pitchFamily="34" charset="0"/>
              <a:buChar char="•"/>
            </a:pPr>
            <a:r>
              <a:rPr lang="en-US" sz="2000" dirty="0"/>
              <a:t>Ivanpah is operated by NRG</a:t>
            </a:r>
          </a:p>
          <a:p>
            <a:pPr marL="0" indent="0">
              <a:buNone/>
            </a:pPr>
            <a:endParaRPr lang="en-US" sz="2000" i="1" dirty="0"/>
          </a:p>
          <a:p>
            <a:pPr marL="0" indent="0">
              <a:buNone/>
            </a:pPr>
            <a:endParaRPr lang="en-US" dirty="0"/>
          </a:p>
        </p:txBody>
      </p:sp>
      <p:pic>
        <p:nvPicPr>
          <p:cNvPr id="8" name="Picture 7">
            <a:extLst>
              <a:ext uri="{FF2B5EF4-FFF2-40B4-BE49-F238E27FC236}">
                <a16:creationId xmlns:a16="http://schemas.microsoft.com/office/drawing/2014/main" id="{B0A6DD37-2542-4423-A72D-8CE2FDF38B47}"/>
              </a:ext>
            </a:extLst>
          </p:cNvPr>
          <p:cNvPicPr>
            <a:picLocks noChangeAspect="1"/>
          </p:cNvPicPr>
          <p:nvPr/>
        </p:nvPicPr>
        <p:blipFill>
          <a:blip r:embed="rId3"/>
          <a:stretch>
            <a:fillRect/>
          </a:stretch>
        </p:blipFill>
        <p:spPr>
          <a:xfrm>
            <a:off x="3917422" y="2097726"/>
            <a:ext cx="8094369" cy="4559828"/>
          </a:xfrm>
          <a:prstGeom prst="rect">
            <a:avLst/>
          </a:prstGeom>
        </p:spPr>
      </p:pic>
      <p:sp>
        <p:nvSpPr>
          <p:cNvPr id="5" name="TextBox 4"/>
          <p:cNvSpPr txBox="1"/>
          <p:nvPr/>
        </p:nvSpPr>
        <p:spPr>
          <a:xfrm>
            <a:off x="0" y="6550223"/>
            <a:ext cx="2955191" cy="307777"/>
          </a:xfrm>
          <a:prstGeom prst="rect">
            <a:avLst/>
          </a:prstGeom>
          <a:noFill/>
        </p:spPr>
        <p:txBody>
          <a:bodyPr wrap="square" rtlCol="0">
            <a:spAutoFit/>
          </a:bodyPr>
          <a:lstStyle/>
          <a:p>
            <a:r>
              <a:rPr lang="en-US" sz="1400" i="1" dirty="0"/>
              <a:t>Image courtesy of NRG Energy</a:t>
            </a:r>
          </a:p>
        </p:txBody>
      </p:sp>
    </p:spTree>
    <p:extLst>
      <p:ext uri="{BB962C8B-B14F-4D97-AF65-F5344CB8AC3E}">
        <p14:creationId xmlns:p14="http://schemas.microsoft.com/office/powerpoint/2010/main" val="315057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Photovoltaics</a:t>
            </a:r>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158" r="10158"/>
          <a:stretch>
            <a:fillRect/>
          </a:stretch>
        </p:blipFill>
        <p:spPr>
          <a:xfrm>
            <a:off x="502555" y="1207908"/>
            <a:ext cx="5348111" cy="5034848"/>
          </a:xfrm>
        </p:spPr>
      </p:pic>
      <p:sp>
        <p:nvSpPr>
          <p:cNvPr id="8" name="Action Button: Information 5">
            <a:hlinkClick r:id="rId4" highlightClick="1"/>
          </p:cNvPr>
          <p:cNvSpPr/>
          <p:nvPr/>
        </p:nvSpPr>
        <p:spPr>
          <a:xfrm>
            <a:off x="10797822" y="5556956"/>
            <a:ext cx="762000" cy="685800"/>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3C4BB45-8962-4AAC-A356-906B271DE1AA}"/>
              </a:ext>
            </a:extLst>
          </p:cNvPr>
          <p:cNvPicPr>
            <a:picLocks noChangeAspect="1"/>
          </p:cNvPicPr>
          <p:nvPr/>
        </p:nvPicPr>
        <p:blipFill>
          <a:blip r:embed="rId5"/>
          <a:stretch>
            <a:fillRect/>
          </a:stretch>
        </p:blipFill>
        <p:spPr>
          <a:xfrm>
            <a:off x="6331330" y="2055936"/>
            <a:ext cx="4942963" cy="2269880"/>
          </a:xfrm>
          <a:prstGeom prst="rect">
            <a:avLst/>
          </a:prstGeom>
        </p:spPr>
      </p:pic>
      <p:sp>
        <p:nvSpPr>
          <p:cNvPr id="7" name="Rectangle 6">
            <a:extLst>
              <a:ext uri="{FF2B5EF4-FFF2-40B4-BE49-F238E27FC236}">
                <a16:creationId xmlns:a16="http://schemas.microsoft.com/office/drawing/2014/main" id="{0E81DB8B-4F8A-4DAD-AB53-D50566EB1AF2}"/>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1306482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Cell</a:t>
            </a:r>
          </a:p>
        </p:txBody>
      </p:sp>
      <p:pic>
        <p:nvPicPr>
          <p:cNvPr id="4" name="Picture 9" descr="photo_0406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248237" y="2019895"/>
            <a:ext cx="3378200" cy="3136899"/>
          </a:xfrm>
          <a:ln>
            <a:noFill/>
          </a:ln>
        </p:spPr>
      </p:pic>
      <p:pic>
        <p:nvPicPr>
          <p:cNvPr id="5" name="Picture 2" descr="PHOTOVOLTCE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999" y="1305857"/>
            <a:ext cx="3217333" cy="490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pvcel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68343" y="2019895"/>
            <a:ext cx="3786920" cy="31368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88F3CFF-4A19-44D0-8E8E-82BEE74D2703}"/>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4052901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Array Components</a:t>
            </a:r>
          </a:p>
        </p:txBody>
      </p:sp>
      <p:sp>
        <p:nvSpPr>
          <p:cNvPr id="4" name="Content Placeholder 3"/>
          <p:cNvSpPr>
            <a:spLocks noGrp="1"/>
          </p:cNvSpPr>
          <p:nvPr>
            <p:ph sz="half" idx="2"/>
          </p:nvPr>
        </p:nvSpPr>
        <p:spPr>
          <a:xfrm>
            <a:off x="838200" y="1668330"/>
            <a:ext cx="3149600" cy="4516569"/>
          </a:xfrm>
        </p:spPr>
        <p:txBody>
          <a:bodyPr/>
          <a:lstStyle/>
          <a:p>
            <a:pPr marL="457200" indent="-457200">
              <a:buFont typeface="Arial" panose="020B0604020202020204" pitchFamily="34" charset="0"/>
              <a:buChar char="•"/>
            </a:pPr>
            <a:r>
              <a:rPr lang="en-US" sz="3600" b="0" dirty="0">
                <a:solidFill>
                  <a:schemeClr val="tx1"/>
                </a:solidFill>
              </a:rPr>
              <a:t>PV Cells</a:t>
            </a:r>
          </a:p>
          <a:p>
            <a:pPr marL="457200" indent="-457200">
              <a:buFont typeface="Arial" panose="020B0604020202020204" pitchFamily="34" charset="0"/>
              <a:buChar char="•"/>
            </a:pPr>
            <a:r>
              <a:rPr lang="en-US" sz="3600" b="0" dirty="0">
                <a:solidFill>
                  <a:schemeClr val="tx1"/>
                </a:solidFill>
              </a:rPr>
              <a:t>Modules</a:t>
            </a:r>
          </a:p>
          <a:p>
            <a:pPr marL="457200" indent="-457200">
              <a:buFont typeface="Arial" panose="020B0604020202020204" pitchFamily="34" charset="0"/>
              <a:buChar char="•"/>
            </a:pPr>
            <a:r>
              <a:rPr lang="en-US" sz="3600" b="0" dirty="0">
                <a:solidFill>
                  <a:schemeClr val="tx1"/>
                </a:solidFill>
              </a:rPr>
              <a:t>Arrays</a:t>
            </a:r>
          </a:p>
          <a:p>
            <a:endParaRPr lang="en-US" dirty="0"/>
          </a:p>
        </p:txBody>
      </p:sp>
      <p:pic>
        <p:nvPicPr>
          <p:cNvPr id="5" name="Content Placeholder 8" descr="PV-cell-module-array graphic.gif"/>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13074" y="1668331"/>
            <a:ext cx="6031026" cy="4516569"/>
          </a:xfrm>
        </p:spPr>
      </p:pic>
      <p:sp>
        <p:nvSpPr>
          <p:cNvPr id="7" name="Rectangle 6">
            <a:extLst>
              <a:ext uri="{FF2B5EF4-FFF2-40B4-BE49-F238E27FC236}">
                <a16:creationId xmlns:a16="http://schemas.microsoft.com/office/drawing/2014/main" id="{9D52A06C-8FBF-4A9B-BABB-5F974494C24D}"/>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3071365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System Components</a:t>
            </a:r>
          </a:p>
        </p:txBody>
      </p:sp>
      <p:pic>
        <p:nvPicPr>
          <p:cNvPr id="4" name="Picture 1" descr="PV System Components.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241778"/>
            <a:ext cx="8051800" cy="5153152"/>
          </a:xfrm>
        </p:spPr>
      </p:pic>
      <p:sp>
        <p:nvSpPr>
          <p:cNvPr id="6" name="Rectangle 5">
            <a:extLst>
              <a:ext uri="{FF2B5EF4-FFF2-40B4-BE49-F238E27FC236}">
                <a16:creationId xmlns:a16="http://schemas.microsoft.com/office/drawing/2014/main" id="{C08804BB-3742-4FB3-A23E-E62303A29FEB}"/>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2526082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Remote PV Power</a:t>
            </a:r>
          </a:p>
        </p:txBody>
      </p:sp>
      <p:pic>
        <p:nvPicPr>
          <p:cNvPr id="9" name="Picture Placeholder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7907" b="7907"/>
          <a:stretch>
            <a:fillRect/>
          </a:stretch>
        </p:blipFill>
        <p:spPr>
          <a:xfrm>
            <a:off x="5956301" y="1207909"/>
            <a:ext cx="5260622" cy="2450038"/>
          </a:xfrm>
        </p:spPr>
      </p:pic>
      <p:pic>
        <p:nvPicPr>
          <p:cNvPr id="10" name="Picture Placeholder 9"/>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4267" b="14267"/>
          <a:stretch>
            <a:fillRect/>
          </a:stretch>
        </p:blipFill>
        <p:spPr>
          <a:xfrm>
            <a:off x="5956300" y="3753373"/>
            <a:ext cx="5260622" cy="2489383"/>
          </a:xfrm>
        </p:spPr>
      </p:pic>
      <p:pic>
        <p:nvPicPr>
          <p:cNvPr id="8" name="Picture 2" descr="http://www.road-tech.com/images/road_tech-001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730" y="1448015"/>
            <a:ext cx="3256221" cy="37900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B70B9CF-C060-4AC1-8881-3E42B38251A8}"/>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4174515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Countries for Installed PV Capacity</a:t>
            </a:r>
          </a:p>
        </p:txBody>
      </p:sp>
      <p:sp>
        <p:nvSpPr>
          <p:cNvPr id="5" name="TextBox 4"/>
          <p:cNvSpPr txBox="1"/>
          <p:nvPr/>
        </p:nvSpPr>
        <p:spPr>
          <a:xfrm>
            <a:off x="9626600" y="5457798"/>
            <a:ext cx="2209800" cy="738782"/>
          </a:xfrm>
          <a:prstGeom prst="rect">
            <a:avLst/>
          </a:prstGeom>
          <a:noFill/>
        </p:spPr>
        <p:txBody>
          <a:bodyPr wrap="square" rtlCol="0">
            <a:spAutoFit/>
          </a:bodyPr>
          <a:lstStyle/>
          <a:p>
            <a:r>
              <a:rPr lang="en-US" sz="1400" dirty="0"/>
              <a:t>US Department of Energy, NREL 2016 Renewable Energy Data Book</a:t>
            </a:r>
          </a:p>
        </p:txBody>
      </p:sp>
      <p:sp>
        <p:nvSpPr>
          <p:cNvPr id="7" name="Footer Placeholder 8">
            <a:extLst>
              <a:ext uri="{FF2B5EF4-FFF2-40B4-BE49-F238E27FC236}">
                <a16:creationId xmlns:a16="http://schemas.microsoft.com/office/drawing/2014/main" id="{4892DF0E-D78D-410E-9960-F8AF687F2108}"/>
              </a:ext>
            </a:extLst>
          </p:cNvPr>
          <p:cNvSpPr>
            <a:spLocks noGrp="1"/>
          </p:cNvSpPr>
          <p:nvPr>
            <p:ph type="ftr" sz="quarter" idx="13"/>
          </p:nvPr>
        </p:nvSpPr>
        <p:spPr>
          <a:xfrm>
            <a:off x="1396142" y="6492875"/>
            <a:ext cx="4454524" cy="278232"/>
          </a:xfrm>
        </p:spPr>
        <p:txBody>
          <a:bodyPr/>
          <a:lstStyle/>
          <a:p>
            <a:r>
              <a:rPr lang="en-US" dirty="0"/>
              <a:t>Exploring Solar © 2018 The NEED Project </a:t>
            </a:r>
          </a:p>
        </p:txBody>
      </p:sp>
      <p:pic>
        <p:nvPicPr>
          <p:cNvPr id="8" name="Picture 7" descr="A close up of a map&#10;&#10;Description generated with high confidence">
            <a:extLst>
              <a:ext uri="{FF2B5EF4-FFF2-40B4-BE49-F238E27FC236}">
                <a16:creationId xmlns:a16="http://schemas.microsoft.com/office/drawing/2014/main" id="{7CDE3B5D-347C-4013-A210-741CC6E2EBB4}"/>
              </a:ext>
            </a:extLst>
          </p:cNvPr>
          <p:cNvPicPr>
            <a:picLocks noChangeAspect="1"/>
          </p:cNvPicPr>
          <p:nvPr/>
        </p:nvPicPr>
        <p:blipFill rotWithShape="1">
          <a:blip r:embed="rId2">
            <a:extLst>
              <a:ext uri="{28A0092B-C50C-407E-A947-70E740481C1C}">
                <a14:useLocalDpi xmlns:a14="http://schemas.microsoft.com/office/drawing/2010/main" val="0"/>
              </a:ext>
            </a:extLst>
          </a:blip>
          <a:srcRect r="254" b="7431"/>
          <a:stretch/>
        </p:blipFill>
        <p:spPr>
          <a:xfrm>
            <a:off x="996460" y="1119391"/>
            <a:ext cx="8537170" cy="5100407"/>
          </a:xfrm>
          <a:prstGeom prst="rect">
            <a:avLst/>
          </a:prstGeom>
        </p:spPr>
      </p:pic>
    </p:spTree>
    <p:extLst>
      <p:ext uri="{BB962C8B-B14F-4D97-AF65-F5344CB8AC3E}">
        <p14:creationId xmlns:p14="http://schemas.microsoft.com/office/powerpoint/2010/main" val="3427548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157" y="-191746"/>
            <a:ext cx="9700752" cy="6858000"/>
          </a:xfrm>
          <a:prstGeom prst="rect">
            <a:avLst/>
          </a:prstGeom>
        </p:spPr>
      </p:pic>
      <p:sp>
        <p:nvSpPr>
          <p:cNvPr id="2" name="Title 1"/>
          <p:cNvSpPr>
            <a:spLocks noGrp="1"/>
          </p:cNvSpPr>
          <p:nvPr>
            <p:ph type="title"/>
          </p:nvPr>
        </p:nvSpPr>
        <p:spPr>
          <a:xfrm>
            <a:off x="838200" y="365125"/>
            <a:ext cx="2556641" cy="1579289"/>
          </a:xfrm>
        </p:spPr>
        <p:txBody>
          <a:bodyPr>
            <a:normAutofit/>
          </a:bodyPr>
          <a:lstStyle/>
          <a:p>
            <a:r>
              <a:rPr lang="sv-SE" dirty="0"/>
              <a:t>Global PV Growth</a:t>
            </a:r>
            <a:endParaRPr lang="en-US" dirty="0"/>
          </a:p>
        </p:txBody>
      </p:sp>
      <p:sp>
        <p:nvSpPr>
          <p:cNvPr id="5" name="Rectangle 4">
            <a:extLst>
              <a:ext uri="{FF2B5EF4-FFF2-40B4-BE49-F238E27FC236}">
                <a16:creationId xmlns:a16="http://schemas.microsoft.com/office/drawing/2014/main" id="{F479EA78-DDD8-4BD9-8D7C-97BE0FD289C6}"/>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2426632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Solar Energy</a:t>
            </a:r>
          </a:p>
        </p:txBody>
      </p:sp>
      <p:sp>
        <p:nvSpPr>
          <p:cNvPr id="3" name="Content Placeholder 2"/>
          <p:cNvSpPr>
            <a:spLocks noGrp="1"/>
          </p:cNvSpPr>
          <p:nvPr>
            <p:ph idx="1"/>
          </p:nvPr>
        </p:nvSpPr>
        <p:spPr/>
        <p:txBody>
          <a:bodyPr/>
          <a:lstStyle/>
          <a:p>
            <a:r>
              <a:rPr lang="en-US" sz="3600" dirty="0"/>
              <a:t>Clean</a:t>
            </a:r>
          </a:p>
          <a:p>
            <a:r>
              <a:rPr lang="en-US" sz="3600" dirty="0"/>
              <a:t>Sustainable</a:t>
            </a:r>
          </a:p>
          <a:p>
            <a:r>
              <a:rPr lang="en-US" sz="3600" dirty="0"/>
              <a:t>Free</a:t>
            </a:r>
          </a:p>
          <a:p>
            <a:r>
              <a:rPr lang="en-US" sz="3600" dirty="0"/>
              <a:t>Provide electricity to remote places</a:t>
            </a:r>
          </a:p>
          <a:p>
            <a:endParaRPr lang="en-US" dirty="0"/>
          </a:p>
        </p:txBody>
      </p:sp>
      <p:sp>
        <p:nvSpPr>
          <p:cNvPr id="5" name="Rectangle 4">
            <a:extLst>
              <a:ext uri="{FF2B5EF4-FFF2-40B4-BE49-F238E27FC236}">
                <a16:creationId xmlns:a16="http://schemas.microsoft.com/office/drawing/2014/main" id="{BBE2855B-B1F5-4B39-B7D3-72A8A6AE753D}"/>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69292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Radiant Energy</a:t>
            </a:r>
          </a:p>
        </p:txBody>
      </p:sp>
      <p:sp>
        <p:nvSpPr>
          <p:cNvPr id="3" name="Text Placeholder 2"/>
          <p:cNvSpPr>
            <a:spLocks noGrp="1"/>
          </p:cNvSpPr>
          <p:nvPr>
            <p:ph type="body" idx="1"/>
          </p:nvPr>
        </p:nvSpPr>
        <p:spPr/>
        <p:txBody>
          <a:bodyPr/>
          <a:lstStyle/>
          <a:p>
            <a:r>
              <a:rPr lang="en-US" dirty="0">
                <a:solidFill>
                  <a:schemeClr val="tx1"/>
                </a:solidFill>
              </a:rPr>
              <a:t>Nuclear Fusion</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09300" y="1895475"/>
            <a:ext cx="5044920" cy="4211638"/>
          </a:xfr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423732" y="1388535"/>
            <a:ext cx="4931656" cy="4203228"/>
          </a:xfrm>
        </p:spPr>
      </p:pic>
      <p:sp>
        <p:nvSpPr>
          <p:cNvPr id="9" name="Footer Placeholder 8"/>
          <p:cNvSpPr>
            <a:spLocks noGrp="1"/>
          </p:cNvSpPr>
          <p:nvPr>
            <p:ph type="ftr" sz="quarter" idx="13"/>
          </p:nvPr>
        </p:nvSpPr>
        <p:spPr/>
        <p:txBody>
          <a:bodyPr/>
          <a:lstStyle/>
          <a:p>
            <a:r>
              <a:rPr lang="en-US" dirty="0"/>
              <a:t>Exploring Solar ©2018 The NEED Project </a:t>
            </a:r>
          </a:p>
        </p:txBody>
      </p:sp>
    </p:spTree>
    <p:extLst>
      <p:ext uri="{BB962C8B-B14F-4D97-AF65-F5344CB8AC3E}">
        <p14:creationId xmlns:p14="http://schemas.microsoft.com/office/powerpoint/2010/main" val="582122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Solar Energy</a:t>
            </a:r>
          </a:p>
        </p:txBody>
      </p:sp>
      <p:sp>
        <p:nvSpPr>
          <p:cNvPr id="3" name="Content Placeholder 2"/>
          <p:cNvSpPr>
            <a:spLocks noGrp="1"/>
          </p:cNvSpPr>
          <p:nvPr>
            <p:ph idx="1"/>
          </p:nvPr>
        </p:nvSpPr>
        <p:spPr/>
        <p:txBody>
          <a:bodyPr/>
          <a:lstStyle/>
          <a:p>
            <a:r>
              <a:rPr lang="en-US" sz="3600" dirty="0"/>
              <a:t>Less efficient and costly equipment</a:t>
            </a:r>
          </a:p>
          <a:p>
            <a:r>
              <a:rPr lang="en-US" sz="3600" dirty="0"/>
              <a:t>Part Time</a:t>
            </a:r>
          </a:p>
          <a:p>
            <a:r>
              <a:rPr lang="en-US" sz="3600" dirty="0"/>
              <a:t>Reliability Depends On Location</a:t>
            </a:r>
          </a:p>
          <a:p>
            <a:r>
              <a:rPr lang="en-US" sz="3600" dirty="0"/>
              <a:t>Environmental Impact of PV Cell Production</a:t>
            </a:r>
          </a:p>
          <a:p>
            <a:endParaRPr lang="en-US" dirty="0"/>
          </a:p>
        </p:txBody>
      </p:sp>
      <p:sp>
        <p:nvSpPr>
          <p:cNvPr id="5" name="Rectangle 4">
            <a:extLst>
              <a:ext uri="{FF2B5EF4-FFF2-40B4-BE49-F238E27FC236}">
                <a16:creationId xmlns:a16="http://schemas.microsoft.com/office/drawing/2014/main" id="{AB1D7248-7D3C-4FDF-B804-A28264FD154D}"/>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1595387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Digital Multimeter</a:t>
            </a: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33" b="99789" l="0" r="99647">
                        <a14:foregroundMark x1="37456" y1="73418" x2="37456" y2="73418"/>
                        <a14:foregroundMark x1="42756" y1="74684" x2="42756" y2="74684"/>
                        <a14:backgroundMark x1="5300" y1="41983" x2="5300" y2="41983"/>
                      </a14:backgroundRemoval>
                    </a14:imgEffect>
                  </a14:imgLayer>
                </a14:imgProps>
              </a:ext>
              <a:ext uri="{28A0092B-C50C-407E-A947-70E740481C1C}">
                <a14:useLocalDpi xmlns:a14="http://schemas.microsoft.com/office/drawing/2010/main" val="0"/>
              </a:ext>
            </a:extLst>
          </a:blip>
          <a:srcRect/>
          <a:stretch>
            <a:fillRect/>
          </a:stretch>
        </p:blipFill>
        <p:spPr bwMode="auto">
          <a:xfrm>
            <a:off x="3503613" y="1495778"/>
            <a:ext cx="269557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5842000" y="2410178"/>
            <a:ext cx="1447800" cy="5334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89800" y="1952978"/>
            <a:ext cx="1752600" cy="1477328"/>
          </a:xfrm>
          <a:prstGeom prst="rect">
            <a:avLst/>
          </a:prstGeom>
          <a:noFill/>
        </p:spPr>
        <p:txBody>
          <a:bodyPr wrap="square" rtlCol="0">
            <a:spAutoFit/>
          </a:bodyPr>
          <a:lstStyle/>
          <a:p>
            <a:r>
              <a:rPr lang="en-US" dirty="0"/>
              <a:t>Indicates voltage from alternating current. Do not use.</a:t>
            </a:r>
          </a:p>
        </p:txBody>
      </p:sp>
      <p:cxnSp>
        <p:nvCxnSpPr>
          <p:cNvPr id="7" name="Straight Arrow Connector 6"/>
          <p:cNvCxnSpPr/>
          <p:nvPr/>
        </p:nvCxnSpPr>
        <p:spPr>
          <a:xfrm flipH="1" flipV="1">
            <a:off x="5842000" y="4315178"/>
            <a:ext cx="1066800" cy="3810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36800" y="2943578"/>
            <a:ext cx="1524000" cy="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13000" y="4505678"/>
            <a:ext cx="1905000" cy="57150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61200" y="4315178"/>
            <a:ext cx="1524000" cy="646331"/>
          </a:xfrm>
          <a:prstGeom prst="rect">
            <a:avLst/>
          </a:prstGeom>
          <a:noFill/>
        </p:spPr>
        <p:txBody>
          <a:bodyPr wrap="square" rtlCol="0">
            <a:spAutoFit/>
          </a:bodyPr>
          <a:lstStyle/>
          <a:p>
            <a:r>
              <a:rPr lang="en-US" dirty="0"/>
              <a:t>DC Current Scale</a:t>
            </a:r>
          </a:p>
        </p:txBody>
      </p:sp>
      <p:sp>
        <p:nvSpPr>
          <p:cNvPr id="11" name="TextBox 10"/>
          <p:cNvSpPr txBox="1"/>
          <p:nvPr/>
        </p:nvSpPr>
        <p:spPr>
          <a:xfrm>
            <a:off x="1117600" y="2620412"/>
            <a:ext cx="1600200" cy="646331"/>
          </a:xfrm>
          <a:prstGeom prst="rect">
            <a:avLst/>
          </a:prstGeom>
          <a:noFill/>
        </p:spPr>
        <p:txBody>
          <a:bodyPr wrap="square" rtlCol="0">
            <a:spAutoFit/>
          </a:bodyPr>
          <a:lstStyle/>
          <a:p>
            <a:r>
              <a:rPr lang="en-US" dirty="0"/>
              <a:t>DC Voltage Scale</a:t>
            </a:r>
          </a:p>
        </p:txBody>
      </p:sp>
      <p:sp>
        <p:nvSpPr>
          <p:cNvPr id="12" name="TextBox 11"/>
          <p:cNvSpPr txBox="1"/>
          <p:nvPr/>
        </p:nvSpPr>
        <p:spPr>
          <a:xfrm>
            <a:off x="1117600" y="4681392"/>
            <a:ext cx="1447800" cy="923330"/>
          </a:xfrm>
          <a:prstGeom prst="rect">
            <a:avLst/>
          </a:prstGeom>
          <a:noFill/>
        </p:spPr>
        <p:txBody>
          <a:bodyPr wrap="square" rtlCol="0">
            <a:spAutoFit/>
          </a:bodyPr>
          <a:lstStyle/>
          <a:p>
            <a:r>
              <a:rPr lang="en-US" dirty="0"/>
              <a:t>Resistance Scale. Do not use.</a:t>
            </a:r>
          </a:p>
        </p:txBody>
      </p:sp>
      <p:sp>
        <p:nvSpPr>
          <p:cNvPr id="14" name="Rectangle 13">
            <a:extLst>
              <a:ext uri="{FF2B5EF4-FFF2-40B4-BE49-F238E27FC236}">
                <a16:creationId xmlns:a16="http://schemas.microsoft.com/office/drawing/2014/main" id="{50DF4BBD-7DEE-4DED-B0FD-894630C86055}"/>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157278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Wiring the PV Modules</a:t>
            </a:r>
          </a:p>
        </p:txBody>
      </p:sp>
      <p:sp>
        <p:nvSpPr>
          <p:cNvPr id="3" name="Text Placeholder 2"/>
          <p:cNvSpPr>
            <a:spLocks noGrp="1"/>
          </p:cNvSpPr>
          <p:nvPr>
            <p:ph type="body" idx="1"/>
          </p:nvPr>
        </p:nvSpPr>
        <p:spPr>
          <a:xfrm>
            <a:off x="839788" y="1794935"/>
            <a:ext cx="5157787" cy="506942"/>
          </a:xfrm>
        </p:spPr>
        <p:txBody>
          <a:bodyPr/>
          <a:lstStyle/>
          <a:p>
            <a:r>
              <a:rPr lang="en-US" b="0" dirty="0"/>
              <a:t>Series</a:t>
            </a:r>
          </a:p>
        </p:txBody>
      </p:sp>
      <p:sp>
        <p:nvSpPr>
          <p:cNvPr id="5" name="Text Placeholder 4"/>
          <p:cNvSpPr>
            <a:spLocks noGrp="1"/>
          </p:cNvSpPr>
          <p:nvPr>
            <p:ph type="body" sz="quarter" idx="3"/>
          </p:nvPr>
        </p:nvSpPr>
        <p:spPr>
          <a:xfrm>
            <a:off x="6172200" y="1794935"/>
            <a:ext cx="5183188" cy="506942"/>
          </a:xfrm>
        </p:spPr>
        <p:txBody>
          <a:bodyPr/>
          <a:lstStyle/>
          <a:p>
            <a:r>
              <a:rPr lang="en-US" b="0" dirty="0"/>
              <a:t>Parallel</a:t>
            </a:r>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tretch/>
        </p:blipFill>
        <p:spPr>
          <a:xfrm rot="16200000">
            <a:off x="2065966" y="1352822"/>
            <a:ext cx="2869843" cy="5092512"/>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6200000">
            <a:off x="7397835" y="1352822"/>
            <a:ext cx="2869843" cy="5092512"/>
          </a:xfrm>
        </p:spPr>
      </p:pic>
      <p:sp>
        <p:nvSpPr>
          <p:cNvPr id="10" name="Footer Placeholder 8">
            <a:extLst>
              <a:ext uri="{FF2B5EF4-FFF2-40B4-BE49-F238E27FC236}">
                <a16:creationId xmlns:a16="http://schemas.microsoft.com/office/drawing/2014/main" id="{2D06D71E-F2B1-4B36-813B-9CCBD362A1EF}"/>
              </a:ext>
            </a:extLst>
          </p:cNvPr>
          <p:cNvSpPr>
            <a:spLocks noGrp="1"/>
          </p:cNvSpPr>
          <p:nvPr>
            <p:ph type="ftr" sz="quarter" idx="13"/>
          </p:nvPr>
        </p:nvSpPr>
        <p:spPr>
          <a:xfrm>
            <a:off x="1396142" y="6492875"/>
            <a:ext cx="4454524" cy="278232"/>
          </a:xfrm>
        </p:spPr>
        <p:txBody>
          <a:bodyPr/>
          <a:lstStyle/>
          <a:p>
            <a:r>
              <a:rPr lang="en-US" dirty="0"/>
              <a:t>Exploring Solar © 2018 The NEED Project </a:t>
            </a:r>
          </a:p>
        </p:txBody>
      </p:sp>
    </p:spTree>
    <p:extLst>
      <p:ext uri="{BB962C8B-B14F-4D97-AF65-F5344CB8AC3E}">
        <p14:creationId xmlns:p14="http://schemas.microsoft.com/office/powerpoint/2010/main" val="63779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a:t>
            </a:r>
          </a:p>
        </p:txBody>
      </p:sp>
      <p:sp>
        <p:nvSpPr>
          <p:cNvPr id="3" name="Content Placeholder 2"/>
          <p:cNvSpPr>
            <a:spLocks noGrp="1"/>
          </p:cNvSpPr>
          <p:nvPr>
            <p:ph type="body" idx="1"/>
          </p:nvPr>
        </p:nvSpPr>
        <p:spPr>
          <a:xfrm>
            <a:off x="839788" y="1662926"/>
            <a:ext cx="5256212" cy="4268952"/>
          </a:xfrm>
        </p:spPr>
        <p:txBody>
          <a:bodyPr>
            <a:normAutofit fontScale="92500" lnSpcReduction="20000"/>
          </a:bodyPr>
          <a:lstStyle/>
          <a:p>
            <a:pPr marL="0" indent="0">
              <a:buNone/>
            </a:pPr>
            <a:r>
              <a:rPr lang="en-US" altLang="en-US" sz="3600" dirty="0"/>
              <a:t>The NEED Project</a:t>
            </a:r>
            <a:endParaRPr lang="en-US" altLang="en-US" sz="3600" dirty="0">
              <a:hlinkClick r:id="" action="ppaction://noaction"/>
            </a:endParaRPr>
          </a:p>
          <a:p>
            <a:pPr lvl="1"/>
            <a:r>
              <a:rPr lang="en-US" altLang="en-US" sz="3600" dirty="0">
                <a:hlinkClick r:id="" action="ppaction://noaction"/>
              </a:rPr>
              <a:t>www.need.org</a:t>
            </a:r>
            <a:endParaRPr lang="en-US" altLang="en-US" sz="3600" dirty="0"/>
          </a:p>
          <a:p>
            <a:pPr lvl="1"/>
            <a:r>
              <a:rPr lang="en-US" altLang="en-US" sz="3600" dirty="0">
                <a:hlinkClick r:id="rId2"/>
              </a:rPr>
              <a:t>info@need.org</a:t>
            </a:r>
            <a:endParaRPr lang="en-US" altLang="en-US" sz="3600" dirty="0"/>
          </a:p>
          <a:p>
            <a:pPr lvl="1"/>
            <a:r>
              <a:rPr lang="en-US" altLang="en-US" sz="3600" dirty="0"/>
              <a:t>1-800-875-5029</a:t>
            </a:r>
          </a:p>
          <a:p>
            <a:pPr marL="0" indent="0">
              <a:buNone/>
            </a:pPr>
            <a:endParaRPr lang="en-US" altLang="en-US" sz="1500" dirty="0"/>
          </a:p>
          <a:p>
            <a:pPr marL="0" indent="0">
              <a:buNone/>
            </a:pPr>
            <a:r>
              <a:rPr lang="en-US" altLang="en-US" sz="3600" dirty="0"/>
              <a:t>Energy Information Administration</a:t>
            </a:r>
          </a:p>
          <a:p>
            <a:pPr lvl="1"/>
            <a:r>
              <a:rPr lang="en-US" altLang="en-US" sz="3600" dirty="0"/>
              <a:t>U.S. Department of Energy</a:t>
            </a:r>
          </a:p>
          <a:p>
            <a:pPr lvl="1"/>
            <a:r>
              <a:rPr lang="en-US" altLang="en-US" sz="3600" dirty="0">
                <a:hlinkClick r:id="rId3"/>
              </a:rPr>
              <a:t>www.eia.gov</a:t>
            </a:r>
            <a:endParaRPr lang="en-US" altLang="en-US" sz="3600" dirty="0"/>
          </a:p>
          <a:p>
            <a:endParaRPr lang="en-US" dirty="0"/>
          </a:p>
        </p:txBody>
      </p:sp>
      <p:sp>
        <p:nvSpPr>
          <p:cNvPr id="10" name="Footer Placeholder 8">
            <a:extLst>
              <a:ext uri="{FF2B5EF4-FFF2-40B4-BE49-F238E27FC236}">
                <a16:creationId xmlns:a16="http://schemas.microsoft.com/office/drawing/2014/main" id="{F279531A-18D9-4438-94C4-8E59F0A8B285}"/>
              </a:ext>
            </a:extLst>
          </p:cNvPr>
          <p:cNvSpPr>
            <a:spLocks noGrp="1"/>
          </p:cNvSpPr>
          <p:nvPr>
            <p:ph type="ftr" sz="quarter" idx="13"/>
          </p:nvPr>
        </p:nvSpPr>
        <p:spPr>
          <a:xfrm>
            <a:off x="1396142" y="6492875"/>
            <a:ext cx="4454524" cy="278232"/>
          </a:xfrm>
        </p:spPr>
        <p:txBody>
          <a:bodyPr/>
          <a:lstStyle/>
          <a:p>
            <a:r>
              <a:rPr lang="en-US" dirty="0"/>
              <a:t>Exploring Solar © 2018 The NEED Project </a:t>
            </a:r>
          </a:p>
        </p:txBody>
      </p:sp>
      <p:pic>
        <p:nvPicPr>
          <p:cNvPr id="12" name="Picture 11" descr="A picture containing person, table, indoor&#10;&#10;Description generated with very high confidence">
            <a:extLst>
              <a:ext uri="{FF2B5EF4-FFF2-40B4-BE49-F238E27FC236}">
                <a16:creationId xmlns:a16="http://schemas.microsoft.com/office/drawing/2014/main" id="{4881FA82-FDF4-4AC2-8583-5141199769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094" y="1101194"/>
            <a:ext cx="6019906" cy="4549619"/>
          </a:xfrm>
          <a:prstGeom prst="rect">
            <a:avLst/>
          </a:prstGeom>
        </p:spPr>
      </p:pic>
    </p:spTree>
    <p:extLst>
      <p:ext uri="{BB962C8B-B14F-4D97-AF65-F5344CB8AC3E}">
        <p14:creationId xmlns:p14="http://schemas.microsoft.com/office/powerpoint/2010/main" val="2524970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IS SOCIAL!</a:t>
            </a:r>
          </a:p>
        </p:txBody>
      </p:sp>
      <p:sp>
        <p:nvSpPr>
          <p:cNvPr id="3" name="Text Placeholder 2"/>
          <p:cNvSpPr>
            <a:spLocks noGrp="1"/>
          </p:cNvSpPr>
          <p:nvPr>
            <p:ph type="body" sz="quarter" idx="10"/>
          </p:nvPr>
        </p:nvSpPr>
        <p:spPr/>
        <p:txBody>
          <a:bodyPr>
            <a:normAutofit fontScale="92500" lnSpcReduction="10000"/>
          </a:bodyPr>
          <a:lstStyle/>
          <a:p>
            <a:r>
              <a:rPr lang="en-US" dirty="0"/>
              <a:t>Stay up-to-date with NEED. “Like” us on Facebook! Search for The NEED Project, and check out all we’ve got going on!</a:t>
            </a:r>
          </a:p>
          <a:p>
            <a:endParaRPr lang="en-US" dirty="0"/>
          </a:p>
        </p:txBody>
      </p:sp>
      <p:sp>
        <p:nvSpPr>
          <p:cNvPr id="4" name="Text Placeholder 3"/>
          <p:cNvSpPr>
            <a:spLocks noGrp="1"/>
          </p:cNvSpPr>
          <p:nvPr>
            <p:ph type="body" sz="quarter" idx="11"/>
          </p:nvPr>
        </p:nvSpPr>
        <p:spPr/>
        <p:txBody>
          <a:bodyPr/>
          <a:lstStyle/>
          <a:p>
            <a:r>
              <a:rPr lang="en-US" dirty="0"/>
              <a:t>Follow us on Twitter. We share the latest energy news from around the country, @</a:t>
            </a:r>
            <a:r>
              <a:rPr lang="en-US" dirty="0" err="1"/>
              <a:t>NEED_Project</a:t>
            </a:r>
            <a:r>
              <a:rPr lang="en-US" dirty="0"/>
              <a:t>.</a:t>
            </a:r>
          </a:p>
          <a:p>
            <a:endParaRPr lang="en-US" dirty="0"/>
          </a:p>
        </p:txBody>
      </p:sp>
      <p:sp>
        <p:nvSpPr>
          <p:cNvPr id="5" name="Text Placeholder 4"/>
          <p:cNvSpPr>
            <a:spLocks noGrp="1"/>
          </p:cNvSpPr>
          <p:nvPr>
            <p:ph type="body" sz="quarter" idx="12"/>
          </p:nvPr>
        </p:nvSpPr>
        <p:spPr/>
        <p:txBody>
          <a:bodyPr>
            <a:normAutofit fontScale="92500"/>
          </a:bodyPr>
          <a:lstStyle/>
          <a:p>
            <a:r>
              <a:rPr lang="en-US" dirty="0"/>
              <a:t>Follow us on Instagram and check out the photos taken at NEED events, instagram.com/</a:t>
            </a:r>
            <a:r>
              <a:rPr lang="en-US" dirty="0" err="1"/>
              <a:t>theneedproject</a:t>
            </a:r>
            <a:r>
              <a:rPr lang="en-US" dirty="0"/>
              <a:t>. </a:t>
            </a:r>
          </a:p>
          <a:p>
            <a:endParaRPr lang="en-US" dirty="0"/>
          </a:p>
        </p:txBody>
      </p:sp>
      <p:sp>
        <p:nvSpPr>
          <p:cNvPr id="6" name="Text Placeholder 5"/>
          <p:cNvSpPr>
            <a:spLocks noGrp="1"/>
          </p:cNvSpPr>
          <p:nvPr>
            <p:ph type="body" sz="quarter" idx="13"/>
          </p:nvPr>
        </p:nvSpPr>
        <p:spPr/>
        <p:txBody>
          <a:bodyPr/>
          <a:lstStyle/>
          <a:p>
            <a:r>
              <a:rPr lang="en-US" dirty="0"/>
              <a:t>Follow us on Pinterest and pin ideas to use in your classroom, Pinterest.com/</a:t>
            </a:r>
            <a:r>
              <a:rPr lang="en-US" dirty="0" err="1"/>
              <a:t>NeedProject</a:t>
            </a:r>
            <a:r>
              <a:rPr lang="en-US" dirty="0"/>
              <a:t>. </a:t>
            </a:r>
          </a:p>
          <a:p>
            <a:endParaRPr lang="en-US" dirty="0"/>
          </a:p>
        </p:txBody>
      </p:sp>
      <p:sp>
        <p:nvSpPr>
          <p:cNvPr id="7" name="Footer Placeholder 6"/>
          <p:cNvSpPr>
            <a:spLocks noGrp="1"/>
          </p:cNvSpPr>
          <p:nvPr>
            <p:ph type="ftr" sz="quarter" idx="14"/>
          </p:nvPr>
        </p:nvSpPr>
        <p:spPr/>
        <p:txBody>
          <a:bodyPr/>
          <a:lstStyle/>
          <a:p>
            <a:r>
              <a:rPr lang="en-US"/>
              <a:t>Exploring Solar - 1/23/17 - ©The NEED Project </a:t>
            </a:r>
          </a:p>
        </p:txBody>
      </p:sp>
    </p:spTree>
    <p:extLst>
      <p:ext uri="{BB962C8B-B14F-4D97-AF65-F5344CB8AC3E}">
        <p14:creationId xmlns:p14="http://schemas.microsoft.com/office/powerpoint/2010/main" val="161000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Uses of Solar Energy</a:t>
            </a:r>
          </a:p>
        </p:txBody>
      </p:sp>
      <p:sp>
        <p:nvSpPr>
          <p:cNvPr id="3" name="Content Placeholder 2"/>
          <p:cNvSpPr>
            <a:spLocks noGrp="1"/>
          </p:cNvSpPr>
          <p:nvPr>
            <p:ph idx="1"/>
          </p:nvPr>
        </p:nvSpPr>
        <p:spPr/>
        <p:txBody>
          <a:bodyPr/>
          <a:lstStyle/>
          <a:p>
            <a:r>
              <a:rPr lang="en-US" dirty="0"/>
              <a:t>Daylight</a:t>
            </a:r>
          </a:p>
          <a:p>
            <a:r>
              <a:rPr lang="en-US" dirty="0"/>
              <a:t>Drying Agricultural Products</a:t>
            </a:r>
          </a:p>
          <a:p>
            <a:r>
              <a:rPr lang="en-US" dirty="0"/>
              <a:t>Space Heating</a:t>
            </a:r>
          </a:p>
          <a:p>
            <a:r>
              <a:rPr lang="en-US" dirty="0"/>
              <a:t>Water Heating</a:t>
            </a:r>
          </a:p>
          <a:p>
            <a:r>
              <a:rPr lang="en-US" dirty="0"/>
              <a:t>Generating Electrical Power</a:t>
            </a:r>
          </a:p>
          <a:p>
            <a:pPr lvl="1"/>
            <a:r>
              <a:rPr lang="en-US" dirty="0"/>
              <a:t>Concentrating Solar Power (CSP)</a:t>
            </a:r>
          </a:p>
          <a:p>
            <a:pPr lvl="1"/>
            <a:r>
              <a:rPr lang="en-US" dirty="0"/>
              <a:t>Photovoltaics</a:t>
            </a:r>
          </a:p>
          <a:p>
            <a:endParaRPr lang="en-US" dirty="0"/>
          </a:p>
        </p:txBody>
      </p:sp>
      <p:sp>
        <p:nvSpPr>
          <p:cNvPr id="5" name="Rectangle 4">
            <a:extLst>
              <a:ext uri="{FF2B5EF4-FFF2-40B4-BE49-F238E27FC236}">
                <a16:creationId xmlns:a16="http://schemas.microsoft.com/office/drawing/2014/main" id="{AFD263CF-5198-4252-8A86-D412449891D7}"/>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312215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Daylighting</a:t>
            </a:r>
          </a:p>
        </p:txBody>
      </p:sp>
      <p:pic>
        <p:nvPicPr>
          <p:cNvPr id="7" name="Picture Placeholder 6"/>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436" r="2436"/>
          <a:stretch>
            <a:fillRect/>
          </a:stretch>
        </p:blipFill>
        <p:spPr/>
      </p:pic>
      <p:pic>
        <p:nvPicPr>
          <p:cNvPr id="8" name="Picture Placeholder 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17180" b="17180"/>
          <a:stretch>
            <a:fillRect/>
          </a:stretch>
        </p:blipFill>
        <p:spPr/>
      </p:pic>
      <p:pic>
        <p:nvPicPr>
          <p:cNvPr id="9" name="Picture Placeholder 8"/>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18120" b="18120"/>
          <a:stretch>
            <a:fillRect/>
          </a:stretch>
        </p:blipFill>
        <p:spPr/>
      </p:pic>
      <p:sp>
        <p:nvSpPr>
          <p:cNvPr id="11" name="Rectangle 10">
            <a:extLst>
              <a:ext uri="{FF2B5EF4-FFF2-40B4-BE49-F238E27FC236}">
                <a16:creationId xmlns:a16="http://schemas.microsoft.com/office/drawing/2014/main" id="{16EE908C-BE69-4F8A-BAB5-118928BF70D8}"/>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240779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Drying Agricultural Products</a:t>
            </a:r>
          </a:p>
        </p:txBody>
      </p:sp>
      <p:pic>
        <p:nvPicPr>
          <p:cNvPr id="8" name="Picture Placeholder 7"/>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8937" b="25419"/>
          <a:stretch/>
        </p:blipFill>
        <p:spPr>
          <a:xfrm>
            <a:off x="6299201" y="1207909"/>
            <a:ext cx="5260622" cy="2194560"/>
          </a:xfrm>
        </p:spPr>
      </p:pic>
      <p:pic>
        <p:nvPicPr>
          <p:cNvPr id="9" name="Picture Placeholder 8"/>
          <p:cNvPicPr>
            <a:picLocks noGrp="1" noChangeAspect="1"/>
          </p:cNvPicPr>
          <p:nvPr>
            <p:ph type="pic" sz="quarter" idx="16"/>
          </p:nvPr>
        </p:nvPicPr>
        <p:blipFill rotWithShape="1">
          <a:blip r:embed="rId4">
            <a:extLst>
              <a:ext uri="{28A0092B-C50C-407E-A947-70E740481C1C}">
                <a14:useLocalDpi xmlns:a14="http://schemas.microsoft.com/office/drawing/2010/main" val="0"/>
              </a:ext>
            </a:extLst>
          </a:blip>
          <a:srcRect t="6118" b="24594"/>
          <a:stretch/>
        </p:blipFill>
        <p:spPr>
          <a:xfrm>
            <a:off x="6299200" y="3499556"/>
            <a:ext cx="5260622" cy="2743200"/>
          </a:xfrm>
        </p:spPr>
      </p:pic>
      <p:pic>
        <p:nvPicPr>
          <p:cNvPr id="11" name="Picture 10" descr="A picture containing text, map&#10;&#10;Description generated with very high confidence">
            <a:extLst>
              <a:ext uri="{FF2B5EF4-FFF2-40B4-BE49-F238E27FC236}">
                <a16:creationId xmlns:a16="http://schemas.microsoft.com/office/drawing/2014/main" id="{F07D873E-3414-4C18-9F7B-902FA7CC6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869" y="1359270"/>
            <a:ext cx="5639931" cy="4445592"/>
          </a:xfrm>
          <a:prstGeom prst="rect">
            <a:avLst/>
          </a:prstGeom>
        </p:spPr>
      </p:pic>
      <p:sp>
        <p:nvSpPr>
          <p:cNvPr id="12" name="TextBox 11">
            <a:extLst>
              <a:ext uri="{FF2B5EF4-FFF2-40B4-BE49-F238E27FC236}">
                <a16:creationId xmlns:a16="http://schemas.microsoft.com/office/drawing/2014/main" id="{F781E6BB-70B0-4498-8ADB-ECF12E7645FA}"/>
              </a:ext>
            </a:extLst>
          </p:cNvPr>
          <p:cNvSpPr txBox="1"/>
          <p:nvPr/>
        </p:nvSpPr>
        <p:spPr>
          <a:xfrm>
            <a:off x="200200" y="5740168"/>
            <a:ext cx="2555631" cy="276999"/>
          </a:xfrm>
          <a:prstGeom prst="rect">
            <a:avLst/>
          </a:prstGeom>
          <a:noFill/>
        </p:spPr>
        <p:txBody>
          <a:bodyPr wrap="square" rtlCol="0">
            <a:spAutoFit/>
          </a:bodyPr>
          <a:lstStyle/>
          <a:p>
            <a:r>
              <a:rPr lang="en-US" sz="1200" i="1" dirty="0"/>
              <a:t>Source: Thermal Science, 2014</a:t>
            </a:r>
          </a:p>
        </p:txBody>
      </p:sp>
      <p:sp>
        <p:nvSpPr>
          <p:cNvPr id="13" name="Rectangle 12">
            <a:extLst>
              <a:ext uri="{FF2B5EF4-FFF2-40B4-BE49-F238E27FC236}">
                <a16:creationId xmlns:a16="http://schemas.microsoft.com/office/drawing/2014/main" id="{83DBA436-DAEA-42D7-B346-13765341148D}"/>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3801981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Space Heating Through Passive Solar</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11" y="1445740"/>
            <a:ext cx="5878075" cy="469709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316" y="1445740"/>
            <a:ext cx="4540250" cy="2829293"/>
          </a:xfrm>
          <a:prstGeom prst="rect">
            <a:avLst/>
          </a:prstGeom>
        </p:spPr>
      </p:pic>
      <p:pic>
        <p:nvPicPr>
          <p:cNvPr id="12" name="Picture 2" descr="http://www.passivehouse.us/passiveHouse/PHIUSHome_files/droppedImag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8292" y="4628802"/>
            <a:ext cx="1304925" cy="8953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75687" y="4602956"/>
            <a:ext cx="866775" cy="866775"/>
          </a:xfrm>
          <a:prstGeom prst="rect">
            <a:avLst/>
          </a:prstGeom>
        </p:spPr>
      </p:pic>
      <p:pic>
        <p:nvPicPr>
          <p:cNvPr id="14" name="Picture 1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0600" y="4510088"/>
            <a:ext cx="1093672" cy="1052512"/>
          </a:xfrm>
          <a:prstGeom prst="rect">
            <a:avLst/>
          </a:prstGeom>
        </p:spPr>
      </p:pic>
      <p:pic>
        <p:nvPicPr>
          <p:cNvPr id="15" name="Picture 14">
            <a:hlinkClick r:id="rId11"/>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326" b="98837" l="200" r="23000">
                        <a14:foregroundMark x1="6100" y1="62791" x2="6100" y2="62791"/>
                        <a14:foregroundMark x1="13200" y1="46512" x2="13200" y2="46512"/>
                        <a14:foregroundMark x1="16700" y1="46512" x2="16700" y2="46512"/>
                        <a14:foregroundMark x1="18900" y1="62791" x2="18900" y2="62791"/>
                        <a14:foregroundMark x1="3200" y1="27907" x2="3200" y2="27907"/>
                        <a14:foregroundMark x1="4600" y1="29070" x2="4600" y2="29070"/>
                        <a14:foregroundMark x1="6300" y1="29070" x2="6300" y2="29070"/>
                        <a14:foregroundMark x1="6200" y1="45349" x2="6200" y2="45349"/>
                        <a14:foregroundMark x1="4800" y1="62791" x2="4800" y2="62791"/>
                        <a14:foregroundMark x1="3300" y1="62791" x2="3300" y2="62791"/>
                        <a14:foregroundMark x1="3000" y1="45349" x2="3000" y2="45349"/>
                      </a14:backgroundRemoval>
                    </a14:imgEffect>
                  </a14:imgLayer>
                </a14:imgProps>
              </a:ext>
              <a:ext uri="{28A0092B-C50C-407E-A947-70E740481C1C}">
                <a14:useLocalDpi xmlns:a14="http://schemas.microsoft.com/office/drawing/2010/main" val="0"/>
              </a:ext>
            </a:extLst>
          </a:blip>
          <a:srcRect r="76986"/>
          <a:stretch/>
        </p:blipFill>
        <p:spPr>
          <a:xfrm>
            <a:off x="8283313" y="5562600"/>
            <a:ext cx="2104373" cy="786384"/>
          </a:xfrm>
          <a:prstGeom prst="rect">
            <a:avLst/>
          </a:prstGeom>
        </p:spPr>
      </p:pic>
      <p:sp>
        <p:nvSpPr>
          <p:cNvPr id="17" name="Rectangle 16">
            <a:extLst>
              <a:ext uri="{FF2B5EF4-FFF2-40B4-BE49-F238E27FC236}">
                <a16:creationId xmlns:a16="http://schemas.microsoft.com/office/drawing/2014/main" id="{A20FF290-8A2F-46C4-B15D-DFCB53AAD2C9}"/>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388630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676" b="12676"/>
          <a:stretch>
            <a:fillRect/>
          </a:stretch>
        </p:blipFill>
        <p:spPr>
          <a:xfrm>
            <a:off x="0" y="0"/>
            <a:ext cx="12192000" cy="6858000"/>
          </a:xfrm>
        </p:spPr>
      </p:pic>
      <p:sp>
        <p:nvSpPr>
          <p:cNvPr id="3" name="Text Placeholder 2"/>
          <p:cNvSpPr>
            <a:spLocks noGrp="1"/>
          </p:cNvSpPr>
          <p:nvPr>
            <p:ph type="body" sz="quarter" idx="11"/>
          </p:nvPr>
        </p:nvSpPr>
        <p:spPr>
          <a:xfrm>
            <a:off x="8916975" y="295763"/>
            <a:ext cx="2864717" cy="704963"/>
          </a:xfrm>
        </p:spPr>
        <p:txBody>
          <a:bodyPr/>
          <a:lstStyle/>
          <a:p>
            <a:r>
              <a:rPr lang="en-US" b="0" i="0" dirty="0"/>
              <a:t>Active Solar Heating</a:t>
            </a:r>
          </a:p>
        </p:txBody>
      </p:sp>
    </p:spTree>
    <p:extLst>
      <p:ext uri="{BB962C8B-B14F-4D97-AF65-F5344CB8AC3E}">
        <p14:creationId xmlns:p14="http://schemas.microsoft.com/office/powerpoint/2010/main" val="227891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Collector</a:t>
            </a:r>
          </a:p>
        </p:txBody>
      </p:sp>
      <p:sp>
        <p:nvSpPr>
          <p:cNvPr id="4" name="Content Placeholder 2"/>
          <p:cNvSpPr>
            <a:spLocks noGrp="1"/>
          </p:cNvSpPr>
          <p:nvPr>
            <p:ph idx="1"/>
          </p:nvPr>
        </p:nvSpPr>
        <p:spPr>
          <a:xfrm>
            <a:off x="838200" y="1295400"/>
            <a:ext cx="3835400" cy="4876800"/>
          </a:xfrm>
        </p:spPr>
        <p:txBody>
          <a:bodyPr/>
          <a:lstStyle/>
          <a:p>
            <a:r>
              <a:rPr lang="en-US" dirty="0"/>
              <a:t>Glass on outside</a:t>
            </a:r>
          </a:p>
          <a:p>
            <a:r>
              <a:rPr lang="en-US" dirty="0"/>
              <a:t>Absorbent on inside</a:t>
            </a:r>
          </a:p>
          <a:p>
            <a:r>
              <a:rPr lang="en-US" dirty="0"/>
              <a:t>Circulating Fluid</a:t>
            </a:r>
          </a:p>
        </p:txBody>
      </p:sp>
      <p:pic>
        <p:nvPicPr>
          <p:cNvPr id="8" name="Picture 7" descr="A close up of a device&#10;&#10;Description generated with very high confidence">
            <a:extLst>
              <a:ext uri="{FF2B5EF4-FFF2-40B4-BE49-F238E27FC236}">
                <a16:creationId xmlns:a16="http://schemas.microsoft.com/office/drawing/2014/main" id="{AD158468-8D77-41CB-A3A6-C2CA30EB7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7382" y="2988787"/>
            <a:ext cx="3237035" cy="3237035"/>
          </a:xfrm>
          <a:prstGeom prst="rect">
            <a:avLst/>
          </a:prstGeom>
        </p:spPr>
      </p:pic>
      <p:pic>
        <p:nvPicPr>
          <p:cNvPr id="9" name="Picture 8" descr="A picture containing solar cell&#10;&#10;Description generated with very high confidence">
            <a:extLst>
              <a:ext uri="{FF2B5EF4-FFF2-40B4-BE49-F238E27FC236}">
                <a16:creationId xmlns:a16="http://schemas.microsoft.com/office/drawing/2014/main" id="{75CE7908-E7EF-4E69-9C73-6F38A99E3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2484" y="1295400"/>
            <a:ext cx="5686328" cy="3675185"/>
          </a:xfrm>
          <a:prstGeom prst="rect">
            <a:avLst/>
          </a:prstGeom>
        </p:spPr>
      </p:pic>
      <p:sp>
        <p:nvSpPr>
          <p:cNvPr id="10" name="Rectangle 9">
            <a:extLst>
              <a:ext uri="{FF2B5EF4-FFF2-40B4-BE49-F238E27FC236}">
                <a16:creationId xmlns:a16="http://schemas.microsoft.com/office/drawing/2014/main" id="{DB11CCE9-B978-456F-A670-DF83F94C5307}"/>
              </a:ext>
            </a:extLst>
          </p:cNvPr>
          <p:cNvSpPr/>
          <p:nvPr/>
        </p:nvSpPr>
        <p:spPr>
          <a:xfrm>
            <a:off x="8071192" y="5024207"/>
            <a:ext cx="1408912" cy="276999"/>
          </a:xfrm>
          <a:prstGeom prst="rect">
            <a:avLst/>
          </a:prstGeom>
        </p:spPr>
        <p:txBody>
          <a:bodyPr wrap="none">
            <a:spAutoFit/>
          </a:bodyPr>
          <a:lstStyle/>
          <a:p>
            <a:r>
              <a:rPr lang="en-US" sz="1200" dirty="0"/>
              <a:t>© 2019 </a:t>
            </a:r>
            <a:r>
              <a:rPr lang="en-US" sz="1200" dirty="0" err="1"/>
              <a:t>GreenSpec</a:t>
            </a:r>
            <a:r>
              <a:rPr lang="en-US" sz="1200" dirty="0"/>
              <a:t> </a:t>
            </a:r>
          </a:p>
        </p:txBody>
      </p:sp>
      <p:sp>
        <p:nvSpPr>
          <p:cNvPr id="11" name="Rectangle 10">
            <a:extLst>
              <a:ext uri="{FF2B5EF4-FFF2-40B4-BE49-F238E27FC236}">
                <a16:creationId xmlns:a16="http://schemas.microsoft.com/office/drawing/2014/main" id="{4C2AE0CD-588D-4229-AA5E-F6C8B9436A42}"/>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411078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409399"/>
            <a:ext cx="10515600" cy="910519"/>
          </a:xfrm>
        </p:spPr>
        <p:txBody>
          <a:bodyPr/>
          <a:lstStyle/>
          <a:p>
            <a:r>
              <a:rPr lang="en-US" dirty="0"/>
              <a:t>Generating Electrical Power</a:t>
            </a:r>
          </a:p>
        </p:txBody>
      </p:sp>
      <p:sp>
        <p:nvSpPr>
          <p:cNvPr id="3" name="Content Placeholder 2"/>
          <p:cNvSpPr>
            <a:spLocks noGrp="1"/>
          </p:cNvSpPr>
          <p:nvPr>
            <p:ph sz="half" idx="1"/>
          </p:nvPr>
        </p:nvSpPr>
        <p:spPr>
          <a:xfrm>
            <a:off x="599418" y="1591734"/>
            <a:ext cx="6048022" cy="3115733"/>
          </a:xfrm>
        </p:spPr>
        <p:txBody>
          <a:bodyPr/>
          <a:lstStyle/>
          <a:p>
            <a:pPr marL="457200" indent="-457200">
              <a:spcAft>
                <a:spcPts val="1200"/>
              </a:spcAft>
              <a:buFont typeface="Arial" panose="020B0604020202020204" pitchFamily="34" charset="0"/>
              <a:buChar char="•"/>
            </a:pPr>
            <a:r>
              <a:rPr lang="en-US" sz="3200" b="0" dirty="0">
                <a:solidFill>
                  <a:schemeClr val="tx1"/>
                </a:solidFill>
              </a:rPr>
              <a:t>Concentrating Solar Power </a:t>
            </a:r>
            <a:r>
              <a:rPr lang="en-US" b="0" dirty="0">
                <a:solidFill>
                  <a:schemeClr val="tx1"/>
                </a:solidFill>
              </a:rPr>
              <a:t>(CSP)</a:t>
            </a:r>
          </a:p>
          <a:p>
            <a:pPr marL="1143000" lvl="1" indent="-457200">
              <a:spcAft>
                <a:spcPts val="1200"/>
              </a:spcAft>
              <a:buSzPct val="80000"/>
              <a:buFont typeface="Wingdings" panose="05000000000000000000" pitchFamily="2" charset="2"/>
              <a:buChar char="Ø"/>
            </a:pPr>
            <a:r>
              <a:rPr lang="en-US" sz="2800" b="0" dirty="0">
                <a:solidFill>
                  <a:schemeClr val="tx1"/>
                </a:solidFill>
              </a:rPr>
              <a:t>Trough systems</a:t>
            </a:r>
          </a:p>
          <a:p>
            <a:pPr marL="1143000" lvl="1" indent="-457200">
              <a:spcAft>
                <a:spcPts val="1200"/>
              </a:spcAft>
              <a:buSzPct val="80000"/>
              <a:buFont typeface="Wingdings" panose="05000000000000000000" pitchFamily="2" charset="2"/>
              <a:buChar char="Ø"/>
            </a:pPr>
            <a:r>
              <a:rPr lang="en-US" sz="2800" b="0" dirty="0">
                <a:solidFill>
                  <a:schemeClr val="tx1"/>
                </a:solidFill>
              </a:rPr>
              <a:t>Power towers</a:t>
            </a:r>
          </a:p>
          <a:p>
            <a:pPr marL="457200" indent="-457200">
              <a:spcAft>
                <a:spcPts val="1200"/>
              </a:spcAft>
              <a:buFont typeface="Arial" panose="020B0604020202020204" pitchFamily="34" charset="0"/>
              <a:buChar char="•"/>
            </a:pPr>
            <a:r>
              <a:rPr lang="en-US" sz="3200" b="0" dirty="0">
                <a:solidFill>
                  <a:schemeClr val="tx1"/>
                </a:solidFill>
              </a:rPr>
              <a:t>Heat exchanger plus steam turbine</a:t>
            </a:r>
          </a:p>
        </p:txBody>
      </p:sp>
      <p:sp>
        <p:nvSpPr>
          <p:cNvPr id="4" name="Content Placeholder 3"/>
          <p:cNvSpPr>
            <a:spLocks noGrp="1"/>
          </p:cNvSpPr>
          <p:nvPr>
            <p:ph sz="half" idx="2"/>
          </p:nvPr>
        </p:nvSpPr>
        <p:spPr>
          <a:xfrm>
            <a:off x="6917266" y="1591734"/>
            <a:ext cx="5181600" cy="3533423"/>
          </a:xfrm>
        </p:spPr>
        <p:txBody>
          <a:bodyPr/>
          <a:lstStyle/>
          <a:p>
            <a:pPr marL="457200" indent="-457200">
              <a:spcAft>
                <a:spcPts val="1200"/>
              </a:spcAft>
              <a:buFont typeface="Arial" panose="020B0604020202020204" pitchFamily="34" charset="0"/>
              <a:buChar char="•"/>
            </a:pPr>
            <a:r>
              <a:rPr lang="en-US" sz="3200" b="0" dirty="0">
                <a:solidFill>
                  <a:schemeClr val="tx1"/>
                </a:solidFill>
              </a:rPr>
              <a:t>Photovoltaics</a:t>
            </a:r>
          </a:p>
          <a:p>
            <a:pPr marL="1143000" lvl="1" indent="-457200">
              <a:spcAft>
                <a:spcPts val="1200"/>
              </a:spcAft>
              <a:buSzPct val="80000"/>
              <a:buFont typeface="Wingdings" panose="05000000000000000000" pitchFamily="2" charset="2"/>
              <a:buChar char="Ø"/>
            </a:pPr>
            <a:r>
              <a:rPr lang="en-US" sz="2800" b="0" dirty="0">
                <a:solidFill>
                  <a:schemeClr val="tx1"/>
                </a:solidFill>
              </a:rPr>
              <a:t>Small-scale (buildings) kW production</a:t>
            </a:r>
          </a:p>
          <a:p>
            <a:pPr marL="1143000" lvl="1" indent="-457200">
              <a:spcAft>
                <a:spcPts val="1200"/>
              </a:spcAft>
              <a:buSzPct val="80000"/>
              <a:buFont typeface="Wingdings" panose="05000000000000000000" pitchFamily="2" charset="2"/>
              <a:buChar char="Ø"/>
            </a:pPr>
            <a:r>
              <a:rPr lang="en-US" sz="2800" b="0" dirty="0">
                <a:solidFill>
                  <a:schemeClr val="tx1"/>
                </a:solidFill>
              </a:rPr>
              <a:t>Large-scale (utilities) MW production</a:t>
            </a:r>
          </a:p>
          <a:p>
            <a:pPr marL="457200" indent="-457200">
              <a:spcAft>
                <a:spcPts val="1200"/>
              </a:spcAft>
              <a:buFont typeface="Arial" panose="020B0604020202020204" pitchFamily="34" charset="0"/>
              <a:buChar char="•"/>
            </a:pPr>
            <a:r>
              <a:rPr lang="en-US" sz="3200" b="0" dirty="0">
                <a:solidFill>
                  <a:schemeClr val="tx1"/>
                </a:solidFill>
              </a:rPr>
              <a:t>Photoelectric effect</a:t>
            </a:r>
          </a:p>
        </p:txBody>
      </p:sp>
      <p:sp>
        <p:nvSpPr>
          <p:cNvPr id="6" name="Rectangle 5">
            <a:extLst>
              <a:ext uri="{FF2B5EF4-FFF2-40B4-BE49-F238E27FC236}">
                <a16:creationId xmlns:a16="http://schemas.microsoft.com/office/drawing/2014/main" id="{253D8E1D-5211-4087-91A1-F3030C0B83F3}"/>
              </a:ext>
            </a:extLst>
          </p:cNvPr>
          <p:cNvSpPr/>
          <p:nvPr/>
        </p:nvSpPr>
        <p:spPr>
          <a:xfrm>
            <a:off x="1418379" y="6492875"/>
            <a:ext cx="2753382" cy="276999"/>
          </a:xfrm>
          <a:prstGeom prst="rect">
            <a:avLst/>
          </a:prstGeom>
        </p:spPr>
        <p:txBody>
          <a:bodyPr wrap="none">
            <a:spAutoFit/>
          </a:bodyPr>
          <a:lstStyle/>
          <a:p>
            <a:r>
              <a:rPr lang="en-US" sz="1200" dirty="0">
                <a:solidFill>
                  <a:schemeClr val="bg1">
                    <a:lumMod val="50000"/>
                  </a:schemeClr>
                </a:solidFill>
              </a:rPr>
              <a:t>Exploring Solar ©2018 The NEED Project </a:t>
            </a:r>
          </a:p>
        </p:txBody>
      </p:sp>
    </p:spTree>
    <p:extLst>
      <p:ext uri="{BB962C8B-B14F-4D97-AF65-F5344CB8AC3E}">
        <p14:creationId xmlns:p14="http://schemas.microsoft.com/office/powerpoint/2010/main" val="1505518490"/>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189</TotalTime>
  <Words>2492</Words>
  <Application>Microsoft Office PowerPoint</Application>
  <PresentationFormat>Widescreen</PresentationFormat>
  <Paragraphs>204</Paragraphs>
  <Slides>24</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Verdana</vt:lpstr>
      <vt:lpstr>Wingdings</vt:lpstr>
      <vt:lpstr>ヒラギノ角ゴ Pro W3</vt:lpstr>
      <vt:lpstr>NewTemp2017</vt:lpstr>
      <vt:lpstr>Exploring Solar Energy</vt:lpstr>
      <vt:lpstr>Radiant Energy</vt:lpstr>
      <vt:lpstr>Major Uses of Solar Energy</vt:lpstr>
      <vt:lpstr>Daylighting</vt:lpstr>
      <vt:lpstr>Drying Agricultural Products</vt:lpstr>
      <vt:lpstr>Space Heating Through Passive Solar</vt:lpstr>
      <vt:lpstr>PowerPoint Presentation</vt:lpstr>
      <vt:lpstr>Solar Collector</vt:lpstr>
      <vt:lpstr>Generating Electrical Power</vt:lpstr>
      <vt:lpstr>Concentrating Solar Power (CSP)</vt:lpstr>
      <vt:lpstr>Ivanpah, Mojave Desert</vt:lpstr>
      <vt:lpstr>Photovoltaics</vt:lpstr>
      <vt:lpstr>PV Cell</vt:lpstr>
      <vt:lpstr>PV Array Components</vt:lpstr>
      <vt:lpstr>PV System Components</vt:lpstr>
      <vt:lpstr>Remote PV Power</vt:lpstr>
      <vt:lpstr>Top Countries for Installed PV Capacity</vt:lpstr>
      <vt:lpstr>Global PV Growth</vt:lpstr>
      <vt:lpstr>Advantages of Solar Energy</vt:lpstr>
      <vt:lpstr>Disadvantages of Solar Energy</vt:lpstr>
      <vt:lpstr>Using a Digital Multimeter</vt:lpstr>
      <vt:lpstr>Wiring the PV Modules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Solar Energy</dc:title>
  <dc:creator>Yvonne Cramer</dc:creator>
  <cp:lastModifiedBy>Kim Swan</cp:lastModifiedBy>
  <cp:revision>16</cp:revision>
  <dcterms:created xsi:type="dcterms:W3CDTF">2017-01-23T14:34:26Z</dcterms:created>
  <dcterms:modified xsi:type="dcterms:W3CDTF">2019-02-04T19:46:12Z</dcterms:modified>
</cp:coreProperties>
</file>