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6" r:id="rId2"/>
    <p:sldId id="257" r:id="rId3"/>
    <p:sldId id="258" r:id="rId4"/>
    <p:sldId id="261" r:id="rId5"/>
    <p:sldId id="259" r:id="rId6"/>
    <p:sldId id="260" r:id="rId7"/>
    <p:sldId id="262" r:id="rId8"/>
    <p:sldId id="263" r:id="rId9"/>
    <p:sldId id="264" r:id="rId10"/>
    <p:sldId id="269" r:id="rId11"/>
    <p:sldId id="270" r:id="rId12"/>
    <p:sldId id="272"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0000"/>
    <a:srgbClr val="2BA52B"/>
    <a:srgbClr val="42A04B"/>
    <a:srgbClr val="3B8D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0"/>
  </p:normalViewPr>
  <p:slideViewPr>
    <p:cSldViewPr snapToGrid="0">
      <p:cViewPr varScale="1">
        <p:scale>
          <a:sx n="85" d="100"/>
          <a:sy n="85" d="100"/>
        </p:scale>
        <p:origin x="534" y="96"/>
      </p:cViewPr>
      <p:guideLst/>
    </p:cSldViewPr>
  </p:slideViewPr>
  <p:notesTextViewPr>
    <p:cViewPr>
      <p:scale>
        <a:sx n="1" d="1"/>
        <a:sy n="1" d="1"/>
      </p:scale>
      <p:origin x="0" y="0"/>
    </p:cViewPr>
  </p:notesTextViewPr>
  <p:notesViewPr>
    <p:cSldViewPr snapToGrid="0">
      <p:cViewPr varScale="1">
        <p:scale>
          <a:sx n="83" d="100"/>
          <a:sy n="83" d="100"/>
        </p:scale>
        <p:origin x="156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F1063D-F9C6-4F7F-96BE-71AAA65CC77A}" type="datetimeFigureOut">
              <a:rPr lang="en-US" smtClean="0"/>
              <a:t>2/4/2019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978284-F326-4DED-9455-738139BFC907}" type="slidenum">
              <a:rPr lang="en-US" smtClean="0"/>
              <a:t>‹#›</a:t>
            </a:fld>
            <a:endParaRPr lang="en-US"/>
          </a:p>
        </p:txBody>
      </p:sp>
    </p:spTree>
    <p:extLst>
      <p:ext uri="{BB962C8B-B14F-4D97-AF65-F5344CB8AC3E}">
        <p14:creationId xmlns:p14="http://schemas.microsoft.com/office/powerpoint/2010/main" val="4227473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642012-87EE-4B63-B5D9-4E07BFBF122E}" type="datetimeFigureOut">
              <a:rPr lang="en-US" smtClean="0"/>
              <a:t>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43448-8567-47C2-BA2F-12D13C7BFB9A}" type="slidenum">
              <a:rPr lang="en-US" smtClean="0"/>
              <a:t>‹#›</a:t>
            </a:fld>
            <a:endParaRPr lang="en-US"/>
          </a:p>
        </p:txBody>
      </p:sp>
    </p:spTree>
    <p:extLst>
      <p:ext uri="{BB962C8B-B14F-4D97-AF65-F5344CB8AC3E}">
        <p14:creationId xmlns:p14="http://schemas.microsoft.com/office/powerpoint/2010/main" val="2659790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ea typeface="MS PGothic" pitchFamily="34" charset="-128"/>
              </a:rPr>
              <a:t>Do the Science of Energy Teacher Demonstration.  This demonstration</a:t>
            </a:r>
            <a:r>
              <a:rPr lang="en-US" baseline="0" dirty="0">
                <a:latin typeface="Times New Roman" pitchFamily="18" charset="0"/>
                <a:ea typeface="MS PGothic" pitchFamily="34" charset="-128"/>
              </a:rPr>
              <a:t> can be conducted in degrees C or degrees F. It is sometimes easier to use Fahrenheit, as it will show a greater difference in temperature. </a:t>
            </a:r>
            <a:r>
              <a:rPr lang="en-US" dirty="0">
                <a:latin typeface="Times New Roman" pitchFamily="18" charset="0"/>
                <a:ea typeface="MS PGothic" pitchFamily="34" charset="-128"/>
              </a:rPr>
              <a:t> </a:t>
            </a:r>
            <a:endParaRPr lang="en-US" dirty="0"/>
          </a:p>
          <a:p>
            <a:endParaRPr lang="en-US" dirty="0"/>
          </a:p>
        </p:txBody>
      </p:sp>
      <p:sp>
        <p:nvSpPr>
          <p:cNvPr id="4" name="Slide Number Placeholder 3"/>
          <p:cNvSpPr>
            <a:spLocks noGrp="1"/>
          </p:cNvSpPr>
          <p:nvPr>
            <p:ph type="sldNum" sz="quarter" idx="10"/>
          </p:nvPr>
        </p:nvSpPr>
        <p:spPr/>
        <p:txBody>
          <a:bodyPr/>
          <a:lstStyle/>
          <a:p>
            <a:fld id="{93543448-8567-47C2-BA2F-12D13C7BFB9A}" type="slidenum">
              <a:rPr lang="en-US" smtClean="0"/>
              <a:t>2</a:t>
            </a:fld>
            <a:endParaRPr lang="en-US"/>
          </a:p>
        </p:txBody>
      </p:sp>
    </p:spTree>
    <p:extLst>
      <p:ext uri="{BB962C8B-B14F-4D97-AF65-F5344CB8AC3E}">
        <p14:creationId xmlns:p14="http://schemas.microsoft.com/office/powerpoint/2010/main" val="1077423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ea typeface="MS PGothic" pitchFamily="34" charset="-128"/>
              </a:rPr>
              <a:t>Review</a:t>
            </a:r>
            <a:r>
              <a:rPr lang="en-US" baseline="0" dirty="0">
                <a:latin typeface="Times New Roman" pitchFamily="18" charset="0"/>
                <a:ea typeface="MS PGothic" pitchFamily="34" charset="-128"/>
              </a:rPr>
              <a:t> how the forms of energy are classified</a:t>
            </a:r>
            <a:r>
              <a:rPr lang="en-US" dirty="0">
                <a:latin typeface="Times New Roman" pitchFamily="18" charset="0"/>
                <a:ea typeface="MS PGothic" pitchFamily="34" charset="-128"/>
              </a:rPr>
              <a:t>. Use the</a:t>
            </a:r>
            <a:r>
              <a:rPr lang="en-US" baseline="0" dirty="0">
                <a:latin typeface="Times New Roman" pitchFamily="18" charset="0"/>
                <a:ea typeface="MS PGothic" pitchFamily="34" charset="-128"/>
              </a:rPr>
              <a:t> Forms of Energy handout to begin this discussion. </a:t>
            </a:r>
            <a:endParaRPr lang="en-US" dirty="0">
              <a:latin typeface="Times New Roman" pitchFamily="18" charset="0"/>
              <a:ea typeface="MS PGothic" pitchFamily="34" charset="-128"/>
            </a:endParaRPr>
          </a:p>
          <a:p>
            <a:endParaRPr lang="en-US" dirty="0"/>
          </a:p>
        </p:txBody>
      </p:sp>
      <p:sp>
        <p:nvSpPr>
          <p:cNvPr id="4" name="Slide Number Placeholder 3"/>
          <p:cNvSpPr>
            <a:spLocks noGrp="1"/>
          </p:cNvSpPr>
          <p:nvPr>
            <p:ph type="sldNum" sz="quarter" idx="10"/>
          </p:nvPr>
        </p:nvSpPr>
        <p:spPr/>
        <p:txBody>
          <a:bodyPr/>
          <a:lstStyle/>
          <a:p>
            <a:fld id="{93543448-8567-47C2-BA2F-12D13C7BFB9A}" type="slidenum">
              <a:rPr lang="en-US" smtClean="0"/>
              <a:t>3</a:t>
            </a:fld>
            <a:endParaRPr lang="en-US"/>
          </a:p>
        </p:txBody>
      </p:sp>
    </p:spTree>
    <p:extLst>
      <p:ext uri="{BB962C8B-B14F-4D97-AF65-F5344CB8AC3E}">
        <p14:creationId xmlns:p14="http://schemas.microsoft.com/office/powerpoint/2010/main" val="2598989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543448-8567-47C2-BA2F-12D13C7BFB9A}" type="slidenum">
              <a:rPr lang="en-US" smtClean="0"/>
              <a:t>6</a:t>
            </a:fld>
            <a:endParaRPr lang="en-US"/>
          </a:p>
        </p:txBody>
      </p:sp>
    </p:spTree>
    <p:extLst>
      <p:ext uri="{BB962C8B-B14F-4D97-AF65-F5344CB8AC3E}">
        <p14:creationId xmlns:p14="http://schemas.microsoft.com/office/powerpoint/2010/main" val="2593018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cards are found in the Elementary SOE guide,</a:t>
            </a:r>
            <a:r>
              <a:rPr lang="en-US" baseline="0" dirty="0"/>
              <a:t> but may be helpful for learners of any age. Some suggestions include: copying multiple sets per student to allow for complex flows, consider copying potential cards in one color and kinetic in another, etc. </a:t>
            </a:r>
            <a:endParaRPr lang="en-US" dirty="0"/>
          </a:p>
          <a:p>
            <a:endParaRPr lang="en-US" dirty="0"/>
          </a:p>
        </p:txBody>
      </p:sp>
      <p:sp>
        <p:nvSpPr>
          <p:cNvPr id="4" name="Slide Number Placeholder 3"/>
          <p:cNvSpPr>
            <a:spLocks noGrp="1"/>
          </p:cNvSpPr>
          <p:nvPr>
            <p:ph type="sldNum" sz="quarter" idx="10"/>
          </p:nvPr>
        </p:nvSpPr>
        <p:spPr/>
        <p:txBody>
          <a:bodyPr/>
          <a:lstStyle/>
          <a:p>
            <a:fld id="{93543448-8567-47C2-BA2F-12D13C7BFB9A}" type="slidenum">
              <a:rPr lang="en-US" smtClean="0"/>
              <a:t>7</a:t>
            </a:fld>
            <a:endParaRPr lang="en-US"/>
          </a:p>
        </p:txBody>
      </p:sp>
    </p:spTree>
    <p:extLst>
      <p:ext uri="{BB962C8B-B14F-4D97-AF65-F5344CB8AC3E}">
        <p14:creationId xmlns:p14="http://schemas.microsoft.com/office/powerpoint/2010/main" val="526254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latin typeface="Times New Roman" pitchFamily="18" charset="0"/>
              </a:rPr>
              <a:t>This worksheet which is included in both Science of Energy Guides helps students learn the difference between forms of energy and energy sources and explains how they are related.</a:t>
            </a:r>
          </a:p>
          <a:p>
            <a:pPr eaLnBrk="1" hangingPunct="1">
              <a:spcBef>
                <a:spcPct val="0"/>
              </a:spcBef>
            </a:pPr>
            <a:endParaRPr lang="en-US" dirty="0">
              <a:latin typeface="Times New Roman" pitchFamily="18" charset="0"/>
            </a:endParaRPr>
          </a:p>
          <a:p>
            <a:pPr eaLnBrk="1" hangingPunct="1">
              <a:spcBef>
                <a:spcPct val="0"/>
              </a:spcBef>
            </a:pPr>
            <a:r>
              <a:rPr lang="en-US" dirty="0">
                <a:latin typeface="Times New Roman" pitchFamily="18" charset="0"/>
              </a:rPr>
              <a:t>Again explain that forms of energy are how scientists classify the different kinds of energy. Energy sources are where we get the energy we use everyday to make our lives more comfortable and convenient. An example of this is the energy we receive from the sun comes in the form of radiant energy. We call this resource (source) solar energy.</a:t>
            </a:r>
          </a:p>
          <a:p>
            <a:pPr eaLnBrk="1" hangingPunct="1">
              <a:spcBef>
                <a:spcPct val="0"/>
              </a:spcBef>
            </a:pPr>
            <a:endParaRPr lang="en-US" dirty="0">
              <a:latin typeface="Times New Roman" pitchFamily="18" charset="0"/>
            </a:endParaRPr>
          </a:p>
          <a:p>
            <a:pPr eaLnBrk="1" hangingPunct="1">
              <a:spcBef>
                <a:spcPct val="0"/>
              </a:spcBef>
            </a:pPr>
            <a:r>
              <a:rPr lang="en-US" dirty="0">
                <a:latin typeface="Times New Roman" pitchFamily="18" charset="0"/>
              </a:rPr>
              <a:t>Quickly explain how this sheet is used by students. Don’t spend too much time on it. Note that percentages</a:t>
            </a:r>
            <a:r>
              <a:rPr lang="en-US" baseline="0" dirty="0">
                <a:latin typeface="Times New Roman" pitchFamily="18" charset="0"/>
              </a:rPr>
              <a:t> may not equal 100 in total, due to independent rounding of figures.</a:t>
            </a:r>
            <a:endParaRPr lang="en-US" dirty="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E220A319-042F-417D-A27A-9F77E4FD67E0}" type="slidenum">
              <a:rPr lang="en-US" smtClean="0"/>
              <a:t>10</a:t>
            </a:fld>
            <a:endParaRPr lang="en-US"/>
          </a:p>
        </p:txBody>
      </p:sp>
    </p:spTree>
    <p:extLst>
      <p:ext uri="{BB962C8B-B14F-4D97-AF65-F5344CB8AC3E}">
        <p14:creationId xmlns:p14="http://schemas.microsoft.com/office/powerpoint/2010/main" val="38376548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5391" t="9576" r="16277" b="22914"/>
          <a:stretch/>
        </p:blipFill>
        <p:spPr>
          <a:xfrm>
            <a:off x="9807581" y="4896739"/>
            <a:ext cx="2831759" cy="2161822"/>
          </a:xfrm>
          <a:prstGeom prst="rect">
            <a:avLst/>
          </a:prstGeom>
        </p:spPr>
      </p:pic>
      <p:sp>
        <p:nvSpPr>
          <p:cNvPr id="4" name="Rectangle 3"/>
          <p:cNvSpPr/>
          <p:nvPr/>
        </p:nvSpPr>
        <p:spPr>
          <a:xfrm rot="18724487">
            <a:off x="8453064" y="5265366"/>
            <a:ext cx="4599706" cy="106601"/>
          </a:xfrm>
          <a:custGeom>
            <a:avLst/>
            <a:gdLst>
              <a:gd name="connsiteX0" fmla="*/ 0 w 4540003"/>
              <a:gd name="connsiteY0" fmla="*/ 0 h 106601"/>
              <a:gd name="connsiteX1" fmla="*/ 4540003 w 4540003"/>
              <a:gd name="connsiteY1" fmla="*/ 0 h 106601"/>
              <a:gd name="connsiteX2" fmla="*/ 4540003 w 4540003"/>
              <a:gd name="connsiteY2" fmla="*/ 106601 h 106601"/>
              <a:gd name="connsiteX3" fmla="*/ 0 w 4540003"/>
              <a:gd name="connsiteY3" fmla="*/ 106601 h 106601"/>
              <a:gd name="connsiteX4" fmla="*/ 0 w 4540003"/>
              <a:gd name="connsiteY4" fmla="*/ 0 h 106601"/>
              <a:gd name="connsiteX0" fmla="*/ 0 w 4599706"/>
              <a:gd name="connsiteY0" fmla="*/ 0 h 106601"/>
              <a:gd name="connsiteX1" fmla="*/ 4540003 w 4599706"/>
              <a:gd name="connsiteY1" fmla="*/ 0 h 106601"/>
              <a:gd name="connsiteX2" fmla="*/ 4599706 w 4599706"/>
              <a:gd name="connsiteY2" fmla="*/ 90033 h 106601"/>
              <a:gd name="connsiteX3" fmla="*/ 0 w 4599706"/>
              <a:gd name="connsiteY3" fmla="*/ 106601 h 106601"/>
              <a:gd name="connsiteX4" fmla="*/ 0 w 4599706"/>
              <a:gd name="connsiteY4" fmla="*/ 0 h 106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9706" h="106601">
                <a:moveTo>
                  <a:pt x="0" y="0"/>
                </a:moveTo>
                <a:lnTo>
                  <a:pt x="4540003" y="0"/>
                </a:lnTo>
                <a:lnTo>
                  <a:pt x="4599706" y="90033"/>
                </a:lnTo>
                <a:lnTo>
                  <a:pt x="0" y="106601"/>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5340825"/>
            <a:ext cx="10672764" cy="1517174"/>
          </a:xfrm>
          <a:custGeom>
            <a:avLst/>
            <a:gdLst>
              <a:gd name="connsiteX0" fmla="*/ 0 w 12192000"/>
              <a:gd name="connsiteY0" fmla="*/ 0 h 1517174"/>
              <a:gd name="connsiteX1" fmla="*/ 12192000 w 12192000"/>
              <a:gd name="connsiteY1" fmla="*/ 0 h 1517174"/>
              <a:gd name="connsiteX2" fmla="*/ 12192000 w 12192000"/>
              <a:gd name="connsiteY2" fmla="*/ 1517174 h 1517174"/>
              <a:gd name="connsiteX3" fmla="*/ 0 w 12192000"/>
              <a:gd name="connsiteY3" fmla="*/ 1517174 h 1517174"/>
              <a:gd name="connsiteX4" fmla="*/ 0 w 12192000"/>
              <a:gd name="connsiteY4" fmla="*/ 0 h 1517174"/>
              <a:gd name="connsiteX0" fmla="*/ 0 w 12192000"/>
              <a:gd name="connsiteY0" fmla="*/ 0 h 1517174"/>
              <a:gd name="connsiteX1" fmla="*/ 10906125 w 12192000"/>
              <a:gd name="connsiteY1" fmla="*/ 0 h 1517174"/>
              <a:gd name="connsiteX2" fmla="*/ 12192000 w 12192000"/>
              <a:gd name="connsiteY2" fmla="*/ 1517174 h 1517174"/>
              <a:gd name="connsiteX3" fmla="*/ 0 w 12192000"/>
              <a:gd name="connsiteY3" fmla="*/ 1517174 h 1517174"/>
              <a:gd name="connsiteX4" fmla="*/ 0 w 12192000"/>
              <a:gd name="connsiteY4" fmla="*/ 0 h 1517174"/>
              <a:gd name="connsiteX0" fmla="*/ 0 w 10906125"/>
              <a:gd name="connsiteY0" fmla="*/ 0 h 1517174"/>
              <a:gd name="connsiteX1" fmla="*/ 10906125 w 10906125"/>
              <a:gd name="connsiteY1" fmla="*/ 0 h 1517174"/>
              <a:gd name="connsiteX2" fmla="*/ 9563100 w 10906125"/>
              <a:gd name="connsiteY2" fmla="*/ 1517174 h 1517174"/>
              <a:gd name="connsiteX3" fmla="*/ 0 w 10906125"/>
              <a:gd name="connsiteY3" fmla="*/ 1517174 h 1517174"/>
              <a:gd name="connsiteX4" fmla="*/ 0 w 10906125"/>
              <a:gd name="connsiteY4" fmla="*/ 0 h 1517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6125" h="1517174">
                <a:moveTo>
                  <a:pt x="0" y="0"/>
                </a:moveTo>
                <a:lnTo>
                  <a:pt x="10906125" y="0"/>
                </a:lnTo>
                <a:lnTo>
                  <a:pt x="9563100" y="1517174"/>
                </a:lnTo>
                <a:lnTo>
                  <a:pt x="0" y="1517174"/>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6" name="Title 1"/>
          <p:cNvSpPr>
            <a:spLocks noGrp="1"/>
          </p:cNvSpPr>
          <p:nvPr>
            <p:ph type="title"/>
          </p:nvPr>
        </p:nvSpPr>
        <p:spPr>
          <a:xfrm>
            <a:off x="389458" y="5635277"/>
            <a:ext cx="9389547" cy="541867"/>
          </a:xfrm>
        </p:spPr>
        <p:txBody>
          <a:bodyPr>
            <a:noAutofit/>
          </a:bodyPr>
          <a:lstStyle>
            <a:lvl1pPr>
              <a:defRPr sz="4800">
                <a:solidFill>
                  <a:schemeClr val="bg1"/>
                </a:solidFill>
              </a:defRPr>
            </a:lvl1pPr>
          </a:lstStyle>
          <a:p>
            <a:r>
              <a:rPr lang="en-US"/>
              <a:t>Click to edit Master title style</a:t>
            </a:r>
            <a:endParaRPr lang="en-US" dirty="0"/>
          </a:p>
        </p:txBody>
      </p:sp>
      <p:sp>
        <p:nvSpPr>
          <p:cNvPr id="17" name="Text Placeholder 2"/>
          <p:cNvSpPr>
            <a:spLocks noGrp="1"/>
          </p:cNvSpPr>
          <p:nvPr>
            <p:ph type="body" idx="1"/>
          </p:nvPr>
        </p:nvSpPr>
        <p:spPr>
          <a:xfrm>
            <a:off x="389459" y="6194076"/>
            <a:ext cx="8968854" cy="462846"/>
          </a:xfrm>
        </p:spPr>
        <p:txBody>
          <a:bodyPr anchor="b"/>
          <a:lstStyle>
            <a:lvl1pPr marL="0" indent="0">
              <a:buNone/>
              <a:defRPr sz="2400" b="1" i="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Picture Placeholder 10"/>
          <p:cNvSpPr>
            <a:spLocks noGrp="1"/>
          </p:cNvSpPr>
          <p:nvPr>
            <p:ph type="pic" sz="quarter" idx="13"/>
          </p:nvPr>
        </p:nvSpPr>
        <p:spPr>
          <a:xfrm>
            <a:off x="-22574" y="-32945"/>
            <a:ext cx="12243879" cy="5374001"/>
          </a:xfrm>
          <a:custGeom>
            <a:avLst/>
            <a:gdLst>
              <a:gd name="connsiteX0" fmla="*/ 0 w 8658584"/>
              <a:gd name="connsiteY0" fmla="*/ 0 h 6694311"/>
              <a:gd name="connsiteX1" fmla="*/ 7542843 w 8658584"/>
              <a:gd name="connsiteY1" fmla="*/ 0 h 6694311"/>
              <a:gd name="connsiteX2" fmla="*/ 8658584 w 8658584"/>
              <a:gd name="connsiteY2" fmla="*/ 1115741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6143021 w 8658584"/>
              <a:gd name="connsiteY1" fmla="*/ 0 h 6694311"/>
              <a:gd name="connsiteX2" fmla="*/ 8658584 w 8658584"/>
              <a:gd name="connsiteY2" fmla="*/ 1115741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6143021 w 8658584"/>
              <a:gd name="connsiteY1" fmla="*/ 0 h 6694311"/>
              <a:gd name="connsiteX2" fmla="*/ 8658584 w 8658584"/>
              <a:gd name="connsiteY2" fmla="*/ 2560719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58584 w 8658584"/>
              <a:gd name="connsiteY2" fmla="*/ 2560719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58584 w 8658584"/>
              <a:gd name="connsiteY2" fmla="*/ 3080008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36006 w 8658584"/>
              <a:gd name="connsiteY2" fmla="*/ 2763920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22578 h 6716889"/>
              <a:gd name="connsiteX1" fmla="*/ 5510843 w 8658584"/>
              <a:gd name="connsiteY1" fmla="*/ 0 h 6716889"/>
              <a:gd name="connsiteX2" fmla="*/ 8636006 w 8658584"/>
              <a:gd name="connsiteY2" fmla="*/ 2786498 h 6716889"/>
              <a:gd name="connsiteX3" fmla="*/ 8658584 w 8658584"/>
              <a:gd name="connsiteY3" fmla="*/ 6716889 h 6716889"/>
              <a:gd name="connsiteX4" fmla="*/ 0 w 8658584"/>
              <a:gd name="connsiteY4" fmla="*/ 6716889 h 6716889"/>
              <a:gd name="connsiteX5" fmla="*/ 0 w 8658584"/>
              <a:gd name="connsiteY5" fmla="*/ 22578 h 6716889"/>
              <a:gd name="connsiteX0" fmla="*/ 0 w 8658584"/>
              <a:gd name="connsiteY0" fmla="*/ 22578 h 6716889"/>
              <a:gd name="connsiteX1" fmla="*/ 5510843 w 8658584"/>
              <a:gd name="connsiteY1" fmla="*/ 0 h 6716889"/>
              <a:gd name="connsiteX2" fmla="*/ 8636006 w 8658584"/>
              <a:gd name="connsiteY2" fmla="*/ 2876809 h 6716889"/>
              <a:gd name="connsiteX3" fmla="*/ 8658584 w 8658584"/>
              <a:gd name="connsiteY3" fmla="*/ 6716889 h 6716889"/>
              <a:gd name="connsiteX4" fmla="*/ 0 w 8658584"/>
              <a:gd name="connsiteY4" fmla="*/ 6716889 h 6716889"/>
              <a:gd name="connsiteX5" fmla="*/ 0 w 8658584"/>
              <a:gd name="connsiteY5" fmla="*/ 22578 h 6716889"/>
              <a:gd name="connsiteX0" fmla="*/ 0 w 8658584"/>
              <a:gd name="connsiteY0" fmla="*/ 1 h 6694312"/>
              <a:gd name="connsiteX1" fmla="*/ 6280495 w 8658584"/>
              <a:gd name="connsiteY1" fmla="*/ 6819 h 6694312"/>
              <a:gd name="connsiteX2" fmla="*/ 8636006 w 8658584"/>
              <a:gd name="connsiteY2" fmla="*/ 2854232 h 6694312"/>
              <a:gd name="connsiteX3" fmla="*/ 8658584 w 8658584"/>
              <a:gd name="connsiteY3" fmla="*/ 6694312 h 6694312"/>
              <a:gd name="connsiteX4" fmla="*/ 0 w 8658584"/>
              <a:gd name="connsiteY4" fmla="*/ 6694312 h 6694312"/>
              <a:gd name="connsiteX5" fmla="*/ 0 w 8658584"/>
              <a:gd name="connsiteY5" fmla="*/ 1 h 6694312"/>
              <a:gd name="connsiteX0" fmla="*/ 0 w 8684109"/>
              <a:gd name="connsiteY0" fmla="*/ 0 h 6694311"/>
              <a:gd name="connsiteX1" fmla="*/ 6280495 w 8684109"/>
              <a:gd name="connsiteY1" fmla="*/ 6818 h 6694311"/>
              <a:gd name="connsiteX2" fmla="*/ 8684109 w 8684109"/>
              <a:gd name="connsiteY2" fmla="*/ 3265770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74619 w 8684109"/>
              <a:gd name="connsiteY3" fmla="*/ 6694311 h 6694311"/>
              <a:gd name="connsiteX4" fmla="*/ 0 w 8684109"/>
              <a:gd name="connsiteY4" fmla="*/ 6694311 h 6694311"/>
              <a:gd name="connsiteX5" fmla="*/ 0 w 8684109"/>
              <a:gd name="connsiteY5" fmla="*/ 0 h 6694311"/>
              <a:gd name="connsiteX0" fmla="*/ 0 w 8684109"/>
              <a:gd name="connsiteY0" fmla="*/ 0 h 6840557"/>
              <a:gd name="connsiteX1" fmla="*/ 6280495 w 8684109"/>
              <a:gd name="connsiteY1" fmla="*/ 6818 h 6840557"/>
              <a:gd name="connsiteX2" fmla="*/ 8684109 w 8684109"/>
              <a:gd name="connsiteY2" fmla="*/ 3265771 h 6840557"/>
              <a:gd name="connsiteX3" fmla="*/ 8674619 w 8684109"/>
              <a:gd name="connsiteY3" fmla="*/ 6840557 h 6840557"/>
              <a:gd name="connsiteX4" fmla="*/ 0 w 8684109"/>
              <a:gd name="connsiteY4" fmla="*/ 6694311 h 6840557"/>
              <a:gd name="connsiteX5" fmla="*/ 0 w 8684109"/>
              <a:gd name="connsiteY5" fmla="*/ 0 h 6840557"/>
              <a:gd name="connsiteX0" fmla="*/ 0 w 8684109"/>
              <a:gd name="connsiteY0" fmla="*/ 0 h 6840558"/>
              <a:gd name="connsiteX1" fmla="*/ 6280495 w 8684109"/>
              <a:gd name="connsiteY1" fmla="*/ 6818 h 6840558"/>
              <a:gd name="connsiteX2" fmla="*/ 8684109 w 8684109"/>
              <a:gd name="connsiteY2" fmla="*/ 3265771 h 6840558"/>
              <a:gd name="connsiteX3" fmla="*/ 8674619 w 8684109"/>
              <a:gd name="connsiteY3" fmla="*/ 6840557 h 6840558"/>
              <a:gd name="connsiteX4" fmla="*/ 20294 w 8684109"/>
              <a:gd name="connsiteY4" fmla="*/ 6840558 h 6840558"/>
              <a:gd name="connsiteX5" fmla="*/ 0 w 8684109"/>
              <a:gd name="connsiteY5" fmla="*/ 0 h 6840558"/>
              <a:gd name="connsiteX0" fmla="*/ 0 w 8695428"/>
              <a:gd name="connsiteY0" fmla="*/ 29743 h 6870301"/>
              <a:gd name="connsiteX1" fmla="*/ 8695428 w 8695428"/>
              <a:gd name="connsiteY1" fmla="*/ 0 h 6870301"/>
              <a:gd name="connsiteX2" fmla="*/ 8684109 w 8695428"/>
              <a:gd name="connsiteY2" fmla="*/ 3295514 h 6870301"/>
              <a:gd name="connsiteX3" fmla="*/ 8674619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944051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2082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2082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4741823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4741823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0 h 6876011"/>
              <a:gd name="connsiteX1" fmla="*/ 8695428 w 8695428"/>
              <a:gd name="connsiteY1" fmla="*/ 5710 h 6876011"/>
              <a:gd name="connsiteX2" fmla="*/ 8694255 w 8695428"/>
              <a:gd name="connsiteY2" fmla="*/ 4747533 h 6876011"/>
              <a:gd name="connsiteX3" fmla="*/ 7588677 w 8695428"/>
              <a:gd name="connsiteY3" fmla="*/ 6876010 h 6876011"/>
              <a:gd name="connsiteX4" fmla="*/ 20294 w 8695428"/>
              <a:gd name="connsiteY4" fmla="*/ 6876011 h 6876011"/>
              <a:gd name="connsiteX5" fmla="*/ 0 w 8695428"/>
              <a:gd name="connsiteY5" fmla="*/ 0 h 687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95428" h="6876011">
                <a:moveTo>
                  <a:pt x="0" y="0"/>
                </a:moveTo>
                <a:lnTo>
                  <a:pt x="8695428" y="5710"/>
                </a:lnTo>
                <a:lnTo>
                  <a:pt x="8694255" y="4747533"/>
                </a:lnTo>
                <a:cubicBezTo>
                  <a:pt x="8630212" y="4756972"/>
                  <a:pt x="8048681" y="6053717"/>
                  <a:pt x="7588677" y="6876010"/>
                </a:cubicBezTo>
                <a:lnTo>
                  <a:pt x="20294" y="6876011"/>
                </a:lnTo>
                <a:cubicBezTo>
                  <a:pt x="13529" y="4595825"/>
                  <a:pt x="6765" y="2280186"/>
                  <a:pt x="0" y="0"/>
                </a:cubicBezTo>
                <a:close/>
              </a:path>
            </a:pathLst>
          </a:custGeom>
          <a:solidFill>
            <a:schemeClr val="tx1">
              <a:alpha val="48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850923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a:t>Click to edit Master title style</a:t>
            </a:r>
            <a:endParaRPr lang="en-US" dirty="0"/>
          </a:p>
        </p:txBody>
      </p:sp>
      <p:sp>
        <p:nvSpPr>
          <p:cNvPr id="3" name="Picture Placeholder 9"/>
          <p:cNvSpPr>
            <a:spLocks noGrp="1"/>
          </p:cNvSpPr>
          <p:nvPr>
            <p:ph type="pic" sz="quarter" idx="14"/>
          </p:nvPr>
        </p:nvSpPr>
        <p:spPr>
          <a:xfrm>
            <a:off x="838200" y="1207908"/>
            <a:ext cx="5370689" cy="5034848"/>
          </a:xfrm>
        </p:spPr>
        <p:txBody>
          <a:bodyPr/>
          <a:lstStyle/>
          <a:p>
            <a:r>
              <a:rPr lang="en-US"/>
              <a:t>Click icon to add picture</a:t>
            </a:r>
          </a:p>
        </p:txBody>
      </p:sp>
      <p:sp>
        <p:nvSpPr>
          <p:cNvPr id="4" name="Picture Placeholder 9"/>
          <p:cNvSpPr>
            <a:spLocks noGrp="1"/>
          </p:cNvSpPr>
          <p:nvPr>
            <p:ph type="pic" sz="quarter" idx="15"/>
          </p:nvPr>
        </p:nvSpPr>
        <p:spPr>
          <a:xfrm>
            <a:off x="6299201" y="1207909"/>
            <a:ext cx="5260622" cy="2450038"/>
          </a:xfrm>
        </p:spPr>
        <p:txBody>
          <a:bodyPr/>
          <a:lstStyle/>
          <a:p>
            <a:r>
              <a:rPr lang="en-US"/>
              <a:t>Click icon to add picture</a:t>
            </a:r>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The Science of Energy - 1/11/17 - ©The NEED Project </a:t>
            </a:r>
          </a:p>
        </p:txBody>
      </p:sp>
      <p:sp>
        <p:nvSpPr>
          <p:cNvPr id="7" name="Rectangle 6"/>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9"/>
          <p:cNvSpPr>
            <a:spLocks noGrp="1"/>
          </p:cNvSpPr>
          <p:nvPr>
            <p:ph type="pic" sz="quarter" idx="16"/>
          </p:nvPr>
        </p:nvSpPr>
        <p:spPr>
          <a:xfrm>
            <a:off x="6299200" y="3753373"/>
            <a:ext cx="5260622" cy="2489383"/>
          </a:xfrm>
        </p:spPr>
        <p:txBody>
          <a:bodyPr/>
          <a:lstStyle>
            <a:lvl1pPr>
              <a:defRPr/>
            </a:lvl1pPr>
          </a:lstStyle>
          <a:p>
            <a:r>
              <a:rPr lang="en-US"/>
              <a:t>Click icon to add picture</a:t>
            </a:r>
            <a:endParaRPr lang="en-US" dirty="0"/>
          </a:p>
        </p:txBody>
      </p:sp>
      <p:sp>
        <p:nvSpPr>
          <p:cNvPr id="10" name="Text Placeholder 15"/>
          <p:cNvSpPr>
            <a:spLocks noGrp="1"/>
          </p:cNvSpPr>
          <p:nvPr>
            <p:ph type="body" sz="quarter" idx="11" hasCustomPrompt="1"/>
          </p:nvPr>
        </p:nvSpPr>
        <p:spPr>
          <a:xfrm>
            <a:off x="838200" y="5536582"/>
            <a:ext cx="4668308" cy="533577"/>
          </a:xfrm>
          <a:solidFill>
            <a:schemeClr val="bg1"/>
          </a:solidFill>
        </p:spPr>
        <p:txBody>
          <a:bodyPr>
            <a:normAutofit/>
          </a:bodyPr>
          <a:lstStyle>
            <a:lvl1pPr algn="r">
              <a:defRPr sz="1400" i="1">
                <a:solidFill>
                  <a:schemeClr val="tx1">
                    <a:lumMod val="65000"/>
                    <a:lumOff val="35000"/>
                  </a:schemeClr>
                </a:solidFill>
              </a:defRPr>
            </a:lvl1pPr>
          </a:lstStyle>
          <a:p>
            <a:pPr lvl="0"/>
            <a:r>
              <a:rPr lang="en-US" dirty="0"/>
              <a:t>Add Subtitle or Photo Credit</a:t>
            </a:r>
          </a:p>
        </p:txBody>
      </p:sp>
    </p:spTree>
    <p:extLst>
      <p:ext uri="{BB962C8B-B14F-4D97-AF65-F5344CB8AC3E}">
        <p14:creationId xmlns:p14="http://schemas.microsoft.com/office/powerpoint/2010/main" val="3358439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6" name="Picture Placeholder 13"/>
          <p:cNvSpPr>
            <a:spLocks noGrp="1"/>
          </p:cNvSpPr>
          <p:nvPr>
            <p:ph type="pic" sz="quarter" idx="10"/>
          </p:nvPr>
        </p:nvSpPr>
        <p:spPr>
          <a:xfrm>
            <a:off x="0" y="0"/>
            <a:ext cx="12192000" cy="6858000"/>
          </a:xfrm>
          <a:solidFill>
            <a:schemeClr val="bg2"/>
          </a:solidFill>
        </p:spPr>
        <p:txBody>
          <a:bodyPr/>
          <a:lstStyle/>
          <a:p>
            <a:r>
              <a:rPr lang="en-US"/>
              <a:t>Click icon to add picture</a:t>
            </a:r>
            <a:endParaRPr lang="en-US" dirty="0"/>
          </a:p>
        </p:txBody>
      </p:sp>
      <p:sp>
        <p:nvSpPr>
          <p:cNvPr id="7" name="Text Placeholder 15"/>
          <p:cNvSpPr>
            <a:spLocks noGrp="1"/>
          </p:cNvSpPr>
          <p:nvPr>
            <p:ph type="body" sz="quarter" idx="11"/>
          </p:nvPr>
        </p:nvSpPr>
        <p:spPr>
          <a:xfrm>
            <a:off x="5986206" y="5723548"/>
            <a:ext cx="6205794" cy="704963"/>
          </a:xfrm>
          <a:solidFill>
            <a:schemeClr val="bg1"/>
          </a:solidFill>
        </p:spPr>
        <p:txBody>
          <a:bodyPr anchor="ctr">
            <a:normAutofit/>
          </a:bodyPr>
          <a:lstStyle>
            <a:lvl1pPr>
              <a:defRPr sz="2400" b="1" i="1">
                <a:solidFill>
                  <a:srgbClr val="00B0F0"/>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912633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9347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14" name="Rectangle 13"/>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6" name="Title 1"/>
          <p:cNvSpPr>
            <a:spLocks noGrp="1"/>
          </p:cNvSpPr>
          <p:nvPr>
            <p:ph type="title"/>
          </p:nvPr>
        </p:nvSpPr>
        <p:spPr>
          <a:xfrm>
            <a:off x="838200" y="365125"/>
            <a:ext cx="10541000" cy="876653"/>
          </a:xfrm>
        </p:spPr>
        <p:txBody>
          <a:bodyPr/>
          <a:lstStyle>
            <a:lvl1pPr>
              <a:defRPr>
                <a:solidFill>
                  <a:schemeClr val="tx1"/>
                </a:solidFill>
              </a:defRPr>
            </a:lvl1pPr>
          </a:lstStyle>
          <a:p>
            <a:r>
              <a:rPr lang="en-US"/>
              <a:t>Click to edit Master title style</a:t>
            </a:r>
            <a:endParaRPr lang="en-US" dirty="0"/>
          </a:p>
        </p:txBody>
      </p:sp>
      <p:sp>
        <p:nvSpPr>
          <p:cNvPr id="7" name="Content Placeholder 2"/>
          <p:cNvSpPr>
            <a:spLocks noGrp="1"/>
          </p:cNvSpPr>
          <p:nvPr>
            <p:ph idx="1"/>
          </p:nvPr>
        </p:nvSpPr>
        <p:spPr>
          <a:xfrm>
            <a:off x="838200" y="1368601"/>
            <a:ext cx="10541000" cy="4808362"/>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13"/>
          </p:nvPr>
        </p:nvSpPr>
        <p:spPr>
          <a:xfrm>
            <a:off x="1443034" y="6431138"/>
            <a:ext cx="3643316" cy="365125"/>
          </a:xfrm>
        </p:spPr>
        <p:txBody>
          <a:bodyPr/>
          <a:lstStyle>
            <a:lvl1pPr algn="l">
              <a:defRPr/>
            </a:lvl1pPr>
          </a:lstStyle>
          <a:p>
            <a:r>
              <a:rPr lang="en-US"/>
              <a:t>The Science of Energy - 1/11/17 - ©The NEED Project </a:t>
            </a:r>
            <a:endParaRPr lang="en-US" dirty="0"/>
          </a:p>
        </p:txBody>
      </p:sp>
      <p:sp>
        <p:nvSpPr>
          <p:cNvPr id="9" name="Rectangle 8"/>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100634" y="6557961"/>
            <a:ext cx="7271987"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4"/>
          <p:cNvSpPr/>
          <p:nvPr/>
        </p:nvSpPr>
        <p:spPr>
          <a:xfrm rot="19717887">
            <a:off x="-69073" y="563933"/>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5458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ree Text boxes">
    <p:spTree>
      <p:nvGrpSpPr>
        <p:cNvPr id="1" name=""/>
        <p:cNvGrpSpPr/>
        <p:nvPr/>
      </p:nvGrpSpPr>
      <p:grpSpPr>
        <a:xfrm>
          <a:off x="0" y="0"/>
          <a:ext cx="0" cy="0"/>
          <a:chOff x="0" y="0"/>
          <a:chExt cx="0" cy="0"/>
        </a:xfrm>
      </p:grpSpPr>
      <p:sp>
        <p:nvSpPr>
          <p:cNvPr id="16" name="Rectangle 15"/>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6" name="Title 1"/>
          <p:cNvSpPr>
            <a:spLocks noGrp="1"/>
          </p:cNvSpPr>
          <p:nvPr>
            <p:ph type="title"/>
          </p:nvPr>
        </p:nvSpPr>
        <p:spPr>
          <a:xfrm>
            <a:off x="838200" y="365125"/>
            <a:ext cx="10541000" cy="876653"/>
          </a:xfrm>
        </p:spPr>
        <p:txBody>
          <a:bodyPr/>
          <a:lstStyle>
            <a:lvl1pPr>
              <a:defRPr>
                <a:solidFill>
                  <a:schemeClr val="tx1"/>
                </a:solidFill>
              </a:defRPr>
            </a:lvl1pPr>
          </a:lstStyle>
          <a:p>
            <a:r>
              <a:rPr lang="en-US"/>
              <a:t>Click to edit Master title style</a:t>
            </a:r>
            <a:endParaRPr lang="en-US" dirty="0"/>
          </a:p>
        </p:txBody>
      </p:sp>
      <p:sp>
        <p:nvSpPr>
          <p:cNvPr id="7" name="Content Placeholder 2"/>
          <p:cNvSpPr>
            <a:spLocks noGrp="1"/>
          </p:cNvSpPr>
          <p:nvPr>
            <p:ph idx="1"/>
          </p:nvPr>
        </p:nvSpPr>
        <p:spPr>
          <a:xfrm>
            <a:off x="838200" y="4267200"/>
            <a:ext cx="10541000" cy="1966207"/>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13"/>
          </p:nvPr>
        </p:nvSpPr>
        <p:spPr>
          <a:xfrm>
            <a:off x="1443034" y="6431138"/>
            <a:ext cx="2999146" cy="365125"/>
          </a:xfrm>
        </p:spPr>
        <p:txBody>
          <a:bodyPr/>
          <a:lstStyle>
            <a:lvl1pPr algn="l">
              <a:defRPr/>
            </a:lvl1pPr>
          </a:lstStyle>
          <a:p>
            <a:r>
              <a:rPr lang="en-US"/>
              <a:t>The Science of Energy - 1/11/17 - ©The NEED Project </a:t>
            </a:r>
          </a:p>
        </p:txBody>
      </p:sp>
      <p:sp>
        <p:nvSpPr>
          <p:cNvPr id="9" name="Rectangle 8"/>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a:spLocks noGrp="1"/>
          </p:cNvSpPr>
          <p:nvPr>
            <p:ph idx="14"/>
          </p:nvPr>
        </p:nvSpPr>
        <p:spPr>
          <a:xfrm>
            <a:off x="838200" y="1368601"/>
            <a:ext cx="5190067" cy="2746728"/>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5"/>
          </p:nvPr>
        </p:nvSpPr>
        <p:spPr>
          <a:xfrm>
            <a:off x="6208889" y="1368601"/>
            <a:ext cx="5170311" cy="2746728"/>
          </a:xfrm>
        </p:spPr>
        <p:txBody>
          <a:bodyPr/>
          <a:lstStyle>
            <a:lvl1pPr marL="0" indent="0">
              <a:buClr>
                <a:srgbClr val="00B0F0"/>
              </a:buClr>
              <a:buFontTx/>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Isosceles Triangle 4"/>
          <p:cNvSpPr/>
          <p:nvPr/>
        </p:nvSpPr>
        <p:spPr>
          <a:xfrm rot="19717887">
            <a:off x="-69073" y="577787"/>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5832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11" name="Graphic 1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7520" y="1521354"/>
            <a:ext cx="3917782" cy="4135436"/>
          </a:xfrm>
          <a:prstGeom prst="rect">
            <a:avLst/>
          </a:prstGeom>
        </p:spPr>
      </p:pic>
      <p:sp>
        <p:nvSpPr>
          <p:cNvPr id="2" name="Title 1"/>
          <p:cNvSpPr>
            <a:spLocks noGrp="1"/>
          </p:cNvSpPr>
          <p:nvPr>
            <p:ph type="title" hasCustomPrompt="1"/>
          </p:nvPr>
        </p:nvSpPr>
        <p:spPr>
          <a:xfrm>
            <a:off x="5063066" y="873127"/>
            <a:ext cx="6290733" cy="876653"/>
          </a:xfrm>
        </p:spPr>
        <p:txBody>
          <a:bodyPr>
            <a:normAutofit/>
          </a:bodyPr>
          <a:lstStyle>
            <a:lvl1pPr algn="l">
              <a:defRPr sz="5400">
                <a:solidFill>
                  <a:srgbClr val="00B0F0"/>
                </a:solidFill>
              </a:defRPr>
            </a:lvl1pPr>
          </a:lstStyle>
          <a:p>
            <a:r>
              <a:rPr lang="en-US" dirty="0"/>
              <a:t>Title</a:t>
            </a:r>
          </a:p>
        </p:txBody>
      </p:sp>
      <p:pic>
        <p:nvPicPr>
          <p:cNvPr id="7" name="Picture 2" descr="G:\NEED\NEED Materials\2015 Conversion\Catalog2015_16\pinterest-icon-vect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3067" y="4936065"/>
            <a:ext cx="720725" cy="720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G:\NEED\NEED Materials\2014 Final Curriculum\Energy Rock Performances\Links\instagram-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63067" y="4021665"/>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G:\NEED\NEED Materials\2014 Final Curriculum\Energy Rock Performances\Links\twitter_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3067" y="3031065"/>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G:\NEED\NEED Materials\2014 Final Curriculum\Energy Rock Performances\Links\facebook-icon.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86867" y="1809719"/>
            <a:ext cx="884886" cy="1145146"/>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12"/>
          <p:cNvSpPr>
            <a:spLocks noGrp="1"/>
          </p:cNvSpPr>
          <p:nvPr>
            <p:ph type="body" sz="quarter" idx="10"/>
          </p:nvPr>
        </p:nvSpPr>
        <p:spPr>
          <a:xfrm>
            <a:off x="6028267" y="2043640"/>
            <a:ext cx="5689071" cy="812447"/>
          </a:xfrm>
        </p:spPr>
        <p:txBody>
          <a:bodyPr>
            <a:normAutofit/>
          </a:bodyPr>
          <a:lstStyle>
            <a:lvl1pPr>
              <a:defRPr sz="2000"/>
            </a:lvl1pPr>
          </a:lstStyle>
          <a:p>
            <a:pPr lvl="0"/>
            <a:r>
              <a:rPr lang="en-US"/>
              <a:t>Edit Master text styles</a:t>
            </a:r>
          </a:p>
        </p:txBody>
      </p:sp>
      <p:sp>
        <p:nvSpPr>
          <p:cNvPr id="14" name="Text Placeholder 12"/>
          <p:cNvSpPr>
            <a:spLocks noGrp="1"/>
          </p:cNvSpPr>
          <p:nvPr>
            <p:ph type="body" sz="quarter" idx="11"/>
          </p:nvPr>
        </p:nvSpPr>
        <p:spPr>
          <a:xfrm>
            <a:off x="6028266" y="3058052"/>
            <a:ext cx="5689071" cy="836613"/>
          </a:xfrm>
        </p:spPr>
        <p:txBody>
          <a:bodyPr>
            <a:normAutofit/>
          </a:bodyPr>
          <a:lstStyle>
            <a:lvl1pPr>
              <a:defRPr sz="2000"/>
            </a:lvl1pPr>
          </a:lstStyle>
          <a:p>
            <a:pPr lvl="0"/>
            <a:r>
              <a:rPr lang="en-US"/>
              <a:t>Edit Master text styles</a:t>
            </a:r>
          </a:p>
        </p:txBody>
      </p:sp>
      <p:sp>
        <p:nvSpPr>
          <p:cNvPr id="15" name="Text Placeholder 12"/>
          <p:cNvSpPr>
            <a:spLocks noGrp="1"/>
          </p:cNvSpPr>
          <p:nvPr>
            <p:ph type="body" sz="quarter" idx="12"/>
          </p:nvPr>
        </p:nvSpPr>
        <p:spPr>
          <a:xfrm>
            <a:off x="6028265" y="4048653"/>
            <a:ext cx="5689071" cy="771702"/>
          </a:xfrm>
        </p:spPr>
        <p:txBody>
          <a:bodyPr>
            <a:normAutofit/>
          </a:bodyPr>
          <a:lstStyle>
            <a:lvl1pPr>
              <a:defRPr sz="2000"/>
            </a:lvl1pPr>
          </a:lstStyle>
          <a:p>
            <a:pPr lvl="0"/>
            <a:r>
              <a:rPr lang="en-US"/>
              <a:t>Edit Master text styles</a:t>
            </a:r>
          </a:p>
        </p:txBody>
      </p:sp>
      <p:sp>
        <p:nvSpPr>
          <p:cNvPr id="16" name="Text Placeholder 12"/>
          <p:cNvSpPr>
            <a:spLocks noGrp="1"/>
          </p:cNvSpPr>
          <p:nvPr>
            <p:ph type="body" sz="quarter" idx="13"/>
          </p:nvPr>
        </p:nvSpPr>
        <p:spPr>
          <a:xfrm>
            <a:off x="6028265" y="4980514"/>
            <a:ext cx="5689071" cy="788107"/>
          </a:xfrm>
        </p:spPr>
        <p:txBody>
          <a:bodyPr>
            <a:normAutofit/>
          </a:bodyPr>
          <a:lstStyle>
            <a:lvl1pPr>
              <a:defRPr sz="2000"/>
            </a:lvl1pPr>
          </a:lstStyle>
          <a:p>
            <a:pPr lvl="0"/>
            <a:r>
              <a:rPr lang="en-US"/>
              <a:t>Edit Master text styles</a:t>
            </a:r>
          </a:p>
        </p:txBody>
      </p:sp>
      <p:sp>
        <p:nvSpPr>
          <p:cNvPr id="17" name="Footer Placeholder 4"/>
          <p:cNvSpPr>
            <a:spLocks noGrp="1"/>
          </p:cNvSpPr>
          <p:nvPr>
            <p:ph type="ftr" sz="quarter" idx="14"/>
          </p:nvPr>
        </p:nvSpPr>
        <p:spPr>
          <a:xfrm>
            <a:off x="1443034" y="6431138"/>
            <a:ext cx="2999146" cy="365125"/>
          </a:xfrm>
        </p:spPr>
        <p:txBody>
          <a:bodyPr/>
          <a:lstStyle>
            <a:lvl1pPr algn="l">
              <a:defRPr/>
            </a:lvl1pPr>
          </a:lstStyle>
          <a:p>
            <a:r>
              <a:rPr lang="en-US"/>
              <a:t>The Science of Energy - 1/11/17 - ©The NEED Project </a:t>
            </a:r>
          </a:p>
        </p:txBody>
      </p:sp>
      <p:sp>
        <p:nvSpPr>
          <p:cNvPr id="18" name="Rectangle 17"/>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683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7312378" cy="1325563"/>
          </a:xfrm>
        </p:spPr>
        <p:txBody>
          <a:bodyPr/>
          <a:lstStyle/>
          <a:p>
            <a:r>
              <a:rPr lang="en-US"/>
              <a:t>Click to edit Master title style</a:t>
            </a:r>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The Science of Energy - 1/11/17 - ©The NEED Project </a:t>
            </a:r>
          </a:p>
        </p:txBody>
      </p:sp>
      <p:sp>
        <p:nvSpPr>
          <p:cNvPr id="8" name="Rectangle 7"/>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3" y="0"/>
            <a:ext cx="3793067" cy="3420533"/>
          </a:xfrm>
        </p:spPr>
        <p:txBody>
          <a:bodyPr/>
          <a:lstStyle/>
          <a:p>
            <a:r>
              <a:rPr lang="en-US"/>
              <a:t>Click icon to add picture</a:t>
            </a:r>
          </a:p>
        </p:txBody>
      </p:sp>
      <p:sp>
        <p:nvSpPr>
          <p:cNvPr id="11" name="Picture Placeholder 9"/>
          <p:cNvSpPr>
            <a:spLocks noGrp="1"/>
          </p:cNvSpPr>
          <p:nvPr>
            <p:ph type="pic" sz="quarter" idx="15"/>
          </p:nvPr>
        </p:nvSpPr>
        <p:spPr>
          <a:xfrm>
            <a:off x="8398933" y="3556000"/>
            <a:ext cx="3793067" cy="3302000"/>
          </a:xfrm>
        </p:spPr>
        <p:txBody>
          <a:bodyPr/>
          <a:lstStyle/>
          <a:p>
            <a:r>
              <a:rPr lang="en-US"/>
              <a:t>Click icon to add picture</a:t>
            </a:r>
          </a:p>
        </p:txBody>
      </p:sp>
      <p:sp>
        <p:nvSpPr>
          <p:cNvPr id="5" name="Isosceles Triangle 4"/>
          <p:cNvSpPr/>
          <p:nvPr/>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4167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hree images">
    <p:spTree>
      <p:nvGrpSpPr>
        <p:cNvPr id="1" name=""/>
        <p:cNvGrpSpPr/>
        <p:nvPr/>
      </p:nvGrpSpPr>
      <p:grpSpPr>
        <a:xfrm>
          <a:off x="0" y="0"/>
          <a:ext cx="0" cy="0"/>
          <a:chOff x="0" y="0"/>
          <a:chExt cx="0" cy="0"/>
        </a:xfrm>
      </p:grpSpPr>
      <p:sp>
        <p:nvSpPr>
          <p:cNvPr id="12" name="Rectangle 11"/>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7312378"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The Science of Energy - 1/11/17 - ©The NEED Project </a:t>
            </a:r>
          </a:p>
        </p:txBody>
      </p:sp>
      <p:sp>
        <p:nvSpPr>
          <p:cNvPr id="8" name="Rectangle 7"/>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3" y="0"/>
            <a:ext cx="3793067" cy="2223911"/>
          </a:xfrm>
        </p:spPr>
        <p:txBody>
          <a:bodyPr/>
          <a:lstStyle/>
          <a:p>
            <a:r>
              <a:rPr lang="en-US"/>
              <a:t>Click icon to add picture</a:t>
            </a:r>
          </a:p>
        </p:txBody>
      </p:sp>
      <p:sp>
        <p:nvSpPr>
          <p:cNvPr id="11" name="Picture Placeholder 9"/>
          <p:cNvSpPr>
            <a:spLocks noGrp="1"/>
          </p:cNvSpPr>
          <p:nvPr>
            <p:ph type="pic" sz="quarter" idx="15"/>
          </p:nvPr>
        </p:nvSpPr>
        <p:spPr>
          <a:xfrm>
            <a:off x="8398933" y="2336800"/>
            <a:ext cx="3793067" cy="2212622"/>
          </a:xfrm>
        </p:spPr>
        <p:txBody>
          <a:bodyPr/>
          <a:lstStyle/>
          <a:p>
            <a:r>
              <a:rPr lang="en-US"/>
              <a:t>Click icon to add picture</a:t>
            </a:r>
          </a:p>
        </p:txBody>
      </p:sp>
      <p:sp>
        <p:nvSpPr>
          <p:cNvPr id="9" name="Picture Placeholder 9"/>
          <p:cNvSpPr>
            <a:spLocks noGrp="1"/>
          </p:cNvSpPr>
          <p:nvPr>
            <p:ph type="pic" sz="quarter" idx="16"/>
          </p:nvPr>
        </p:nvSpPr>
        <p:spPr>
          <a:xfrm>
            <a:off x="8398932" y="4662311"/>
            <a:ext cx="3793067" cy="2195689"/>
          </a:xfrm>
        </p:spPr>
        <p:txBody>
          <a:bodyPr/>
          <a:lstStyle/>
          <a:p>
            <a:r>
              <a:rPr lang="en-US"/>
              <a:t>Click icon to add picture</a:t>
            </a:r>
          </a:p>
        </p:txBody>
      </p:sp>
      <p:sp>
        <p:nvSpPr>
          <p:cNvPr id="13" name="Isosceles Triangle 4"/>
          <p:cNvSpPr/>
          <p:nvPr/>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0708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hree images collage">
    <p:spTree>
      <p:nvGrpSpPr>
        <p:cNvPr id="1" name=""/>
        <p:cNvGrpSpPr/>
        <p:nvPr/>
      </p:nvGrpSpPr>
      <p:grpSpPr>
        <a:xfrm>
          <a:off x="0" y="0"/>
          <a:ext cx="0" cy="0"/>
          <a:chOff x="0" y="0"/>
          <a:chExt cx="0" cy="0"/>
        </a:xfrm>
      </p:grpSpPr>
      <p:sp>
        <p:nvSpPr>
          <p:cNvPr id="11" name="Rectangle 10"/>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2" name="Picture Placeholder 9"/>
          <p:cNvSpPr>
            <a:spLocks noGrp="1"/>
          </p:cNvSpPr>
          <p:nvPr>
            <p:ph type="pic" sz="quarter" idx="16"/>
          </p:nvPr>
        </p:nvSpPr>
        <p:spPr>
          <a:xfrm>
            <a:off x="8398933" y="3683176"/>
            <a:ext cx="2438399" cy="2874786"/>
          </a:xfrm>
        </p:spPr>
        <p:txBody>
          <a:bodyPr/>
          <a:lstStyle/>
          <a:p>
            <a:r>
              <a:rPr lang="en-US"/>
              <a:t>Click icon to add picture</a:t>
            </a:r>
            <a:endParaRPr lang="en-US" dirty="0"/>
          </a:p>
        </p:txBody>
      </p:sp>
      <p:sp>
        <p:nvSpPr>
          <p:cNvPr id="2" name="Title 1"/>
          <p:cNvSpPr>
            <a:spLocks noGrp="1"/>
          </p:cNvSpPr>
          <p:nvPr>
            <p:ph type="title"/>
          </p:nvPr>
        </p:nvSpPr>
        <p:spPr>
          <a:xfrm>
            <a:off x="838200" y="365125"/>
            <a:ext cx="7312378" cy="1325563"/>
          </a:xfrm>
        </p:spPr>
        <p:txBody>
          <a:bodyPr/>
          <a:lstStyle/>
          <a:p>
            <a:r>
              <a:rPr lang="en-US"/>
              <a:t>Click to edit Master title style</a:t>
            </a:r>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The Science of Energy - 1/11/17 - ©The NEED Project </a:t>
            </a:r>
          </a:p>
        </p:txBody>
      </p:sp>
      <p:sp>
        <p:nvSpPr>
          <p:cNvPr id="8" name="Rectangle 7"/>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4" y="365125"/>
            <a:ext cx="2438399" cy="2874786"/>
          </a:xfrm>
        </p:spPr>
        <p:txBody>
          <a:bodyPr/>
          <a:lstStyle/>
          <a:p>
            <a:r>
              <a:rPr lang="en-US"/>
              <a:t>Click icon to add picture</a:t>
            </a:r>
            <a:endParaRPr lang="en-US" dirty="0"/>
          </a:p>
        </p:txBody>
      </p:sp>
      <p:sp>
        <p:nvSpPr>
          <p:cNvPr id="9" name="Picture Placeholder 9"/>
          <p:cNvSpPr>
            <a:spLocks noGrp="1"/>
          </p:cNvSpPr>
          <p:nvPr>
            <p:ph type="pic" sz="quarter" idx="15"/>
          </p:nvPr>
        </p:nvSpPr>
        <p:spPr>
          <a:xfrm>
            <a:off x="9499600" y="2075391"/>
            <a:ext cx="2438399" cy="2874786"/>
          </a:xfrm>
        </p:spPr>
        <p:txBody>
          <a:bodyPr/>
          <a:lstStyle/>
          <a:p>
            <a:r>
              <a:rPr lang="en-US"/>
              <a:t>Click icon to add picture</a:t>
            </a:r>
            <a:endParaRPr lang="en-US" dirty="0"/>
          </a:p>
        </p:txBody>
      </p:sp>
      <p:sp>
        <p:nvSpPr>
          <p:cNvPr id="13" name="Isosceles Triangle 4"/>
          <p:cNvSpPr/>
          <p:nvPr/>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2064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Rectangle 8"/>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10515600" cy="910519"/>
          </a:xfrm>
        </p:spPr>
        <p:txBody>
          <a:bodyPr/>
          <a:lstStyle/>
          <a:p>
            <a:r>
              <a:rPr lang="en-US"/>
              <a:t>Click to edit Master title style</a:t>
            </a:r>
          </a:p>
        </p:txBody>
      </p:sp>
      <p:sp>
        <p:nvSpPr>
          <p:cNvPr id="3" name="Content Placeholder 2"/>
          <p:cNvSpPr>
            <a:spLocks noGrp="1"/>
          </p:cNvSpPr>
          <p:nvPr>
            <p:ph sz="half" idx="1"/>
          </p:nvPr>
        </p:nvSpPr>
        <p:spPr>
          <a:xfrm>
            <a:off x="838200" y="1388534"/>
            <a:ext cx="5181600" cy="4967109"/>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388534"/>
            <a:ext cx="5181600" cy="4967110"/>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p:txBody>
      </p:sp>
      <p:sp>
        <p:nvSpPr>
          <p:cNvPr id="12" name="Footer Placeholder 4"/>
          <p:cNvSpPr>
            <a:spLocks noGrp="1"/>
          </p:cNvSpPr>
          <p:nvPr>
            <p:ph type="ftr" sz="quarter" idx="13"/>
          </p:nvPr>
        </p:nvSpPr>
        <p:spPr>
          <a:xfrm>
            <a:off x="1443034" y="6431138"/>
            <a:ext cx="4454524" cy="365125"/>
          </a:xfrm>
        </p:spPr>
        <p:txBody>
          <a:bodyPr/>
          <a:lstStyle>
            <a:lvl1pPr algn="l">
              <a:defRPr/>
            </a:lvl1pPr>
          </a:lstStyle>
          <a:p>
            <a:r>
              <a:rPr lang="en-US"/>
              <a:t>The Science of Energy - 1/11/17 - ©The NEED Project </a:t>
            </a:r>
          </a:p>
        </p:txBody>
      </p:sp>
      <p:sp>
        <p:nvSpPr>
          <p:cNvPr id="13" name="Rectangle 12"/>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4"/>
          <p:cNvSpPr/>
          <p:nvPr/>
        </p:nvSpPr>
        <p:spPr>
          <a:xfrm rot="19717887">
            <a:off x="-69073" y="563932"/>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1455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9788" y="365125"/>
            <a:ext cx="10515600" cy="797631"/>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388535"/>
            <a:ext cx="5157787" cy="50694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1895477"/>
            <a:ext cx="5157787" cy="4211812"/>
          </a:xfrm>
        </p:spPr>
        <p:txBody>
          <a:bodyPr/>
          <a:lstStyle>
            <a:lvl1pPr marL="457200" indent="-457200">
              <a:buClr>
                <a:srgbClr val="00B0F0"/>
              </a:buClr>
              <a:buFont typeface="Arial" panose="020B0604020202020204" pitchFamily="34" charset="0"/>
              <a:buChar char="•"/>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388535"/>
            <a:ext cx="5183188" cy="50694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1895477"/>
            <a:ext cx="5183188" cy="4211812"/>
          </a:xfrm>
        </p:spPr>
        <p:txBody>
          <a:bodyPr/>
          <a:lstStyle>
            <a:lvl1pPr marL="457200" indent="-457200">
              <a:buClr>
                <a:srgbClr val="00B0F0"/>
              </a:buClr>
              <a:buFont typeface="Arial" panose="020B0604020202020204" pitchFamily="34" charset="0"/>
              <a:buChar char="•"/>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3"/>
          </p:nvPr>
        </p:nvSpPr>
        <p:spPr>
          <a:xfrm>
            <a:off x="1443034" y="6431138"/>
            <a:ext cx="4454524" cy="365125"/>
          </a:xfrm>
        </p:spPr>
        <p:txBody>
          <a:bodyPr/>
          <a:lstStyle>
            <a:lvl1pPr algn="l">
              <a:defRPr/>
            </a:lvl1pPr>
          </a:lstStyle>
          <a:p>
            <a:r>
              <a:rPr lang="en-US"/>
              <a:t>The Science of Energy - 1/11/17 - ©The NEED Project </a:t>
            </a:r>
          </a:p>
        </p:txBody>
      </p:sp>
      <p:sp>
        <p:nvSpPr>
          <p:cNvPr id="11" name="Rectangle 10"/>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4"/>
          <p:cNvSpPr/>
          <p:nvPr/>
        </p:nvSpPr>
        <p:spPr>
          <a:xfrm rot="19717887">
            <a:off x="-69073" y="494662"/>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687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11" name="Rectangle 10"/>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4" name="Picture Placeholder 13"/>
          <p:cNvSpPr>
            <a:spLocks noGrp="1"/>
          </p:cNvSpPr>
          <p:nvPr>
            <p:ph type="pic" sz="quarter" idx="10"/>
          </p:nvPr>
        </p:nvSpPr>
        <p:spPr>
          <a:xfrm>
            <a:off x="6100763" y="0"/>
            <a:ext cx="6115050" cy="6858000"/>
          </a:xfrm>
        </p:spPr>
        <p:txBody>
          <a:bodyPr/>
          <a:lstStyle/>
          <a:p>
            <a:r>
              <a:rPr lang="en-US"/>
              <a:t>Click icon to add picture</a:t>
            </a:r>
            <a:endParaRPr lang="en-US" dirty="0"/>
          </a:p>
        </p:txBody>
      </p:sp>
      <p:sp>
        <p:nvSpPr>
          <p:cNvPr id="9" name="Title 1"/>
          <p:cNvSpPr>
            <a:spLocks noGrp="1"/>
          </p:cNvSpPr>
          <p:nvPr>
            <p:ph type="title"/>
          </p:nvPr>
        </p:nvSpPr>
        <p:spPr>
          <a:xfrm>
            <a:off x="825500" y="685800"/>
            <a:ext cx="5172075" cy="830788"/>
          </a:xfrm>
        </p:spPr>
        <p:txBody>
          <a:bodyPr/>
          <a:lstStyle/>
          <a:p>
            <a:r>
              <a:rPr lang="en-US" b="1">
                <a:latin typeface="+mn-lt"/>
              </a:rPr>
              <a:t>Click to edit Master title style</a:t>
            </a:r>
            <a:endParaRPr lang="en-US" b="1" dirty="0">
              <a:latin typeface="+mn-lt"/>
            </a:endParaRPr>
          </a:p>
        </p:txBody>
      </p:sp>
      <p:sp>
        <p:nvSpPr>
          <p:cNvPr id="10" name="Text Placeholder 2"/>
          <p:cNvSpPr>
            <a:spLocks noGrp="1"/>
          </p:cNvSpPr>
          <p:nvPr>
            <p:ph type="body" idx="1"/>
          </p:nvPr>
        </p:nvSpPr>
        <p:spPr>
          <a:xfrm>
            <a:off x="839788" y="1545695"/>
            <a:ext cx="5157787" cy="823912"/>
          </a:xfrm>
        </p:spPr>
        <p:txBody>
          <a:bodyPr/>
          <a:lstStyle>
            <a:lvl1pPr>
              <a:defRPr>
                <a:solidFill>
                  <a:srgbClr val="00B0F0"/>
                </a:solidFill>
              </a:defRPr>
            </a:lvl1pPr>
          </a:lstStyle>
          <a:p>
            <a:pPr lvl="0"/>
            <a:r>
              <a:rPr lang="en-US">
                <a:solidFill>
                  <a:srgbClr val="00B0F0"/>
                </a:solidFill>
              </a:rPr>
              <a:t>Edit Master text styles</a:t>
            </a:r>
          </a:p>
        </p:txBody>
      </p:sp>
      <p:sp>
        <p:nvSpPr>
          <p:cNvPr id="16" name="Text Placeholder 15"/>
          <p:cNvSpPr>
            <a:spLocks noGrp="1"/>
          </p:cNvSpPr>
          <p:nvPr>
            <p:ph type="body" sz="quarter" idx="11"/>
          </p:nvPr>
        </p:nvSpPr>
        <p:spPr>
          <a:xfrm>
            <a:off x="6905369" y="5280201"/>
            <a:ext cx="5300663" cy="990600"/>
          </a:xfrm>
          <a:solidFill>
            <a:schemeClr val="bg1"/>
          </a:solidFill>
        </p:spPr>
        <p:txBody>
          <a:bodyPr anchor="ctr">
            <a:normAutofit/>
          </a:bodyPr>
          <a:lstStyle>
            <a:lvl1pPr>
              <a:defRPr sz="1400" i="1">
                <a:solidFill>
                  <a:schemeClr val="tx1">
                    <a:lumMod val="65000"/>
                    <a:lumOff val="35000"/>
                  </a:schemeClr>
                </a:solidFill>
              </a:defRPr>
            </a:lvl1pPr>
          </a:lstStyle>
          <a:p>
            <a:pPr lvl="0"/>
            <a:r>
              <a:rPr lang="en-US"/>
              <a:t>Edit Master text styles</a:t>
            </a:r>
          </a:p>
        </p:txBody>
      </p:sp>
      <p:sp>
        <p:nvSpPr>
          <p:cNvPr id="18" name="Text Placeholder 17"/>
          <p:cNvSpPr>
            <a:spLocks noGrp="1"/>
          </p:cNvSpPr>
          <p:nvPr>
            <p:ph type="body" sz="quarter" idx="12"/>
          </p:nvPr>
        </p:nvSpPr>
        <p:spPr>
          <a:xfrm>
            <a:off x="825500" y="2398714"/>
            <a:ext cx="5172075" cy="3900487"/>
          </a:xfrm>
        </p:spPr>
        <p:txBody>
          <a:bodyPr>
            <a:normAutofit/>
          </a:bodyPr>
          <a:lstStyle>
            <a:lvl1pPr>
              <a:lnSpc>
                <a:spcPct val="100000"/>
              </a:lnSpc>
              <a:defRPr sz="1900"/>
            </a:lvl1pPr>
          </a:lstStyle>
          <a:p>
            <a:pPr lvl="0"/>
            <a:r>
              <a:rPr lang="en-US"/>
              <a:t>Edit Master text styles</a:t>
            </a:r>
          </a:p>
        </p:txBody>
      </p:sp>
      <p:sp>
        <p:nvSpPr>
          <p:cNvPr id="21" name="Footer Placeholder 4"/>
          <p:cNvSpPr>
            <a:spLocks noGrp="1"/>
          </p:cNvSpPr>
          <p:nvPr>
            <p:ph type="ftr" sz="quarter" idx="13"/>
          </p:nvPr>
        </p:nvSpPr>
        <p:spPr>
          <a:xfrm>
            <a:off x="1443034" y="6431138"/>
            <a:ext cx="4454524" cy="365125"/>
          </a:xfrm>
        </p:spPr>
        <p:txBody>
          <a:bodyPr/>
          <a:lstStyle>
            <a:lvl1pPr algn="l">
              <a:defRPr/>
            </a:lvl1pPr>
          </a:lstStyle>
          <a:p>
            <a:r>
              <a:rPr lang="en-US"/>
              <a:t>The Science of Energy - 1/11/17 - ©The NEED Project </a:t>
            </a:r>
          </a:p>
        </p:txBody>
      </p:sp>
      <p:sp>
        <p:nvSpPr>
          <p:cNvPr id="22" name="Rectangle 21"/>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4"/>
          <p:cNvSpPr/>
          <p:nvPr/>
        </p:nvSpPr>
        <p:spPr>
          <a:xfrm rot="19717887">
            <a:off x="-69073" y="82717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093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a:t>Click to edit Master title style</a:t>
            </a:r>
            <a:endParaRPr lang="en-US" dirty="0"/>
          </a:p>
        </p:txBody>
      </p:sp>
      <p:sp>
        <p:nvSpPr>
          <p:cNvPr id="3" name="Picture Placeholder 9"/>
          <p:cNvSpPr>
            <a:spLocks noGrp="1"/>
          </p:cNvSpPr>
          <p:nvPr>
            <p:ph type="pic" sz="quarter" idx="14"/>
          </p:nvPr>
        </p:nvSpPr>
        <p:spPr>
          <a:xfrm>
            <a:off x="1594557" y="1207908"/>
            <a:ext cx="4332185" cy="2541882"/>
          </a:xfrm>
        </p:spPr>
        <p:txBody>
          <a:bodyPr/>
          <a:lstStyle/>
          <a:p>
            <a:r>
              <a:rPr lang="en-US"/>
              <a:t>Click icon to add picture</a:t>
            </a:r>
          </a:p>
        </p:txBody>
      </p:sp>
      <p:sp>
        <p:nvSpPr>
          <p:cNvPr id="4" name="Picture Placeholder 9"/>
          <p:cNvSpPr>
            <a:spLocks noGrp="1"/>
          </p:cNvSpPr>
          <p:nvPr>
            <p:ph type="pic" sz="quarter" idx="15"/>
          </p:nvPr>
        </p:nvSpPr>
        <p:spPr>
          <a:xfrm>
            <a:off x="6050843" y="1207908"/>
            <a:ext cx="4357513" cy="2541882"/>
          </a:xfrm>
        </p:spPr>
        <p:txBody>
          <a:bodyPr/>
          <a:lstStyle/>
          <a:p>
            <a:r>
              <a:rPr lang="en-US"/>
              <a:t>Click icon to add picture</a:t>
            </a:r>
          </a:p>
        </p:txBody>
      </p:sp>
      <p:sp>
        <p:nvSpPr>
          <p:cNvPr id="5" name="Picture Placeholder 9"/>
          <p:cNvSpPr>
            <a:spLocks noGrp="1"/>
          </p:cNvSpPr>
          <p:nvPr>
            <p:ph type="pic" sz="quarter" idx="16"/>
          </p:nvPr>
        </p:nvSpPr>
        <p:spPr>
          <a:xfrm>
            <a:off x="3804354" y="3872085"/>
            <a:ext cx="4425246" cy="2561638"/>
          </a:xfrm>
        </p:spPr>
        <p:txBody>
          <a:bodyPr/>
          <a:lstStyle/>
          <a:p>
            <a:r>
              <a:rPr lang="en-US"/>
              <a:t>Click icon to add picture</a:t>
            </a:r>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The Science of Energy - 1/11/17 - ©The NEED Project </a:t>
            </a:r>
          </a:p>
        </p:txBody>
      </p:sp>
      <p:sp>
        <p:nvSpPr>
          <p:cNvPr id="7" name="Rectangle 6"/>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p:cNvSpPr>
            <a:spLocks noGrp="1"/>
          </p:cNvSpPr>
          <p:nvPr>
            <p:ph type="body" sz="quarter" idx="17" hasCustomPrompt="1"/>
          </p:nvPr>
        </p:nvSpPr>
        <p:spPr>
          <a:xfrm>
            <a:off x="8578850" y="4187650"/>
            <a:ext cx="3184525" cy="1964795"/>
          </a:xfrm>
        </p:spPr>
        <p:txBody>
          <a:bodyPr>
            <a:normAutofit/>
          </a:bodyPr>
          <a:lstStyle>
            <a:lvl1pPr>
              <a:defRPr sz="2000" b="1" i="1">
                <a:solidFill>
                  <a:srgbClr val="00B0F0"/>
                </a:solidFill>
              </a:defRPr>
            </a:lvl1pPr>
          </a:lstStyle>
          <a:p>
            <a:pPr lvl="0"/>
            <a:r>
              <a:rPr lang="en-US" dirty="0"/>
              <a:t>Subtitle goes here</a:t>
            </a:r>
          </a:p>
        </p:txBody>
      </p:sp>
    </p:spTree>
    <p:extLst>
      <p:ext uri="{BB962C8B-B14F-4D97-AF65-F5344CB8AC3E}">
        <p14:creationId xmlns:p14="http://schemas.microsoft.com/office/powerpoint/2010/main" val="1745615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a:t>Click to edit Master title style</a:t>
            </a:r>
            <a:endParaRPr lang="en-US" dirty="0"/>
          </a:p>
        </p:txBody>
      </p:sp>
      <p:sp>
        <p:nvSpPr>
          <p:cNvPr id="3" name="Picture Placeholder 9"/>
          <p:cNvSpPr>
            <a:spLocks noGrp="1"/>
          </p:cNvSpPr>
          <p:nvPr>
            <p:ph type="pic" sz="quarter" idx="14"/>
          </p:nvPr>
        </p:nvSpPr>
        <p:spPr>
          <a:xfrm>
            <a:off x="838200" y="1207908"/>
            <a:ext cx="5348111" cy="5034848"/>
          </a:xfrm>
        </p:spPr>
        <p:txBody>
          <a:bodyPr/>
          <a:lstStyle/>
          <a:p>
            <a:r>
              <a:rPr lang="en-US"/>
              <a:t>Click icon to add picture</a:t>
            </a:r>
          </a:p>
        </p:txBody>
      </p:sp>
      <p:sp>
        <p:nvSpPr>
          <p:cNvPr id="4" name="Picture Placeholder 9"/>
          <p:cNvSpPr>
            <a:spLocks noGrp="1"/>
          </p:cNvSpPr>
          <p:nvPr>
            <p:ph type="pic" sz="quarter" idx="15"/>
          </p:nvPr>
        </p:nvSpPr>
        <p:spPr>
          <a:xfrm>
            <a:off x="6299201" y="1207908"/>
            <a:ext cx="5260622" cy="5034848"/>
          </a:xfrm>
        </p:spPr>
        <p:txBody>
          <a:bodyPr/>
          <a:lstStyle/>
          <a:p>
            <a:r>
              <a:rPr lang="en-US"/>
              <a:t>Click icon to add picture</a:t>
            </a:r>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The Science of Energy - 1/11/17 - ©The NEED Project </a:t>
            </a:r>
          </a:p>
        </p:txBody>
      </p:sp>
      <p:sp>
        <p:nvSpPr>
          <p:cNvPr id="7" name="Rectangle 6"/>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5"/>
          <p:cNvSpPr>
            <a:spLocks noGrp="1"/>
          </p:cNvSpPr>
          <p:nvPr>
            <p:ph type="body" sz="quarter" idx="11" hasCustomPrompt="1"/>
          </p:nvPr>
        </p:nvSpPr>
        <p:spPr>
          <a:xfrm>
            <a:off x="6891515" y="5472114"/>
            <a:ext cx="4668308" cy="533577"/>
          </a:xfrm>
          <a:solidFill>
            <a:schemeClr val="bg1"/>
          </a:solidFill>
        </p:spPr>
        <p:txBody>
          <a:bodyPr>
            <a:normAutofit/>
          </a:bodyPr>
          <a:lstStyle>
            <a:lvl1pPr>
              <a:defRPr sz="1400" i="1">
                <a:solidFill>
                  <a:schemeClr val="tx1">
                    <a:lumMod val="65000"/>
                    <a:lumOff val="35000"/>
                  </a:schemeClr>
                </a:solidFill>
              </a:defRPr>
            </a:lvl1pPr>
          </a:lstStyle>
          <a:p>
            <a:pPr lvl="0"/>
            <a:r>
              <a:rPr lang="en-US" dirty="0"/>
              <a:t>Add Subtitle or Photo Credit</a:t>
            </a:r>
          </a:p>
        </p:txBody>
      </p:sp>
    </p:spTree>
    <p:extLst>
      <p:ext uri="{BB962C8B-B14F-4D97-AF65-F5344CB8AC3E}">
        <p14:creationId xmlns:p14="http://schemas.microsoft.com/office/powerpoint/2010/main" val="3015286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The Science of Energy - 1/11/17 - ©The NEED Project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15338-2A7F-4EDD-9786-26E205093DE1}" type="slidenum">
              <a:rPr lang="en-US" smtClean="0"/>
              <a:t>‹#›</a:t>
            </a:fld>
            <a:endParaRPr lang="en-US"/>
          </a:p>
        </p:txBody>
      </p:sp>
    </p:spTree>
    <p:extLst>
      <p:ext uri="{BB962C8B-B14F-4D97-AF65-F5344CB8AC3E}">
        <p14:creationId xmlns:p14="http://schemas.microsoft.com/office/powerpoint/2010/main" val="17221420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mailto:info@need.org" TargetMode="External"/><Relationship Id="rId2" Type="http://schemas.openxmlformats.org/officeDocument/2006/relationships/hyperlink" Target="http://www.need.org/" TargetMode="External"/><Relationship Id="rId1" Type="http://schemas.openxmlformats.org/officeDocument/2006/relationships/slideLayout" Target="../slideLayouts/slideLayout13.xml"/><Relationship Id="rId5" Type="http://schemas.openxmlformats.org/officeDocument/2006/relationships/image" Target="../media/image16.jpg"/><Relationship Id="rId4" Type="http://schemas.openxmlformats.org/officeDocument/2006/relationships/hyperlink" Target="http://www.eia.gov/"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703" y="5872343"/>
            <a:ext cx="9389547" cy="541867"/>
          </a:xfrm>
        </p:spPr>
        <p:txBody>
          <a:bodyPr/>
          <a:lstStyle/>
          <a:p>
            <a:r>
              <a:rPr lang="en-US" dirty="0"/>
              <a:t>The Science of Energy</a:t>
            </a:r>
          </a:p>
        </p:txBody>
      </p:sp>
      <p:pic>
        <p:nvPicPr>
          <p:cNvPr id="5" name="Picture Placeholder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30821" b="16473"/>
          <a:stretch/>
        </p:blipFill>
        <p:spPr>
          <a:xfrm>
            <a:off x="-22574" y="-32945"/>
            <a:ext cx="12243879" cy="5374001"/>
          </a:xfrm>
        </p:spPr>
      </p:pic>
    </p:spTree>
    <p:extLst>
      <p:ext uri="{BB962C8B-B14F-4D97-AF65-F5344CB8AC3E}">
        <p14:creationId xmlns:p14="http://schemas.microsoft.com/office/powerpoint/2010/main" val="1428734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Transition:</a:t>
            </a:r>
          </a:p>
        </p:txBody>
      </p:sp>
      <p:sp>
        <p:nvSpPr>
          <p:cNvPr id="4" name="Text Placeholder 3"/>
          <p:cNvSpPr>
            <a:spLocks noGrp="1"/>
          </p:cNvSpPr>
          <p:nvPr>
            <p:ph type="body" idx="1"/>
          </p:nvPr>
        </p:nvSpPr>
        <p:spPr/>
        <p:txBody>
          <a:bodyPr/>
          <a:lstStyle/>
          <a:p>
            <a:r>
              <a:rPr lang="en-US" dirty="0"/>
              <a:t>Forms to Sources</a:t>
            </a:r>
          </a:p>
        </p:txBody>
      </p:sp>
      <p:sp>
        <p:nvSpPr>
          <p:cNvPr id="6" name="Text Placeholder 5"/>
          <p:cNvSpPr>
            <a:spLocks noGrp="1"/>
          </p:cNvSpPr>
          <p:nvPr>
            <p:ph type="body" sz="quarter" idx="12"/>
          </p:nvPr>
        </p:nvSpPr>
        <p:spPr/>
        <p:txBody>
          <a:bodyPr>
            <a:normAutofit/>
          </a:bodyPr>
          <a:lstStyle/>
          <a:p>
            <a:pPr marL="342900" indent="-342900">
              <a:buClr>
                <a:srgbClr val="00B0F0"/>
              </a:buClr>
              <a:buFont typeface="Arial" panose="020B0604020202020204" pitchFamily="34" charset="0"/>
              <a:buChar char="•"/>
            </a:pPr>
            <a:r>
              <a:rPr lang="en-US" sz="2800" dirty="0"/>
              <a:t>Forms - how scientists classify energy</a:t>
            </a:r>
          </a:p>
          <a:p>
            <a:pPr marL="342900" indent="-342900">
              <a:buClr>
                <a:srgbClr val="00B0F0"/>
              </a:buClr>
              <a:buFont typeface="Arial" panose="020B0604020202020204" pitchFamily="34" charset="0"/>
              <a:buChar char="•"/>
            </a:pPr>
            <a:r>
              <a:rPr lang="en-US" sz="2800" dirty="0"/>
              <a:t>Sources - where we get the energy to make our lives more comfortable, convenient, &amp; enjoyable</a:t>
            </a:r>
          </a:p>
        </p:txBody>
      </p:sp>
      <p:sp>
        <p:nvSpPr>
          <p:cNvPr id="26" name="Footer Placeholder 8">
            <a:extLst>
              <a:ext uri="{FF2B5EF4-FFF2-40B4-BE49-F238E27FC236}">
                <a16:creationId xmlns:a16="http://schemas.microsoft.com/office/drawing/2014/main" id="{05AC8523-4529-4FEB-AC7D-5C38CA736A21}"/>
              </a:ext>
            </a:extLst>
          </p:cNvPr>
          <p:cNvSpPr txBox="1">
            <a:spLocks/>
          </p:cNvSpPr>
          <p:nvPr/>
        </p:nvSpPr>
        <p:spPr>
          <a:xfrm>
            <a:off x="1443034" y="6534679"/>
            <a:ext cx="3814766" cy="21607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Science of Energy ©2018 The NEED Project </a:t>
            </a:r>
          </a:p>
        </p:txBody>
      </p:sp>
      <p:pic>
        <p:nvPicPr>
          <p:cNvPr id="9" name="Picture 8">
            <a:extLst>
              <a:ext uri="{FF2B5EF4-FFF2-40B4-BE49-F238E27FC236}">
                <a16:creationId xmlns:a16="http://schemas.microsoft.com/office/drawing/2014/main" id="{A52B9366-013D-40E6-86FD-D5E90DAC10FA}"/>
              </a:ext>
            </a:extLst>
          </p:cNvPr>
          <p:cNvPicPr>
            <a:picLocks noChangeAspect="1"/>
          </p:cNvPicPr>
          <p:nvPr/>
        </p:nvPicPr>
        <p:blipFill rotWithShape="1">
          <a:blip r:embed="rId3"/>
          <a:srcRect l="25463" t="10000" r="38148" b="6173"/>
          <a:stretch/>
        </p:blipFill>
        <p:spPr>
          <a:xfrm>
            <a:off x="6744981" y="174534"/>
            <a:ext cx="5157786" cy="6683466"/>
          </a:xfrm>
          <a:prstGeom prst="rect">
            <a:avLst/>
          </a:prstGeom>
        </p:spPr>
      </p:pic>
      <p:sp>
        <p:nvSpPr>
          <p:cNvPr id="28" name="TextBox 27">
            <a:extLst>
              <a:ext uri="{FF2B5EF4-FFF2-40B4-BE49-F238E27FC236}">
                <a16:creationId xmlns:a16="http://schemas.microsoft.com/office/drawing/2014/main" id="{B157200C-D791-437C-91DC-A1975A03270C}"/>
              </a:ext>
            </a:extLst>
          </p:cNvPr>
          <p:cNvSpPr txBox="1"/>
          <p:nvPr/>
        </p:nvSpPr>
        <p:spPr>
          <a:xfrm>
            <a:off x="7984928" y="1957651"/>
            <a:ext cx="851643" cy="307777"/>
          </a:xfrm>
          <a:prstGeom prst="rect">
            <a:avLst/>
          </a:prstGeom>
          <a:noFill/>
        </p:spPr>
        <p:txBody>
          <a:bodyPr wrap="none" rtlCol="0">
            <a:spAutoFit/>
          </a:bodyPr>
          <a:lstStyle/>
          <a:p>
            <a:r>
              <a:rPr lang="en-US" sz="1400" dirty="0"/>
              <a:t>Chemical</a:t>
            </a:r>
          </a:p>
        </p:txBody>
      </p:sp>
      <p:sp>
        <p:nvSpPr>
          <p:cNvPr id="29" name="TextBox 28">
            <a:extLst>
              <a:ext uri="{FF2B5EF4-FFF2-40B4-BE49-F238E27FC236}">
                <a16:creationId xmlns:a16="http://schemas.microsoft.com/office/drawing/2014/main" id="{664FD416-959D-49B6-844D-8C2A0F50CFAF}"/>
              </a:ext>
            </a:extLst>
          </p:cNvPr>
          <p:cNvSpPr txBox="1"/>
          <p:nvPr/>
        </p:nvSpPr>
        <p:spPr>
          <a:xfrm>
            <a:off x="7984927" y="2136152"/>
            <a:ext cx="851643" cy="307777"/>
          </a:xfrm>
          <a:prstGeom prst="rect">
            <a:avLst/>
          </a:prstGeom>
          <a:noFill/>
        </p:spPr>
        <p:txBody>
          <a:bodyPr wrap="none" rtlCol="0">
            <a:spAutoFit/>
          </a:bodyPr>
          <a:lstStyle/>
          <a:p>
            <a:r>
              <a:rPr lang="en-US" sz="1400" dirty="0"/>
              <a:t>Chemical</a:t>
            </a:r>
          </a:p>
        </p:txBody>
      </p:sp>
      <p:sp>
        <p:nvSpPr>
          <p:cNvPr id="30" name="TextBox 29">
            <a:extLst>
              <a:ext uri="{FF2B5EF4-FFF2-40B4-BE49-F238E27FC236}">
                <a16:creationId xmlns:a16="http://schemas.microsoft.com/office/drawing/2014/main" id="{EC4E24C3-F46A-4797-861F-C219FD07F344}"/>
              </a:ext>
            </a:extLst>
          </p:cNvPr>
          <p:cNvSpPr txBox="1"/>
          <p:nvPr/>
        </p:nvSpPr>
        <p:spPr>
          <a:xfrm>
            <a:off x="7984927" y="2314653"/>
            <a:ext cx="851643" cy="307777"/>
          </a:xfrm>
          <a:prstGeom prst="rect">
            <a:avLst/>
          </a:prstGeom>
          <a:noFill/>
        </p:spPr>
        <p:txBody>
          <a:bodyPr wrap="none" rtlCol="0">
            <a:spAutoFit/>
          </a:bodyPr>
          <a:lstStyle/>
          <a:p>
            <a:r>
              <a:rPr lang="en-US" sz="1400" dirty="0"/>
              <a:t>Chemical</a:t>
            </a:r>
          </a:p>
        </p:txBody>
      </p:sp>
      <p:sp>
        <p:nvSpPr>
          <p:cNvPr id="31" name="TextBox 30">
            <a:extLst>
              <a:ext uri="{FF2B5EF4-FFF2-40B4-BE49-F238E27FC236}">
                <a16:creationId xmlns:a16="http://schemas.microsoft.com/office/drawing/2014/main" id="{4B5CF7AD-000E-4C3A-BA9C-1C744CC5CBB0}"/>
              </a:ext>
            </a:extLst>
          </p:cNvPr>
          <p:cNvSpPr txBox="1"/>
          <p:nvPr/>
        </p:nvSpPr>
        <p:spPr>
          <a:xfrm>
            <a:off x="8008274" y="2671655"/>
            <a:ext cx="851643" cy="307777"/>
          </a:xfrm>
          <a:prstGeom prst="rect">
            <a:avLst/>
          </a:prstGeom>
          <a:noFill/>
        </p:spPr>
        <p:txBody>
          <a:bodyPr wrap="none" rtlCol="0">
            <a:spAutoFit/>
          </a:bodyPr>
          <a:lstStyle/>
          <a:p>
            <a:r>
              <a:rPr lang="en-US" sz="1400" dirty="0"/>
              <a:t>Chemical</a:t>
            </a:r>
          </a:p>
        </p:txBody>
      </p:sp>
      <p:sp>
        <p:nvSpPr>
          <p:cNvPr id="32" name="TextBox 31">
            <a:extLst>
              <a:ext uri="{FF2B5EF4-FFF2-40B4-BE49-F238E27FC236}">
                <a16:creationId xmlns:a16="http://schemas.microsoft.com/office/drawing/2014/main" id="{41DB1FDB-FC8C-4AC4-B149-9B2E6114EC30}"/>
              </a:ext>
            </a:extLst>
          </p:cNvPr>
          <p:cNvSpPr txBox="1"/>
          <p:nvPr/>
        </p:nvSpPr>
        <p:spPr>
          <a:xfrm>
            <a:off x="10175064" y="1957651"/>
            <a:ext cx="851643" cy="307777"/>
          </a:xfrm>
          <a:prstGeom prst="rect">
            <a:avLst/>
          </a:prstGeom>
          <a:noFill/>
        </p:spPr>
        <p:txBody>
          <a:bodyPr wrap="none" rtlCol="0">
            <a:spAutoFit/>
          </a:bodyPr>
          <a:lstStyle/>
          <a:p>
            <a:r>
              <a:rPr lang="en-US" sz="1400" dirty="0"/>
              <a:t>Chemical</a:t>
            </a:r>
          </a:p>
        </p:txBody>
      </p:sp>
      <p:sp>
        <p:nvSpPr>
          <p:cNvPr id="33" name="TextBox 32">
            <a:extLst>
              <a:ext uri="{FF2B5EF4-FFF2-40B4-BE49-F238E27FC236}">
                <a16:creationId xmlns:a16="http://schemas.microsoft.com/office/drawing/2014/main" id="{FA71B771-74AC-45DD-BDD6-5F4DA9649AE1}"/>
              </a:ext>
            </a:extLst>
          </p:cNvPr>
          <p:cNvSpPr txBox="1"/>
          <p:nvPr/>
        </p:nvSpPr>
        <p:spPr>
          <a:xfrm>
            <a:off x="8014499" y="2493154"/>
            <a:ext cx="750526" cy="307777"/>
          </a:xfrm>
          <a:prstGeom prst="rect">
            <a:avLst/>
          </a:prstGeom>
          <a:noFill/>
        </p:spPr>
        <p:txBody>
          <a:bodyPr wrap="none" rtlCol="0">
            <a:spAutoFit/>
          </a:bodyPr>
          <a:lstStyle/>
          <a:p>
            <a:r>
              <a:rPr lang="en-US" sz="1400" dirty="0"/>
              <a:t>Nuclear</a:t>
            </a:r>
          </a:p>
        </p:txBody>
      </p:sp>
      <p:sp>
        <p:nvSpPr>
          <p:cNvPr id="34" name="TextBox 33">
            <a:extLst>
              <a:ext uri="{FF2B5EF4-FFF2-40B4-BE49-F238E27FC236}">
                <a16:creationId xmlns:a16="http://schemas.microsoft.com/office/drawing/2014/main" id="{218F0F9A-6A2E-40DE-A660-25F79E009B65}"/>
              </a:ext>
            </a:extLst>
          </p:cNvPr>
          <p:cNvSpPr txBox="1"/>
          <p:nvPr/>
        </p:nvSpPr>
        <p:spPr>
          <a:xfrm>
            <a:off x="10175063" y="2136152"/>
            <a:ext cx="724878" cy="307777"/>
          </a:xfrm>
          <a:prstGeom prst="rect">
            <a:avLst/>
          </a:prstGeom>
          <a:noFill/>
        </p:spPr>
        <p:txBody>
          <a:bodyPr wrap="none" rtlCol="0">
            <a:spAutoFit/>
          </a:bodyPr>
          <a:lstStyle/>
          <a:p>
            <a:r>
              <a:rPr lang="en-US" sz="1400" dirty="0"/>
              <a:t>Motion</a:t>
            </a:r>
          </a:p>
        </p:txBody>
      </p:sp>
      <p:sp>
        <p:nvSpPr>
          <p:cNvPr id="35" name="TextBox 34">
            <a:extLst>
              <a:ext uri="{FF2B5EF4-FFF2-40B4-BE49-F238E27FC236}">
                <a16:creationId xmlns:a16="http://schemas.microsoft.com/office/drawing/2014/main" id="{109E1D01-FB8B-4BAD-99D4-B3E371F6EB25}"/>
              </a:ext>
            </a:extLst>
          </p:cNvPr>
          <p:cNvSpPr txBox="1"/>
          <p:nvPr/>
        </p:nvSpPr>
        <p:spPr>
          <a:xfrm>
            <a:off x="10174842" y="2316754"/>
            <a:ext cx="724878" cy="307777"/>
          </a:xfrm>
          <a:prstGeom prst="rect">
            <a:avLst/>
          </a:prstGeom>
          <a:noFill/>
        </p:spPr>
        <p:txBody>
          <a:bodyPr wrap="none" rtlCol="0">
            <a:spAutoFit/>
          </a:bodyPr>
          <a:lstStyle/>
          <a:p>
            <a:r>
              <a:rPr lang="en-US" sz="1400" dirty="0"/>
              <a:t>Motion</a:t>
            </a:r>
          </a:p>
        </p:txBody>
      </p:sp>
      <p:sp>
        <p:nvSpPr>
          <p:cNvPr id="36" name="TextBox 35">
            <a:extLst>
              <a:ext uri="{FF2B5EF4-FFF2-40B4-BE49-F238E27FC236}">
                <a16:creationId xmlns:a16="http://schemas.microsoft.com/office/drawing/2014/main" id="{34D4774B-DFF4-4DCE-81ED-6A1EFA8DF57C}"/>
              </a:ext>
            </a:extLst>
          </p:cNvPr>
          <p:cNvSpPr txBox="1"/>
          <p:nvPr/>
        </p:nvSpPr>
        <p:spPr>
          <a:xfrm>
            <a:off x="10174842" y="2493154"/>
            <a:ext cx="745653" cy="307777"/>
          </a:xfrm>
          <a:prstGeom prst="rect">
            <a:avLst/>
          </a:prstGeom>
          <a:noFill/>
        </p:spPr>
        <p:txBody>
          <a:bodyPr wrap="none" rtlCol="0">
            <a:spAutoFit/>
          </a:bodyPr>
          <a:lstStyle/>
          <a:p>
            <a:r>
              <a:rPr lang="en-US" sz="1400" dirty="0"/>
              <a:t>Radiant</a:t>
            </a:r>
          </a:p>
        </p:txBody>
      </p:sp>
      <p:sp>
        <p:nvSpPr>
          <p:cNvPr id="37" name="TextBox 36">
            <a:extLst>
              <a:ext uri="{FF2B5EF4-FFF2-40B4-BE49-F238E27FC236}">
                <a16:creationId xmlns:a16="http://schemas.microsoft.com/office/drawing/2014/main" id="{850629A0-3F93-400A-92E7-1B46848397B9}"/>
              </a:ext>
            </a:extLst>
          </p:cNvPr>
          <p:cNvSpPr txBox="1"/>
          <p:nvPr/>
        </p:nvSpPr>
        <p:spPr>
          <a:xfrm>
            <a:off x="10190958" y="2671655"/>
            <a:ext cx="790601" cy="307777"/>
          </a:xfrm>
          <a:prstGeom prst="rect">
            <a:avLst/>
          </a:prstGeom>
          <a:noFill/>
        </p:spPr>
        <p:txBody>
          <a:bodyPr wrap="none" rtlCol="0">
            <a:spAutoFit/>
          </a:bodyPr>
          <a:lstStyle/>
          <a:p>
            <a:r>
              <a:rPr lang="en-US" sz="1400" dirty="0"/>
              <a:t>Thermal</a:t>
            </a:r>
          </a:p>
        </p:txBody>
      </p:sp>
      <p:sp>
        <p:nvSpPr>
          <p:cNvPr id="38" name="TextBox 37">
            <a:extLst>
              <a:ext uri="{FF2B5EF4-FFF2-40B4-BE49-F238E27FC236}">
                <a16:creationId xmlns:a16="http://schemas.microsoft.com/office/drawing/2014/main" id="{EF7D76DB-7282-41AB-8AAC-8B34BAC85F5C}"/>
              </a:ext>
            </a:extLst>
          </p:cNvPr>
          <p:cNvSpPr txBox="1"/>
          <p:nvPr/>
        </p:nvSpPr>
        <p:spPr>
          <a:xfrm>
            <a:off x="7984927" y="5078158"/>
            <a:ext cx="631904" cy="307777"/>
          </a:xfrm>
          <a:prstGeom prst="rect">
            <a:avLst/>
          </a:prstGeom>
          <a:noFill/>
        </p:spPr>
        <p:txBody>
          <a:bodyPr wrap="none" rtlCol="0">
            <a:spAutoFit/>
          </a:bodyPr>
          <a:lstStyle/>
          <a:p>
            <a:r>
              <a:rPr lang="en-US" sz="1400" dirty="0"/>
              <a:t>89.5%</a:t>
            </a:r>
          </a:p>
        </p:txBody>
      </p:sp>
      <p:sp>
        <p:nvSpPr>
          <p:cNvPr id="39" name="TextBox 38">
            <a:extLst>
              <a:ext uri="{FF2B5EF4-FFF2-40B4-BE49-F238E27FC236}">
                <a16:creationId xmlns:a16="http://schemas.microsoft.com/office/drawing/2014/main" id="{07FCF0F5-1103-4759-B22D-73C2E1573621}"/>
              </a:ext>
            </a:extLst>
          </p:cNvPr>
          <p:cNvSpPr txBox="1"/>
          <p:nvPr/>
        </p:nvSpPr>
        <p:spPr>
          <a:xfrm>
            <a:off x="7840368" y="5319904"/>
            <a:ext cx="631904" cy="307777"/>
          </a:xfrm>
          <a:prstGeom prst="rect">
            <a:avLst/>
          </a:prstGeom>
          <a:noFill/>
        </p:spPr>
        <p:txBody>
          <a:bodyPr wrap="square" rtlCol="0">
            <a:spAutoFit/>
          </a:bodyPr>
          <a:lstStyle/>
          <a:p>
            <a:r>
              <a:rPr lang="en-US" sz="1400" dirty="0"/>
              <a:t>10.4%</a:t>
            </a:r>
          </a:p>
        </p:txBody>
      </p:sp>
      <p:sp>
        <p:nvSpPr>
          <p:cNvPr id="40" name="TextBox 39">
            <a:extLst>
              <a:ext uri="{FF2B5EF4-FFF2-40B4-BE49-F238E27FC236}">
                <a16:creationId xmlns:a16="http://schemas.microsoft.com/office/drawing/2014/main" id="{909619EB-73E3-4440-891E-46FBA73F522A}"/>
              </a:ext>
            </a:extLst>
          </p:cNvPr>
          <p:cNvSpPr txBox="1"/>
          <p:nvPr/>
        </p:nvSpPr>
        <p:spPr>
          <a:xfrm>
            <a:off x="7460902" y="3841891"/>
            <a:ext cx="631904" cy="307777"/>
          </a:xfrm>
          <a:prstGeom prst="rect">
            <a:avLst/>
          </a:prstGeom>
          <a:noFill/>
        </p:spPr>
        <p:txBody>
          <a:bodyPr wrap="square" rtlCol="0">
            <a:spAutoFit/>
          </a:bodyPr>
          <a:lstStyle/>
          <a:p>
            <a:r>
              <a:rPr lang="en-US" sz="1400" dirty="0"/>
              <a:t>85.7%</a:t>
            </a:r>
          </a:p>
        </p:txBody>
      </p:sp>
      <p:sp>
        <p:nvSpPr>
          <p:cNvPr id="41" name="TextBox 40">
            <a:extLst>
              <a:ext uri="{FF2B5EF4-FFF2-40B4-BE49-F238E27FC236}">
                <a16:creationId xmlns:a16="http://schemas.microsoft.com/office/drawing/2014/main" id="{99D4741B-1C7A-41BD-84B2-370955352A25}"/>
              </a:ext>
            </a:extLst>
          </p:cNvPr>
          <p:cNvSpPr txBox="1"/>
          <p:nvPr/>
        </p:nvSpPr>
        <p:spPr>
          <a:xfrm>
            <a:off x="7453429" y="4031375"/>
            <a:ext cx="631904" cy="307777"/>
          </a:xfrm>
          <a:prstGeom prst="rect">
            <a:avLst/>
          </a:prstGeom>
          <a:noFill/>
        </p:spPr>
        <p:txBody>
          <a:bodyPr wrap="square" rtlCol="0">
            <a:spAutoFit/>
          </a:bodyPr>
          <a:lstStyle/>
          <a:p>
            <a:r>
              <a:rPr lang="en-US" sz="1400" dirty="0"/>
              <a:t>8.7%</a:t>
            </a:r>
          </a:p>
        </p:txBody>
      </p:sp>
      <p:sp>
        <p:nvSpPr>
          <p:cNvPr id="42" name="TextBox 41">
            <a:extLst>
              <a:ext uri="{FF2B5EF4-FFF2-40B4-BE49-F238E27FC236}">
                <a16:creationId xmlns:a16="http://schemas.microsoft.com/office/drawing/2014/main" id="{AD894CE5-8FD9-47B8-B1DC-B1EE0CEFBBBA}"/>
              </a:ext>
            </a:extLst>
          </p:cNvPr>
          <p:cNvSpPr txBox="1"/>
          <p:nvPr/>
        </p:nvSpPr>
        <p:spPr>
          <a:xfrm>
            <a:off x="7452285" y="4185263"/>
            <a:ext cx="631904" cy="307777"/>
          </a:xfrm>
          <a:prstGeom prst="rect">
            <a:avLst/>
          </a:prstGeom>
          <a:noFill/>
        </p:spPr>
        <p:txBody>
          <a:bodyPr wrap="square" rtlCol="0">
            <a:spAutoFit/>
          </a:bodyPr>
          <a:lstStyle/>
          <a:p>
            <a:r>
              <a:rPr lang="en-US" sz="1400" dirty="0"/>
              <a:t>4.7%</a:t>
            </a:r>
          </a:p>
        </p:txBody>
      </p:sp>
      <p:sp>
        <p:nvSpPr>
          <p:cNvPr id="43" name="TextBox 42">
            <a:extLst>
              <a:ext uri="{FF2B5EF4-FFF2-40B4-BE49-F238E27FC236}">
                <a16:creationId xmlns:a16="http://schemas.microsoft.com/office/drawing/2014/main" id="{ED825CE0-38C0-4259-BDF4-1C48407D4487}"/>
              </a:ext>
            </a:extLst>
          </p:cNvPr>
          <p:cNvSpPr txBox="1"/>
          <p:nvPr/>
        </p:nvSpPr>
        <p:spPr>
          <a:xfrm>
            <a:off x="7452285" y="4348957"/>
            <a:ext cx="631904" cy="307777"/>
          </a:xfrm>
          <a:prstGeom prst="rect">
            <a:avLst/>
          </a:prstGeom>
          <a:noFill/>
        </p:spPr>
        <p:txBody>
          <a:bodyPr wrap="square" rtlCol="0">
            <a:spAutoFit/>
          </a:bodyPr>
          <a:lstStyle/>
          <a:p>
            <a:r>
              <a:rPr lang="en-US" sz="1400" dirty="0"/>
              <a:t>0.6%</a:t>
            </a:r>
          </a:p>
        </p:txBody>
      </p:sp>
      <p:sp>
        <p:nvSpPr>
          <p:cNvPr id="44" name="TextBox 43">
            <a:extLst>
              <a:ext uri="{FF2B5EF4-FFF2-40B4-BE49-F238E27FC236}">
                <a16:creationId xmlns:a16="http://schemas.microsoft.com/office/drawing/2014/main" id="{DA81EC9D-5F5C-4BBD-ABD5-776699047FF0}"/>
              </a:ext>
            </a:extLst>
          </p:cNvPr>
          <p:cNvSpPr txBox="1"/>
          <p:nvPr/>
        </p:nvSpPr>
        <p:spPr>
          <a:xfrm>
            <a:off x="7452285" y="4526653"/>
            <a:ext cx="631904" cy="307777"/>
          </a:xfrm>
          <a:prstGeom prst="rect">
            <a:avLst/>
          </a:prstGeom>
          <a:noFill/>
        </p:spPr>
        <p:txBody>
          <a:bodyPr wrap="square" rtlCol="0">
            <a:spAutoFit/>
          </a:bodyPr>
          <a:lstStyle/>
          <a:p>
            <a:r>
              <a:rPr lang="en-US" sz="1400" dirty="0"/>
              <a:t>0.2%</a:t>
            </a:r>
          </a:p>
        </p:txBody>
      </p:sp>
    </p:spTree>
    <p:extLst>
      <p:ext uri="{BB962C8B-B14F-4D97-AF65-F5344CB8AC3E}">
        <p14:creationId xmlns:p14="http://schemas.microsoft.com/office/powerpoint/2010/main" val="227439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678" y="36688"/>
            <a:ext cx="3117189" cy="3178175"/>
          </a:xfrm>
        </p:spPr>
        <p:txBody>
          <a:bodyPr>
            <a:noAutofit/>
          </a:bodyPr>
          <a:lstStyle/>
          <a:p>
            <a:r>
              <a:rPr lang="en-US" sz="3200" dirty="0"/>
              <a:t>U.S. Primary Energy Flow by Source and Sector, 2017 (Quadrillion BTU)</a:t>
            </a:r>
          </a:p>
        </p:txBody>
      </p:sp>
      <p:sp>
        <p:nvSpPr>
          <p:cNvPr id="6" name="Footer Placeholder 8">
            <a:extLst>
              <a:ext uri="{FF2B5EF4-FFF2-40B4-BE49-F238E27FC236}">
                <a16:creationId xmlns:a16="http://schemas.microsoft.com/office/drawing/2014/main" id="{EBBC4FC2-9CCE-4757-9386-20B4A05674E1}"/>
              </a:ext>
            </a:extLst>
          </p:cNvPr>
          <p:cNvSpPr txBox="1">
            <a:spLocks/>
          </p:cNvSpPr>
          <p:nvPr/>
        </p:nvSpPr>
        <p:spPr>
          <a:xfrm>
            <a:off x="1410822" y="6491110"/>
            <a:ext cx="1580733" cy="25964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©2018 The NEED Project </a:t>
            </a:r>
          </a:p>
        </p:txBody>
      </p:sp>
      <p:pic>
        <p:nvPicPr>
          <p:cNvPr id="10" name="Picture 9" descr="A close up of a map&#10;&#10;Description generated with high confidence">
            <a:extLst>
              <a:ext uri="{FF2B5EF4-FFF2-40B4-BE49-F238E27FC236}">
                <a16:creationId xmlns:a16="http://schemas.microsoft.com/office/drawing/2014/main" id="{EAA12D7D-FEAE-4BB4-B2A8-C41432929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5645" y="25087"/>
            <a:ext cx="8376356" cy="6725669"/>
          </a:xfrm>
          <a:prstGeom prst="rect">
            <a:avLst/>
          </a:prstGeom>
        </p:spPr>
      </p:pic>
    </p:spTree>
    <p:extLst>
      <p:ext uri="{BB962C8B-B14F-4D97-AF65-F5344CB8AC3E}">
        <p14:creationId xmlns:p14="http://schemas.microsoft.com/office/powerpoint/2010/main" val="2815068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51359" y="479219"/>
            <a:ext cx="4411984" cy="1245339"/>
          </a:xfrm>
        </p:spPr>
        <p:txBody>
          <a:bodyPr vert="horz" lIns="91440" tIns="45720" rIns="91440" bIns="45720" rtlCol="0" anchor="ctr">
            <a:normAutofit fontScale="90000"/>
          </a:bodyPr>
          <a:lstStyle/>
          <a:p>
            <a:r>
              <a:rPr lang="en-US" dirty="0">
                <a:latin typeface="+mj-lt"/>
              </a:rPr>
              <a:t>For More Information</a:t>
            </a:r>
          </a:p>
        </p:txBody>
      </p:sp>
      <p:sp>
        <p:nvSpPr>
          <p:cNvPr id="6" name="Content Placeholder 2"/>
          <p:cNvSpPr>
            <a:spLocks noGrp="1"/>
          </p:cNvSpPr>
          <p:nvPr>
            <p:ph idx="1"/>
          </p:nvPr>
        </p:nvSpPr>
        <p:spPr>
          <a:xfrm>
            <a:off x="655321" y="2279179"/>
            <a:ext cx="5120113" cy="3758083"/>
          </a:xfrm>
        </p:spPr>
        <p:txBody>
          <a:bodyPr vert="horz" lIns="91440" tIns="45720" rIns="91440" bIns="45720" rtlCol="0">
            <a:normAutofit fontScale="92500"/>
          </a:bodyPr>
          <a:lstStyle/>
          <a:p>
            <a:pPr marL="0" indent="-228600">
              <a:spcAft>
                <a:spcPts val="600"/>
              </a:spcAft>
            </a:pPr>
            <a:r>
              <a:rPr lang="en-US" altLang="en-US" dirty="0"/>
              <a:t>The NEED Project</a:t>
            </a:r>
            <a:endParaRPr lang="en-US" altLang="en-US" dirty="0">
              <a:hlinkClick r:id="rId2"/>
            </a:endParaRPr>
          </a:p>
          <a:p>
            <a:pPr marL="228600" lvl="1" indent="0">
              <a:spcAft>
                <a:spcPts val="600"/>
              </a:spcAft>
              <a:buNone/>
            </a:pPr>
            <a:r>
              <a:rPr lang="en-US" altLang="en-US" sz="2800" dirty="0">
                <a:hlinkClick r:id="rId2"/>
              </a:rPr>
              <a:t>www.need.org</a:t>
            </a:r>
            <a:endParaRPr lang="en-US" altLang="en-US" sz="2800" dirty="0"/>
          </a:p>
          <a:p>
            <a:pPr marL="228600" lvl="1" indent="0">
              <a:spcAft>
                <a:spcPts val="600"/>
              </a:spcAft>
              <a:buNone/>
            </a:pPr>
            <a:r>
              <a:rPr lang="en-US" altLang="en-US" sz="2800" dirty="0">
                <a:hlinkClick r:id="rId3"/>
              </a:rPr>
              <a:t>info@need.org</a:t>
            </a:r>
            <a:endParaRPr lang="en-US" altLang="en-US" sz="2800" dirty="0"/>
          </a:p>
          <a:p>
            <a:pPr marL="228600" lvl="1" indent="0">
              <a:spcAft>
                <a:spcPts val="600"/>
              </a:spcAft>
              <a:buNone/>
            </a:pPr>
            <a:r>
              <a:rPr lang="en-US" altLang="en-US" sz="2800" dirty="0"/>
              <a:t>1-800-875-5029</a:t>
            </a:r>
          </a:p>
          <a:p>
            <a:pPr marL="0" indent="-228600">
              <a:spcAft>
                <a:spcPts val="600"/>
              </a:spcAft>
            </a:pPr>
            <a:r>
              <a:rPr lang="en-US" altLang="en-US" dirty="0"/>
              <a:t>Energy Information Administration</a:t>
            </a:r>
          </a:p>
          <a:p>
            <a:pPr marL="228600" lvl="1" indent="0">
              <a:spcAft>
                <a:spcPts val="600"/>
              </a:spcAft>
              <a:buNone/>
            </a:pPr>
            <a:r>
              <a:rPr lang="en-US" altLang="en-US" sz="2800" dirty="0"/>
              <a:t>U.S. Department of Energy</a:t>
            </a:r>
          </a:p>
          <a:p>
            <a:pPr marL="228600" lvl="1" indent="0">
              <a:spcAft>
                <a:spcPts val="600"/>
              </a:spcAft>
              <a:buNone/>
            </a:pPr>
            <a:r>
              <a:rPr lang="en-US" altLang="en-US" sz="2800" dirty="0">
                <a:hlinkClick r:id="rId4"/>
              </a:rPr>
              <a:t>www.eia.gov</a:t>
            </a:r>
            <a:endParaRPr lang="en-US" altLang="en-US" sz="2800" dirty="0"/>
          </a:p>
          <a:p>
            <a:pPr indent="-228600"/>
            <a:endParaRPr lang="en-US" sz="1800" dirty="0"/>
          </a:p>
        </p:txBody>
      </p:sp>
      <p:sp>
        <p:nvSpPr>
          <p:cNvPr id="7" name="Footer Placeholder 3">
            <a:extLst>
              <a:ext uri="{FF2B5EF4-FFF2-40B4-BE49-F238E27FC236}">
                <a16:creationId xmlns:a16="http://schemas.microsoft.com/office/drawing/2014/main" id="{444943FD-A70E-4555-B73D-DE5E4123AA47}"/>
              </a:ext>
            </a:extLst>
          </p:cNvPr>
          <p:cNvSpPr>
            <a:spLocks noGrp="1"/>
          </p:cNvSpPr>
          <p:nvPr>
            <p:ph type="ftr" sz="quarter" idx="13"/>
          </p:nvPr>
        </p:nvSpPr>
        <p:spPr>
          <a:xfrm>
            <a:off x="1438285" y="6492875"/>
            <a:ext cx="4114800" cy="257884"/>
          </a:xfrm>
        </p:spPr>
        <p:txBody>
          <a:bodyPr vert="horz" lIns="91440" tIns="45720" rIns="91440" bIns="45720" rtlCol="0" anchor="ctr">
            <a:normAutofit lnSpcReduction="10000"/>
          </a:bodyPr>
          <a:lstStyle/>
          <a:p>
            <a:pPr>
              <a:spcAft>
                <a:spcPts val="600"/>
              </a:spcAft>
              <a:defRPr/>
            </a:pPr>
            <a:r>
              <a:rPr lang="en-US" kern="1200" dirty="0">
                <a:solidFill>
                  <a:prstClr val="black">
                    <a:tint val="75000"/>
                  </a:prstClr>
                </a:solidFill>
                <a:latin typeface="Calibri" panose="020F0502020204030204"/>
                <a:ea typeface="+mn-ea"/>
                <a:cs typeface="+mn-cs"/>
              </a:rPr>
              <a:t>The Science of Energy - 2018 ©The NEED Project  </a:t>
            </a:r>
          </a:p>
        </p:txBody>
      </p:sp>
      <p:grpSp>
        <p:nvGrpSpPr>
          <p:cNvPr id="4" name="Group 3">
            <a:extLst>
              <a:ext uri="{FF2B5EF4-FFF2-40B4-BE49-F238E27FC236}">
                <a16:creationId xmlns:a16="http://schemas.microsoft.com/office/drawing/2014/main" id="{B8A33214-D692-43EA-B599-8945C3C76831}"/>
              </a:ext>
            </a:extLst>
          </p:cNvPr>
          <p:cNvGrpSpPr/>
          <p:nvPr/>
        </p:nvGrpSpPr>
        <p:grpSpPr>
          <a:xfrm>
            <a:off x="5445503" y="-1"/>
            <a:ext cx="6746498" cy="6492875"/>
            <a:chOff x="5445503" y="-1"/>
            <a:chExt cx="6746498" cy="6492875"/>
          </a:xfrm>
        </p:grpSpPr>
        <p:pic>
          <p:nvPicPr>
            <p:cNvPr id="3" name="Picture 2">
              <a:extLst>
                <a:ext uri="{FF2B5EF4-FFF2-40B4-BE49-F238E27FC236}">
                  <a16:creationId xmlns:a16="http://schemas.microsoft.com/office/drawing/2014/main" id="{AAA20872-4C70-4209-BF1F-F0C6470765C3}"/>
                </a:ext>
              </a:extLst>
            </p:cNvPr>
            <p:cNvPicPr>
              <a:picLocks noChangeAspect="1"/>
            </p:cNvPicPr>
            <p:nvPr/>
          </p:nvPicPr>
          <p:blipFill rotWithShape="1">
            <a:blip r:embed="rId5">
              <a:extLst>
                <a:ext uri="{28A0092B-C50C-407E-A947-70E740481C1C}">
                  <a14:useLocalDpi xmlns:a14="http://schemas.microsoft.com/office/drawing/2010/main" val="0"/>
                </a:ext>
              </a:extLst>
            </a:blip>
            <a:srcRect l="13999" t="4346" r="11459"/>
            <a:stretch/>
          </p:blipFill>
          <p:spPr>
            <a:xfrm>
              <a:off x="5445503" y="-1"/>
              <a:ext cx="6746498" cy="6492875"/>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extBox 1">
              <a:extLst>
                <a:ext uri="{FF2B5EF4-FFF2-40B4-BE49-F238E27FC236}">
                  <a16:creationId xmlns:a16="http://schemas.microsoft.com/office/drawing/2014/main" id="{E47747D6-0300-4AB1-A9C6-25B7E1A55617}"/>
                </a:ext>
              </a:extLst>
            </p:cNvPr>
            <p:cNvSpPr txBox="1"/>
            <p:nvPr/>
          </p:nvSpPr>
          <p:spPr>
            <a:xfrm rot="21225117">
              <a:off x="10695908" y="3354229"/>
              <a:ext cx="386425" cy="53903"/>
            </a:xfrm>
            <a:prstGeom prst="rect">
              <a:avLst/>
            </a:prstGeom>
            <a:solidFill>
              <a:schemeClr val="bg1"/>
            </a:solidFill>
            <a:ln>
              <a:solidFill>
                <a:schemeClr val="bg1"/>
              </a:solidFill>
            </a:ln>
          </p:spPr>
          <p:txBody>
            <a:bodyPr wrap="square" rtlCol="0">
              <a:spAutoFit/>
            </a:bodyPr>
            <a:lstStyle/>
            <a:p>
              <a:endParaRPr lang="en-US" dirty="0"/>
            </a:p>
          </p:txBody>
        </p:sp>
      </p:grpSp>
      <p:cxnSp>
        <p:nvCxnSpPr>
          <p:cNvPr id="9" name="Straight Connector 8">
            <a:extLst>
              <a:ext uri="{FF2B5EF4-FFF2-40B4-BE49-F238E27FC236}">
                <a16:creationId xmlns:a16="http://schemas.microsoft.com/office/drawing/2014/main" id="{AF0D10F6-70F1-4368-B7DD-CA2F896D6546}"/>
              </a:ext>
            </a:extLst>
          </p:cNvPr>
          <p:cNvCxnSpPr/>
          <p:nvPr/>
        </p:nvCxnSpPr>
        <p:spPr>
          <a:xfrm>
            <a:off x="655321" y="2101755"/>
            <a:ext cx="402586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397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IS SOCIAL!</a:t>
            </a:r>
          </a:p>
        </p:txBody>
      </p:sp>
      <p:sp>
        <p:nvSpPr>
          <p:cNvPr id="3" name="Text Placeholder 2"/>
          <p:cNvSpPr>
            <a:spLocks noGrp="1"/>
          </p:cNvSpPr>
          <p:nvPr>
            <p:ph type="body" sz="quarter" idx="10"/>
          </p:nvPr>
        </p:nvSpPr>
        <p:spPr/>
        <p:txBody>
          <a:bodyPr>
            <a:normAutofit fontScale="92500" lnSpcReduction="10000"/>
          </a:bodyPr>
          <a:lstStyle/>
          <a:p>
            <a:r>
              <a:rPr lang="en-US" dirty="0"/>
              <a:t>Stay up-to-date with NEED. “Like” us on Facebook! Search for The NEED Project, and check out all we’ve got going on!</a:t>
            </a:r>
          </a:p>
          <a:p>
            <a:endParaRPr lang="en-US" dirty="0"/>
          </a:p>
        </p:txBody>
      </p:sp>
      <p:sp>
        <p:nvSpPr>
          <p:cNvPr id="4" name="Text Placeholder 3"/>
          <p:cNvSpPr>
            <a:spLocks noGrp="1"/>
          </p:cNvSpPr>
          <p:nvPr>
            <p:ph type="body" sz="quarter" idx="11"/>
          </p:nvPr>
        </p:nvSpPr>
        <p:spPr/>
        <p:txBody>
          <a:bodyPr/>
          <a:lstStyle/>
          <a:p>
            <a:r>
              <a:rPr lang="en-US" dirty="0"/>
              <a:t>Follow us on Twitter. We share the latest energy news from around the country, @</a:t>
            </a:r>
            <a:r>
              <a:rPr lang="en-US" dirty="0" err="1"/>
              <a:t>NEED_Project</a:t>
            </a:r>
            <a:r>
              <a:rPr lang="en-US" dirty="0"/>
              <a:t>.</a:t>
            </a:r>
          </a:p>
          <a:p>
            <a:endParaRPr lang="en-US" dirty="0"/>
          </a:p>
        </p:txBody>
      </p:sp>
      <p:sp>
        <p:nvSpPr>
          <p:cNvPr id="5" name="Text Placeholder 4"/>
          <p:cNvSpPr>
            <a:spLocks noGrp="1"/>
          </p:cNvSpPr>
          <p:nvPr>
            <p:ph type="body" sz="quarter" idx="12"/>
          </p:nvPr>
        </p:nvSpPr>
        <p:spPr/>
        <p:txBody>
          <a:bodyPr>
            <a:normAutofit fontScale="92500"/>
          </a:bodyPr>
          <a:lstStyle/>
          <a:p>
            <a:r>
              <a:rPr lang="en-US" dirty="0"/>
              <a:t>Follow us on Instagram and check out the photos taken at NEED events, instagram.com/</a:t>
            </a:r>
            <a:r>
              <a:rPr lang="en-US" dirty="0" err="1"/>
              <a:t>theneedproject</a:t>
            </a:r>
            <a:r>
              <a:rPr lang="en-US" dirty="0"/>
              <a:t>. </a:t>
            </a:r>
          </a:p>
          <a:p>
            <a:endParaRPr lang="en-US" dirty="0"/>
          </a:p>
        </p:txBody>
      </p:sp>
      <p:sp>
        <p:nvSpPr>
          <p:cNvPr id="6" name="Text Placeholder 5"/>
          <p:cNvSpPr>
            <a:spLocks noGrp="1"/>
          </p:cNvSpPr>
          <p:nvPr>
            <p:ph type="body" sz="quarter" idx="13"/>
          </p:nvPr>
        </p:nvSpPr>
        <p:spPr/>
        <p:txBody>
          <a:bodyPr/>
          <a:lstStyle/>
          <a:p>
            <a:r>
              <a:rPr lang="en-US" dirty="0"/>
              <a:t>Follow us on Pinterest and pin ideas to use in your classroom, Pinterest.com/</a:t>
            </a:r>
            <a:r>
              <a:rPr lang="en-US" dirty="0" err="1"/>
              <a:t>NeedProject</a:t>
            </a:r>
            <a:r>
              <a:rPr lang="en-US" dirty="0"/>
              <a:t>. </a:t>
            </a:r>
          </a:p>
          <a:p>
            <a:endParaRPr lang="en-US" dirty="0"/>
          </a:p>
        </p:txBody>
      </p:sp>
      <p:sp>
        <p:nvSpPr>
          <p:cNvPr id="8" name="Footer Placeholder 3">
            <a:extLst>
              <a:ext uri="{FF2B5EF4-FFF2-40B4-BE49-F238E27FC236}">
                <a16:creationId xmlns:a16="http://schemas.microsoft.com/office/drawing/2014/main" id="{5B58666E-E396-4154-8327-6ED69CE5200D}"/>
              </a:ext>
            </a:extLst>
          </p:cNvPr>
          <p:cNvSpPr txBox="1">
            <a:spLocks/>
          </p:cNvSpPr>
          <p:nvPr/>
        </p:nvSpPr>
        <p:spPr>
          <a:xfrm>
            <a:off x="1438285" y="6492875"/>
            <a:ext cx="4114800" cy="257884"/>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defRPr/>
            </a:pPr>
            <a:r>
              <a:rPr lang="en-US" sz="1100" dirty="0">
                <a:solidFill>
                  <a:prstClr val="black">
                    <a:tint val="75000"/>
                  </a:prstClr>
                </a:solidFill>
                <a:latin typeface="Calibri" panose="020F0502020204030204"/>
              </a:rPr>
              <a:t>The Science of Energy - 2018 ©The NEED Project  </a:t>
            </a:r>
          </a:p>
        </p:txBody>
      </p:sp>
    </p:spTree>
    <p:extLst>
      <p:ext uri="{BB962C8B-B14F-4D97-AF65-F5344CB8AC3E}">
        <p14:creationId xmlns:p14="http://schemas.microsoft.com/office/powerpoint/2010/main" val="1610000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Teacher Demo</a:t>
            </a:r>
            <a:endParaRPr lang="en-US" dirty="0"/>
          </a:p>
        </p:txBody>
      </p:sp>
      <p:graphicFrame>
        <p:nvGraphicFramePr>
          <p:cNvPr id="4" name="Content Placeholder 7"/>
          <p:cNvGraphicFramePr>
            <a:graphicFrameLocks noGrp="1"/>
          </p:cNvGraphicFramePr>
          <p:nvPr>
            <p:ph idx="13"/>
            <p:extLst>
              <p:ext uri="{D42A27DB-BD31-4B8C-83A1-F6EECF244321}">
                <p14:modId xmlns:p14="http://schemas.microsoft.com/office/powerpoint/2010/main" val="360069420"/>
              </p:ext>
            </p:extLst>
          </p:nvPr>
        </p:nvGraphicFramePr>
        <p:xfrm>
          <a:off x="838200" y="1552575"/>
          <a:ext cx="8229600" cy="160020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533400">
                <a:tc>
                  <a:txBody>
                    <a:bodyPr/>
                    <a:lstStyle/>
                    <a:p>
                      <a:r>
                        <a:rPr lang="en-US" dirty="0"/>
                        <a:t>BEFORE</a:t>
                      </a:r>
                    </a:p>
                  </a:txBody>
                  <a:tcPr/>
                </a:tc>
                <a:tc>
                  <a:txBody>
                    <a:bodyPr/>
                    <a:lstStyle/>
                    <a:p>
                      <a:r>
                        <a:rPr lang="en-US" baseline="0" dirty="0"/>
                        <a:t> </a:t>
                      </a:r>
                      <a:endParaRPr lang="en-US" dirty="0"/>
                    </a:p>
                  </a:txBody>
                  <a:tcPr/>
                </a:tc>
                <a:tc>
                  <a:txBody>
                    <a:bodyPr/>
                    <a:lstStyle/>
                    <a:p>
                      <a:endParaRPr lang="en-US"/>
                    </a:p>
                  </a:txBody>
                  <a:tcPr/>
                </a:tc>
                <a:extLst>
                  <a:ext uri="{0D108BD9-81ED-4DB2-BD59-A6C34878D82A}">
                    <a16:rowId xmlns:a16="http://schemas.microsoft.com/office/drawing/2014/main" val="10000"/>
                  </a:ext>
                </a:extLst>
              </a:tr>
              <a:tr h="533400">
                <a:tc>
                  <a:txBody>
                    <a:bodyPr/>
                    <a:lstStyle/>
                    <a:p>
                      <a:r>
                        <a:rPr lang="en-US" dirty="0"/>
                        <a:t>AFTER</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533400">
                <a:tc>
                  <a:txBody>
                    <a:bodyPr/>
                    <a:lstStyle/>
                    <a:p>
                      <a:r>
                        <a:rPr lang="en-US" dirty="0"/>
                        <a:t>CHANGE</a:t>
                      </a:r>
                    </a:p>
                  </a:txBody>
                  <a:tcPr/>
                </a:tc>
                <a:tc>
                  <a:txBody>
                    <a:bodyPr/>
                    <a:lstStyle/>
                    <a:p>
                      <a:r>
                        <a:rPr lang="en-US" dirty="0"/>
                        <a:t> </a:t>
                      </a:r>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sp>
        <p:nvSpPr>
          <p:cNvPr id="5" name="Can 8"/>
          <p:cNvSpPr/>
          <p:nvPr/>
        </p:nvSpPr>
        <p:spPr>
          <a:xfrm>
            <a:off x="838200" y="3876675"/>
            <a:ext cx="1600200" cy="2057400"/>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n 9"/>
          <p:cNvSpPr/>
          <p:nvPr/>
        </p:nvSpPr>
        <p:spPr>
          <a:xfrm>
            <a:off x="3657600" y="3876675"/>
            <a:ext cx="1600200" cy="2057400"/>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n 10"/>
          <p:cNvSpPr/>
          <p:nvPr/>
        </p:nvSpPr>
        <p:spPr>
          <a:xfrm>
            <a:off x="845127" y="5167315"/>
            <a:ext cx="1600200" cy="74295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n 11"/>
          <p:cNvSpPr/>
          <p:nvPr/>
        </p:nvSpPr>
        <p:spPr>
          <a:xfrm>
            <a:off x="3657600" y="4443415"/>
            <a:ext cx="1600200" cy="1485900"/>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8">
            <a:extLst>
              <a:ext uri="{FF2B5EF4-FFF2-40B4-BE49-F238E27FC236}">
                <a16:creationId xmlns:a16="http://schemas.microsoft.com/office/drawing/2014/main" id="{0F240083-3DF1-4635-A555-FC93C10CF079}"/>
              </a:ext>
            </a:extLst>
          </p:cNvPr>
          <p:cNvSpPr txBox="1">
            <a:spLocks/>
          </p:cNvSpPr>
          <p:nvPr/>
        </p:nvSpPr>
        <p:spPr>
          <a:xfrm>
            <a:off x="1443034" y="6534679"/>
            <a:ext cx="3814766" cy="21607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Science of Energy ©2018 The NEED Project </a:t>
            </a:r>
          </a:p>
        </p:txBody>
      </p:sp>
    </p:spTree>
    <p:extLst>
      <p:ext uri="{BB962C8B-B14F-4D97-AF65-F5344CB8AC3E}">
        <p14:creationId xmlns:p14="http://schemas.microsoft.com/office/powerpoint/2010/main" val="3524829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xplosion 1 1"/>
          <p:cNvSpPr/>
          <p:nvPr/>
        </p:nvSpPr>
        <p:spPr>
          <a:xfrm>
            <a:off x="3657608" y="461966"/>
            <a:ext cx="4800600" cy="3429000"/>
          </a:xfrm>
          <a:prstGeom prst="irregularSeal1">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solidFill>
                  <a:schemeClr val="tx1"/>
                </a:solidFill>
              </a:rPr>
              <a:t>Energy</a:t>
            </a:r>
          </a:p>
        </p:txBody>
      </p:sp>
      <p:sp>
        <p:nvSpPr>
          <p:cNvPr id="8" name="Rounded Rectangle 2"/>
          <p:cNvSpPr/>
          <p:nvPr/>
        </p:nvSpPr>
        <p:spPr>
          <a:xfrm>
            <a:off x="1676408" y="3890966"/>
            <a:ext cx="4038600" cy="2209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Potential Energy</a:t>
            </a:r>
          </a:p>
          <a:p>
            <a:pPr algn="ctr"/>
            <a:r>
              <a:rPr lang="en-US" sz="2400" dirty="0"/>
              <a:t>Stored energy and the energy of position</a:t>
            </a:r>
          </a:p>
        </p:txBody>
      </p:sp>
      <p:sp>
        <p:nvSpPr>
          <p:cNvPr id="9" name="Rounded Rectangle 5"/>
          <p:cNvSpPr/>
          <p:nvPr/>
        </p:nvSpPr>
        <p:spPr>
          <a:xfrm>
            <a:off x="6077961" y="3890966"/>
            <a:ext cx="4038600" cy="2209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Kinetic Energy</a:t>
            </a:r>
          </a:p>
          <a:p>
            <a:pPr algn="ctr"/>
            <a:r>
              <a:rPr lang="en-US" sz="2400" dirty="0"/>
              <a:t>Motion of waves, electrons, atoms, molecules, and substances</a:t>
            </a:r>
          </a:p>
        </p:txBody>
      </p:sp>
      <p:cxnSp>
        <p:nvCxnSpPr>
          <p:cNvPr id="10" name="Straight Connector 9"/>
          <p:cNvCxnSpPr>
            <a:endCxn id="8" idx="0"/>
          </p:cNvCxnSpPr>
          <p:nvPr/>
        </p:nvCxnSpPr>
        <p:spPr>
          <a:xfrm flipH="1">
            <a:off x="3695708" y="2747966"/>
            <a:ext cx="1181100" cy="1143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a:xfrm>
            <a:off x="7467608" y="2595566"/>
            <a:ext cx="990600" cy="12954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9950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8">
            <a:extLst>
              <a:ext uri="{FF2B5EF4-FFF2-40B4-BE49-F238E27FC236}">
                <a16:creationId xmlns:a16="http://schemas.microsoft.com/office/drawing/2014/main" id="{0EB2D4FC-FBB8-46C8-A5D3-6216BEB336C7}"/>
              </a:ext>
            </a:extLst>
          </p:cNvPr>
          <p:cNvSpPr txBox="1">
            <a:spLocks/>
          </p:cNvSpPr>
          <p:nvPr/>
        </p:nvSpPr>
        <p:spPr>
          <a:xfrm>
            <a:off x="0" y="6611408"/>
            <a:ext cx="3814766" cy="24659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Science of Energy ©2018 The NEED Project </a:t>
            </a:r>
          </a:p>
        </p:txBody>
      </p:sp>
      <p:sp>
        <p:nvSpPr>
          <p:cNvPr id="5" name="Title 2">
            <a:extLst>
              <a:ext uri="{FF2B5EF4-FFF2-40B4-BE49-F238E27FC236}">
                <a16:creationId xmlns:a16="http://schemas.microsoft.com/office/drawing/2014/main" id="{3C766B9C-F264-4FF7-9511-00B364497E33}"/>
              </a:ext>
            </a:extLst>
          </p:cNvPr>
          <p:cNvSpPr>
            <a:spLocks noGrp="1"/>
          </p:cNvSpPr>
          <p:nvPr>
            <p:ph type="title" idx="4294967295"/>
          </p:nvPr>
        </p:nvSpPr>
        <p:spPr>
          <a:xfrm>
            <a:off x="163512" y="239184"/>
            <a:ext cx="5172075" cy="831850"/>
          </a:xfrm>
        </p:spPr>
        <p:txBody>
          <a:bodyPr>
            <a:normAutofit/>
          </a:bodyPr>
          <a:lstStyle/>
          <a:p>
            <a:r>
              <a:rPr lang="en-US" dirty="0"/>
              <a:t>Forms of Energy</a:t>
            </a:r>
          </a:p>
        </p:txBody>
      </p:sp>
      <p:sp>
        <p:nvSpPr>
          <p:cNvPr id="2" name="TextBox 1">
            <a:extLst>
              <a:ext uri="{FF2B5EF4-FFF2-40B4-BE49-F238E27FC236}">
                <a16:creationId xmlns:a16="http://schemas.microsoft.com/office/drawing/2014/main" id="{7890AF22-C36B-4AD2-A1FD-F2B478FB1969}"/>
              </a:ext>
            </a:extLst>
          </p:cNvPr>
          <p:cNvSpPr txBox="1"/>
          <p:nvPr/>
        </p:nvSpPr>
        <p:spPr>
          <a:xfrm>
            <a:off x="708415" y="1494877"/>
            <a:ext cx="2415824" cy="646331"/>
          </a:xfrm>
          <a:prstGeom prst="rect">
            <a:avLst/>
          </a:prstGeom>
          <a:noFill/>
        </p:spPr>
        <p:txBody>
          <a:bodyPr wrap="square" rtlCol="0">
            <a:spAutoFit/>
          </a:bodyPr>
          <a:lstStyle/>
          <a:p>
            <a:r>
              <a:rPr lang="en-US" dirty="0"/>
              <a:t>All forms of energy fall under two categories:  </a:t>
            </a:r>
          </a:p>
        </p:txBody>
      </p:sp>
      <p:sp>
        <p:nvSpPr>
          <p:cNvPr id="3" name="TextBox 2">
            <a:extLst>
              <a:ext uri="{FF2B5EF4-FFF2-40B4-BE49-F238E27FC236}">
                <a16:creationId xmlns:a16="http://schemas.microsoft.com/office/drawing/2014/main" id="{449FA359-6E5D-4489-B1D0-42F4FE51A3CF}"/>
              </a:ext>
            </a:extLst>
          </p:cNvPr>
          <p:cNvSpPr txBox="1"/>
          <p:nvPr/>
        </p:nvSpPr>
        <p:spPr>
          <a:xfrm>
            <a:off x="4666042" y="239184"/>
            <a:ext cx="2983472" cy="6555641"/>
          </a:xfrm>
          <a:prstGeom prst="rect">
            <a:avLst/>
          </a:prstGeom>
          <a:noFill/>
        </p:spPr>
        <p:txBody>
          <a:bodyPr wrap="square" numCol="1" rtlCol="0">
            <a:spAutoFit/>
          </a:bodyPr>
          <a:lstStyle/>
          <a:p>
            <a:pPr algn="ctr"/>
            <a:r>
              <a:rPr lang="en-US" sz="2000" b="1" dirty="0"/>
              <a:t>POTENTIAL</a:t>
            </a:r>
          </a:p>
          <a:p>
            <a:pPr algn="ctr"/>
            <a:r>
              <a:rPr lang="en-US" sz="1600" dirty="0">
                <a:solidFill>
                  <a:srgbClr val="00B0F0"/>
                </a:solidFill>
              </a:rPr>
              <a:t>Stored energy and the energy of position (gravitational).</a:t>
            </a:r>
          </a:p>
          <a:p>
            <a:pPr algn="ctr"/>
            <a:endParaRPr lang="en-US" sz="1600" dirty="0">
              <a:solidFill>
                <a:srgbClr val="00B0F0"/>
              </a:solidFill>
            </a:endParaRPr>
          </a:p>
          <a:p>
            <a:r>
              <a:rPr lang="en-US" sz="1600" b="1" dirty="0"/>
              <a:t>CHEMICAL ENERGY </a:t>
            </a:r>
            <a:r>
              <a:rPr lang="en-US" sz="1500" dirty="0"/>
              <a:t>is the energy story in the bonds between atoms in molecules. Gasoline and a piece of pizza are examples. </a:t>
            </a:r>
          </a:p>
          <a:p>
            <a:endParaRPr lang="en-US" sz="1600" dirty="0"/>
          </a:p>
          <a:p>
            <a:r>
              <a:rPr lang="en-US" sz="1600" b="1" dirty="0"/>
              <a:t>NUCLEAR ENERGY </a:t>
            </a:r>
            <a:r>
              <a:rPr lang="en-US" sz="1500" dirty="0"/>
              <a:t>is the energy stored in the nucleus or center of an atom – the energy that holds the nucleus together.  The energy in the nucleus of a plutonium atom is an example.</a:t>
            </a:r>
          </a:p>
          <a:p>
            <a:endParaRPr lang="en-US" sz="1600" b="1" dirty="0"/>
          </a:p>
          <a:p>
            <a:r>
              <a:rPr lang="en-US" sz="1600" b="1" dirty="0"/>
              <a:t>ELASTIC ENERGY</a:t>
            </a:r>
            <a:r>
              <a:rPr lang="en-US" sz="1500" b="1" dirty="0"/>
              <a:t> </a:t>
            </a:r>
            <a:r>
              <a:rPr lang="en-US" sz="1500" dirty="0"/>
              <a:t>is energy stored in objects by the application of force. Compressed springs and stretched rubber bands are examples.</a:t>
            </a:r>
          </a:p>
          <a:p>
            <a:endParaRPr lang="en-US" sz="1600" b="1" dirty="0"/>
          </a:p>
          <a:p>
            <a:r>
              <a:rPr lang="en-US" sz="1600" b="1" dirty="0"/>
              <a:t>GRAVITATIONAL POTENTIAL ENERGY </a:t>
            </a:r>
            <a:r>
              <a:rPr lang="en-US" sz="1500" dirty="0"/>
              <a:t>is the energy or position. </a:t>
            </a:r>
          </a:p>
          <a:p>
            <a:r>
              <a:rPr lang="en-US" sz="1500" dirty="0"/>
              <a:t>A child at the top of a slide is an example. </a:t>
            </a:r>
          </a:p>
        </p:txBody>
      </p:sp>
      <p:sp>
        <p:nvSpPr>
          <p:cNvPr id="11" name="TextBox 10">
            <a:extLst>
              <a:ext uri="{FF2B5EF4-FFF2-40B4-BE49-F238E27FC236}">
                <a16:creationId xmlns:a16="http://schemas.microsoft.com/office/drawing/2014/main" id="{00314D3A-963B-40DE-A90A-FCA7C451F618}"/>
              </a:ext>
            </a:extLst>
          </p:cNvPr>
          <p:cNvSpPr txBox="1"/>
          <p:nvPr/>
        </p:nvSpPr>
        <p:spPr>
          <a:xfrm>
            <a:off x="8317296" y="239184"/>
            <a:ext cx="3428680" cy="6247864"/>
          </a:xfrm>
          <a:prstGeom prst="rect">
            <a:avLst/>
          </a:prstGeom>
          <a:noFill/>
        </p:spPr>
        <p:txBody>
          <a:bodyPr wrap="square" numCol="1" rtlCol="0">
            <a:spAutoFit/>
          </a:bodyPr>
          <a:lstStyle/>
          <a:p>
            <a:pPr algn="ctr"/>
            <a:r>
              <a:rPr lang="en-US" sz="2000" b="1" dirty="0"/>
              <a:t>KINETIC</a:t>
            </a:r>
          </a:p>
          <a:p>
            <a:pPr algn="ctr"/>
            <a:r>
              <a:rPr lang="en-US" sz="1600" dirty="0">
                <a:solidFill>
                  <a:srgbClr val="00B0F0"/>
                </a:solidFill>
              </a:rPr>
              <a:t>The motion of waves, electrons, atoms, molecules, and substances.</a:t>
            </a:r>
          </a:p>
          <a:p>
            <a:pPr algn="ctr"/>
            <a:endParaRPr lang="en-US" sz="1600" dirty="0">
              <a:solidFill>
                <a:srgbClr val="00B0F0"/>
              </a:solidFill>
            </a:endParaRPr>
          </a:p>
          <a:p>
            <a:r>
              <a:rPr lang="en-US" sz="1600" b="1" dirty="0"/>
              <a:t>RADIANT ENERGY </a:t>
            </a:r>
            <a:r>
              <a:rPr lang="en-US" sz="1500" dirty="0"/>
              <a:t>is electromagnetic energy that travels in transverse waves. Light and x-rays are examples.</a:t>
            </a:r>
          </a:p>
          <a:p>
            <a:endParaRPr lang="en-US" sz="1600" dirty="0"/>
          </a:p>
          <a:p>
            <a:r>
              <a:rPr lang="en-US" sz="1600" b="1" dirty="0"/>
              <a:t>THERMAL ENERGY </a:t>
            </a:r>
            <a:r>
              <a:rPr lang="en-US" sz="1500" dirty="0"/>
              <a:t>or heat is the internal energy in substances – the vibration or movement of atoms and molecules in substances. The heat from a fire is an example.</a:t>
            </a:r>
          </a:p>
          <a:p>
            <a:endParaRPr lang="en-US" sz="1600" b="1" dirty="0"/>
          </a:p>
          <a:p>
            <a:r>
              <a:rPr lang="en-US" sz="1600" b="1" dirty="0"/>
              <a:t>MOTION </a:t>
            </a:r>
            <a:r>
              <a:rPr lang="en-US" sz="1500" dirty="0"/>
              <a:t>is the movement of a substance from one place to another. Wind and moving water examples.</a:t>
            </a:r>
          </a:p>
          <a:p>
            <a:endParaRPr lang="en-US" sz="1600" b="1" dirty="0"/>
          </a:p>
          <a:p>
            <a:r>
              <a:rPr lang="en-US" sz="1600" b="1" dirty="0"/>
              <a:t>SOUND </a:t>
            </a:r>
            <a:r>
              <a:rPr lang="en-US" sz="1500" dirty="0"/>
              <a:t>is the movement of energy through substances in longitudinal waves. Echoes and music are examples.</a:t>
            </a:r>
          </a:p>
          <a:p>
            <a:endParaRPr lang="en-US" sz="1600" dirty="0"/>
          </a:p>
          <a:p>
            <a:r>
              <a:rPr lang="en-US" sz="1600" b="1" dirty="0"/>
              <a:t>ELECTRICAL ENERGY</a:t>
            </a:r>
            <a:r>
              <a:rPr lang="en-US" sz="1500" b="1" dirty="0"/>
              <a:t> </a:t>
            </a:r>
            <a:r>
              <a:rPr lang="en-US" sz="1500" dirty="0"/>
              <a:t>is the movement of electrons. Lightning and electricity are examples.</a:t>
            </a:r>
            <a:endParaRPr lang="en-US" sz="1500" b="1" dirty="0"/>
          </a:p>
        </p:txBody>
      </p:sp>
      <p:pic>
        <p:nvPicPr>
          <p:cNvPr id="7" name="Content Placeholder 3" descr="NY_Hydro_Electric_Plant.jpg">
            <a:extLst>
              <a:ext uri="{FF2B5EF4-FFF2-40B4-BE49-F238E27FC236}">
                <a16:creationId xmlns:a16="http://schemas.microsoft.com/office/drawing/2014/main" id="{548F1A9C-2428-4F0E-BC7F-05774ED393AC}"/>
              </a:ext>
            </a:extLst>
          </p:cNvPr>
          <p:cNvPicPr>
            <a:picLocks noChangeAspect="1"/>
          </p:cNvPicPr>
          <p:nvPr/>
        </p:nvPicPr>
        <p:blipFill rotWithShape="1">
          <a:blip r:embed="rId2">
            <a:extLst>
              <a:ext uri="{28A0092B-C50C-407E-A947-70E740481C1C}">
                <a14:useLocalDpi xmlns:a14="http://schemas.microsoft.com/office/drawing/2010/main" val="0"/>
              </a:ext>
            </a:extLst>
          </a:blip>
          <a:srcRect r="53315" b="7892"/>
          <a:stretch/>
        </p:blipFill>
        <p:spPr>
          <a:xfrm>
            <a:off x="993950" y="2343147"/>
            <a:ext cx="1755599" cy="1498073"/>
          </a:xfrm>
          <a:prstGeom prst="rect">
            <a:avLst/>
          </a:prstGeom>
        </p:spPr>
      </p:pic>
      <p:pic>
        <p:nvPicPr>
          <p:cNvPr id="8" name="Content Placeholder 3" descr="NY_Hydro_Electric_Plant.jpg">
            <a:extLst>
              <a:ext uri="{FF2B5EF4-FFF2-40B4-BE49-F238E27FC236}">
                <a16:creationId xmlns:a16="http://schemas.microsoft.com/office/drawing/2014/main" id="{6F1A4DCE-17A2-4BD2-BB0F-C396B6F55CDE}"/>
              </a:ext>
            </a:extLst>
          </p:cNvPr>
          <p:cNvPicPr>
            <a:picLocks noChangeAspect="1"/>
          </p:cNvPicPr>
          <p:nvPr/>
        </p:nvPicPr>
        <p:blipFill rotWithShape="1">
          <a:blip r:embed="rId2">
            <a:extLst>
              <a:ext uri="{28A0092B-C50C-407E-A947-70E740481C1C}">
                <a14:useLocalDpi xmlns:a14="http://schemas.microsoft.com/office/drawing/2010/main" val="0"/>
              </a:ext>
            </a:extLst>
          </a:blip>
          <a:srcRect l="53056" t="6118" r="1016" b="8580"/>
          <a:stretch/>
        </p:blipFill>
        <p:spPr>
          <a:xfrm>
            <a:off x="993950" y="4512913"/>
            <a:ext cx="1664902" cy="1337380"/>
          </a:xfrm>
          <a:prstGeom prst="rect">
            <a:avLst/>
          </a:prstGeom>
        </p:spPr>
      </p:pic>
      <p:sp>
        <p:nvSpPr>
          <p:cNvPr id="6" name="TextBox 5">
            <a:extLst>
              <a:ext uri="{FF2B5EF4-FFF2-40B4-BE49-F238E27FC236}">
                <a16:creationId xmlns:a16="http://schemas.microsoft.com/office/drawing/2014/main" id="{408025CC-AB42-4028-A1FC-2DE6C2B411DB}"/>
              </a:ext>
            </a:extLst>
          </p:cNvPr>
          <p:cNvSpPr txBox="1"/>
          <p:nvPr/>
        </p:nvSpPr>
        <p:spPr>
          <a:xfrm>
            <a:off x="1172999" y="3807734"/>
            <a:ext cx="1241778" cy="369332"/>
          </a:xfrm>
          <a:prstGeom prst="rect">
            <a:avLst/>
          </a:prstGeom>
          <a:noFill/>
        </p:spPr>
        <p:txBody>
          <a:bodyPr wrap="square" rtlCol="0">
            <a:spAutoFit/>
          </a:bodyPr>
          <a:lstStyle/>
          <a:p>
            <a:r>
              <a:rPr lang="en-US" i="1" dirty="0"/>
              <a:t>Potential</a:t>
            </a:r>
          </a:p>
        </p:txBody>
      </p:sp>
      <p:sp>
        <p:nvSpPr>
          <p:cNvPr id="10" name="TextBox 9">
            <a:extLst>
              <a:ext uri="{FF2B5EF4-FFF2-40B4-BE49-F238E27FC236}">
                <a16:creationId xmlns:a16="http://schemas.microsoft.com/office/drawing/2014/main" id="{70E9E857-7E91-4C39-A913-0A307893D628}"/>
              </a:ext>
            </a:extLst>
          </p:cNvPr>
          <p:cNvSpPr txBox="1"/>
          <p:nvPr/>
        </p:nvSpPr>
        <p:spPr>
          <a:xfrm>
            <a:off x="1295438" y="5797259"/>
            <a:ext cx="1241778" cy="369332"/>
          </a:xfrm>
          <a:prstGeom prst="rect">
            <a:avLst/>
          </a:prstGeom>
          <a:noFill/>
        </p:spPr>
        <p:txBody>
          <a:bodyPr wrap="square" rtlCol="0">
            <a:spAutoFit/>
          </a:bodyPr>
          <a:lstStyle/>
          <a:p>
            <a:r>
              <a:rPr lang="en-US" i="1" dirty="0"/>
              <a:t>Kinetic</a:t>
            </a:r>
          </a:p>
        </p:txBody>
      </p:sp>
    </p:spTree>
    <p:extLst>
      <p:ext uri="{BB962C8B-B14F-4D97-AF65-F5344CB8AC3E}">
        <p14:creationId xmlns:p14="http://schemas.microsoft.com/office/powerpoint/2010/main" val="599573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6043613" cy="3429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Chemical Energy</a:t>
            </a:r>
          </a:p>
          <a:p>
            <a:pPr algn="ctr"/>
            <a:r>
              <a:rPr lang="en-US" sz="2400" dirty="0">
                <a:solidFill>
                  <a:schemeClr val="tx1"/>
                </a:solidFill>
              </a:rPr>
              <a:t>Energy stored in the bonds of atoms and molecules</a:t>
            </a:r>
          </a:p>
          <a:p>
            <a:pPr algn="ctr"/>
            <a:endParaRPr lang="en-US" dirty="0"/>
          </a:p>
          <a:p>
            <a:pPr algn="ctr"/>
            <a:endParaRPr lang="en-US" dirty="0"/>
          </a:p>
          <a:p>
            <a:pPr algn="ctr"/>
            <a:endParaRPr lang="en-US" dirty="0"/>
          </a:p>
          <a:p>
            <a:pPr algn="ctr"/>
            <a:endParaRPr lang="en-US" dirty="0"/>
          </a:p>
        </p:txBody>
      </p:sp>
      <p:sp>
        <p:nvSpPr>
          <p:cNvPr id="3" name="Rectangle 2"/>
          <p:cNvSpPr/>
          <p:nvPr/>
        </p:nvSpPr>
        <p:spPr>
          <a:xfrm>
            <a:off x="6043612" y="3429000"/>
            <a:ext cx="6129711" cy="3429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a:p>
            <a:pPr algn="ctr"/>
            <a:endParaRPr lang="en-US" sz="3600" b="1" dirty="0"/>
          </a:p>
          <a:p>
            <a:pPr algn="ctr"/>
            <a:endParaRPr lang="en-US" sz="3600" b="1" dirty="0"/>
          </a:p>
          <a:p>
            <a:pPr algn="ctr"/>
            <a:r>
              <a:rPr lang="en-US" sz="3600" b="1" dirty="0">
                <a:solidFill>
                  <a:schemeClr val="tx1"/>
                </a:solidFill>
              </a:rPr>
              <a:t>Elastic Energy</a:t>
            </a:r>
          </a:p>
          <a:p>
            <a:pPr algn="ctr"/>
            <a:r>
              <a:rPr lang="en-US" sz="2400" dirty="0">
                <a:solidFill>
                  <a:schemeClr val="tx1"/>
                </a:solidFill>
              </a:rPr>
              <a:t>Energy stored in objects by the application of force.</a:t>
            </a:r>
          </a:p>
          <a:p>
            <a:pPr algn="ctr"/>
            <a:endParaRPr lang="en-US" dirty="0"/>
          </a:p>
          <a:p>
            <a:pPr algn="ctr"/>
            <a:endParaRPr lang="en-US" dirty="0"/>
          </a:p>
          <a:p>
            <a:pPr algn="ctr"/>
            <a:endParaRPr lang="en-US" dirty="0"/>
          </a:p>
          <a:p>
            <a:pPr algn="ctr"/>
            <a:endParaRPr lang="en-US" dirty="0"/>
          </a:p>
        </p:txBody>
      </p:sp>
      <p:sp>
        <p:nvSpPr>
          <p:cNvPr id="4" name="Rectangle 3"/>
          <p:cNvSpPr/>
          <p:nvPr/>
        </p:nvSpPr>
        <p:spPr>
          <a:xfrm>
            <a:off x="6043612" y="-1"/>
            <a:ext cx="6148388" cy="357731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3600" b="1" dirty="0">
              <a:solidFill>
                <a:schemeClr val="tx1"/>
              </a:solidFill>
            </a:endParaRPr>
          </a:p>
          <a:p>
            <a:pPr algn="ctr"/>
            <a:r>
              <a:rPr lang="en-US" sz="3600" b="1" dirty="0">
                <a:solidFill>
                  <a:schemeClr val="tx1"/>
                </a:solidFill>
              </a:rPr>
              <a:t>Nuclear Energy</a:t>
            </a:r>
          </a:p>
          <a:p>
            <a:pPr algn="ctr"/>
            <a:r>
              <a:rPr lang="en-US" sz="2400" dirty="0">
                <a:solidFill>
                  <a:schemeClr val="tx1"/>
                </a:solidFill>
              </a:rPr>
              <a:t>Energy stored in the nucleus of an atom – the energy that holds the nucleus together</a:t>
            </a:r>
          </a:p>
        </p:txBody>
      </p:sp>
      <p:sp>
        <p:nvSpPr>
          <p:cNvPr id="5" name="Rectangle 4"/>
          <p:cNvSpPr/>
          <p:nvPr/>
        </p:nvSpPr>
        <p:spPr>
          <a:xfrm>
            <a:off x="1" y="3429000"/>
            <a:ext cx="6024934" cy="34290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a:p>
            <a:pPr algn="ctr"/>
            <a:endParaRPr lang="en-US" sz="3600" b="1" dirty="0"/>
          </a:p>
          <a:p>
            <a:pPr algn="ctr"/>
            <a:endParaRPr lang="en-US" sz="3600" b="1" dirty="0"/>
          </a:p>
          <a:p>
            <a:pPr algn="ctr"/>
            <a:r>
              <a:rPr lang="en-US" sz="3600" b="1" dirty="0">
                <a:solidFill>
                  <a:schemeClr val="tx1"/>
                </a:solidFill>
              </a:rPr>
              <a:t>Gravitational Energy</a:t>
            </a:r>
          </a:p>
          <a:p>
            <a:pPr algn="ctr"/>
            <a:r>
              <a:rPr lang="en-US" sz="2400" dirty="0">
                <a:solidFill>
                  <a:schemeClr val="tx1"/>
                </a:solidFill>
              </a:rPr>
              <a:t>Energy of place or position</a:t>
            </a:r>
          </a:p>
          <a:p>
            <a:pPr algn="ctr"/>
            <a:endParaRPr lang="en-US" dirty="0"/>
          </a:p>
          <a:p>
            <a:pPr algn="ctr"/>
            <a:endParaRPr lang="en-US" dirty="0"/>
          </a:p>
          <a:p>
            <a:pPr algn="ctr"/>
            <a:endParaRPr lang="en-US" dirty="0"/>
          </a:p>
          <a:p>
            <a:pPr algn="ctr"/>
            <a:endParaRPr lang="en-US" dirty="0"/>
          </a:p>
        </p:txBody>
      </p:sp>
      <p:sp>
        <p:nvSpPr>
          <p:cNvPr id="6" name="Rounded Rectangle 5"/>
          <p:cNvSpPr/>
          <p:nvPr/>
        </p:nvSpPr>
        <p:spPr>
          <a:xfrm>
            <a:off x="3837913" y="2193443"/>
            <a:ext cx="4516174" cy="247111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Potential Energy</a:t>
            </a:r>
          </a:p>
          <a:p>
            <a:pPr algn="ctr"/>
            <a:r>
              <a:rPr lang="en-US" sz="2400" dirty="0"/>
              <a:t>Stored energy and the energy of position</a:t>
            </a:r>
          </a:p>
        </p:txBody>
      </p:sp>
    </p:spTree>
    <p:extLst>
      <p:ext uri="{BB962C8B-B14F-4D97-AF65-F5344CB8AC3E}">
        <p14:creationId xmlns:p14="http://schemas.microsoft.com/office/powerpoint/2010/main" val="756083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943600" cy="3429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a:p>
            <a:pPr algn="ctr"/>
            <a:endParaRPr lang="en-US" dirty="0"/>
          </a:p>
          <a:p>
            <a:pPr algn="ctr"/>
            <a:endParaRPr lang="en-US" dirty="0"/>
          </a:p>
          <a:p>
            <a:pPr algn="ctr"/>
            <a:endParaRPr lang="en-US" dirty="0"/>
          </a:p>
          <a:p>
            <a:pPr algn="ctr"/>
            <a:endParaRPr lang="en-US" dirty="0"/>
          </a:p>
        </p:txBody>
      </p:sp>
      <p:sp>
        <p:nvSpPr>
          <p:cNvPr id="3" name="Rectangle 7"/>
          <p:cNvSpPr/>
          <p:nvPr/>
        </p:nvSpPr>
        <p:spPr>
          <a:xfrm>
            <a:off x="5945874" y="3981"/>
            <a:ext cx="6332134" cy="3431843"/>
          </a:xfrm>
          <a:custGeom>
            <a:avLst/>
            <a:gdLst>
              <a:gd name="connsiteX0" fmla="*/ 0 w 4554940"/>
              <a:gd name="connsiteY0" fmla="*/ 0 h 2967819"/>
              <a:gd name="connsiteX1" fmla="*/ 4554940 w 4554940"/>
              <a:gd name="connsiteY1" fmla="*/ 0 h 2967819"/>
              <a:gd name="connsiteX2" fmla="*/ 4554940 w 4554940"/>
              <a:gd name="connsiteY2" fmla="*/ 2967819 h 2967819"/>
              <a:gd name="connsiteX3" fmla="*/ 0 w 4554940"/>
              <a:gd name="connsiteY3" fmla="*/ 2967819 h 2967819"/>
              <a:gd name="connsiteX4" fmla="*/ 0 w 4554940"/>
              <a:gd name="connsiteY4" fmla="*/ 0 h 2967819"/>
              <a:gd name="connsiteX0" fmla="*/ 0 w 4554940"/>
              <a:gd name="connsiteY0" fmla="*/ 0 h 3431843"/>
              <a:gd name="connsiteX1" fmla="*/ 4554940 w 4554940"/>
              <a:gd name="connsiteY1" fmla="*/ 0 h 3431843"/>
              <a:gd name="connsiteX2" fmla="*/ 4554940 w 4554940"/>
              <a:gd name="connsiteY2" fmla="*/ 2967819 h 3431843"/>
              <a:gd name="connsiteX3" fmla="*/ 0 w 4554940"/>
              <a:gd name="connsiteY3" fmla="*/ 3431843 h 3431843"/>
              <a:gd name="connsiteX4" fmla="*/ 0 w 4554940"/>
              <a:gd name="connsiteY4" fmla="*/ 0 h 3431843"/>
              <a:gd name="connsiteX0" fmla="*/ 0 w 4582235"/>
              <a:gd name="connsiteY0" fmla="*/ 0 h 3431843"/>
              <a:gd name="connsiteX1" fmla="*/ 4554940 w 4582235"/>
              <a:gd name="connsiteY1" fmla="*/ 0 h 3431843"/>
              <a:gd name="connsiteX2" fmla="*/ 4582235 w 4582235"/>
              <a:gd name="connsiteY2" fmla="*/ 2476499 h 3431843"/>
              <a:gd name="connsiteX3" fmla="*/ 0 w 4582235"/>
              <a:gd name="connsiteY3" fmla="*/ 3431843 h 3431843"/>
              <a:gd name="connsiteX4" fmla="*/ 0 w 4582235"/>
              <a:gd name="connsiteY4" fmla="*/ 0 h 3431843"/>
              <a:gd name="connsiteX0" fmla="*/ 0 w 4557873"/>
              <a:gd name="connsiteY0" fmla="*/ 0 h 3431843"/>
              <a:gd name="connsiteX1" fmla="*/ 4554940 w 4557873"/>
              <a:gd name="connsiteY1" fmla="*/ 0 h 3431843"/>
              <a:gd name="connsiteX2" fmla="*/ 4557873 w 4557873"/>
              <a:gd name="connsiteY2" fmla="*/ 2499076 h 3431843"/>
              <a:gd name="connsiteX3" fmla="*/ 0 w 4557873"/>
              <a:gd name="connsiteY3" fmla="*/ 3431843 h 3431843"/>
              <a:gd name="connsiteX4" fmla="*/ 0 w 4557873"/>
              <a:gd name="connsiteY4" fmla="*/ 0 h 3431843"/>
              <a:gd name="connsiteX0" fmla="*/ 0 w 4555032"/>
              <a:gd name="connsiteY0" fmla="*/ 0 h 3431843"/>
              <a:gd name="connsiteX1" fmla="*/ 4554940 w 4555032"/>
              <a:gd name="connsiteY1" fmla="*/ 0 h 3431843"/>
              <a:gd name="connsiteX2" fmla="*/ 4549752 w 4555032"/>
              <a:gd name="connsiteY2" fmla="*/ 2499076 h 3431843"/>
              <a:gd name="connsiteX3" fmla="*/ 0 w 4555032"/>
              <a:gd name="connsiteY3" fmla="*/ 3431843 h 3431843"/>
              <a:gd name="connsiteX4" fmla="*/ 0 w 4555032"/>
              <a:gd name="connsiteY4" fmla="*/ 0 h 3431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5032" h="3431843">
                <a:moveTo>
                  <a:pt x="0" y="0"/>
                </a:moveTo>
                <a:lnTo>
                  <a:pt x="4554940" y="0"/>
                </a:lnTo>
                <a:cubicBezTo>
                  <a:pt x="4555918" y="833025"/>
                  <a:pt x="4548774" y="1666051"/>
                  <a:pt x="4549752" y="2499076"/>
                </a:cubicBezTo>
                <a:lnTo>
                  <a:pt x="0" y="3431843"/>
                </a:lnTo>
                <a:lnTo>
                  <a:pt x="0" y="0"/>
                </a:lnTo>
                <a:close/>
              </a:path>
            </a:pathLst>
          </a:custGeom>
          <a:solidFill>
            <a:srgbClr val="A20000"/>
          </a:solidFill>
          <a:ln>
            <a:solidFill>
              <a:srgbClr val="A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p:txBody>
      </p:sp>
      <p:sp>
        <p:nvSpPr>
          <p:cNvPr id="4" name="Rectangle 8"/>
          <p:cNvSpPr/>
          <p:nvPr/>
        </p:nvSpPr>
        <p:spPr>
          <a:xfrm>
            <a:off x="-9053" y="1967552"/>
            <a:ext cx="5093583" cy="4918669"/>
          </a:xfrm>
          <a:custGeom>
            <a:avLst/>
            <a:gdLst>
              <a:gd name="connsiteX0" fmla="*/ 0 w 3124200"/>
              <a:gd name="connsiteY0" fmla="*/ 0 h 3429000"/>
              <a:gd name="connsiteX1" fmla="*/ 3124200 w 3124200"/>
              <a:gd name="connsiteY1" fmla="*/ 0 h 3429000"/>
              <a:gd name="connsiteX2" fmla="*/ 3124200 w 3124200"/>
              <a:gd name="connsiteY2" fmla="*/ 3429000 h 3429000"/>
              <a:gd name="connsiteX3" fmla="*/ 0 w 3124200"/>
              <a:gd name="connsiteY3" fmla="*/ 3429000 h 3429000"/>
              <a:gd name="connsiteX4" fmla="*/ 0 w 3124200"/>
              <a:gd name="connsiteY4" fmla="*/ 0 h 3429000"/>
              <a:gd name="connsiteX0" fmla="*/ 0 w 3178792"/>
              <a:gd name="connsiteY0" fmla="*/ 0 h 5066731"/>
              <a:gd name="connsiteX1" fmla="*/ 3178792 w 3178792"/>
              <a:gd name="connsiteY1" fmla="*/ 1637731 h 5066731"/>
              <a:gd name="connsiteX2" fmla="*/ 3178792 w 3178792"/>
              <a:gd name="connsiteY2" fmla="*/ 5066731 h 5066731"/>
              <a:gd name="connsiteX3" fmla="*/ 54592 w 3178792"/>
              <a:gd name="connsiteY3" fmla="*/ 5066731 h 5066731"/>
              <a:gd name="connsiteX4" fmla="*/ 0 w 3178792"/>
              <a:gd name="connsiteY4" fmla="*/ 0 h 5066731"/>
              <a:gd name="connsiteX0" fmla="*/ 0 w 3178792"/>
              <a:gd name="connsiteY0" fmla="*/ 0 h 5066731"/>
              <a:gd name="connsiteX1" fmla="*/ 3178792 w 3178792"/>
              <a:gd name="connsiteY1" fmla="*/ 1637731 h 5066731"/>
              <a:gd name="connsiteX2" fmla="*/ 3178792 w 3178792"/>
              <a:gd name="connsiteY2" fmla="*/ 5066731 h 5066731"/>
              <a:gd name="connsiteX3" fmla="*/ 54592 w 3178792"/>
              <a:gd name="connsiteY3" fmla="*/ 5066731 h 5066731"/>
              <a:gd name="connsiteX4" fmla="*/ 0 w 3178792"/>
              <a:gd name="connsiteY4" fmla="*/ 0 h 5066731"/>
              <a:gd name="connsiteX0" fmla="*/ 0 w 3178792"/>
              <a:gd name="connsiteY0" fmla="*/ 0 h 5066731"/>
              <a:gd name="connsiteX1" fmla="*/ 3042314 w 3178792"/>
              <a:gd name="connsiteY1" fmla="*/ 1937982 h 5066731"/>
              <a:gd name="connsiteX2" fmla="*/ 3178792 w 3178792"/>
              <a:gd name="connsiteY2" fmla="*/ 5066731 h 5066731"/>
              <a:gd name="connsiteX3" fmla="*/ 54592 w 3178792"/>
              <a:gd name="connsiteY3" fmla="*/ 5066731 h 5066731"/>
              <a:gd name="connsiteX4" fmla="*/ 0 w 3178792"/>
              <a:gd name="connsiteY4" fmla="*/ 0 h 5066731"/>
              <a:gd name="connsiteX0" fmla="*/ 0 w 3178792"/>
              <a:gd name="connsiteY0" fmla="*/ 0 h 5066731"/>
              <a:gd name="connsiteX1" fmla="*/ 2305335 w 3178792"/>
              <a:gd name="connsiteY1" fmla="*/ 1201003 h 5066731"/>
              <a:gd name="connsiteX2" fmla="*/ 3178792 w 3178792"/>
              <a:gd name="connsiteY2" fmla="*/ 5066731 h 5066731"/>
              <a:gd name="connsiteX3" fmla="*/ 54592 w 3178792"/>
              <a:gd name="connsiteY3" fmla="*/ 5066731 h 5066731"/>
              <a:gd name="connsiteX4" fmla="*/ 0 w 3178792"/>
              <a:gd name="connsiteY4" fmla="*/ 0 h 5066731"/>
              <a:gd name="connsiteX0" fmla="*/ 0 w 3861180"/>
              <a:gd name="connsiteY0" fmla="*/ 0 h 5476163"/>
              <a:gd name="connsiteX1" fmla="*/ 2305335 w 3861180"/>
              <a:gd name="connsiteY1" fmla="*/ 1201003 h 5476163"/>
              <a:gd name="connsiteX2" fmla="*/ 3861180 w 3861180"/>
              <a:gd name="connsiteY2" fmla="*/ 5476163 h 5476163"/>
              <a:gd name="connsiteX3" fmla="*/ 54592 w 3861180"/>
              <a:gd name="connsiteY3" fmla="*/ 5066731 h 5476163"/>
              <a:gd name="connsiteX4" fmla="*/ 0 w 3861180"/>
              <a:gd name="connsiteY4" fmla="*/ 0 h 5476163"/>
              <a:gd name="connsiteX0" fmla="*/ 0 w 3806589"/>
              <a:gd name="connsiteY0" fmla="*/ 0 h 5366981"/>
              <a:gd name="connsiteX1" fmla="*/ 2305335 w 3806589"/>
              <a:gd name="connsiteY1" fmla="*/ 1201003 h 5366981"/>
              <a:gd name="connsiteX2" fmla="*/ 3806589 w 3806589"/>
              <a:gd name="connsiteY2" fmla="*/ 5366981 h 5366981"/>
              <a:gd name="connsiteX3" fmla="*/ 54592 w 3806589"/>
              <a:gd name="connsiteY3" fmla="*/ 5066731 h 5366981"/>
              <a:gd name="connsiteX4" fmla="*/ 0 w 3806589"/>
              <a:gd name="connsiteY4" fmla="*/ 0 h 5366981"/>
              <a:gd name="connsiteX0" fmla="*/ 0 w 3943066"/>
              <a:gd name="connsiteY0" fmla="*/ 0 h 5121321"/>
              <a:gd name="connsiteX1" fmla="*/ 2441812 w 3943066"/>
              <a:gd name="connsiteY1" fmla="*/ 955343 h 5121321"/>
              <a:gd name="connsiteX2" fmla="*/ 3943066 w 3943066"/>
              <a:gd name="connsiteY2" fmla="*/ 5121321 h 5121321"/>
              <a:gd name="connsiteX3" fmla="*/ 191069 w 3943066"/>
              <a:gd name="connsiteY3" fmla="*/ 4821071 h 5121321"/>
              <a:gd name="connsiteX4" fmla="*/ 0 w 3943066"/>
              <a:gd name="connsiteY4" fmla="*/ 0 h 5121321"/>
              <a:gd name="connsiteX0" fmla="*/ 1209106 w 5152172"/>
              <a:gd name="connsiteY0" fmla="*/ 0 h 5121321"/>
              <a:gd name="connsiteX1" fmla="*/ 3650918 w 5152172"/>
              <a:gd name="connsiteY1" fmla="*/ 955343 h 5121321"/>
              <a:gd name="connsiteX2" fmla="*/ 5152172 w 5152172"/>
              <a:gd name="connsiteY2" fmla="*/ 5121321 h 5121321"/>
              <a:gd name="connsiteX3" fmla="*/ 0 w 5152172"/>
              <a:gd name="connsiteY3" fmla="*/ 4849646 h 5121321"/>
              <a:gd name="connsiteX4" fmla="*/ 1209106 w 5152172"/>
              <a:gd name="connsiteY4" fmla="*/ 0 h 5121321"/>
              <a:gd name="connsiteX0" fmla="*/ 0 w 5200366"/>
              <a:gd name="connsiteY0" fmla="*/ 0 h 5149896"/>
              <a:gd name="connsiteX1" fmla="*/ 3699112 w 5200366"/>
              <a:gd name="connsiteY1" fmla="*/ 983918 h 5149896"/>
              <a:gd name="connsiteX2" fmla="*/ 5200366 w 5200366"/>
              <a:gd name="connsiteY2" fmla="*/ 5149896 h 5149896"/>
              <a:gd name="connsiteX3" fmla="*/ 48194 w 5200366"/>
              <a:gd name="connsiteY3" fmla="*/ 4878221 h 5149896"/>
              <a:gd name="connsiteX4" fmla="*/ 0 w 5200366"/>
              <a:gd name="connsiteY4" fmla="*/ 0 h 5149896"/>
              <a:gd name="connsiteX0" fmla="*/ 0 w 5166318"/>
              <a:gd name="connsiteY0" fmla="*/ 0 h 4924866"/>
              <a:gd name="connsiteX1" fmla="*/ 3699112 w 5166318"/>
              <a:gd name="connsiteY1" fmla="*/ 983918 h 4924866"/>
              <a:gd name="connsiteX2" fmla="*/ 5166318 w 5166318"/>
              <a:gd name="connsiteY2" fmla="*/ 4924866 h 4924866"/>
              <a:gd name="connsiteX3" fmla="*/ 48194 w 5166318"/>
              <a:gd name="connsiteY3" fmla="*/ 4878221 h 4924866"/>
              <a:gd name="connsiteX4" fmla="*/ 0 w 5166318"/>
              <a:gd name="connsiteY4" fmla="*/ 0 h 4924866"/>
              <a:gd name="connsiteX0" fmla="*/ 0 w 5143619"/>
              <a:gd name="connsiteY0" fmla="*/ 0 h 4902363"/>
              <a:gd name="connsiteX1" fmla="*/ 3699112 w 5143619"/>
              <a:gd name="connsiteY1" fmla="*/ 983918 h 4902363"/>
              <a:gd name="connsiteX2" fmla="*/ 5143619 w 5143619"/>
              <a:gd name="connsiteY2" fmla="*/ 4902363 h 4902363"/>
              <a:gd name="connsiteX3" fmla="*/ 48194 w 5143619"/>
              <a:gd name="connsiteY3" fmla="*/ 4878221 h 4902363"/>
              <a:gd name="connsiteX4" fmla="*/ 0 w 5143619"/>
              <a:gd name="connsiteY4" fmla="*/ 0 h 4902363"/>
              <a:gd name="connsiteX0" fmla="*/ 0 w 5120920"/>
              <a:gd name="connsiteY0" fmla="*/ 0 h 4902363"/>
              <a:gd name="connsiteX1" fmla="*/ 3676413 w 5120920"/>
              <a:gd name="connsiteY1" fmla="*/ 983918 h 4902363"/>
              <a:gd name="connsiteX2" fmla="*/ 5120920 w 5120920"/>
              <a:gd name="connsiteY2" fmla="*/ 4902363 h 4902363"/>
              <a:gd name="connsiteX3" fmla="*/ 25495 w 5120920"/>
              <a:gd name="connsiteY3" fmla="*/ 4878221 h 4902363"/>
              <a:gd name="connsiteX4" fmla="*/ 0 w 5120920"/>
              <a:gd name="connsiteY4" fmla="*/ 0 h 4902363"/>
              <a:gd name="connsiteX0" fmla="*/ 0 w 5120920"/>
              <a:gd name="connsiteY0" fmla="*/ 0 h 4902363"/>
              <a:gd name="connsiteX1" fmla="*/ 3676413 w 5120920"/>
              <a:gd name="connsiteY1" fmla="*/ 983918 h 4902363"/>
              <a:gd name="connsiteX2" fmla="*/ 5120920 w 5120920"/>
              <a:gd name="connsiteY2" fmla="*/ 4902363 h 4902363"/>
              <a:gd name="connsiteX3" fmla="*/ 14146 w 5120920"/>
              <a:gd name="connsiteY3" fmla="*/ 4866970 h 4902363"/>
              <a:gd name="connsiteX4" fmla="*/ 0 w 5120920"/>
              <a:gd name="connsiteY4" fmla="*/ 0 h 490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0920" h="4902363">
                <a:moveTo>
                  <a:pt x="0" y="0"/>
                </a:moveTo>
                <a:lnTo>
                  <a:pt x="3676413" y="983918"/>
                </a:lnTo>
                <a:lnTo>
                  <a:pt x="5120920" y="4902363"/>
                </a:lnTo>
                <a:lnTo>
                  <a:pt x="14146" y="4866970"/>
                </a:lnTo>
                <a:cubicBezTo>
                  <a:pt x="9431" y="3244647"/>
                  <a:pt x="4715" y="1622323"/>
                  <a:pt x="0" y="0"/>
                </a:cubicBezTo>
                <a:close/>
              </a:path>
            </a:pathLst>
          </a:cu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endParaRPr>
          </a:p>
        </p:txBody>
      </p:sp>
      <p:sp>
        <p:nvSpPr>
          <p:cNvPr id="5" name="Rectangle 9"/>
          <p:cNvSpPr/>
          <p:nvPr/>
        </p:nvSpPr>
        <p:spPr>
          <a:xfrm>
            <a:off x="7376615" y="2194446"/>
            <a:ext cx="4907579" cy="4696110"/>
          </a:xfrm>
          <a:custGeom>
            <a:avLst/>
            <a:gdLst>
              <a:gd name="connsiteX0" fmla="*/ 0 w 3124200"/>
              <a:gd name="connsiteY0" fmla="*/ 0 h 3429000"/>
              <a:gd name="connsiteX1" fmla="*/ 3124200 w 3124200"/>
              <a:gd name="connsiteY1" fmla="*/ 0 h 3429000"/>
              <a:gd name="connsiteX2" fmla="*/ 3124200 w 3124200"/>
              <a:gd name="connsiteY2" fmla="*/ 3429000 h 3429000"/>
              <a:gd name="connsiteX3" fmla="*/ 0 w 3124200"/>
              <a:gd name="connsiteY3" fmla="*/ 3429000 h 3429000"/>
              <a:gd name="connsiteX4" fmla="*/ 0 w 3124200"/>
              <a:gd name="connsiteY4" fmla="*/ 0 h 3429000"/>
              <a:gd name="connsiteX0" fmla="*/ 0 w 3178792"/>
              <a:gd name="connsiteY0" fmla="*/ 1009935 h 4438935"/>
              <a:gd name="connsiteX1" fmla="*/ 3178792 w 3178792"/>
              <a:gd name="connsiteY1" fmla="*/ 0 h 4438935"/>
              <a:gd name="connsiteX2" fmla="*/ 3124200 w 3178792"/>
              <a:gd name="connsiteY2" fmla="*/ 4438935 h 4438935"/>
              <a:gd name="connsiteX3" fmla="*/ 0 w 3178792"/>
              <a:gd name="connsiteY3" fmla="*/ 4438935 h 4438935"/>
              <a:gd name="connsiteX4" fmla="*/ 0 w 3178792"/>
              <a:gd name="connsiteY4" fmla="*/ 1009935 h 4438935"/>
              <a:gd name="connsiteX0" fmla="*/ 27295 w 3178792"/>
              <a:gd name="connsiteY0" fmla="*/ 709684 h 4438935"/>
              <a:gd name="connsiteX1" fmla="*/ 3178792 w 3178792"/>
              <a:gd name="connsiteY1" fmla="*/ 0 h 4438935"/>
              <a:gd name="connsiteX2" fmla="*/ 3124200 w 3178792"/>
              <a:gd name="connsiteY2" fmla="*/ 4438935 h 4438935"/>
              <a:gd name="connsiteX3" fmla="*/ 0 w 3178792"/>
              <a:gd name="connsiteY3" fmla="*/ 4438935 h 4438935"/>
              <a:gd name="connsiteX4" fmla="*/ 27295 w 3178792"/>
              <a:gd name="connsiteY4" fmla="*/ 709684 h 4438935"/>
              <a:gd name="connsiteX0" fmla="*/ 27295 w 4907579"/>
              <a:gd name="connsiteY0" fmla="*/ 938284 h 4667535"/>
              <a:gd name="connsiteX1" fmla="*/ 4907579 w 4907579"/>
              <a:gd name="connsiteY1" fmla="*/ 0 h 4667535"/>
              <a:gd name="connsiteX2" fmla="*/ 3124200 w 4907579"/>
              <a:gd name="connsiteY2" fmla="*/ 4667535 h 4667535"/>
              <a:gd name="connsiteX3" fmla="*/ 0 w 4907579"/>
              <a:gd name="connsiteY3" fmla="*/ 4667535 h 4667535"/>
              <a:gd name="connsiteX4" fmla="*/ 27295 w 4907579"/>
              <a:gd name="connsiteY4" fmla="*/ 938284 h 4667535"/>
              <a:gd name="connsiteX0" fmla="*/ 27295 w 4907579"/>
              <a:gd name="connsiteY0" fmla="*/ 938284 h 4696110"/>
              <a:gd name="connsiteX1" fmla="*/ 4907579 w 4907579"/>
              <a:gd name="connsiteY1" fmla="*/ 0 h 4696110"/>
              <a:gd name="connsiteX2" fmla="*/ 4838700 w 4907579"/>
              <a:gd name="connsiteY2" fmla="*/ 4696110 h 4696110"/>
              <a:gd name="connsiteX3" fmla="*/ 0 w 4907579"/>
              <a:gd name="connsiteY3" fmla="*/ 4667535 h 4696110"/>
              <a:gd name="connsiteX4" fmla="*/ 27295 w 4907579"/>
              <a:gd name="connsiteY4" fmla="*/ 938284 h 4696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7579" h="4696110">
                <a:moveTo>
                  <a:pt x="27295" y="938284"/>
                </a:moveTo>
                <a:lnTo>
                  <a:pt x="4907579" y="0"/>
                </a:lnTo>
                <a:lnTo>
                  <a:pt x="4838700" y="4696110"/>
                </a:lnTo>
                <a:lnTo>
                  <a:pt x="0" y="4667535"/>
                </a:lnTo>
                <a:lnTo>
                  <a:pt x="27295" y="938284"/>
                </a:lnTo>
                <a:close/>
              </a:path>
            </a:pathLst>
          </a:cu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6" name="Regular Pentagon 5"/>
          <p:cNvSpPr/>
          <p:nvPr/>
        </p:nvSpPr>
        <p:spPr>
          <a:xfrm>
            <a:off x="3605284" y="1371600"/>
            <a:ext cx="4724400" cy="4114800"/>
          </a:xfrm>
          <a:prstGeom prst="pentago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Kinetic Energy</a:t>
            </a:r>
          </a:p>
          <a:p>
            <a:pPr algn="ctr"/>
            <a:r>
              <a:rPr lang="en-US" sz="2400" dirty="0"/>
              <a:t>Motion of waves, electrons, atoms, molecules, and substances</a:t>
            </a:r>
          </a:p>
          <a:p>
            <a:pPr algn="ctr"/>
            <a:endParaRPr lang="en-US" sz="2400" dirty="0"/>
          </a:p>
          <a:p>
            <a:pPr algn="ctr"/>
            <a:endParaRPr lang="en-US" sz="2400" dirty="0"/>
          </a:p>
        </p:txBody>
      </p:sp>
      <p:sp>
        <p:nvSpPr>
          <p:cNvPr id="7" name="Rectangle 10"/>
          <p:cNvSpPr/>
          <p:nvPr/>
        </p:nvSpPr>
        <p:spPr>
          <a:xfrm>
            <a:off x="2888673" y="5139165"/>
            <a:ext cx="6320109" cy="1747056"/>
          </a:xfrm>
          <a:custGeom>
            <a:avLst/>
            <a:gdLst>
              <a:gd name="connsiteX0" fmla="*/ 0 w 3124200"/>
              <a:gd name="connsiteY0" fmla="*/ 0 h 1718481"/>
              <a:gd name="connsiteX1" fmla="*/ 3124200 w 3124200"/>
              <a:gd name="connsiteY1" fmla="*/ 0 h 1718481"/>
              <a:gd name="connsiteX2" fmla="*/ 3124200 w 3124200"/>
              <a:gd name="connsiteY2" fmla="*/ 1718481 h 1718481"/>
              <a:gd name="connsiteX3" fmla="*/ 0 w 3124200"/>
              <a:gd name="connsiteY3" fmla="*/ 1718481 h 1718481"/>
              <a:gd name="connsiteX4" fmla="*/ 0 w 3124200"/>
              <a:gd name="connsiteY4" fmla="*/ 0 h 1718481"/>
              <a:gd name="connsiteX0" fmla="*/ 655093 w 3779293"/>
              <a:gd name="connsiteY0" fmla="*/ 0 h 1882254"/>
              <a:gd name="connsiteX1" fmla="*/ 3779293 w 3779293"/>
              <a:gd name="connsiteY1" fmla="*/ 0 h 1882254"/>
              <a:gd name="connsiteX2" fmla="*/ 3779293 w 3779293"/>
              <a:gd name="connsiteY2" fmla="*/ 1718481 h 1882254"/>
              <a:gd name="connsiteX3" fmla="*/ 0 w 3779293"/>
              <a:gd name="connsiteY3" fmla="*/ 1882254 h 1882254"/>
              <a:gd name="connsiteX4" fmla="*/ 655093 w 3779293"/>
              <a:gd name="connsiteY4" fmla="*/ 0 h 1882254"/>
              <a:gd name="connsiteX0" fmla="*/ 682389 w 3806589"/>
              <a:gd name="connsiteY0" fmla="*/ 0 h 1718481"/>
              <a:gd name="connsiteX1" fmla="*/ 3806589 w 3806589"/>
              <a:gd name="connsiteY1" fmla="*/ 0 h 1718481"/>
              <a:gd name="connsiteX2" fmla="*/ 3806589 w 3806589"/>
              <a:gd name="connsiteY2" fmla="*/ 1718481 h 1718481"/>
              <a:gd name="connsiteX3" fmla="*/ 0 w 3806589"/>
              <a:gd name="connsiteY3" fmla="*/ 1718481 h 1718481"/>
              <a:gd name="connsiteX4" fmla="*/ 682389 w 3806589"/>
              <a:gd name="connsiteY4" fmla="*/ 0 h 1718481"/>
              <a:gd name="connsiteX0" fmla="*/ 682389 w 4680045"/>
              <a:gd name="connsiteY0" fmla="*/ 0 h 1718481"/>
              <a:gd name="connsiteX1" fmla="*/ 3806589 w 4680045"/>
              <a:gd name="connsiteY1" fmla="*/ 0 h 1718481"/>
              <a:gd name="connsiteX2" fmla="*/ 4680045 w 4680045"/>
              <a:gd name="connsiteY2" fmla="*/ 1718481 h 1718481"/>
              <a:gd name="connsiteX3" fmla="*/ 0 w 4680045"/>
              <a:gd name="connsiteY3" fmla="*/ 1718481 h 1718481"/>
              <a:gd name="connsiteX4" fmla="*/ 682389 w 4680045"/>
              <a:gd name="connsiteY4" fmla="*/ 0 h 1718481"/>
              <a:gd name="connsiteX0" fmla="*/ 682389 w 5480145"/>
              <a:gd name="connsiteY0" fmla="*/ 0 h 1747056"/>
              <a:gd name="connsiteX1" fmla="*/ 3806589 w 5480145"/>
              <a:gd name="connsiteY1" fmla="*/ 0 h 1747056"/>
              <a:gd name="connsiteX2" fmla="*/ 5480145 w 5480145"/>
              <a:gd name="connsiteY2" fmla="*/ 1747056 h 1747056"/>
              <a:gd name="connsiteX3" fmla="*/ 0 w 5480145"/>
              <a:gd name="connsiteY3" fmla="*/ 1718481 h 1747056"/>
              <a:gd name="connsiteX4" fmla="*/ 682389 w 5480145"/>
              <a:gd name="connsiteY4" fmla="*/ 0 h 1747056"/>
              <a:gd name="connsiteX0" fmla="*/ 1511064 w 6308820"/>
              <a:gd name="connsiteY0" fmla="*/ 0 h 1747056"/>
              <a:gd name="connsiteX1" fmla="*/ 4635264 w 6308820"/>
              <a:gd name="connsiteY1" fmla="*/ 0 h 1747056"/>
              <a:gd name="connsiteX2" fmla="*/ 6308820 w 6308820"/>
              <a:gd name="connsiteY2" fmla="*/ 1747056 h 1747056"/>
              <a:gd name="connsiteX3" fmla="*/ 0 w 6308820"/>
              <a:gd name="connsiteY3" fmla="*/ 1747056 h 1747056"/>
              <a:gd name="connsiteX4" fmla="*/ 1511064 w 6308820"/>
              <a:gd name="connsiteY4" fmla="*/ 0 h 1747056"/>
              <a:gd name="connsiteX0" fmla="*/ 1511064 w 6320109"/>
              <a:gd name="connsiteY0" fmla="*/ 0 h 1747056"/>
              <a:gd name="connsiteX1" fmla="*/ 4635264 w 6320109"/>
              <a:gd name="connsiteY1" fmla="*/ 0 h 1747056"/>
              <a:gd name="connsiteX2" fmla="*/ 6320109 w 6320109"/>
              <a:gd name="connsiteY2" fmla="*/ 1747056 h 1747056"/>
              <a:gd name="connsiteX3" fmla="*/ 0 w 6320109"/>
              <a:gd name="connsiteY3" fmla="*/ 1747056 h 1747056"/>
              <a:gd name="connsiteX4" fmla="*/ 1511064 w 6320109"/>
              <a:gd name="connsiteY4" fmla="*/ 0 h 1747056"/>
              <a:gd name="connsiteX0" fmla="*/ 1499775 w 6308820"/>
              <a:gd name="connsiteY0" fmla="*/ 0 h 1747056"/>
              <a:gd name="connsiteX1" fmla="*/ 4623975 w 6308820"/>
              <a:gd name="connsiteY1" fmla="*/ 0 h 1747056"/>
              <a:gd name="connsiteX2" fmla="*/ 6308820 w 6308820"/>
              <a:gd name="connsiteY2" fmla="*/ 1747056 h 1747056"/>
              <a:gd name="connsiteX3" fmla="*/ 0 w 6308820"/>
              <a:gd name="connsiteY3" fmla="*/ 1701900 h 1747056"/>
              <a:gd name="connsiteX4" fmla="*/ 1499775 w 6308820"/>
              <a:gd name="connsiteY4" fmla="*/ 0 h 1747056"/>
              <a:gd name="connsiteX0" fmla="*/ 1511064 w 6320109"/>
              <a:gd name="connsiteY0" fmla="*/ 0 h 1747056"/>
              <a:gd name="connsiteX1" fmla="*/ 4635264 w 6320109"/>
              <a:gd name="connsiteY1" fmla="*/ 0 h 1747056"/>
              <a:gd name="connsiteX2" fmla="*/ 6320109 w 6320109"/>
              <a:gd name="connsiteY2" fmla="*/ 1747056 h 1747056"/>
              <a:gd name="connsiteX3" fmla="*/ 0 w 6320109"/>
              <a:gd name="connsiteY3" fmla="*/ 1735766 h 1747056"/>
              <a:gd name="connsiteX4" fmla="*/ 1511064 w 6320109"/>
              <a:gd name="connsiteY4" fmla="*/ 0 h 1747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0109" h="1747056">
                <a:moveTo>
                  <a:pt x="1511064" y="0"/>
                </a:moveTo>
                <a:lnTo>
                  <a:pt x="4635264" y="0"/>
                </a:lnTo>
                <a:lnTo>
                  <a:pt x="6320109" y="1747056"/>
                </a:lnTo>
                <a:lnTo>
                  <a:pt x="0" y="1735766"/>
                </a:lnTo>
                <a:lnTo>
                  <a:pt x="1511064" y="0"/>
                </a:lnTo>
                <a:close/>
              </a:path>
            </a:pathLst>
          </a:custGeom>
          <a:solidFill>
            <a:srgbClr val="92D05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 name="TextBox 7"/>
          <p:cNvSpPr txBox="1"/>
          <p:nvPr/>
        </p:nvSpPr>
        <p:spPr>
          <a:xfrm>
            <a:off x="8584407" y="4255294"/>
            <a:ext cx="3086242" cy="1231106"/>
          </a:xfrm>
          <a:prstGeom prst="rect">
            <a:avLst/>
          </a:prstGeom>
          <a:noFill/>
        </p:spPr>
        <p:txBody>
          <a:bodyPr wrap="square" rtlCol="0">
            <a:spAutoFit/>
          </a:bodyPr>
          <a:lstStyle/>
          <a:p>
            <a:pPr algn="r"/>
            <a:r>
              <a:rPr lang="en-US" sz="3200" b="1" dirty="0"/>
              <a:t>Electrical Energy</a:t>
            </a:r>
          </a:p>
          <a:p>
            <a:pPr algn="r"/>
            <a:r>
              <a:rPr lang="en-US" sz="2400" dirty="0"/>
              <a:t>Movement of electrons</a:t>
            </a:r>
          </a:p>
          <a:p>
            <a:endParaRPr lang="en-US" dirty="0"/>
          </a:p>
        </p:txBody>
      </p:sp>
      <p:sp>
        <p:nvSpPr>
          <p:cNvPr id="9" name="TextBox 8"/>
          <p:cNvSpPr txBox="1"/>
          <p:nvPr/>
        </p:nvSpPr>
        <p:spPr>
          <a:xfrm>
            <a:off x="4317951" y="5320061"/>
            <a:ext cx="3461555" cy="1600438"/>
          </a:xfrm>
          <a:prstGeom prst="rect">
            <a:avLst/>
          </a:prstGeom>
          <a:noFill/>
        </p:spPr>
        <p:txBody>
          <a:bodyPr wrap="square" rtlCol="0">
            <a:spAutoFit/>
          </a:bodyPr>
          <a:lstStyle/>
          <a:p>
            <a:pPr algn="ctr"/>
            <a:r>
              <a:rPr lang="en-US" sz="3200" b="1" dirty="0"/>
              <a:t>Motion</a:t>
            </a:r>
          </a:p>
          <a:p>
            <a:pPr algn="ctr"/>
            <a:r>
              <a:rPr lang="en-US" sz="2400" dirty="0"/>
              <a:t>Movement of substance from one place to another</a:t>
            </a:r>
          </a:p>
          <a:p>
            <a:endParaRPr lang="en-US" dirty="0"/>
          </a:p>
        </p:txBody>
      </p:sp>
      <p:sp>
        <p:nvSpPr>
          <p:cNvPr id="10" name="TextBox 9"/>
          <p:cNvSpPr txBox="1"/>
          <p:nvPr/>
        </p:nvSpPr>
        <p:spPr>
          <a:xfrm>
            <a:off x="771525" y="3435824"/>
            <a:ext cx="3114675" cy="1969770"/>
          </a:xfrm>
          <a:prstGeom prst="rect">
            <a:avLst/>
          </a:prstGeom>
          <a:noFill/>
        </p:spPr>
        <p:txBody>
          <a:bodyPr wrap="square" rtlCol="0">
            <a:spAutoFit/>
          </a:bodyPr>
          <a:lstStyle/>
          <a:p>
            <a:r>
              <a:rPr lang="en-US" sz="3200" b="1" dirty="0"/>
              <a:t>Sound Energy</a:t>
            </a:r>
          </a:p>
          <a:p>
            <a:r>
              <a:rPr lang="en-US" sz="2400" dirty="0"/>
              <a:t>Movement of energy through substances in longitudinal waves</a:t>
            </a:r>
          </a:p>
          <a:p>
            <a:endParaRPr lang="en-US" dirty="0"/>
          </a:p>
        </p:txBody>
      </p:sp>
      <p:sp>
        <p:nvSpPr>
          <p:cNvPr id="11" name="TextBox 10"/>
          <p:cNvSpPr txBox="1"/>
          <p:nvPr/>
        </p:nvSpPr>
        <p:spPr>
          <a:xfrm>
            <a:off x="1351128" y="386715"/>
            <a:ext cx="3352800" cy="1969770"/>
          </a:xfrm>
          <a:prstGeom prst="rect">
            <a:avLst/>
          </a:prstGeom>
          <a:noFill/>
        </p:spPr>
        <p:txBody>
          <a:bodyPr wrap="square" rtlCol="0">
            <a:spAutoFit/>
          </a:bodyPr>
          <a:lstStyle/>
          <a:p>
            <a:r>
              <a:rPr lang="en-US" sz="3200" b="1" dirty="0"/>
              <a:t>Radiant Energy</a:t>
            </a:r>
          </a:p>
          <a:p>
            <a:r>
              <a:rPr lang="en-US" sz="2400" dirty="0"/>
              <a:t>Electromagnetic energy that travels in transverse waves</a:t>
            </a:r>
          </a:p>
          <a:p>
            <a:endParaRPr lang="en-US" dirty="0"/>
          </a:p>
        </p:txBody>
      </p:sp>
      <p:sp>
        <p:nvSpPr>
          <p:cNvPr id="12" name="TextBox 11"/>
          <p:cNvSpPr txBox="1"/>
          <p:nvPr/>
        </p:nvSpPr>
        <p:spPr>
          <a:xfrm>
            <a:off x="6305552" y="357185"/>
            <a:ext cx="5422249" cy="1969770"/>
          </a:xfrm>
          <a:prstGeom prst="rect">
            <a:avLst/>
          </a:prstGeom>
          <a:noFill/>
        </p:spPr>
        <p:txBody>
          <a:bodyPr wrap="square" rtlCol="0">
            <a:spAutoFit/>
          </a:bodyPr>
          <a:lstStyle/>
          <a:p>
            <a:pPr algn="r"/>
            <a:r>
              <a:rPr lang="en-US" sz="3200" b="1" dirty="0">
                <a:solidFill>
                  <a:schemeClr val="bg1"/>
                </a:solidFill>
              </a:rPr>
              <a:t>Thermal Energy</a:t>
            </a:r>
          </a:p>
          <a:p>
            <a:pPr algn="r"/>
            <a:r>
              <a:rPr lang="en-US" sz="2400" dirty="0">
                <a:solidFill>
                  <a:schemeClr val="bg1"/>
                </a:solidFill>
              </a:rPr>
              <a:t>Internal energy in substances – vibration or movement of atoms and molecules in substances a.k.a. “heat”</a:t>
            </a:r>
          </a:p>
          <a:p>
            <a:endParaRPr lang="en-US" dirty="0"/>
          </a:p>
        </p:txBody>
      </p:sp>
    </p:spTree>
    <p:extLst>
      <p:ext uri="{BB962C8B-B14F-4D97-AF65-F5344CB8AC3E}">
        <p14:creationId xmlns:p14="http://schemas.microsoft.com/office/powerpoint/2010/main" val="1917193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Energy Cards (Elementary SOE)</a:t>
            </a:r>
          </a:p>
        </p:txBody>
      </p:sp>
      <p:sp>
        <p:nvSpPr>
          <p:cNvPr id="13" name="Text Placeholder 12"/>
          <p:cNvSpPr>
            <a:spLocks noGrp="1"/>
          </p:cNvSpPr>
          <p:nvPr>
            <p:ph type="body" sz="quarter" idx="12"/>
          </p:nvPr>
        </p:nvSpPr>
        <p:spPr>
          <a:xfrm>
            <a:off x="825501" y="1914526"/>
            <a:ext cx="5072058" cy="4384676"/>
          </a:xfrm>
        </p:spPr>
        <p:txBody>
          <a:bodyPr/>
          <a:lstStyle/>
          <a:p>
            <a:pPr marL="342900" indent="-342900">
              <a:buClr>
                <a:srgbClr val="00B0F0"/>
              </a:buClr>
              <a:buFont typeface="Arial" panose="020B0604020202020204" pitchFamily="34" charset="0"/>
              <a:buChar char="•"/>
            </a:pPr>
            <a:r>
              <a:rPr lang="en-US" sz="2400" dirty="0"/>
              <a:t>Cut the cards apart; clip them together</a:t>
            </a:r>
          </a:p>
          <a:p>
            <a:pPr marL="342900" indent="-342900">
              <a:buClr>
                <a:srgbClr val="00B0F0"/>
              </a:buClr>
              <a:buFont typeface="Arial" panose="020B0604020202020204" pitchFamily="34" charset="0"/>
              <a:buChar char="•"/>
            </a:pPr>
            <a:r>
              <a:rPr lang="en-US" sz="2400" dirty="0"/>
              <a:t>Students can use these to help show or work out energy transformations</a:t>
            </a:r>
          </a:p>
          <a:p>
            <a:endParaRPr lang="en-US" dirty="0"/>
          </a:p>
        </p:txBody>
      </p:sp>
      <p:sp>
        <p:nvSpPr>
          <p:cNvPr id="7" name="Footer Placeholder 6"/>
          <p:cNvSpPr>
            <a:spLocks noGrp="1"/>
          </p:cNvSpPr>
          <p:nvPr>
            <p:ph type="ftr" sz="quarter" idx="13"/>
          </p:nvPr>
        </p:nvSpPr>
        <p:spPr/>
        <p:txBody>
          <a:bodyPr/>
          <a:lstStyle/>
          <a:p>
            <a:r>
              <a:rPr lang="en-US" dirty="0"/>
              <a:t>The Science of Energy - 10/19/17 - ©The NEED Project </a:t>
            </a: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3674" y="171187"/>
            <a:ext cx="5072814" cy="6471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1826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NEED\NEED Materials\PPTs\Images\flowflashligh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403" t="2844" r="5751" b="23204"/>
          <a:stretch/>
        </p:blipFill>
        <p:spPr bwMode="auto">
          <a:xfrm>
            <a:off x="5012265" y="200377"/>
            <a:ext cx="6062135" cy="6457245"/>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8">
            <a:extLst>
              <a:ext uri="{FF2B5EF4-FFF2-40B4-BE49-F238E27FC236}">
                <a16:creationId xmlns:a16="http://schemas.microsoft.com/office/drawing/2014/main" id="{D41E739B-3B9A-4595-942F-925407EC6C6F}"/>
              </a:ext>
            </a:extLst>
          </p:cNvPr>
          <p:cNvSpPr txBox="1">
            <a:spLocks/>
          </p:cNvSpPr>
          <p:nvPr/>
        </p:nvSpPr>
        <p:spPr>
          <a:xfrm>
            <a:off x="1443034" y="6534679"/>
            <a:ext cx="3814766" cy="21607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Science of Energy ©2018 The NEED Project </a:t>
            </a:r>
          </a:p>
        </p:txBody>
      </p:sp>
    </p:spTree>
    <p:extLst>
      <p:ext uri="{BB962C8B-B14F-4D97-AF65-F5344CB8AC3E}">
        <p14:creationId xmlns:p14="http://schemas.microsoft.com/office/powerpoint/2010/main" val="736188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503" y="342547"/>
            <a:ext cx="10541000" cy="876653"/>
          </a:xfrm>
        </p:spPr>
        <p:txBody>
          <a:bodyPr/>
          <a:lstStyle/>
          <a:p>
            <a:r>
              <a:rPr lang="en-US" dirty="0"/>
              <a:t>Turning on the Light in Your Closet</a:t>
            </a:r>
          </a:p>
        </p:txBody>
      </p:sp>
      <p:pic>
        <p:nvPicPr>
          <p:cNvPr id="5" name="Picture 4" descr="http://images.clipartpanda.com/light-bulb-clip-art-BULB0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163"/>
          <a:stretch/>
        </p:blipFill>
        <p:spPr bwMode="auto">
          <a:xfrm>
            <a:off x="6348410" y="1241778"/>
            <a:ext cx="3902233" cy="4495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newyorknyhomeowner.com/wp-content/uploads/2012/03/Switch-from-Lancet.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758" b="93765" l="4147" r="48445"/>
                    </a14:imgEffect>
                  </a14:imgLayer>
                </a14:imgProps>
              </a:ext>
              <a:ext uri="{28A0092B-C50C-407E-A947-70E740481C1C}">
                <a14:useLocalDpi xmlns:a14="http://schemas.microsoft.com/office/drawing/2010/main" val="0"/>
              </a:ext>
            </a:extLst>
          </a:blip>
          <a:srcRect l="3928" t="4915" r="51825" b="6044"/>
          <a:stretch/>
        </p:blipFill>
        <p:spPr bwMode="auto">
          <a:xfrm>
            <a:off x="2919410" y="1528381"/>
            <a:ext cx="1972860" cy="4561765"/>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4"/>
          <p:cNvSpPr/>
          <p:nvPr/>
        </p:nvSpPr>
        <p:spPr>
          <a:xfrm>
            <a:off x="4730013" y="2139118"/>
            <a:ext cx="3043451" cy="2797791"/>
          </a:xfrm>
          <a:custGeom>
            <a:avLst/>
            <a:gdLst>
              <a:gd name="connsiteX0" fmla="*/ 0 w 3043451"/>
              <a:gd name="connsiteY0" fmla="*/ 177421 h 2797791"/>
              <a:gd name="connsiteX1" fmla="*/ 54591 w 3043451"/>
              <a:gd name="connsiteY1" fmla="*/ 109182 h 2797791"/>
              <a:gd name="connsiteX2" fmla="*/ 95534 w 3043451"/>
              <a:gd name="connsiteY2" fmla="*/ 81887 h 2797791"/>
              <a:gd name="connsiteX3" fmla="*/ 191069 w 3043451"/>
              <a:gd name="connsiteY3" fmla="*/ 13648 h 2797791"/>
              <a:gd name="connsiteX4" fmla="*/ 232012 w 3043451"/>
              <a:gd name="connsiteY4" fmla="*/ 0 h 2797791"/>
              <a:gd name="connsiteX5" fmla="*/ 450376 w 3043451"/>
              <a:gd name="connsiteY5" fmla="*/ 13648 h 2797791"/>
              <a:gd name="connsiteX6" fmla="*/ 532263 w 3043451"/>
              <a:gd name="connsiteY6" fmla="*/ 40944 h 2797791"/>
              <a:gd name="connsiteX7" fmla="*/ 573206 w 3043451"/>
              <a:gd name="connsiteY7" fmla="*/ 54591 h 2797791"/>
              <a:gd name="connsiteX8" fmla="*/ 655093 w 3043451"/>
              <a:gd name="connsiteY8" fmla="*/ 136478 h 2797791"/>
              <a:gd name="connsiteX9" fmla="*/ 682388 w 3043451"/>
              <a:gd name="connsiteY9" fmla="*/ 177421 h 2797791"/>
              <a:gd name="connsiteX10" fmla="*/ 723331 w 3043451"/>
              <a:gd name="connsiteY10" fmla="*/ 218364 h 2797791"/>
              <a:gd name="connsiteX11" fmla="*/ 777922 w 3043451"/>
              <a:gd name="connsiteY11" fmla="*/ 300251 h 2797791"/>
              <a:gd name="connsiteX12" fmla="*/ 805218 w 3043451"/>
              <a:gd name="connsiteY12" fmla="*/ 341194 h 2797791"/>
              <a:gd name="connsiteX13" fmla="*/ 832513 w 3043451"/>
              <a:gd name="connsiteY13" fmla="*/ 423081 h 2797791"/>
              <a:gd name="connsiteX14" fmla="*/ 846161 w 3043451"/>
              <a:gd name="connsiteY14" fmla="*/ 464024 h 2797791"/>
              <a:gd name="connsiteX15" fmla="*/ 873457 w 3043451"/>
              <a:gd name="connsiteY15" fmla="*/ 696036 h 2797791"/>
              <a:gd name="connsiteX16" fmla="*/ 887104 w 3043451"/>
              <a:gd name="connsiteY16" fmla="*/ 777923 h 2797791"/>
              <a:gd name="connsiteX17" fmla="*/ 914400 w 3043451"/>
              <a:gd name="connsiteY17" fmla="*/ 846161 h 2797791"/>
              <a:gd name="connsiteX18" fmla="*/ 928048 w 3043451"/>
              <a:gd name="connsiteY18" fmla="*/ 955344 h 2797791"/>
              <a:gd name="connsiteX19" fmla="*/ 941696 w 3043451"/>
              <a:gd name="connsiteY19" fmla="*/ 1078173 h 2797791"/>
              <a:gd name="connsiteX20" fmla="*/ 955343 w 3043451"/>
              <a:gd name="connsiteY20" fmla="*/ 1132764 h 2797791"/>
              <a:gd name="connsiteX21" fmla="*/ 982639 w 3043451"/>
              <a:gd name="connsiteY21" fmla="*/ 1255594 h 2797791"/>
              <a:gd name="connsiteX22" fmla="*/ 996287 w 3043451"/>
              <a:gd name="connsiteY22" fmla="*/ 1337481 h 2797791"/>
              <a:gd name="connsiteX23" fmla="*/ 1037230 w 3043451"/>
              <a:gd name="connsiteY23" fmla="*/ 1473959 h 2797791"/>
              <a:gd name="connsiteX24" fmla="*/ 1050878 w 3043451"/>
              <a:gd name="connsiteY24" fmla="*/ 1514902 h 2797791"/>
              <a:gd name="connsiteX25" fmla="*/ 1078173 w 3043451"/>
              <a:gd name="connsiteY25" fmla="*/ 1555845 h 2797791"/>
              <a:gd name="connsiteX26" fmla="*/ 1119116 w 3043451"/>
              <a:gd name="connsiteY26" fmla="*/ 1678675 h 2797791"/>
              <a:gd name="connsiteX27" fmla="*/ 1146412 w 3043451"/>
              <a:gd name="connsiteY27" fmla="*/ 1760561 h 2797791"/>
              <a:gd name="connsiteX28" fmla="*/ 1187355 w 3043451"/>
              <a:gd name="connsiteY28" fmla="*/ 1815153 h 2797791"/>
              <a:gd name="connsiteX29" fmla="*/ 1214651 w 3043451"/>
              <a:gd name="connsiteY29" fmla="*/ 1937982 h 2797791"/>
              <a:gd name="connsiteX30" fmla="*/ 1241946 w 3043451"/>
              <a:gd name="connsiteY30" fmla="*/ 1978926 h 2797791"/>
              <a:gd name="connsiteX31" fmla="*/ 1282890 w 3043451"/>
              <a:gd name="connsiteY31" fmla="*/ 2060812 h 2797791"/>
              <a:gd name="connsiteX32" fmla="*/ 1337481 w 3043451"/>
              <a:gd name="connsiteY32" fmla="*/ 2156347 h 2797791"/>
              <a:gd name="connsiteX33" fmla="*/ 1351128 w 3043451"/>
              <a:gd name="connsiteY33" fmla="*/ 2197290 h 2797791"/>
              <a:gd name="connsiteX34" fmla="*/ 1378424 w 3043451"/>
              <a:gd name="connsiteY34" fmla="*/ 2238233 h 2797791"/>
              <a:gd name="connsiteX35" fmla="*/ 1405719 w 3043451"/>
              <a:gd name="connsiteY35" fmla="*/ 2320120 h 2797791"/>
              <a:gd name="connsiteX36" fmla="*/ 1514901 w 3043451"/>
              <a:gd name="connsiteY36" fmla="*/ 2456597 h 2797791"/>
              <a:gd name="connsiteX37" fmla="*/ 1555845 w 3043451"/>
              <a:gd name="connsiteY37" fmla="*/ 2483893 h 2797791"/>
              <a:gd name="connsiteX38" fmla="*/ 1637731 w 3043451"/>
              <a:gd name="connsiteY38" fmla="*/ 2552132 h 2797791"/>
              <a:gd name="connsiteX39" fmla="*/ 1678675 w 3043451"/>
              <a:gd name="connsiteY39" fmla="*/ 2565779 h 2797791"/>
              <a:gd name="connsiteX40" fmla="*/ 1801504 w 3043451"/>
              <a:gd name="connsiteY40" fmla="*/ 2606723 h 2797791"/>
              <a:gd name="connsiteX41" fmla="*/ 1856096 w 3043451"/>
              <a:gd name="connsiteY41" fmla="*/ 2634018 h 2797791"/>
              <a:gd name="connsiteX42" fmla="*/ 1951630 w 3043451"/>
              <a:gd name="connsiteY42" fmla="*/ 2661314 h 2797791"/>
              <a:gd name="connsiteX43" fmla="*/ 2019869 w 3043451"/>
              <a:gd name="connsiteY43" fmla="*/ 2674961 h 2797791"/>
              <a:gd name="connsiteX44" fmla="*/ 2060812 w 3043451"/>
              <a:gd name="connsiteY44" fmla="*/ 2688609 h 2797791"/>
              <a:gd name="connsiteX45" fmla="*/ 2129051 w 3043451"/>
              <a:gd name="connsiteY45" fmla="*/ 2702257 h 2797791"/>
              <a:gd name="connsiteX46" fmla="*/ 2238233 w 3043451"/>
              <a:gd name="connsiteY46" fmla="*/ 2729553 h 2797791"/>
              <a:gd name="connsiteX47" fmla="*/ 2320119 w 3043451"/>
              <a:gd name="connsiteY47" fmla="*/ 2756848 h 2797791"/>
              <a:gd name="connsiteX48" fmla="*/ 2388358 w 3043451"/>
              <a:gd name="connsiteY48" fmla="*/ 2770496 h 2797791"/>
              <a:gd name="connsiteX49" fmla="*/ 2429301 w 3043451"/>
              <a:gd name="connsiteY49" fmla="*/ 2784144 h 2797791"/>
              <a:gd name="connsiteX50" fmla="*/ 2497540 w 3043451"/>
              <a:gd name="connsiteY50" fmla="*/ 2797791 h 2797791"/>
              <a:gd name="connsiteX51" fmla="*/ 2647666 w 3043451"/>
              <a:gd name="connsiteY51" fmla="*/ 2784144 h 2797791"/>
              <a:gd name="connsiteX52" fmla="*/ 2866030 w 3043451"/>
              <a:gd name="connsiteY52" fmla="*/ 2729553 h 2797791"/>
              <a:gd name="connsiteX53" fmla="*/ 2961564 w 3043451"/>
              <a:gd name="connsiteY53" fmla="*/ 2702257 h 2797791"/>
              <a:gd name="connsiteX54" fmla="*/ 3043451 w 3043451"/>
              <a:gd name="connsiteY54" fmla="*/ 2647666 h 2797791"/>
              <a:gd name="connsiteX55" fmla="*/ 3043451 w 3043451"/>
              <a:gd name="connsiteY55" fmla="*/ 2579427 h 279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043451" h="2797791">
                <a:moveTo>
                  <a:pt x="0" y="177421"/>
                </a:moveTo>
                <a:cubicBezTo>
                  <a:pt x="18197" y="154675"/>
                  <a:pt x="33993" y="129780"/>
                  <a:pt x="54591" y="109182"/>
                </a:cubicBezTo>
                <a:cubicBezTo>
                  <a:pt x="66189" y="97584"/>
                  <a:pt x="82187" y="91421"/>
                  <a:pt x="95534" y="81887"/>
                </a:cubicBezTo>
                <a:cubicBezTo>
                  <a:pt x="109959" y="71583"/>
                  <a:pt x="169626" y="24369"/>
                  <a:pt x="191069" y="13648"/>
                </a:cubicBezTo>
                <a:cubicBezTo>
                  <a:pt x="203936" y="7214"/>
                  <a:pt x="218364" y="4549"/>
                  <a:pt x="232012" y="0"/>
                </a:cubicBezTo>
                <a:cubicBezTo>
                  <a:pt x="304800" y="4549"/>
                  <a:pt x="378115" y="3794"/>
                  <a:pt x="450376" y="13648"/>
                </a:cubicBezTo>
                <a:cubicBezTo>
                  <a:pt x="478884" y="17536"/>
                  <a:pt x="504967" y="31846"/>
                  <a:pt x="532263" y="40944"/>
                </a:cubicBezTo>
                <a:lnTo>
                  <a:pt x="573206" y="54591"/>
                </a:lnTo>
                <a:cubicBezTo>
                  <a:pt x="600502" y="81887"/>
                  <a:pt x="633681" y="104359"/>
                  <a:pt x="655093" y="136478"/>
                </a:cubicBezTo>
                <a:cubicBezTo>
                  <a:pt x="664191" y="150126"/>
                  <a:pt x="671887" y="164820"/>
                  <a:pt x="682388" y="177421"/>
                </a:cubicBezTo>
                <a:cubicBezTo>
                  <a:pt x="694744" y="192248"/>
                  <a:pt x="711482" y="203129"/>
                  <a:pt x="723331" y="218364"/>
                </a:cubicBezTo>
                <a:cubicBezTo>
                  <a:pt x="743471" y="244259"/>
                  <a:pt x="759725" y="272955"/>
                  <a:pt x="777922" y="300251"/>
                </a:cubicBezTo>
                <a:lnTo>
                  <a:pt x="805218" y="341194"/>
                </a:lnTo>
                <a:lnTo>
                  <a:pt x="832513" y="423081"/>
                </a:lnTo>
                <a:lnTo>
                  <a:pt x="846161" y="464024"/>
                </a:lnTo>
                <a:cubicBezTo>
                  <a:pt x="866168" y="704107"/>
                  <a:pt x="847188" y="551556"/>
                  <a:pt x="873457" y="696036"/>
                </a:cubicBezTo>
                <a:cubicBezTo>
                  <a:pt x="878407" y="723262"/>
                  <a:pt x="879823" y="751226"/>
                  <a:pt x="887104" y="777923"/>
                </a:cubicBezTo>
                <a:cubicBezTo>
                  <a:pt x="893550" y="801558"/>
                  <a:pt x="905301" y="823415"/>
                  <a:pt x="914400" y="846161"/>
                </a:cubicBezTo>
                <a:cubicBezTo>
                  <a:pt x="918949" y="882555"/>
                  <a:pt x="923762" y="918918"/>
                  <a:pt x="928048" y="955344"/>
                </a:cubicBezTo>
                <a:cubicBezTo>
                  <a:pt x="932861" y="996257"/>
                  <a:pt x="935432" y="1037457"/>
                  <a:pt x="941696" y="1078173"/>
                </a:cubicBezTo>
                <a:cubicBezTo>
                  <a:pt x="944548" y="1096712"/>
                  <a:pt x="951665" y="1114371"/>
                  <a:pt x="955343" y="1132764"/>
                </a:cubicBezTo>
                <a:cubicBezTo>
                  <a:pt x="979360" y="1252854"/>
                  <a:pt x="956079" y="1175916"/>
                  <a:pt x="982639" y="1255594"/>
                </a:cubicBezTo>
                <a:cubicBezTo>
                  <a:pt x="987188" y="1282890"/>
                  <a:pt x="990860" y="1310346"/>
                  <a:pt x="996287" y="1337481"/>
                </a:cubicBezTo>
                <a:cubicBezTo>
                  <a:pt x="1006601" y="1389054"/>
                  <a:pt x="1019818" y="1421725"/>
                  <a:pt x="1037230" y="1473959"/>
                </a:cubicBezTo>
                <a:cubicBezTo>
                  <a:pt x="1041779" y="1487607"/>
                  <a:pt x="1042898" y="1502932"/>
                  <a:pt x="1050878" y="1514902"/>
                </a:cubicBezTo>
                <a:lnTo>
                  <a:pt x="1078173" y="1555845"/>
                </a:lnTo>
                <a:cubicBezTo>
                  <a:pt x="1103008" y="1655184"/>
                  <a:pt x="1078004" y="1565617"/>
                  <a:pt x="1119116" y="1678675"/>
                </a:cubicBezTo>
                <a:cubicBezTo>
                  <a:pt x="1128949" y="1705715"/>
                  <a:pt x="1129149" y="1737543"/>
                  <a:pt x="1146412" y="1760561"/>
                </a:cubicBezTo>
                <a:lnTo>
                  <a:pt x="1187355" y="1815153"/>
                </a:lnTo>
                <a:cubicBezTo>
                  <a:pt x="1189784" y="1827299"/>
                  <a:pt x="1207423" y="1921117"/>
                  <a:pt x="1214651" y="1937982"/>
                </a:cubicBezTo>
                <a:cubicBezTo>
                  <a:pt x="1221112" y="1953058"/>
                  <a:pt x="1234611" y="1964255"/>
                  <a:pt x="1241946" y="1978926"/>
                </a:cubicBezTo>
                <a:cubicBezTo>
                  <a:pt x="1298443" y="2091921"/>
                  <a:pt x="1204673" y="1943489"/>
                  <a:pt x="1282890" y="2060812"/>
                </a:cubicBezTo>
                <a:cubicBezTo>
                  <a:pt x="1314180" y="2154688"/>
                  <a:pt x="1271382" y="2040674"/>
                  <a:pt x="1337481" y="2156347"/>
                </a:cubicBezTo>
                <a:cubicBezTo>
                  <a:pt x="1344618" y="2168837"/>
                  <a:pt x="1344694" y="2184423"/>
                  <a:pt x="1351128" y="2197290"/>
                </a:cubicBezTo>
                <a:cubicBezTo>
                  <a:pt x="1358463" y="2211961"/>
                  <a:pt x="1371762" y="2223244"/>
                  <a:pt x="1378424" y="2238233"/>
                </a:cubicBezTo>
                <a:cubicBezTo>
                  <a:pt x="1390109" y="2264525"/>
                  <a:pt x="1389759" y="2296180"/>
                  <a:pt x="1405719" y="2320120"/>
                </a:cubicBezTo>
                <a:cubicBezTo>
                  <a:pt x="1438057" y="2368625"/>
                  <a:pt x="1469550" y="2418805"/>
                  <a:pt x="1514901" y="2456597"/>
                </a:cubicBezTo>
                <a:cubicBezTo>
                  <a:pt x="1527502" y="2467098"/>
                  <a:pt x="1543244" y="2473392"/>
                  <a:pt x="1555845" y="2483893"/>
                </a:cubicBezTo>
                <a:cubicBezTo>
                  <a:pt x="1601116" y="2521619"/>
                  <a:pt x="1586907" y="2526721"/>
                  <a:pt x="1637731" y="2552132"/>
                </a:cubicBezTo>
                <a:cubicBezTo>
                  <a:pt x="1650598" y="2558566"/>
                  <a:pt x="1665452" y="2560112"/>
                  <a:pt x="1678675" y="2565779"/>
                </a:cubicBezTo>
                <a:cubicBezTo>
                  <a:pt x="1777563" y="2608159"/>
                  <a:pt x="1686466" y="2583715"/>
                  <a:pt x="1801504" y="2606723"/>
                </a:cubicBezTo>
                <a:cubicBezTo>
                  <a:pt x="1819701" y="2615821"/>
                  <a:pt x="1837396" y="2626004"/>
                  <a:pt x="1856096" y="2634018"/>
                </a:cubicBezTo>
                <a:cubicBezTo>
                  <a:pt x="1880648" y="2644540"/>
                  <a:pt x="1927655" y="2655986"/>
                  <a:pt x="1951630" y="2661314"/>
                </a:cubicBezTo>
                <a:cubicBezTo>
                  <a:pt x="1974274" y="2666346"/>
                  <a:pt x="1997365" y="2669335"/>
                  <a:pt x="2019869" y="2674961"/>
                </a:cubicBezTo>
                <a:cubicBezTo>
                  <a:pt x="2033825" y="2678450"/>
                  <a:pt x="2046856" y="2685120"/>
                  <a:pt x="2060812" y="2688609"/>
                </a:cubicBezTo>
                <a:cubicBezTo>
                  <a:pt x="2083316" y="2694235"/>
                  <a:pt x="2106448" y="2697041"/>
                  <a:pt x="2129051" y="2702257"/>
                </a:cubicBezTo>
                <a:cubicBezTo>
                  <a:pt x="2165604" y="2710693"/>
                  <a:pt x="2202644" y="2717690"/>
                  <a:pt x="2238233" y="2729553"/>
                </a:cubicBezTo>
                <a:cubicBezTo>
                  <a:pt x="2265528" y="2738651"/>
                  <a:pt x="2291906" y="2751205"/>
                  <a:pt x="2320119" y="2756848"/>
                </a:cubicBezTo>
                <a:cubicBezTo>
                  <a:pt x="2342865" y="2761397"/>
                  <a:pt x="2365854" y="2764870"/>
                  <a:pt x="2388358" y="2770496"/>
                </a:cubicBezTo>
                <a:cubicBezTo>
                  <a:pt x="2402314" y="2773985"/>
                  <a:pt x="2415345" y="2780655"/>
                  <a:pt x="2429301" y="2784144"/>
                </a:cubicBezTo>
                <a:cubicBezTo>
                  <a:pt x="2451805" y="2789770"/>
                  <a:pt x="2474794" y="2793242"/>
                  <a:pt x="2497540" y="2797791"/>
                </a:cubicBezTo>
                <a:cubicBezTo>
                  <a:pt x="2547582" y="2793242"/>
                  <a:pt x="2597923" y="2791250"/>
                  <a:pt x="2647666" y="2784144"/>
                </a:cubicBezTo>
                <a:cubicBezTo>
                  <a:pt x="2882379" y="2750614"/>
                  <a:pt x="2696704" y="2771885"/>
                  <a:pt x="2866030" y="2729553"/>
                </a:cubicBezTo>
                <a:cubicBezTo>
                  <a:pt x="2878881" y="2726340"/>
                  <a:pt x="2945544" y="2711157"/>
                  <a:pt x="2961564" y="2702257"/>
                </a:cubicBezTo>
                <a:cubicBezTo>
                  <a:pt x="2990241" y="2686325"/>
                  <a:pt x="3043451" y="2680471"/>
                  <a:pt x="3043451" y="2647666"/>
                </a:cubicBezTo>
                <a:lnTo>
                  <a:pt x="3043451" y="2579427"/>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5"/>
          <p:cNvSpPr/>
          <p:nvPr/>
        </p:nvSpPr>
        <p:spPr>
          <a:xfrm>
            <a:off x="4716365" y="5619297"/>
            <a:ext cx="3589361" cy="723332"/>
          </a:xfrm>
          <a:custGeom>
            <a:avLst/>
            <a:gdLst>
              <a:gd name="connsiteX0" fmla="*/ 0 w 3589361"/>
              <a:gd name="connsiteY0" fmla="*/ 327547 h 723332"/>
              <a:gd name="connsiteX1" fmla="*/ 1105469 w 3589361"/>
              <a:gd name="connsiteY1" fmla="*/ 341194 h 723332"/>
              <a:gd name="connsiteX2" fmla="*/ 1187355 w 3589361"/>
              <a:gd name="connsiteY2" fmla="*/ 368490 h 723332"/>
              <a:gd name="connsiteX3" fmla="*/ 1310185 w 3589361"/>
              <a:gd name="connsiteY3" fmla="*/ 395785 h 723332"/>
              <a:gd name="connsiteX4" fmla="*/ 1460311 w 3589361"/>
              <a:gd name="connsiteY4" fmla="*/ 477672 h 723332"/>
              <a:gd name="connsiteX5" fmla="*/ 1542197 w 3589361"/>
              <a:gd name="connsiteY5" fmla="*/ 504968 h 723332"/>
              <a:gd name="connsiteX6" fmla="*/ 1624084 w 3589361"/>
              <a:gd name="connsiteY6" fmla="*/ 532263 h 723332"/>
              <a:gd name="connsiteX7" fmla="*/ 1665027 w 3589361"/>
              <a:gd name="connsiteY7" fmla="*/ 545911 h 723332"/>
              <a:gd name="connsiteX8" fmla="*/ 1705970 w 3589361"/>
              <a:gd name="connsiteY8" fmla="*/ 573206 h 723332"/>
              <a:gd name="connsiteX9" fmla="*/ 1787857 w 3589361"/>
              <a:gd name="connsiteY9" fmla="*/ 600502 h 723332"/>
              <a:gd name="connsiteX10" fmla="*/ 1883391 w 3589361"/>
              <a:gd name="connsiteY10" fmla="*/ 655093 h 723332"/>
              <a:gd name="connsiteX11" fmla="*/ 1965278 w 3589361"/>
              <a:gd name="connsiteY11" fmla="*/ 682388 h 723332"/>
              <a:gd name="connsiteX12" fmla="*/ 2006221 w 3589361"/>
              <a:gd name="connsiteY12" fmla="*/ 696036 h 723332"/>
              <a:gd name="connsiteX13" fmla="*/ 2047164 w 3589361"/>
              <a:gd name="connsiteY13" fmla="*/ 709684 h 723332"/>
              <a:gd name="connsiteX14" fmla="*/ 2115403 w 3589361"/>
              <a:gd name="connsiteY14" fmla="*/ 723332 h 723332"/>
              <a:gd name="connsiteX15" fmla="*/ 2442949 w 3589361"/>
              <a:gd name="connsiteY15" fmla="*/ 709684 h 723332"/>
              <a:gd name="connsiteX16" fmla="*/ 2579427 w 3589361"/>
              <a:gd name="connsiteY16" fmla="*/ 682388 h 723332"/>
              <a:gd name="connsiteX17" fmla="*/ 2688609 w 3589361"/>
              <a:gd name="connsiteY17" fmla="*/ 668741 h 723332"/>
              <a:gd name="connsiteX18" fmla="*/ 2797791 w 3589361"/>
              <a:gd name="connsiteY18" fmla="*/ 641445 h 723332"/>
              <a:gd name="connsiteX19" fmla="*/ 2879678 w 3589361"/>
              <a:gd name="connsiteY19" fmla="*/ 614150 h 723332"/>
              <a:gd name="connsiteX20" fmla="*/ 2920621 w 3589361"/>
              <a:gd name="connsiteY20" fmla="*/ 600502 h 723332"/>
              <a:gd name="connsiteX21" fmla="*/ 2961564 w 3589361"/>
              <a:gd name="connsiteY21" fmla="*/ 573206 h 723332"/>
              <a:gd name="connsiteX22" fmla="*/ 3111690 w 3589361"/>
              <a:gd name="connsiteY22" fmla="*/ 532263 h 723332"/>
              <a:gd name="connsiteX23" fmla="*/ 3234520 w 3589361"/>
              <a:gd name="connsiteY23" fmla="*/ 464024 h 723332"/>
              <a:gd name="connsiteX24" fmla="*/ 3316406 w 3589361"/>
              <a:gd name="connsiteY24" fmla="*/ 382138 h 723332"/>
              <a:gd name="connsiteX25" fmla="*/ 3370997 w 3589361"/>
              <a:gd name="connsiteY25" fmla="*/ 300251 h 723332"/>
              <a:gd name="connsiteX26" fmla="*/ 3439236 w 3589361"/>
              <a:gd name="connsiteY26" fmla="*/ 218365 h 723332"/>
              <a:gd name="connsiteX27" fmla="*/ 3480179 w 3589361"/>
              <a:gd name="connsiteY27" fmla="*/ 177421 h 723332"/>
              <a:gd name="connsiteX28" fmla="*/ 3534770 w 3589361"/>
              <a:gd name="connsiteY28" fmla="*/ 95535 h 723332"/>
              <a:gd name="connsiteX29" fmla="*/ 3562066 w 3589361"/>
              <a:gd name="connsiteY29" fmla="*/ 54591 h 723332"/>
              <a:gd name="connsiteX30" fmla="*/ 3589361 w 3589361"/>
              <a:gd name="connsiteY30" fmla="*/ 0 h 72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589361" h="723332">
                <a:moveTo>
                  <a:pt x="0" y="327547"/>
                </a:moveTo>
                <a:cubicBezTo>
                  <a:pt x="368490" y="332096"/>
                  <a:pt x="737170" y="328494"/>
                  <a:pt x="1105469" y="341194"/>
                </a:cubicBezTo>
                <a:cubicBezTo>
                  <a:pt x="1134224" y="342186"/>
                  <a:pt x="1158975" y="363760"/>
                  <a:pt x="1187355" y="368490"/>
                </a:cubicBezTo>
                <a:cubicBezTo>
                  <a:pt x="1283432" y="384503"/>
                  <a:pt x="1242990" y="373388"/>
                  <a:pt x="1310185" y="395785"/>
                </a:cubicBezTo>
                <a:cubicBezTo>
                  <a:pt x="1360022" y="429009"/>
                  <a:pt x="1398383" y="457029"/>
                  <a:pt x="1460311" y="477672"/>
                </a:cubicBezTo>
                <a:lnTo>
                  <a:pt x="1542197" y="504968"/>
                </a:lnTo>
                <a:lnTo>
                  <a:pt x="1624084" y="532263"/>
                </a:lnTo>
                <a:cubicBezTo>
                  <a:pt x="1637732" y="536812"/>
                  <a:pt x="1653057" y="537931"/>
                  <a:pt x="1665027" y="545911"/>
                </a:cubicBezTo>
                <a:cubicBezTo>
                  <a:pt x="1678675" y="555009"/>
                  <a:pt x="1690981" y="566544"/>
                  <a:pt x="1705970" y="573206"/>
                </a:cubicBezTo>
                <a:cubicBezTo>
                  <a:pt x="1732262" y="584891"/>
                  <a:pt x="1763917" y="584542"/>
                  <a:pt x="1787857" y="600502"/>
                </a:cubicBezTo>
                <a:cubicBezTo>
                  <a:pt x="1824785" y="625121"/>
                  <a:pt x="1840106" y="637779"/>
                  <a:pt x="1883391" y="655093"/>
                </a:cubicBezTo>
                <a:cubicBezTo>
                  <a:pt x="1910105" y="665779"/>
                  <a:pt x="1937982" y="673290"/>
                  <a:pt x="1965278" y="682388"/>
                </a:cubicBezTo>
                <a:lnTo>
                  <a:pt x="2006221" y="696036"/>
                </a:lnTo>
                <a:cubicBezTo>
                  <a:pt x="2019869" y="700585"/>
                  <a:pt x="2033057" y="706863"/>
                  <a:pt x="2047164" y="709684"/>
                </a:cubicBezTo>
                <a:lnTo>
                  <a:pt x="2115403" y="723332"/>
                </a:lnTo>
                <a:cubicBezTo>
                  <a:pt x="2224585" y="718783"/>
                  <a:pt x="2333899" y="716720"/>
                  <a:pt x="2442949" y="709684"/>
                </a:cubicBezTo>
                <a:cubicBezTo>
                  <a:pt x="2685828" y="694014"/>
                  <a:pt x="2448442" y="706203"/>
                  <a:pt x="2579427" y="682388"/>
                </a:cubicBezTo>
                <a:cubicBezTo>
                  <a:pt x="2615513" y="675827"/>
                  <a:pt x="2652215" y="673290"/>
                  <a:pt x="2688609" y="668741"/>
                </a:cubicBezTo>
                <a:cubicBezTo>
                  <a:pt x="2812824" y="627335"/>
                  <a:pt x="2616657" y="690845"/>
                  <a:pt x="2797791" y="641445"/>
                </a:cubicBezTo>
                <a:cubicBezTo>
                  <a:pt x="2825549" y="633875"/>
                  <a:pt x="2852382" y="623248"/>
                  <a:pt x="2879678" y="614150"/>
                </a:cubicBezTo>
                <a:cubicBezTo>
                  <a:pt x="2893326" y="609601"/>
                  <a:pt x="2908651" y="608482"/>
                  <a:pt x="2920621" y="600502"/>
                </a:cubicBezTo>
                <a:cubicBezTo>
                  <a:pt x="2934269" y="591403"/>
                  <a:pt x="2946206" y="578965"/>
                  <a:pt x="2961564" y="573206"/>
                </a:cubicBezTo>
                <a:cubicBezTo>
                  <a:pt x="3020165" y="551231"/>
                  <a:pt x="3054746" y="570226"/>
                  <a:pt x="3111690" y="532263"/>
                </a:cubicBezTo>
                <a:cubicBezTo>
                  <a:pt x="3205546" y="469692"/>
                  <a:pt x="3162454" y="488046"/>
                  <a:pt x="3234520" y="464024"/>
                </a:cubicBezTo>
                <a:cubicBezTo>
                  <a:pt x="3261815" y="436729"/>
                  <a:pt x="3294994" y="414256"/>
                  <a:pt x="3316406" y="382138"/>
                </a:cubicBezTo>
                <a:cubicBezTo>
                  <a:pt x="3334603" y="354842"/>
                  <a:pt x="3347800" y="323448"/>
                  <a:pt x="3370997" y="300251"/>
                </a:cubicBezTo>
                <a:cubicBezTo>
                  <a:pt x="3490599" y="180652"/>
                  <a:pt x="3344246" y="332355"/>
                  <a:pt x="3439236" y="218365"/>
                </a:cubicBezTo>
                <a:cubicBezTo>
                  <a:pt x="3451592" y="203537"/>
                  <a:pt x="3468329" y="192656"/>
                  <a:pt x="3480179" y="177421"/>
                </a:cubicBezTo>
                <a:cubicBezTo>
                  <a:pt x="3500319" y="151526"/>
                  <a:pt x="3516573" y="122830"/>
                  <a:pt x="3534770" y="95535"/>
                </a:cubicBezTo>
                <a:cubicBezTo>
                  <a:pt x="3543869" y="81887"/>
                  <a:pt x="3556879" y="70152"/>
                  <a:pt x="3562066" y="54591"/>
                </a:cubicBezTo>
                <a:cubicBezTo>
                  <a:pt x="3577748" y="7545"/>
                  <a:pt x="3565542" y="23821"/>
                  <a:pt x="3589361" y="0"/>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687700" y="3344102"/>
            <a:ext cx="1308100" cy="461665"/>
          </a:xfrm>
          <a:prstGeom prst="rect">
            <a:avLst/>
          </a:prstGeom>
          <a:noFill/>
        </p:spPr>
        <p:txBody>
          <a:bodyPr wrap="square" rtlCol="0">
            <a:spAutoFit/>
          </a:bodyPr>
          <a:lstStyle/>
          <a:p>
            <a:r>
              <a:rPr lang="en-US" sz="2400" dirty="0"/>
              <a:t>Motion</a:t>
            </a:r>
          </a:p>
        </p:txBody>
      </p:sp>
      <p:sp>
        <p:nvSpPr>
          <p:cNvPr id="10" name="TextBox 9"/>
          <p:cNvSpPr txBox="1"/>
          <p:nvPr/>
        </p:nvSpPr>
        <p:spPr>
          <a:xfrm rot="4468139">
            <a:off x="5274307" y="3139038"/>
            <a:ext cx="1600200" cy="461665"/>
          </a:xfrm>
          <a:prstGeom prst="rect">
            <a:avLst/>
          </a:prstGeom>
          <a:noFill/>
        </p:spPr>
        <p:txBody>
          <a:bodyPr wrap="square" rtlCol="0">
            <a:spAutoFit/>
          </a:bodyPr>
          <a:lstStyle/>
          <a:p>
            <a:r>
              <a:rPr lang="en-US" sz="2400" dirty="0"/>
              <a:t>Electrical</a:t>
            </a:r>
          </a:p>
        </p:txBody>
      </p:sp>
      <p:sp>
        <p:nvSpPr>
          <p:cNvPr id="11" name="TextBox 10"/>
          <p:cNvSpPr txBox="1"/>
          <p:nvPr/>
        </p:nvSpPr>
        <p:spPr>
          <a:xfrm>
            <a:off x="2068510" y="1677453"/>
            <a:ext cx="1422958" cy="461665"/>
          </a:xfrm>
          <a:prstGeom prst="rect">
            <a:avLst/>
          </a:prstGeom>
          <a:noFill/>
        </p:spPr>
        <p:txBody>
          <a:bodyPr wrap="square" rtlCol="0">
            <a:spAutoFit/>
          </a:bodyPr>
          <a:lstStyle/>
          <a:p>
            <a:r>
              <a:rPr lang="en-US" sz="2400" dirty="0"/>
              <a:t>Sound</a:t>
            </a:r>
          </a:p>
        </p:txBody>
      </p:sp>
      <p:sp>
        <p:nvSpPr>
          <p:cNvPr id="12" name="TextBox 11"/>
          <p:cNvSpPr txBox="1"/>
          <p:nvPr/>
        </p:nvSpPr>
        <p:spPr>
          <a:xfrm>
            <a:off x="9294871" y="2537177"/>
            <a:ext cx="1371600" cy="461665"/>
          </a:xfrm>
          <a:prstGeom prst="rect">
            <a:avLst/>
          </a:prstGeom>
          <a:noFill/>
        </p:spPr>
        <p:txBody>
          <a:bodyPr wrap="square" rtlCol="0">
            <a:spAutoFit/>
          </a:bodyPr>
          <a:lstStyle/>
          <a:p>
            <a:r>
              <a:rPr lang="en-US" sz="2400" dirty="0"/>
              <a:t>Radiant</a:t>
            </a:r>
          </a:p>
        </p:txBody>
      </p:sp>
      <p:sp>
        <p:nvSpPr>
          <p:cNvPr id="13" name="TextBox 12"/>
          <p:cNvSpPr txBox="1"/>
          <p:nvPr/>
        </p:nvSpPr>
        <p:spPr>
          <a:xfrm>
            <a:off x="8558210" y="1241778"/>
            <a:ext cx="1692433" cy="461665"/>
          </a:xfrm>
          <a:prstGeom prst="rect">
            <a:avLst/>
          </a:prstGeom>
          <a:noFill/>
        </p:spPr>
        <p:txBody>
          <a:bodyPr wrap="square" rtlCol="0">
            <a:spAutoFit/>
          </a:bodyPr>
          <a:lstStyle/>
          <a:p>
            <a:r>
              <a:rPr lang="en-US" sz="2400" dirty="0"/>
              <a:t>Thermal</a:t>
            </a:r>
          </a:p>
        </p:txBody>
      </p:sp>
      <p:cxnSp>
        <p:nvCxnSpPr>
          <p:cNvPr id="14" name="Straight Arrow Connector 13"/>
          <p:cNvCxnSpPr>
            <a:stCxn id="9" idx="0"/>
            <a:endCxn id="11" idx="2"/>
          </p:cNvCxnSpPr>
          <p:nvPr/>
        </p:nvCxnSpPr>
        <p:spPr>
          <a:xfrm flipV="1">
            <a:off x="2341750" y="2139118"/>
            <a:ext cx="438239" cy="120498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3"/>
            <a:endCxn id="10" idx="2"/>
          </p:cNvCxnSpPr>
          <p:nvPr/>
        </p:nvCxnSpPr>
        <p:spPr>
          <a:xfrm flipV="1">
            <a:off x="2995800" y="3431678"/>
            <a:ext cx="2856203" cy="14325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0"/>
            <a:endCxn id="13" idx="1"/>
          </p:cNvCxnSpPr>
          <p:nvPr/>
        </p:nvCxnSpPr>
        <p:spPr>
          <a:xfrm flipV="1">
            <a:off x="6296811" y="1472611"/>
            <a:ext cx="2261399" cy="18354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0"/>
            <a:endCxn id="12" idx="1"/>
          </p:cNvCxnSpPr>
          <p:nvPr/>
        </p:nvCxnSpPr>
        <p:spPr>
          <a:xfrm flipV="1">
            <a:off x="6296811" y="2768010"/>
            <a:ext cx="2998060" cy="54005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Footer Placeholder 8">
            <a:extLst>
              <a:ext uri="{FF2B5EF4-FFF2-40B4-BE49-F238E27FC236}">
                <a16:creationId xmlns:a16="http://schemas.microsoft.com/office/drawing/2014/main" id="{D6C65576-ECA6-48D7-A9B5-B6E222CD4BC6}"/>
              </a:ext>
            </a:extLst>
          </p:cNvPr>
          <p:cNvSpPr txBox="1">
            <a:spLocks/>
          </p:cNvSpPr>
          <p:nvPr/>
        </p:nvSpPr>
        <p:spPr>
          <a:xfrm>
            <a:off x="1443034" y="6534679"/>
            <a:ext cx="3814766" cy="21607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Science of Energy ©2018 The NEED Project </a:t>
            </a:r>
          </a:p>
        </p:txBody>
      </p:sp>
    </p:spTree>
    <p:extLst>
      <p:ext uri="{BB962C8B-B14F-4D97-AF65-F5344CB8AC3E}">
        <p14:creationId xmlns:p14="http://schemas.microsoft.com/office/powerpoint/2010/main" val="334620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theme/theme1.xml><?xml version="1.0" encoding="utf-8"?>
<a:theme xmlns:a="http://schemas.openxmlformats.org/drawingml/2006/main" name="NewTemp2017">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Temp2017.pptx" id="{8CE685BC-EAD4-4B04-AD34-D12CC5CB9C7E}" vid="{9D789DC2-756E-4482-B117-D6B6D7DBFF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NewTemp2017</Template>
  <TotalTime>1221</TotalTime>
  <Words>960</Words>
  <Application>Microsoft Office PowerPoint</Application>
  <PresentationFormat>Widescreen</PresentationFormat>
  <Paragraphs>145</Paragraphs>
  <Slides>13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MS PGothic</vt:lpstr>
      <vt:lpstr>Arial</vt:lpstr>
      <vt:lpstr>Calibri</vt:lpstr>
      <vt:lpstr>Calibri Light</vt:lpstr>
      <vt:lpstr>Times New Roman</vt:lpstr>
      <vt:lpstr>NewTemp2017</vt:lpstr>
      <vt:lpstr>The Science of Energy</vt:lpstr>
      <vt:lpstr>Teacher Demo</vt:lpstr>
      <vt:lpstr>PowerPoint Presentation</vt:lpstr>
      <vt:lpstr>Forms of Energy</vt:lpstr>
      <vt:lpstr>PowerPoint Presentation</vt:lpstr>
      <vt:lpstr>PowerPoint Presentation</vt:lpstr>
      <vt:lpstr>Energy Cards (Elementary SOE)</vt:lpstr>
      <vt:lpstr>PowerPoint Presentation</vt:lpstr>
      <vt:lpstr>Turning on the Light in Your Closet</vt:lpstr>
      <vt:lpstr>Transition:</vt:lpstr>
      <vt:lpstr>U.S. Primary Energy Flow by Source and Sector, 2017 (Quadrillion BTU)</vt:lpstr>
      <vt:lpstr>For More Information</vt:lpstr>
      <vt:lpstr>NEED IS SOCIAL!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Science of Energy</dc:title>
  <dc:creator>Yvonne Cramer</dc:creator>
  <cp:lastModifiedBy>Kim Swan</cp:lastModifiedBy>
  <cp:revision>26</cp:revision>
  <dcterms:created xsi:type="dcterms:W3CDTF">2017-01-11T19:23:20Z</dcterms:created>
  <dcterms:modified xsi:type="dcterms:W3CDTF">2019-02-04T21:18:23Z</dcterms:modified>
</cp:coreProperties>
</file>