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6" r:id="rId7"/>
    <p:sldId id="265" r:id="rId8"/>
    <p:sldId id="264" r:id="rId9"/>
    <p:sldId id="263" r:id="rId10"/>
    <p:sldId id="262" r:id="rId11"/>
    <p:sldId id="261" r:id="rId12"/>
    <p:sldId id="269" r:id="rId13"/>
    <p:sldId id="268" r:id="rId14"/>
    <p:sldId id="270" r:id="rId15"/>
    <p:sldId id="267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97979"/>
    <a:srgbClr val="7D7D7D"/>
    <a:srgbClr val="5F5F5F"/>
    <a:srgbClr val="45A4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11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2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2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1"/>
            <c:bubble3D val="0"/>
            <c:explosion val="7"/>
            <c:extLst>
              <c:ext xmlns:c16="http://schemas.microsoft.com/office/drawing/2014/chart" uri="{C3380CC4-5D6E-409C-BE32-E72D297353CC}">
                <c16:uniqueId val="{00000001-7BFC-4BC9-B27E-13D7103E96FA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5B5AE746-0DC9-466A-9F07-B509E1942773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
27%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997-4E46-9607-095CE58B09D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E8934AEF-CD7D-4984-857A-54EE7861A69A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
5%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BFC-4BC9-B27E-13D7103E96FA}"/>
                </c:ext>
              </c:extLst>
            </c:dLbl>
            <c:dLbl>
              <c:idx val="2"/>
              <c:layout>
                <c:manualLayout>
                  <c:x val="3.8837301486217439E-2"/>
                  <c:y val="-5.8785249078968191E-2"/>
                </c:manualLayout>
              </c:layout>
              <c:tx>
                <c:rich>
                  <a:bodyPr/>
                  <a:lstStyle/>
                  <a:p>
                    <a:fld id="{47343E01-E2CE-4523-A08E-51F4AC07B97F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
2%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7BFC-4BC9-B27E-13D7103E96FA}"/>
                </c:ext>
              </c:extLst>
            </c:dLbl>
            <c:dLbl>
              <c:idx val="3"/>
              <c:layout>
                <c:manualLayout>
                  <c:x val="-2.0507543814777294E-2"/>
                  <c:y val="4.9136616504274179E-2"/>
                </c:manualLayout>
              </c:layout>
              <c:tx>
                <c:rich>
                  <a:bodyPr/>
                  <a:lstStyle/>
                  <a:p>
                    <a:fld id="{8D4FA7E4-CBC6-4DE4-A6A7-E5E59C2BCB62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
2%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BFC-4BC9-B27E-13D7103E96FA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2F78F247-6833-46FA-B8BE-4D59C786D0BE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
10%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E997-4E46-9607-095CE58B09D7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73F9E91B-EDC0-4EE0-B623-52C87D8E2BFB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
32%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E997-4E46-9607-095CE58B09D7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4274FB84-D1BF-4B74-9427-34E90118B5DE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
22%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997-4E46-9607-095CE58B09D7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Data!$A$4:$A$11</c:f>
              <c:strCache>
                <c:ptCount val="7"/>
                <c:pt idx="0">
                  <c:v>Coal</c:v>
                </c:pt>
                <c:pt idx="1">
                  <c:v>Nuclear</c:v>
                </c:pt>
                <c:pt idx="2">
                  <c:v>Hydropower</c:v>
                </c:pt>
                <c:pt idx="3">
                  <c:v>Geothermal, Solar, etc.</c:v>
                </c:pt>
                <c:pt idx="4">
                  <c:v>Biofuels and Waste</c:v>
                </c:pt>
                <c:pt idx="5">
                  <c:v>Petroleum</c:v>
                </c:pt>
                <c:pt idx="6">
                  <c:v>Natural Gas</c:v>
                </c:pt>
              </c:strCache>
            </c:strRef>
          </c:cat>
          <c:val>
            <c:numRef>
              <c:f>Data!$B$4:$B$11</c:f>
              <c:numCache>
                <c:formatCode>General</c:formatCode>
                <c:ptCount val="8"/>
                <c:pt idx="0">
                  <c:v>3878509</c:v>
                </c:pt>
                <c:pt idx="1">
                  <c:v>642124</c:v>
                </c:pt>
                <c:pt idx="2">
                  <c:v>315810</c:v>
                </c:pt>
                <c:pt idx="3">
                  <c:v>141743</c:v>
                </c:pt>
                <c:pt idx="4">
                  <c:v>1343273</c:v>
                </c:pt>
                <c:pt idx="5">
                  <c:v>4204555</c:v>
                </c:pt>
                <c:pt idx="6">
                  <c:v>2843561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BFC-4BC9-B27E-13D7103E96F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62F-4CB3-B914-694CB2AD255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62F-4CB3-B914-694CB2AD255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62F-4CB3-B914-694CB2AD255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62F-4CB3-B914-694CB2AD255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62F-4CB3-B914-694CB2AD255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62F-4CB3-B914-694CB2AD2554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762F-4CB3-B914-694CB2AD2554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762F-4CB3-B914-694CB2AD2554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762F-4CB3-B914-694CB2AD2554}"/>
              </c:ext>
            </c:extLst>
          </c:dPt>
          <c:dLbls>
            <c:dLbl>
              <c:idx val="0"/>
              <c:layout>
                <c:manualLayout>
                  <c:x val="-0.11541555637167432"/>
                  <c:y val="0.1610761205865045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34.0%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62F-4CB3-B914-694CB2AD2554}"/>
                </c:ext>
              </c:extLst>
            </c:dLbl>
            <c:dLbl>
              <c:idx val="1"/>
              <c:layout>
                <c:manualLayout>
                  <c:x val="-9.1360274838815439E-3"/>
                  <c:y val="-0.1178844542979206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30.6%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62F-4CB3-B914-694CB2AD2554}"/>
                </c:ext>
              </c:extLst>
            </c:dLbl>
            <c:dLbl>
              <c:idx val="2"/>
              <c:layout>
                <c:manualLayout>
                  <c:x val="0.14927946655184721"/>
                  <c:y val="1.527426123193582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19.9%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62F-4CB3-B914-694CB2AD2554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800"/>
                      <a:t>0.6%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62F-4CB3-B914-694CB2AD2554}"/>
                </c:ext>
              </c:extLst>
            </c:dLbl>
            <c:dLbl>
              <c:idx val="4"/>
              <c:layout>
                <c:manualLayout>
                  <c:x val="8.3412503262801085E-2"/>
                  <c:y val="8.188849289892866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>
                        <a:solidFill>
                          <a:schemeClr val="bg1"/>
                        </a:solidFill>
                      </a:rPr>
                      <a:t>6.4%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62F-4CB3-B914-694CB2AD2554}"/>
                </c:ext>
              </c:extLst>
            </c:dLbl>
            <c:dLbl>
              <c:idx val="5"/>
              <c:layout>
                <c:manualLayout>
                  <c:x val="5.5429934212831579E-2"/>
                  <c:y val="0.1015995270692582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5.6%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62F-4CB3-B914-694CB2AD2554}"/>
                </c:ext>
              </c:extLst>
            </c:dLbl>
            <c:dLbl>
              <c:idx val="6"/>
              <c:layout>
                <c:manualLayout>
                  <c:x val="-1.989561741417957E-2"/>
                  <c:y val="2.1459300124801167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1.5%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62F-4CB3-B914-694CB2AD2554}"/>
                </c:ext>
              </c:extLst>
            </c:dLbl>
            <c:dLbl>
              <c:idx val="7"/>
              <c:layout>
                <c:manualLayout>
                  <c:x val="4.5290691448258279E-2"/>
                  <c:y val="-1.651448553545660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0.9%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62F-4CB3-B914-694CB2AD2554}"/>
                </c:ext>
              </c:extLst>
            </c:dLbl>
            <c:dLbl>
              <c:idx val="8"/>
              <c:layout>
                <c:manualLayout>
                  <c:x val="0.13906596163523782"/>
                  <c:y val="-5.7211821372487809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0.4%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762F-4CB3-B914-694CB2AD255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Sheet2!$A$1:$A$9</c:f>
              <c:strCache>
                <c:ptCount val="9"/>
                <c:pt idx="0">
                  <c:v>Natural Gas</c:v>
                </c:pt>
                <c:pt idx="1">
                  <c:v>Coal</c:v>
                </c:pt>
                <c:pt idx="2">
                  <c:v>Uranium</c:v>
                </c:pt>
                <c:pt idx="3">
                  <c:v>Petroleum</c:v>
                </c:pt>
                <c:pt idx="4">
                  <c:v>Hydropower</c:v>
                </c:pt>
                <c:pt idx="5">
                  <c:v>Wind</c:v>
                </c:pt>
                <c:pt idx="6">
                  <c:v>Biomass</c:v>
                </c:pt>
                <c:pt idx="7">
                  <c:v>Solar</c:v>
                </c:pt>
                <c:pt idx="8">
                  <c:v>Geothermal</c:v>
                </c:pt>
              </c:strCache>
            </c:strRef>
          </c:cat>
          <c:val>
            <c:numRef>
              <c:f>Sheet2!$B$1:$B$9</c:f>
              <c:numCache>
                <c:formatCode>0.00%</c:formatCode>
                <c:ptCount val="9"/>
                <c:pt idx="0">
                  <c:v>0.34</c:v>
                </c:pt>
                <c:pt idx="1">
                  <c:v>0.30599999999999999</c:v>
                </c:pt>
                <c:pt idx="2">
                  <c:v>0.19900000000000001</c:v>
                </c:pt>
                <c:pt idx="3">
                  <c:v>6.0000000000000001E-3</c:v>
                </c:pt>
                <c:pt idx="4">
                  <c:v>6.4000000000000001E-2</c:v>
                </c:pt>
                <c:pt idx="5">
                  <c:v>5.6000000000000001E-2</c:v>
                </c:pt>
                <c:pt idx="6">
                  <c:v>1.4999999999999999E-2</c:v>
                </c:pt>
                <c:pt idx="7">
                  <c:v>8.9999999999999993E-3</c:v>
                </c:pt>
                <c:pt idx="8">
                  <c:v>4.0000000000000001E-3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762F-4CB3-B914-694CB2AD2554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3549" y="1618012"/>
            <a:ext cx="9168071" cy="5257800"/>
          </a:xfrm>
          <a:prstGeom prst="rect">
            <a:avLst/>
          </a:prstGeom>
          <a:solidFill>
            <a:srgbClr val="77787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PPT_GraphicLines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49" y="3060700"/>
            <a:ext cx="6705600" cy="266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50544" y="3496733"/>
            <a:ext cx="5056840" cy="633270"/>
          </a:xfrm>
        </p:spPr>
        <p:txBody>
          <a:bodyPr anchor="t">
            <a:normAutofit/>
          </a:bodyPr>
          <a:lstStyle>
            <a:lvl1pPr algn="l">
              <a:defRPr sz="4400" b="1" i="0" cap="all" baseline="0">
                <a:solidFill>
                  <a:schemeClr val="bg1"/>
                </a:solidFill>
                <a:latin typeface="Berthold Akzidenz Grotesk BE"/>
              </a:defRPr>
            </a:lvl1pPr>
          </a:lstStyle>
          <a:p>
            <a:r>
              <a:rPr lang="en-US" dirty="0"/>
              <a:t>PROJECT TITLE</a:t>
            </a:r>
          </a:p>
        </p:txBody>
      </p:sp>
      <p:pic>
        <p:nvPicPr>
          <p:cNvPr id="12" name="Picture 11" descr="PPT_GraphicLines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485" y="4894872"/>
            <a:ext cx="6705600" cy="2667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450544" y="4138470"/>
            <a:ext cx="5056840" cy="441997"/>
          </a:xfrm>
        </p:spPr>
        <p:txBody>
          <a:bodyPr anchor="t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0" i="0" cap="all" baseline="0">
                <a:solidFill>
                  <a:schemeClr val="bg1"/>
                </a:solidFill>
                <a:latin typeface="Berthold Akzidenz Grotesk BE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   DATE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089613" y="4246912"/>
            <a:ext cx="0" cy="3937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Powerpoint_Layout_2016-01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"/>
            <a:ext cx="9144000" cy="1569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520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6FCC8-4AE7-A749-958A-EEB49E5A0F0C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7A27-4FAA-E145-85C7-21CD52E9F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260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6FCC8-4AE7-A749-958A-EEB49E5A0F0C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7A27-4FAA-E145-85C7-21CD52E9F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520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4178300" cy="512762"/>
          </a:xfrm>
        </p:spPr>
        <p:txBody>
          <a:bodyPr anchor="t">
            <a:normAutofit/>
          </a:bodyPr>
          <a:lstStyle>
            <a:lvl1pPr algn="l">
              <a:defRPr sz="2400" b="0" i="0">
                <a:solidFill>
                  <a:srgbClr val="45A4CF"/>
                </a:solidFill>
                <a:latin typeface="Akzidenz Grotesk BE Bold"/>
                <a:cs typeface="Akzidenz Grotesk BE Bold"/>
              </a:defRPr>
            </a:lvl1pPr>
          </a:lstStyle>
          <a:p>
            <a:pPr marL="0" indent="0"/>
            <a:r>
              <a:rPr lang="en-US" sz="2400" dirty="0">
                <a:solidFill>
                  <a:srgbClr val="00AEEF"/>
                </a:solidFill>
                <a:latin typeface="Akzidenz Grotesk BE Bold"/>
                <a:cs typeface="Akzidenz Grotesk BE Bold"/>
              </a:rPr>
              <a:t>PAGE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5156200" y="317500"/>
            <a:ext cx="3492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r">
              <a:buNone/>
            </a:pPr>
            <a:r>
              <a:rPr lang="en-US" dirty="0">
                <a:solidFill>
                  <a:srgbClr val="00AEEF"/>
                </a:solidFill>
              </a:rPr>
              <a:t>PROJECT TITLE</a:t>
            </a:r>
          </a:p>
        </p:txBody>
      </p:sp>
      <p:pic>
        <p:nvPicPr>
          <p:cNvPr id="4" name="Picture 3" descr="Powerpoint_Layout_2016-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5916"/>
            <a:ext cx="9144000" cy="71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869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6FCC8-4AE7-A749-958A-EEB49E5A0F0C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7A27-4FAA-E145-85C7-21CD52E9F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118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6FCC8-4AE7-A749-958A-EEB49E5A0F0C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7A27-4FAA-E145-85C7-21CD52E9F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551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6FCC8-4AE7-A749-958A-EEB49E5A0F0C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7A27-4FAA-E145-85C7-21CD52E9F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093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6FCC8-4AE7-A749-958A-EEB49E5A0F0C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7A27-4FAA-E145-85C7-21CD52E9F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271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6FCC8-4AE7-A749-958A-EEB49E5A0F0C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7A27-4FAA-E145-85C7-21CD52E9F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482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6FCC8-4AE7-A749-958A-EEB49E5A0F0C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7A27-4FAA-E145-85C7-21CD52E9F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323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6FCC8-4AE7-A749-958A-EEB49E5A0F0C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7A27-4FAA-E145-85C7-21CD52E9F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748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6FCC8-4AE7-A749-958A-EEB49E5A0F0C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667A27-4FAA-E145-85C7-21CD52E9F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255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energy.gov/science-innovation/energy-sources/nuclear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ia.gov/" TargetMode="External"/><Relationship Id="rId2" Type="http://schemas.openxmlformats.org/officeDocument/2006/relationships/hyperlink" Target="mailto:info@need.or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780693" y="3657600"/>
            <a:ext cx="6617256" cy="1052623"/>
          </a:xfrm>
          <a:solidFill>
            <a:srgbClr val="797979"/>
          </a:solidFill>
        </p:spPr>
        <p:txBody>
          <a:bodyPr>
            <a:normAutofit/>
          </a:bodyPr>
          <a:lstStyle/>
          <a:p>
            <a:r>
              <a:rPr lang="en-US" sz="4000" dirty="0"/>
              <a:t>Exploring Nuclear Energy</a:t>
            </a:r>
          </a:p>
        </p:txBody>
      </p:sp>
      <p:pic>
        <p:nvPicPr>
          <p:cNvPr id="5" name="Picture 2" descr="C:\Users\Yvonne\Desktop\LogoColorNationalEnergyEducationDevelopm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857" y="354363"/>
            <a:ext cx="1438275" cy="939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51981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77075" y="342900"/>
            <a:ext cx="1609725" cy="361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Anatomy of a Nuclear Power Plant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76350"/>
            <a:ext cx="8839200" cy="4867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7722301" y="5788876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 NRC</a:t>
            </a:r>
          </a:p>
        </p:txBody>
      </p:sp>
    </p:spTree>
    <p:extLst>
      <p:ext uri="{BB962C8B-B14F-4D97-AF65-F5344CB8AC3E}">
        <p14:creationId xmlns:p14="http://schemas.microsoft.com/office/powerpoint/2010/main" val="512448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77075" y="342900"/>
            <a:ext cx="1609725" cy="361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78300" cy="512762"/>
          </a:xfrm>
        </p:spPr>
        <p:txBody>
          <a:bodyPr>
            <a:normAutofit/>
          </a:bodyPr>
          <a:lstStyle/>
          <a:p>
            <a:r>
              <a:rPr lang="en-US" dirty="0"/>
              <a:t>Advantages of Nuclear Power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/>
              <a:t>Clean</a:t>
            </a:r>
          </a:p>
          <a:p>
            <a:r>
              <a:rPr lang="en-US" dirty="0"/>
              <a:t>Plentiful Supply</a:t>
            </a:r>
          </a:p>
          <a:p>
            <a:r>
              <a:rPr lang="en-US" dirty="0"/>
              <a:t>High energy content in uranium</a:t>
            </a:r>
          </a:p>
          <a:p>
            <a:pPr lvl="1"/>
            <a:r>
              <a:rPr lang="en-US" dirty="0"/>
              <a:t>Small fuel pellet</a:t>
            </a:r>
          </a:p>
          <a:p>
            <a:pPr lvl="1"/>
            <a:r>
              <a:rPr lang="en-US" dirty="0"/>
              <a:t>Can provide base load power </a:t>
            </a:r>
          </a:p>
          <a:p>
            <a:pPr lvl="1"/>
            <a:r>
              <a:rPr lang="en-US" dirty="0"/>
              <a:t>Energy savings in transportation</a:t>
            </a:r>
          </a:p>
          <a:p>
            <a:r>
              <a:rPr lang="en-US" dirty="0"/>
              <a:t>Operating cost is low after construction</a:t>
            </a:r>
          </a:p>
          <a:p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CDCDD726-4FE4-43E5-A649-7FB9B16EB9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574" y="531019"/>
            <a:ext cx="2557226" cy="158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321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77075" y="342900"/>
            <a:ext cx="1609725" cy="361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819650" cy="512762"/>
          </a:xfrm>
        </p:spPr>
        <p:txBody>
          <a:bodyPr>
            <a:normAutofit/>
          </a:bodyPr>
          <a:lstStyle/>
          <a:p>
            <a:r>
              <a:rPr lang="en-US" dirty="0"/>
              <a:t>Drawbacks to Using Nuclear Power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/>
              <a:t>Initial construction costs</a:t>
            </a:r>
          </a:p>
          <a:p>
            <a:r>
              <a:rPr lang="en-US" dirty="0"/>
              <a:t>Radioactive waste byproduct</a:t>
            </a:r>
          </a:p>
          <a:p>
            <a:r>
              <a:rPr lang="en-US" dirty="0"/>
              <a:t>Storage</a:t>
            </a:r>
          </a:p>
          <a:p>
            <a:r>
              <a:rPr lang="en-US" dirty="0"/>
              <a:t>Natural disasters</a:t>
            </a:r>
          </a:p>
          <a:p>
            <a:r>
              <a:rPr lang="en-US" dirty="0"/>
              <a:t>Public perception</a:t>
            </a:r>
          </a:p>
        </p:txBody>
      </p:sp>
    </p:spTree>
    <p:extLst>
      <p:ext uri="{BB962C8B-B14F-4D97-AF65-F5344CB8AC3E}">
        <p14:creationId xmlns:p14="http://schemas.microsoft.com/office/powerpoint/2010/main" val="6505979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77075" y="342900"/>
            <a:ext cx="1609725" cy="361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New Nuclear Technologies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r>
              <a:rPr lang="en-US" sz="2800" dirty="0"/>
              <a:t>Modular, small-scale reactors</a:t>
            </a:r>
          </a:p>
          <a:p>
            <a:r>
              <a:rPr lang="en-US" sz="2800" dirty="0"/>
              <a:t>Breeder reactors</a:t>
            </a:r>
          </a:p>
          <a:p>
            <a:pPr marL="0" indent="0">
              <a:buNone/>
            </a:pPr>
            <a:endParaRPr lang="en-US" sz="2800" dirty="0">
              <a:solidFill>
                <a:srgbClr val="0070C0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http://www.energy.gov/science-innovation/energy-sources/nuclear</a:t>
            </a:r>
            <a:endParaRPr lang="en-US" sz="2000" dirty="0">
              <a:solidFill>
                <a:srgbClr val="0070C0"/>
              </a:solidFill>
            </a:endParaRPr>
          </a:p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323" y="1417638"/>
            <a:ext cx="4505280" cy="245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486400" y="4202151"/>
            <a:ext cx="3429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Image courtesy of Department of Energy</a:t>
            </a:r>
          </a:p>
        </p:txBody>
      </p:sp>
    </p:spTree>
    <p:extLst>
      <p:ext uri="{BB962C8B-B14F-4D97-AF65-F5344CB8AC3E}">
        <p14:creationId xmlns:p14="http://schemas.microsoft.com/office/powerpoint/2010/main" val="30214914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77075" y="342900"/>
            <a:ext cx="1609725" cy="361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78300" cy="512762"/>
          </a:xfrm>
        </p:spPr>
        <p:txBody>
          <a:bodyPr/>
          <a:lstStyle/>
          <a:p>
            <a:r>
              <a:rPr lang="en-US" dirty="0"/>
              <a:t>Food for thought…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65544" y="1833599"/>
            <a:ext cx="6528391" cy="4470991"/>
          </a:xfrm>
        </p:spPr>
        <p:txBody>
          <a:bodyPr>
            <a:normAutofit fontScale="62500" lnSpcReduction="20000"/>
          </a:bodyPr>
          <a:lstStyle/>
          <a:p>
            <a:pPr>
              <a:buNone/>
              <a:defRPr/>
            </a:pPr>
            <a:endParaRPr lang="en-US" dirty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/>
              <a:t>Efficient vehicles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/>
              <a:t>Reduced use of vehicles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/>
              <a:t>Efficient buildings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/>
              <a:t>Efficient coal power plants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/>
              <a:t>Gas instead of coal power plants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/>
              <a:t>Capture CO</a:t>
            </a:r>
            <a:r>
              <a:rPr lang="en-US" baseline="-25000" dirty="0"/>
              <a:t>2</a:t>
            </a:r>
            <a:r>
              <a:rPr lang="en-US" dirty="0"/>
              <a:t> at base load power plant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>
                <a:solidFill>
                  <a:srgbClr val="0070C0"/>
                </a:solidFill>
              </a:rPr>
              <a:t>Nuclear power for coal power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/>
              <a:t>Wind power for coal power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/>
              <a:t>Photovoltaic power for coal power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/>
              <a:t>Capture CO</a:t>
            </a:r>
            <a:r>
              <a:rPr lang="en-US" baseline="-25000" dirty="0"/>
              <a:t>2</a:t>
            </a:r>
            <a:r>
              <a:rPr lang="en-US" dirty="0"/>
              <a:t> at H</a:t>
            </a:r>
            <a:r>
              <a:rPr lang="en-US" baseline="-25000" dirty="0"/>
              <a:t>2</a:t>
            </a:r>
            <a:r>
              <a:rPr lang="en-US" dirty="0"/>
              <a:t> plant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/>
              <a:t>Capture CO</a:t>
            </a:r>
            <a:r>
              <a:rPr lang="en-US" baseline="-25000" dirty="0"/>
              <a:t>2</a:t>
            </a:r>
            <a:r>
              <a:rPr lang="en-US" dirty="0"/>
              <a:t> at coal-to-</a:t>
            </a:r>
            <a:r>
              <a:rPr lang="en-US" dirty="0" err="1"/>
              <a:t>synfuels</a:t>
            </a:r>
            <a:r>
              <a:rPr lang="en-US" dirty="0"/>
              <a:t> plant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/>
              <a:t>Wind H</a:t>
            </a:r>
            <a:r>
              <a:rPr lang="en-US" baseline="-25000" dirty="0"/>
              <a:t>2</a:t>
            </a:r>
            <a:r>
              <a:rPr lang="en-US" dirty="0"/>
              <a:t> in fuel-cell car for gasoline in hybrid car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/>
              <a:t>Biomass fuel for fossil fuel </a:t>
            </a: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18F92E-D06A-4155-9BAB-87C22B84D93A}"/>
              </a:ext>
            </a:extLst>
          </p:cNvPr>
          <p:cNvSpPr txBox="1">
            <a:spLocks/>
          </p:cNvSpPr>
          <p:nvPr/>
        </p:nvSpPr>
        <p:spPr>
          <a:xfrm>
            <a:off x="606056" y="1004385"/>
            <a:ext cx="7439595" cy="11521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latin typeface="+mj-lt"/>
              </a:rPr>
              <a:t>Of the 15 methods (wedges) proposed by a Princeton University study to stabilize Carbon Dioxide emissions, 13 of them relate to energy use.  Implementation of any 7 would accomplish the goal of stabilizing emissions. </a:t>
            </a:r>
          </a:p>
        </p:txBody>
      </p:sp>
    </p:spTree>
    <p:extLst>
      <p:ext uri="{BB962C8B-B14F-4D97-AF65-F5344CB8AC3E}">
        <p14:creationId xmlns:p14="http://schemas.microsoft.com/office/powerpoint/2010/main" val="22780988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77075" y="342900"/>
            <a:ext cx="1609725" cy="361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78300" cy="512762"/>
          </a:xfrm>
        </p:spPr>
        <p:txBody>
          <a:bodyPr/>
          <a:lstStyle/>
          <a:p>
            <a:r>
              <a:rPr lang="en-US" dirty="0"/>
              <a:t>For More Information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45019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en-US" altLang="en-US" b="1" dirty="0"/>
              <a:t>The NEED Project</a:t>
            </a:r>
            <a:endParaRPr lang="en-US" altLang="en-US" b="1" dirty="0">
              <a:solidFill>
                <a:srgbClr val="262626"/>
              </a:solidFill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>
              <a:buNone/>
            </a:pPr>
            <a:r>
              <a:rPr lang="en-US" altLang="en-US" dirty="0">
                <a:solidFill>
                  <a:srgbClr val="0070C0"/>
                </a:solidFill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www.need.org</a:t>
            </a:r>
            <a:endParaRPr lang="en-US" altLang="en-US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n-US" altLang="en-US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info@need.org</a:t>
            </a:r>
            <a:endParaRPr lang="en-US" altLang="en-US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n-US" altLang="en-US" dirty="0">
                <a:solidFill>
                  <a:srgbClr val="262626"/>
                </a:solidFill>
              </a:rPr>
              <a:t>1-800-875-5029</a:t>
            </a:r>
          </a:p>
          <a:p>
            <a:pPr algn="ctr">
              <a:buNone/>
            </a:pPr>
            <a:r>
              <a:rPr lang="en-US" altLang="en-US" b="1" dirty="0">
                <a:solidFill>
                  <a:srgbClr val="262626"/>
                </a:solidFill>
              </a:rPr>
              <a:t>Energy Information Administration</a:t>
            </a:r>
          </a:p>
          <a:p>
            <a:pPr algn="ctr">
              <a:buNone/>
            </a:pPr>
            <a:r>
              <a:rPr lang="en-US" altLang="en-US" b="1" dirty="0">
                <a:solidFill>
                  <a:srgbClr val="262626"/>
                </a:solidFill>
              </a:rPr>
              <a:t>U.S. Department of Energy</a:t>
            </a:r>
          </a:p>
          <a:p>
            <a:pPr algn="ctr">
              <a:buNone/>
            </a:pPr>
            <a:r>
              <a:rPr lang="en-US" altLang="en-US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www.eia.gov</a:t>
            </a:r>
            <a:endParaRPr lang="en-US" alt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638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77075" y="342900"/>
            <a:ext cx="1609725" cy="361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457200" y="397730"/>
            <a:ext cx="8229600" cy="815608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Nuclear Fusion and Fission</a:t>
            </a:r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Nuclear Fusion</a:t>
            </a:r>
            <a:endParaRPr lang="en-US" dirty="0"/>
          </a:p>
        </p:txBody>
      </p:sp>
      <p:sp>
        <p:nvSpPr>
          <p:cNvPr id="7" name="Content Placeholder 5"/>
          <p:cNvSpPr>
            <a:spLocks noGrp="1"/>
          </p:cNvSpPr>
          <p:nvPr>
            <p:ph sz="half" idx="4294967295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Small nuclei into large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Immense temperature and pressure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Core of stars</a:t>
            </a:r>
          </a:p>
          <a:p>
            <a:endParaRPr lang="en-US" dirty="0"/>
          </a:p>
        </p:txBody>
      </p:sp>
      <p:sp>
        <p:nvSpPr>
          <p:cNvPr id="8" name="Text Placeholder 6"/>
          <p:cNvSpPr txBox="1">
            <a:spLocks/>
          </p:cNvSpPr>
          <p:nvPr/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Nuclear Fission</a:t>
            </a:r>
            <a:endParaRPr lang="en-US" dirty="0"/>
          </a:p>
        </p:txBody>
      </p:sp>
      <p:sp>
        <p:nvSpPr>
          <p:cNvPr id="9" name="Content Placeholder 7"/>
          <p:cNvSpPr>
            <a:spLocks noGrp="1"/>
          </p:cNvSpPr>
          <p:nvPr>
            <p:ph sz="quarter" idx="4294967295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/>
          <a:p>
            <a:r>
              <a:rPr lang="en-US" sz="2800" dirty="0"/>
              <a:t>Large nuclei into small</a:t>
            </a:r>
          </a:p>
          <a:p>
            <a:r>
              <a:rPr lang="en-US" sz="2800" dirty="0"/>
              <a:t>Critical mass to sustain</a:t>
            </a:r>
          </a:p>
          <a:p>
            <a:r>
              <a:rPr lang="en-US" sz="2800" dirty="0"/>
              <a:t>Two isotopes we use</a:t>
            </a:r>
          </a:p>
          <a:p>
            <a:endParaRPr lang="en-US" dirty="0"/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552450" y="5583117"/>
            <a:ext cx="6400800" cy="7620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Iron is the “dead end” of both fusion and fission – it is the lowest energy nucleus and cannot be split or fused.</a:t>
            </a:r>
          </a:p>
        </p:txBody>
      </p:sp>
    </p:spTree>
    <p:extLst>
      <p:ext uri="{BB962C8B-B14F-4D97-AF65-F5344CB8AC3E}">
        <p14:creationId xmlns:p14="http://schemas.microsoft.com/office/powerpoint/2010/main" val="1582182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77075" y="342900"/>
            <a:ext cx="1609725" cy="361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85750" y="493713"/>
            <a:ext cx="8629650" cy="11430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Global Total Primary Energy Supply (TPES) by fuel, 2017</a:t>
            </a:r>
            <a:br>
              <a:rPr lang="en-US" sz="3600" dirty="0"/>
            </a:br>
            <a:r>
              <a:rPr lang="en-US" sz="1600" dirty="0"/>
              <a:t>Nuclear provides 5% of total energy and 10% of global electricity generation.</a:t>
            </a:r>
            <a:br>
              <a:rPr lang="en-US" sz="3600" dirty="0">
                <a:solidFill>
                  <a:schemeClr val="accent3"/>
                </a:solidFill>
              </a:rPr>
            </a:b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112926"/>
            <a:ext cx="32766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latin typeface="+mn-lt"/>
                <a:cs typeface="+mn-cs"/>
              </a:rPr>
              <a:t>Data: International Energy Agency</a:t>
            </a:r>
          </a:p>
        </p:txBody>
      </p:sp>
      <p:graphicFrame>
        <p:nvGraphicFramePr>
          <p:cNvPr id="6" name="Char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3906058"/>
              </p:ext>
            </p:extLst>
          </p:nvPr>
        </p:nvGraphicFramePr>
        <p:xfrm>
          <a:off x="685800" y="1109426"/>
          <a:ext cx="7614491" cy="5283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50915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77075" y="342900"/>
            <a:ext cx="1609725" cy="361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04800" y="342900"/>
            <a:ext cx="8534400" cy="855969"/>
          </a:xfrm>
        </p:spPr>
        <p:txBody>
          <a:bodyPr>
            <a:normAutofit/>
          </a:bodyPr>
          <a:lstStyle/>
          <a:p>
            <a:r>
              <a:rPr lang="en-US" sz="3200" dirty="0"/>
              <a:t>Top 5 Nuclear Generating Countries, 2015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3DD96D0-9E3F-43BC-A530-E88B52637DE5}"/>
              </a:ext>
            </a:extLst>
          </p:cNvPr>
          <p:cNvGrpSpPr/>
          <p:nvPr/>
        </p:nvGrpSpPr>
        <p:grpSpPr>
          <a:xfrm>
            <a:off x="493296" y="1350282"/>
            <a:ext cx="8650704" cy="4539036"/>
            <a:chOff x="1364012" y="1528010"/>
            <a:chExt cx="8650704" cy="453903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7313851-CD24-4481-B38C-7552634840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9309" t="14737" r="24902" b="36807"/>
            <a:stretch/>
          </p:blipFill>
          <p:spPr>
            <a:xfrm>
              <a:off x="1364012" y="1528010"/>
              <a:ext cx="7094622" cy="4223085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DD1F1EF-CAE1-4491-B2F2-BABA602E10CD}"/>
                </a:ext>
              </a:extLst>
            </p:cNvPr>
            <p:cNvSpPr txBox="1"/>
            <p:nvPr/>
          </p:nvSpPr>
          <p:spPr>
            <a:xfrm>
              <a:off x="1364012" y="5790047"/>
              <a:ext cx="86507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Source: U.S. Energy Information Administration, International Energy Statistics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75937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77075" y="342900"/>
            <a:ext cx="1609725" cy="361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436563"/>
            <a:ext cx="8229600" cy="520367"/>
          </a:xfrm>
        </p:spPr>
        <p:txBody>
          <a:bodyPr>
            <a:normAutofit fontScale="90000"/>
          </a:bodyPr>
          <a:lstStyle/>
          <a:p>
            <a:r>
              <a:rPr lang="en-US" dirty="0"/>
              <a:t>U.S. Primary Energy Consumption by </a:t>
            </a:r>
            <a:r>
              <a:rPr lang="en-US" altLang="en-US" dirty="0"/>
              <a:t>Source and Sector</a:t>
            </a:r>
            <a:br>
              <a:rPr lang="en-US" dirty="0"/>
            </a:br>
            <a:endParaRPr lang="en-US" dirty="0"/>
          </a:p>
        </p:txBody>
      </p:sp>
      <p:pic>
        <p:nvPicPr>
          <p:cNvPr id="6" name="Picture 5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id="{C63AD403-DD7C-4048-8E60-F508D99E41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45" y="1050593"/>
            <a:ext cx="6803211" cy="526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423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77075" y="342900"/>
            <a:ext cx="1609725" cy="361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4329" y="130843"/>
            <a:ext cx="6214346" cy="710100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U.S. Electricity Production, 2016</a:t>
            </a:r>
          </a:p>
        </p:txBody>
      </p:sp>
      <p:sp>
        <p:nvSpPr>
          <p:cNvPr id="5" name="TextBox 9"/>
          <p:cNvSpPr txBox="1">
            <a:spLocks noChangeArrowheads="1"/>
          </p:cNvSpPr>
          <p:nvPr/>
        </p:nvSpPr>
        <p:spPr bwMode="auto">
          <a:xfrm>
            <a:off x="381000" y="5999410"/>
            <a:ext cx="4572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000" dirty="0"/>
              <a:t>Data provided by US EIA Net Generation by Energy Source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F4ACCAC-F386-4084-BC28-8D3A7CCE1F1E}"/>
              </a:ext>
            </a:extLst>
          </p:cNvPr>
          <p:cNvGrpSpPr/>
          <p:nvPr/>
        </p:nvGrpSpPr>
        <p:grpSpPr>
          <a:xfrm>
            <a:off x="1052623" y="1055075"/>
            <a:ext cx="7710377" cy="5643437"/>
            <a:chOff x="4281235" y="503282"/>
            <a:chExt cx="8384087" cy="6289945"/>
          </a:xfrm>
        </p:grpSpPr>
        <p:graphicFrame>
          <p:nvGraphicFramePr>
            <p:cNvPr id="8" name="Chart 7">
              <a:extLst>
                <a:ext uri="{FF2B5EF4-FFF2-40B4-BE49-F238E27FC236}">
                  <a16:creationId xmlns:a16="http://schemas.microsoft.com/office/drawing/2014/main" id="{0D63249A-A8E7-448F-8F52-CA46D26F95DA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035639196"/>
                </p:ext>
              </p:extLst>
            </p:nvPr>
          </p:nvGraphicFramePr>
          <p:xfrm>
            <a:off x="4281235" y="788927"/>
            <a:ext cx="8384087" cy="60043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B0C60CF-FD13-43BB-B030-AE5C7AD56DC6}"/>
                </a:ext>
              </a:extLst>
            </p:cNvPr>
            <p:cNvSpPr txBox="1"/>
            <p:nvPr/>
          </p:nvSpPr>
          <p:spPr>
            <a:xfrm>
              <a:off x="9205940" y="2863513"/>
              <a:ext cx="15520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Natural Gas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1EAD9A9-8F8F-4C44-B2FF-D61B6A9604E1}"/>
                </a:ext>
              </a:extLst>
            </p:cNvPr>
            <p:cNvSpPr txBox="1"/>
            <p:nvPr/>
          </p:nvSpPr>
          <p:spPr>
            <a:xfrm>
              <a:off x="8111066" y="5248496"/>
              <a:ext cx="7499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Coal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F138315-FA16-40C1-BF44-E684B0CF8CD3}"/>
                </a:ext>
              </a:extLst>
            </p:cNvPr>
            <p:cNvSpPr txBox="1"/>
            <p:nvPr/>
          </p:nvSpPr>
          <p:spPr>
            <a:xfrm>
              <a:off x="6055556" y="3429000"/>
              <a:ext cx="11028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Nuclear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2C5D532-FA4E-4BAA-93AA-6358E448726E}"/>
                </a:ext>
              </a:extLst>
            </p:cNvPr>
            <p:cNvSpPr txBox="1"/>
            <p:nvPr/>
          </p:nvSpPr>
          <p:spPr>
            <a:xfrm>
              <a:off x="5501402" y="1464282"/>
              <a:ext cx="14912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Hydropower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0FB6E21-5594-49B9-9512-EC2E4204F8C3}"/>
                </a:ext>
              </a:extLst>
            </p:cNvPr>
            <p:cNvSpPr txBox="1"/>
            <p:nvPr/>
          </p:nvSpPr>
          <p:spPr>
            <a:xfrm>
              <a:off x="4537879" y="1955259"/>
              <a:ext cx="14912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Petroleum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ECE2281-C0C8-46CD-A0F7-25E435B66B36}"/>
                </a:ext>
              </a:extLst>
            </p:cNvPr>
            <p:cNvSpPr txBox="1"/>
            <p:nvPr/>
          </p:nvSpPr>
          <p:spPr>
            <a:xfrm>
              <a:off x="6174831" y="1064740"/>
              <a:ext cx="14912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Wind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57A4BB3-7D16-4C22-BDE5-60F705833B7B}"/>
                </a:ext>
              </a:extLst>
            </p:cNvPr>
            <p:cNvSpPr txBox="1"/>
            <p:nvPr/>
          </p:nvSpPr>
          <p:spPr>
            <a:xfrm>
              <a:off x="6715572" y="712297"/>
              <a:ext cx="14912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Biomass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7EDB3EB-1270-4493-8F83-FADE8D13CF29}"/>
                </a:ext>
              </a:extLst>
            </p:cNvPr>
            <p:cNvSpPr txBox="1"/>
            <p:nvPr/>
          </p:nvSpPr>
          <p:spPr>
            <a:xfrm>
              <a:off x="8965531" y="565947"/>
              <a:ext cx="14912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Geothermal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47263C2-0CD1-4D0D-A458-235A6A178BA6}"/>
                </a:ext>
              </a:extLst>
            </p:cNvPr>
            <p:cNvSpPr txBox="1"/>
            <p:nvPr/>
          </p:nvSpPr>
          <p:spPr>
            <a:xfrm>
              <a:off x="7694481" y="503282"/>
              <a:ext cx="14912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Solar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81482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77075" y="342900"/>
            <a:ext cx="1609725" cy="361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48418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dirty="0"/>
              <a:t>U.S. Electricity Flow 2017</a:t>
            </a:r>
            <a:br>
              <a:rPr lang="en-US" sz="3100" dirty="0"/>
            </a:br>
            <a:r>
              <a:rPr lang="en-US" sz="2200" dirty="0"/>
              <a:t>Quadrillion Btu</a:t>
            </a:r>
            <a:br>
              <a:rPr lang="en-US" dirty="0"/>
            </a:b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165113"/>
            <a:ext cx="3276600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00" dirty="0">
                <a:latin typeface="+mn-lt"/>
                <a:cs typeface="+mn-cs"/>
              </a:rPr>
              <a:t>Data: Energy Information Administration</a:t>
            </a:r>
          </a:p>
        </p:txBody>
      </p:sp>
      <p:pic>
        <p:nvPicPr>
          <p:cNvPr id="7" name="Picture 6" descr="A close up of text on a white surface&#10;&#10;Description generated with high confidence">
            <a:extLst>
              <a:ext uri="{FF2B5EF4-FFF2-40B4-BE49-F238E27FC236}">
                <a16:creationId xmlns:a16="http://schemas.microsoft.com/office/drawing/2014/main" id="{8D1B056B-102C-4C9A-AB31-4F6E1BDEE6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1" y="1436913"/>
            <a:ext cx="8962618" cy="458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409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map&#10;&#10;Description generated with high confidence">
            <a:extLst>
              <a:ext uri="{FF2B5EF4-FFF2-40B4-BE49-F238E27FC236}">
                <a16:creationId xmlns:a16="http://schemas.microsoft.com/office/drawing/2014/main" id="{44B71BFD-7304-454F-9352-3F3DC549FA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6122"/>
            <a:ext cx="6247459" cy="367497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077075" y="342900"/>
            <a:ext cx="1609725" cy="361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116071"/>
            <a:ext cx="5720316" cy="815608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Nuclear Energy Production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85060" y="6237736"/>
            <a:ext cx="1837660" cy="2460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1000" dirty="0">
                <a:latin typeface="+mj-lt"/>
                <a:cs typeface="+mn-cs"/>
              </a:rPr>
              <a:t>Data: Nuclear Energy Institute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F0C1CA8-BBFC-4B99-A26A-EC6E18DC72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3748558"/>
              </p:ext>
            </p:extLst>
          </p:nvPr>
        </p:nvGraphicFramePr>
        <p:xfrm>
          <a:off x="6237103" y="523875"/>
          <a:ext cx="2906897" cy="55730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4902">
                  <a:extLst>
                    <a:ext uri="{9D8B030D-6E8A-4147-A177-3AD203B41FA5}">
                      <a16:colId xmlns:a16="http://schemas.microsoft.com/office/drawing/2014/main" val="3091376592"/>
                    </a:ext>
                  </a:extLst>
                </a:gridCol>
                <a:gridCol w="1601995">
                  <a:extLst>
                    <a:ext uri="{9D8B030D-6E8A-4147-A177-3AD203B41FA5}">
                      <a16:colId xmlns:a16="http://schemas.microsoft.com/office/drawing/2014/main" val="3089093552"/>
                    </a:ext>
                  </a:extLst>
                </a:gridCol>
              </a:tblGrid>
              <a:tr h="604755">
                <a:tc>
                  <a:txBody>
                    <a:bodyPr/>
                    <a:lstStyle/>
                    <a:p>
                      <a:r>
                        <a:rPr lang="en-US" dirty="0"/>
                        <a:t>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% Electricity from Nuclear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1363766"/>
                  </a:ext>
                </a:extLst>
              </a:tr>
              <a:tr h="32886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U.S. Total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19.9%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09745240"/>
                  </a:ext>
                </a:extLst>
              </a:tr>
              <a:tr h="32886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South Carolina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58.1%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16870217"/>
                  </a:ext>
                </a:extLst>
              </a:tr>
              <a:tr h="32886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New Hampshire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57.1%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06822599"/>
                  </a:ext>
                </a:extLst>
              </a:tr>
              <a:tr h="32886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Illinois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53.4%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38285619"/>
                  </a:ext>
                </a:extLst>
              </a:tr>
              <a:tr h="32886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Connecticut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48.4%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76890463"/>
                  </a:ext>
                </a:extLst>
              </a:tr>
              <a:tr h="32886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Maryland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44.3%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348291"/>
                  </a:ext>
                </a:extLst>
              </a:tr>
              <a:tr h="32886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New Jersey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44.2%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34308003"/>
                  </a:ext>
                </a:extLst>
              </a:tr>
              <a:tr h="32886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Pennsylvania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41.6%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53990620"/>
                  </a:ext>
                </a:extLst>
              </a:tr>
              <a:tr h="32886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Tennessee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40.0%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94839518"/>
                  </a:ext>
                </a:extLst>
              </a:tr>
              <a:tr h="32886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New York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33.0%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32059643"/>
                  </a:ext>
                </a:extLst>
              </a:tr>
              <a:tr h="32886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Virginia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32.7%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14286318"/>
                  </a:ext>
                </a:extLst>
              </a:tr>
              <a:tr h="32886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North Carolina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32.4%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90700946"/>
                  </a:ext>
                </a:extLst>
              </a:tr>
              <a:tr h="32886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Alabama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31.3%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53356060"/>
                  </a:ext>
                </a:extLst>
              </a:tr>
              <a:tr h="32886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Arizona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30.6%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81734648"/>
                  </a:ext>
                </a:extLst>
              </a:tr>
              <a:tr h="32886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Michigan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28.0%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395153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6887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77075" y="342900"/>
            <a:ext cx="1609725" cy="361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Anatomy of a Nuclear Power Plant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07988"/>
            <a:ext cx="8785788" cy="49567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7623738" y="5772149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 NRC</a:t>
            </a:r>
          </a:p>
        </p:txBody>
      </p:sp>
    </p:spTree>
    <p:extLst>
      <p:ext uri="{BB962C8B-B14F-4D97-AF65-F5344CB8AC3E}">
        <p14:creationId xmlns:p14="http://schemas.microsoft.com/office/powerpoint/2010/main" val="2550547928"/>
      </p:ext>
    </p:extLst>
  </p:cSld>
  <p:clrMapOvr>
    <a:masterClrMapping/>
  </p:clrMapOvr>
</p:sld>
</file>

<file path=ppt/theme/theme1.xml><?xml version="1.0" encoding="utf-8"?>
<a:theme xmlns:a="http://schemas.openxmlformats.org/drawingml/2006/main" name="ESP_Template_201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P_Template_2016.potx [Read-Only]" id="{24D0B800-9074-4EA1-BD09-FDB42A66153A}" vid="{8DF107D7-8C77-452B-BB89-416B764990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ESP_Template_2016</Template>
  <TotalTime>18</TotalTime>
  <Words>472</Words>
  <Application>Microsoft Office PowerPoint</Application>
  <PresentationFormat>On-screen Show (4:3)</PresentationFormat>
  <Paragraphs>127</Paragraphs>
  <Slides>15</Slides>
  <Notes>0</Notes>
  <HiddenSlides>5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Akzidenz Grotesk BE Bold</vt:lpstr>
      <vt:lpstr>Arial</vt:lpstr>
      <vt:lpstr>Berthold Akzidenz Grotesk BE</vt:lpstr>
      <vt:lpstr>Berthold Akzidenz Grotesk BE Light</vt:lpstr>
      <vt:lpstr>Calibri</vt:lpstr>
      <vt:lpstr>ESP_Template_2016</vt:lpstr>
      <vt:lpstr>Exploring Nuclear Energy</vt:lpstr>
      <vt:lpstr>Nuclear Fusion and Fission</vt:lpstr>
      <vt:lpstr>Global Total Primary Energy Supply (TPES) by fuel, 2017 Nuclear provides 5% of total energy and 10% of global electricity generation. </vt:lpstr>
      <vt:lpstr>Top 5 Nuclear Generating Countries, 2015</vt:lpstr>
      <vt:lpstr>U.S. Primary Energy Consumption by Source and Sector </vt:lpstr>
      <vt:lpstr>U.S. Electricity Production, 2016</vt:lpstr>
      <vt:lpstr>U.S. Electricity Flow 2017 Quadrillion Btu </vt:lpstr>
      <vt:lpstr>Nuclear Energy Production</vt:lpstr>
      <vt:lpstr>Anatomy of a Nuclear Power Plant</vt:lpstr>
      <vt:lpstr>Anatomy of a Nuclear Power Plant</vt:lpstr>
      <vt:lpstr>Advantages of Nuclear Power</vt:lpstr>
      <vt:lpstr>Drawbacks to Using Nuclear Power</vt:lpstr>
      <vt:lpstr>New Nuclear Technologies</vt:lpstr>
      <vt:lpstr>Food for thought…</vt:lpstr>
      <vt:lpstr>For More Information</vt:lpstr>
    </vt:vector>
  </TitlesOfParts>
  <Company>Paco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Exploring Nuclear Energy</dc:title>
  <dc:creator>Yvonne Cramer</dc:creator>
  <cp:lastModifiedBy>Kim Swan</cp:lastModifiedBy>
  <cp:revision>5</cp:revision>
  <dcterms:created xsi:type="dcterms:W3CDTF">2016-09-27T14:03:13Z</dcterms:created>
  <dcterms:modified xsi:type="dcterms:W3CDTF">2019-02-06T18:28:14Z</dcterms:modified>
</cp:coreProperties>
</file>