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297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4" autoAdjust="0"/>
    <p:restoredTop sz="94660"/>
  </p:normalViewPr>
  <p:slideViewPr>
    <p:cSldViewPr snapToGrid="0">
      <p:cViewPr varScale="1">
        <p:scale>
          <a:sx n="95" d="100"/>
          <a:sy n="95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745C3-A96E-427F-B8E6-5B3739B80C1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56233-CF61-4074-A65C-1B165AF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sv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9576" r="16277" b="22914"/>
          <a:stretch/>
        </p:blipFill>
        <p:spPr>
          <a:xfrm>
            <a:off x="9807581" y="4896739"/>
            <a:ext cx="2831759" cy="21618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724487">
            <a:off x="8453064" y="5265366"/>
            <a:ext cx="4599706" cy="106601"/>
          </a:xfrm>
          <a:custGeom>
            <a:avLst/>
            <a:gdLst>
              <a:gd name="connsiteX0" fmla="*/ 0 w 4540003"/>
              <a:gd name="connsiteY0" fmla="*/ 0 h 106601"/>
              <a:gd name="connsiteX1" fmla="*/ 4540003 w 4540003"/>
              <a:gd name="connsiteY1" fmla="*/ 0 h 106601"/>
              <a:gd name="connsiteX2" fmla="*/ 4540003 w 4540003"/>
              <a:gd name="connsiteY2" fmla="*/ 106601 h 106601"/>
              <a:gd name="connsiteX3" fmla="*/ 0 w 4540003"/>
              <a:gd name="connsiteY3" fmla="*/ 106601 h 106601"/>
              <a:gd name="connsiteX4" fmla="*/ 0 w 4540003"/>
              <a:gd name="connsiteY4" fmla="*/ 0 h 106601"/>
              <a:gd name="connsiteX0" fmla="*/ 0 w 4599706"/>
              <a:gd name="connsiteY0" fmla="*/ 0 h 106601"/>
              <a:gd name="connsiteX1" fmla="*/ 4540003 w 4599706"/>
              <a:gd name="connsiteY1" fmla="*/ 0 h 106601"/>
              <a:gd name="connsiteX2" fmla="*/ 4599706 w 4599706"/>
              <a:gd name="connsiteY2" fmla="*/ 90033 h 106601"/>
              <a:gd name="connsiteX3" fmla="*/ 0 w 4599706"/>
              <a:gd name="connsiteY3" fmla="*/ 106601 h 106601"/>
              <a:gd name="connsiteX4" fmla="*/ 0 w 4599706"/>
              <a:gd name="connsiteY4" fmla="*/ 0 h 10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9706" h="106601">
                <a:moveTo>
                  <a:pt x="0" y="0"/>
                </a:moveTo>
                <a:lnTo>
                  <a:pt x="4540003" y="0"/>
                </a:lnTo>
                <a:lnTo>
                  <a:pt x="4599706" y="90033"/>
                </a:lnTo>
                <a:lnTo>
                  <a:pt x="0" y="10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340825"/>
            <a:ext cx="10672764" cy="1517174"/>
          </a:xfrm>
          <a:custGeom>
            <a:avLst/>
            <a:gdLst>
              <a:gd name="connsiteX0" fmla="*/ 0 w 12192000"/>
              <a:gd name="connsiteY0" fmla="*/ 0 h 1517174"/>
              <a:gd name="connsiteX1" fmla="*/ 12192000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2192000"/>
              <a:gd name="connsiteY0" fmla="*/ 0 h 1517174"/>
              <a:gd name="connsiteX1" fmla="*/ 10906125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0906125"/>
              <a:gd name="connsiteY0" fmla="*/ 0 h 1517174"/>
              <a:gd name="connsiteX1" fmla="*/ 10906125 w 10906125"/>
              <a:gd name="connsiteY1" fmla="*/ 0 h 1517174"/>
              <a:gd name="connsiteX2" fmla="*/ 9563100 w 10906125"/>
              <a:gd name="connsiteY2" fmla="*/ 1517174 h 1517174"/>
              <a:gd name="connsiteX3" fmla="*/ 0 w 10906125"/>
              <a:gd name="connsiteY3" fmla="*/ 1517174 h 1517174"/>
              <a:gd name="connsiteX4" fmla="*/ 0 w 10906125"/>
              <a:gd name="connsiteY4" fmla="*/ 0 h 151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125" h="1517174">
                <a:moveTo>
                  <a:pt x="0" y="0"/>
                </a:moveTo>
                <a:lnTo>
                  <a:pt x="10906125" y="0"/>
                </a:lnTo>
                <a:lnTo>
                  <a:pt x="9563100" y="1517174"/>
                </a:lnTo>
                <a:lnTo>
                  <a:pt x="0" y="151717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9458" y="5635277"/>
            <a:ext cx="9389547" cy="541867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89459" y="6194076"/>
            <a:ext cx="8968854" cy="462846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22574" y="-32945"/>
            <a:ext cx="12243879" cy="5374001"/>
          </a:xfrm>
          <a:custGeom>
            <a:avLst/>
            <a:gdLst>
              <a:gd name="connsiteX0" fmla="*/ 0 w 8658584"/>
              <a:gd name="connsiteY0" fmla="*/ 0 h 6694311"/>
              <a:gd name="connsiteX1" fmla="*/ 7542843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3080008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36006 w 8658584"/>
              <a:gd name="connsiteY2" fmla="*/ 2763920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786498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876809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1 h 6694312"/>
              <a:gd name="connsiteX1" fmla="*/ 6280495 w 8658584"/>
              <a:gd name="connsiteY1" fmla="*/ 6819 h 6694312"/>
              <a:gd name="connsiteX2" fmla="*/ 8636006 w 8658584"/>
              <a:gd name="connsiteY2" fmla="*/ 2854232 h 6694312"/>
              <a:gd name="connsiteX3" fmla="*/ 8658584 w 8658584"/>
              <a:gd name="connsiteY3" fmla="*/ 6694312 h 6694312"/>
              <a:gd name="connsiteX4" fmla="*/ 0 w 8658584"/>
              <a:gd name="connsiteY4" fmla="*/ 6694312 h 6694312"/>
              <a:gd name="connsiteX5" fmla="*/ 0 w 8658584"/>
              <a:gd name="connsiteY5" fmla="*/ 1 h 6694312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0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74619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840557"/>
              <a:gd name="connsiteX1" fmla="*/ 6280495 w 8684109"/>
              <a:gd name="connsiteY1" fmla="*/ 6818 h 6840557"/>
              <a:gd name="connsiteX2" fmla="*/ 8684109 w 8684109"/>
              <a:gd name="connsiteY2" fmla="*/ 3265771 h 6840557"/>
              <a:gd name="connsiteX3" fmla="*/ 8674619 w 8684109"/>
              <a:gd name="connsiteY3" fmla="*/ 6840557 h 6840557"/>
              <a:gd name="connsiteX4" fmla="*/ 0 w 8684109"/>
              <a:gd name="connsiteY4" fmla="*/ 6694311 h 6840557"/>
              <a:gd name="connsiteX5" fmla="*/ 0 w 8684109"/>
              <a:gd name="connsiteY5" fmla="*/ 0 h 6840557"/>
              <a:gd name="connsiteX0" fmla="*/ 0 w 8684109"/>
              <a:gd name="connsiteY0" fmla="*/ 0 h 6840558"/>
              <a:gd name="connsiteX1" fmla="*/ 6280495 w 8684109"/>
              <a:gd name="connsiteY1" fmla="*/ 6818 h 6840558"/>
              <a:gd name="connsiteX2" fmla="*/ 8684109 w 8684109"/>
              <a:gd name="connsiteY2" fmla="*/ 3265771 h 6840558"/>
              <a:gd name="connsiteX3" fmla="*/ 8674619 w 8684109"/>
              <a:gd name="connsiteY3" fmla="*/ 6840557 h 6840558"/>
              <a:gd name="connsiteX4" fmla="*/ 20294 w 8684109"/>
              <a:gd name="connsiteY4" fmla="*/ 6840558 h 6840558"/>
              <a:gd name="connsiteX5" fmla="*/ 0 w 8684109"/>
              <a:gd name="connsiteY5" fmla="*/ 0 h 6840558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8674619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944051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0 h 6876011"/>
              <a:gd name="connsiteX1" fmla="*/ 8695428 w 8695428"/>
              <a:gd name="connsiteY1" fmla="*/ 5710 h 6876011"/>
              <a:gd name="connsiteX2" fmla="*/ 8694255 w 8695428"/>
              <a:gd name="connsiteY2" fmla="*/ 4747533 h 6876011"/>
              <a:gd name="connsiteX3" fmla="*/ 7588677 w 8695428"/>
              <a:gd name="connsiteY3" fmla="*/ 6876010 h 6876011"/>
              <a:gd name="connsiteX4" fmla="*/ 20294 w 8695428"/>
              <a:gd name="connsiteY4" fmla="*/ 6876011 h 6876011"/>
              <a:gd name="connsiteX5" fmla="*/ 0 w 8695428"/>
              <a:gd name="connsiteY5" fmla="*/ 0 h 68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428" h="6876011">
                <a:moveTo>
                  <a:pt x="0" y="0"/>
                </a:moveTo>
                <a:lnTo>
                  <a:pt x="8695428" y="5710"/>
                </a:lnTo>
                <a:lnTo>
                  <a:pt x="8694255" y="4747533"/>
                </a:lnTo>
                <a:cubicBezTo>
                  <a:pt x="8630212" y="4756972"/>
                  <a:pt x="8048681" y="6053717"/>
                  <a:pt x="7588677" y="6876010"/>
                </a:cubicBezTo>
                <a:lnTo>
                  <a:pt x="20294" y="6876011"/>
                </a:lnTo>
                <a:cubicBezTo>
                  <a:pt x="13529" y="4595825"/>
                  <a:pt x="6765" y="2280186"/>
                  <a:pt x="0" y="0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9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70689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9"/>
            <a:ext cx="5260622" cy="24500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Fertilizer - 11/8/17 - ©The NEED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299200" y="3753373"/>
            <a:ext cx="5260622" cy="24893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536582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 algn="r"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108004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986206" y="5723548"/>
            <a:ext cx="6205794" cy="704963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691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4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10541000" cy="480836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Fertilizer - 11/8/17 - ©The NEED Project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563933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10541000" cy="1966207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Fertilizer - 11/8/17 - ©The NEED Project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38200" y="1368601"/>
            <a:ext cx="5190067" cy="2746728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208889" y="1368601"/>
            <a:ext cx="5170311" cy="2746728"/>
          </a:xfrm>
        </p:spPr>
        <p:txBody>
          <a:bodyPr/>
          <a:lstStyle>
            <a:lvl1pPr marL="0" indent="0">
              <a:buClr>
                <a:srgbClr val="00B0F0"/>
              </a:buClr>
              <a:buFontTx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Isosceles Triangle 4"/>
          <p:cNvSpPr/>
          <p:nvPr/>
        </p:nvSpPr>
        <p:spPr>
          <a:xfrm rot="19717887">
            <a:off x="-69073" y="577787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38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1521354"/>
            <a:ext cx="3917782" cy="413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63066" y="873127"/>
            <a:ext cx="6290733" cy="876653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2" descr="G:\NEED\NEED Materials\2015 Conversion\Catalog2015_16\pinterest-icon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936065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NEED\NEED Materials\2014 Final Curriculum\Energy Rock Performances\Links\instagram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0216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NEED\NEED Materials\2014 Final Curriculum\Energy Rock Performances\Links\twitt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0310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NEED\NEED Materials\2014 Final Curriculum\Energy Rock Performances\Links\facebook-ico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1809719"/>
            <a:ext cx="884886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28267" y="2043640"/>
            <a:ext cx="5689071" cy="8124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28266" y="3058052"/>
            <a:ext cx="5689071" cy="836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28265" y="4048653"/>
            <a:ext cx="5689071" cy="77170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8265" y="4980514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Fertilizer - 11/8/17 - ©The NEED Project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4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4BF7-DDAA-4FF3-B7CC-A7A20CFB4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FFBD2-CBCB-4550-A5E4-FEC56845F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266E0-8300-4273-ADC8-973593E1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EFDD5-AC92-4DAE-AAFA-61E358E0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Fertilizer - 11/8/17 - ©The NEED Project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889C6-9286-4EB0-B973-8011A580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20ED-B2B3-48DF-9C73-7690B049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0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1521354"/>
            <a:ext cx="3917782" cy="413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63066" y="409665"/>
            <a:ext cx="6290733" cy="876653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2" descr="G:\NEED\NEED Materials\2015 Conversion\Catalog2015_16\pinterest-icon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472603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NEED\NEED Materials\2014 Final Curriculum\Energy Rock Performances\Links\instagram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55820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NEED\NEED Materials\2014 Final Curriculum\Energy Rock Performances\Links\twitt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256760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NEED\NEED Materials\2014 Final Curriculum\Energy Rock Performances\Links\facebook-ico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1346257"/>
            <a:ext cx="884886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28267" y="1580178"/>
            <a:ext cx="5689071" cy="8124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28266" y="2594590"/>
            <a:ext cx="5689071" cy="836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28265" y="3585191"/>
            <a:ext cx="5689071" cy="77170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8265" y="4517052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Fertilizer - 11/8/17 - ©The NEED Project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0BE1D7-ABC7-4E49-A350-24FF946CCD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66" y="5508932"/>
            <a:ext cx="733425" cy="733425"/>
          </a:xfrm>
          <a:prstGeom prst="rect">
            <a:avLst/>
          </a:prstGeom>
        </p:spPr>
      </p:pic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F52119F-C6E5-44EA-9AAB-785732445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8264" y="5489803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88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Fertilizer - 11/8/17 - ©The NEED Project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342053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3556000"/>
            <a:ext cx="3793067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Fertilizer - 11/8/17 - ©The NEED Project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222391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2336800"/>
            <a:ext cx="3793067" cy="22126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2" y="4662311"/>
            <a:ext cx="3793067" cy="21956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3" y="3683176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Fertilizer - 11/8/17 - ©The NEED Project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4" y="365125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499600" y="2075391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7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8534"/>
            <a:ext cx="5181600" cy="4967109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8534"/>
            <a:ext cx="5181600" cy="4967110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Fertilizer - 11/8/17 - ©The NEED Project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4"/>
          <p:cNvSpPr/>
          <p:nvPr/>
        </p:nvSpPr>
        <p:spPr>
          <a:xfrm rot="19717887">
            <a:off x="-69073" y="56393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76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88535"/>
            <a:ext cx="5157787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95477"/>
            <a:ext cx="5157787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88535"/>
            <a:ext cx="5183188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95477"/>
            <a:ext cx="5183188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Fertilizer - 11/8/17 - ©The NEED Project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49466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100763" y="0"/>
            <a:ext cx="61150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0" y="685800"/>
            <a:ext cx="5172075" cy="830788"/>
          </a:xfrm>
        </p:spPr>
        <p:txBody>
          <a:bodyPr/>
          <a:lstStyle/>
          <a:p>
            <a:r>
              <a:rPr lang="en-US" b="1">
                <a:latin typeface="+mn-lt"/>
              </a:rPr>
              <a:t>Click to edit Master title style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695"/>
            <a:ext cx="5157787" cy="823912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>
                <a:solidFill>
                  <a:srgbClr val="00B0F0"/>
                </a:solidFill>
              </a:rPr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905369" y="5280201"/>
            <a:ext cx="5300663" cy="990600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25500" y="2398714"/>
            <a:ext cx="5172075" cy="39004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Fertilizer - 11/8/17 - ©The NEED Project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4"/>
          <p:cNvSpPr/>
          <p:nvPr/>
        </p:nvSpPr>
        <p:spPr>
          <a:xfrm rot="19717887">
            <a:off x="-69073" y="82717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9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94557" y="1207908"/>
            <a:ext cx="4332185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50843" y="1207908"/>
            <a:ext cx="4357513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04354" y="3872085"/>
            <a:ext cx="4425246" cy="25616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Fertilizer - 11/8/17 - ©The NEED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578850" y="4187650"/>
            <a:ext cx="3184525" cy="1964795"/>
          </a:xfrm>
        </p:spPr>
        <p:txBody>
          <a:bodyPr>
            <a:normAutofit/>
          </a:bodyPr>
          <a:lstStyle>
            <a:lvl1pPr>
              <a:defRPr sz="2000" b="1" i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7051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48111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8"/>
            <a:ext cx="5260622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Fertilizer - 11/8/17 - ©The NEED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91515" y="5472114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181340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Fertilizer - 11/8/17 - ©The NEED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20ED-B2B3-48DF-9C73-7690B049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gov/" TargetMode="External"/><Relationship Id="rId2" Type="http://schemas.openxmlformats.org/officeDocument/2006/relationships/hyperlink" Target="mailto:info@need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5DE96C-9C2F-4E42-AEE9-01706090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58" y="5836244"/>
            <a:ext cx="9389547" cy="541867"/>
          </a:xfrm>
        </p:spPr>
        <p:txBody>
          <a:bodyPr/>
          <a:lstStyle/>
          <a:p>
            <a:r>
              <a:rPr lang="en-US" dirty="0"/>
              <a:t>The Role of Fertilizers in Reducing Carbon Dioxide Emissions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823B368-0AD0-46B9-BA5F-7FD8E9CA27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8" b="17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0172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BD45-F157-4633-9694-A4D605CE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2817812" cy="2039872"/>
          </a:xfrm>
        </p:spPr>
        <p:txBody>
          <a:bodyPr>
            <a:normAutofit/>
          </a:bodyPr>
          <a:lstStyle/>
          <a:p>
            <a:r>
              <a:rPr lang="en-US" altLang="en-US" dirty="0"/>
              <a:t>Fertilizers: Organic vs. Inorganic  </a:t>
            </a:r>
            <a:endParaRPr lang="en-US" dirty="0"/>
          </a:p>
        </p:txBody>
      </p:sp>
      <p:pic>
        <p:nvPicPr>
          <p:cNvPr id="4" name="Picture 2" descr="http://t1.gstatic.com/images?q=tbn:ANd9GcQBYR5XxsMA5nyk3J6YWJC_-KbKwYzPyBzH63hltiQnWrYDFO9A_Q">
            <a:extLst>
              <a:ext uri="{FF2B5EF4-FFF2-40B4-BE49-F238E27FC236}">
                <a16:creationId xmlns:a16="http://schemas.microsoft.com/office/drawing/2014/main" id="{6BA9F87A-B3F7-43F1-8F49-E935CE91A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12" y="3430490"/>
            <a:ext cx="3523348" cy="263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emssolutionsinc.files.wordpress.com/2010/07/electricity-converted-from-chicken-manure-powers-beijing.jpg">
            <a:extLst>
              <a:ext uri="{FF2B5EF4-FFF2-40B4-BE49-F238E27FC236}">
                <a16:creationId xmlns:a16="http://schemas.microsoft.com/office/drawing/2014/main" id="{05EE693D-FBB5-4B2D-B889-7F977F4C9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43" y="629710"/>
            <a:ext cx="3494217" cy="262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A68CBF-2D73-41FE-A922-AAA903A01B38}"/>
              </a:ext>
            </a:extLst>
          </p:cNvPr>
          <p:cNvSpPr/>
          <p:nvPr/>
        </p:nvSpPr>
        <p:spPr>
          <a:xfrm>
            <a:off x="7726743" y="629710"/>
            <a:ext cx="41604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Organic fertilizers have lower percentages of nutrients and are therefore not as effective in promoting land use for crop production.</a:t>
            </a:r>
          </a:p>
          <a:p>
            <a:endParaRPr lang="en-US" altLang="en-US" sz="2400" dirty="0"/>
          </a:p>
          <a:p>
            <a:r>
              <a:rPr lang="en-US" altLang="en-US" sz="2400" dirty="0"/>
              <a:t>However, the lower nutrient content reduces the undesired environmental effects of inorganic fertilizers.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This highlights the trade offs in the use of the two types of fertilizers.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40BC43-A791-461C-B9E3-E8061D3F7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590" y="6452016"/>
            <a:ext cx="310313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0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9788" y="1545694"/>
            <a:ext cx="5157787" cy="41213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3600" dirty="0"/>
              <a:t>The NEED Project</a:t>
            </a:r>
            <a:endParaRPr lang="en-US" altLang="en-US" sz="3600" dirty="0">
              <a:hlinkClick r:id="" action="ppaction://noaction"/>
            </a:endParaRPr>
          </a:p>
          <a:p>
            <a:pPr lvl="1"/>
            <a:r>
              <a:rPr lang="en-US" altLang="en-US" sz="3600" dirty="0">
                <a:hlinkClick r:id="" action="ppaction://noaction"/>
              </a:rPr>
              <a:t>www.need.org</a:t>
            </a:r>
            <a:endParaRPr lang="en-US" altLang="en-US" sz="3600" dirty="0"/>
          </a:p>
          <a:p>
            <a:pPr lvl="1"/>
            <a:r>
              <a:rPr lang="en-US" altLang="en-US" sz="3600" dirty="0">
                <a:hlinkClick r:id="rId2"/>
              </a:rPr>
              <a:t>info@need.org</a:t>
            </a:r>
            <a:endParaRPr lang="en-US" altLang="en-US" sz="3600" dirty="0"/>
          </a:p>
          <a:p>
            <a:pPr lvl="1"/>
            <a:r>
              <a:rPr lang="en-US" altLang="en-US" sz="3600" dirty="0"/>
              <a:t>1-800-875-5029</a:t>
            </a:r>
          </a:p>
          <a:p>
            <a:pPr marL="0" indent="0">
              <a:buNone/>
            </a:pPr>
            <a:r>
              <a:rPr lang="en-US" altLang="en-US" sz="3600" dirty="0"/>
              <a:t>Energy Information Administration</a:t>
            </a:r>
          </a:p>
          <a:p>
            <a:pPr lvl="1"/>
            <a:r>
              <a:rPr lang="en-US" altLang="en-US" sz="3600" dirty="0"/>
              <a:t>U.S. Department of Energy</a:t>
            </a:r>
          </a:p>
          <a:p>
            <a:pPr lvl="1"/>
            <a:r>
              <a:rPr lang="en-US" altLang="en-US" sz="3600" dirty="0">
                <a:hlinkClick r:id="rId3"/>
              </a:rPr>
              <a:t>www.eia.gov</a:t>
            </a:r>
            <a:endParaRPr lang="en-US" altLang="en-US" sz="3600" dirty="0"/>
          </a:p>
          <a:p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" b="11308"/>
          <a:stretch/>
        </p:blipFill>
        <p:spPr>
          <a:xfrm>
            <a:off x="6173333" y="0"/>
            <a:ext cx="6115050" cy="6858000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4CAF2B-E837-4D84-8A93-6F1924BC37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43034" y="6451237"/>
            <a:ext cx="4454524" cy="365125"/>
          </a:xfrm>
        </p:spPr>
        <p:txBody>
          <a:bodyPr/>
          <a:lstStyle/>
          <a:p>
            <a:r>
              <a:rPr lang="en-US" dirty="0"/>
              <a:t>Fertilizer - 11/8/17 -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27304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IS SOCIAL!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Stay up-to-date with NEED. “Like” us on Facebook! Search for The NEED Project, and check out all we’ve got going on!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Follow us on Twitter. We share the latest energy news from around the country, @</a:t>
            </a:r>
            <a:r>
              <a:rPr lang="en-US" dirty="0" err="1"/>
              <a:t>NEED_Project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Follow us on Instagram and check out the photos taken at NEED events, instagram.com/</a:t>
            </a:r>
            <a:r>
              <a:rPr lang="en-US" dirty="0" err="1"/>
              <a:t>theneedproject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Follow us on Pinterest and pin ideas to use in your classroom, Pinterest.com/</a:t>
            </a:r>
            <a:r>
              <a:rPr lang="en-US" dirty="0" err="1"/>
              <a:t>NeedProject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1443033" y="6431138"/>
            <a:ext cx="3098821" cy="365125"/>
          </a:xfrm>
        </p:spPr>
        <p:txBody>
          <a:bodyPr/>
          <a:lstStyle/>
          <a:p>
            <a:r>
              <a:rPr lang="en-US" dirty="0"/>
              <a:t>Fertilizer - 11/8/17 - ©The NEED Project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F5008E-1ECF-48A6-9D0C-FCD12C1E43DB}"/>
              </a:ext>
            </a:extLst>
          </p:cNvPr>
          <p:cNvSpPr txBox="1">
            <a:spLocks/>
          </p:cNvSpPr>
          <p:nvPr/>
        </p:nvSpPr>
        <p:spPr>
          <a:xfrm>
            <a:off x="6028265" y="5553000"/>
            <a:ext cx="5689071" cy="78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03355-CA4D-4617-83C6-AAC0E0270091}"/>
              </a:ext>
            </a:extLst>
          </p:cNvPr>
          <p:cNvSpPr/>
          <p:nvPr/>
        </p:nvSpPr>
        <p:spPr>
          <a:xfrm>
            <a:off x="6028265" y="550191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Follow us on Snapchat to see us live in action at various NEED activities/events, </a:t>
            </a:r>
            <a:r>
              <a:rPr lang="en-US" sz="2000" dirty="0" err="1"/>
              <a:t>need_project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947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862C0F-9DD8-4B68-950F-CE1924AB1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685800"/>
            <a:ext cx="4037902" cy="3544556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Fertilizers reduce the amount of deforestation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</a:rPr>
              <a:t>by increasing efficiency of land use.</a:t>
            </a:r>
            <a:br>
              <a:rPr lang="en-US" alt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4AABF-A40C-4A20-AA16-EFED04D32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5002" y="5898068"/>
            <a:ext cx="5300663" cy="563336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Climate Planner News Letter (http://www.mfpp.org/issue.html)</a:t>
            </a:r>
          </a:p>
        </p:txBody>
      </p:sp>
      <p:pic>
        <p:nvPicPr>
          <p:cNvPr id="8" name="Picture 2" descr="http://www.mfpp.org/images/graph.jpg">
            <a:extLst>
              <a:ext uri="{FF2B5EF4-FFF2-40B4-BE49-F238E27FC236}">
                <a16:creationId xmlns:a16="http://schemas.microsoft.com/office/drawing/2014/main" id="{D00E1321-B2B0-439C-9CEB-40098758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02" y="685800"/>
            <a:ext cx="6869269" cy="50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3A593D-BC5C-4FCC-9632-19A8F74770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Fertilizer - 11/8/17 -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31393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A9EAC-12A2-4843-9040-CFECFFEF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in a bag of inorganic  fertilizer?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CAC72B-71A0-457C-B72D-5D0B1C2585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0" y="2090058"/>
            <a:ext cx="5172075" cy="42091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 Nitrogen (N) percentage is the first number. This is a primary nutrient that makes the plant grow.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  Phosphorus (P) percentage is the middle number. This is a primary nutrient that encourages rooting, blooming and fruit production.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  Potassium (K) percentage is the last number on the bag. Potassium helps plants to resist disease and aids in hardiness.</a:t>
            </a:r>
            <a:endParaRPr lang="en-US" sz="2000" dirty="0"/>
          </a:p>
        </p:txBody>
      </p:sp>
      <p:pic>
        <p:nvPicPr>
          <p:cNvPr id="7" name="Picture Placeholder 6" descr="http://earth911.com/wp-content/uploads/2008/10/fertilizers.jpg">
            <a:extLst>
              <a:ext uri="{FF2B5EF4-FFF2-40B4-BE49-F238E27FC236}">
                <a16:creationId xmlns:a16="http://schemas.microsoft.com/office/drawing/2014/main" id="{53EC4E5B-1D6A-47A3-8DC5-FF642220135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r="541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4D1FF-65F2-435D-9F6B-46C5CA107F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Fertilizer - 11/8/17 -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60103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CC7244-C656-44C9-A1AF-77CBE2B71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32" y="108465"/>
            <a:ext cx="6713950" cy="630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09935-B33B-4AC4-A636-C055201167B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Fertilizer - 11/8/17 -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182710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B2E2FC-3F15-495C-A3F3-8C68D8987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0" y="673273"/>
            <a:ext cx="11189809" cy="463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595A6149-CAA0-49F8-9794-A78FFCBD6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30" y="5622098"/>
            <a:ext cx="547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</a:rPr>
              <a:t>Haber Process for Fixing Nitrogen from the Atmosphere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693C-5AF7-4696-BFF0-C5B9584612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Fertilizer - 11/8/17 -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134761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2357FA-A0FB-404E-8722-1C39C2DA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685799"/>
            <a:ext cx="3358193" cy="5051121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Ostwald Process for Producing Nitric Acid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</a:rPr>
              <a:t>from Ammonia and Oxygen</a:t>
            </a:r>
            <a:br>
              <a:rPr lang="en-US" alt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184DBFF-DB14-4690-9E65-C25C2620E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b="-1062"/>
          <a:stretch>
            <a:fillRect/>
          </a:stretch>
        </p:blipFill>
        <p:spPr bwMode="auto">
          <a:xfrm>
            <a:off x="4183693" y="685799"/>
            <a:ext cx="7776513" cy="477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2B4AB-7FE3-4CB0-9D87-77CC8E1538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Fertilizer - 11/8/17 -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105368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16C5-3323-4892-9DBF-E6A606AB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41000" cy="148872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Production of Ammonium Nitrate Fertilizer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</a:rPr>
              <a:t>(solid containing 34% nitrogen)</a:t>
            </a: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DA89ECA-D8E6-4DF1-94EA-2A2CA96C5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4" b="-3500"/>
          <a:stretch>
            <a:fillRect/>
          </a:stretch>
        </p:blipFill>
        <p:spPr bwMode="auto">
          <a:xfrm>
            <a:off x="687887" y="2549438"/>
            <a:ext cx="7248794" cy="232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ukforcesafghanistan.files.wordpress.com/2010/08/fertiliser_1697309c.jpg">
            <a:extLst>
              <a:ext uri="{FF2B5EF4-FFF2-40B4-BE49-F238E27FC236}">
                <a16:creationId xmlns:a16="http://schemas.microsoft.com/office/drawing/2014/main" id="{10BB6C35-EE33-4E48-B7C6-24E9B38A3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59" y="2549438"/>
            <a:ext cx="3511299" cy="219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AEA7E-0D7C-4627-8BAE-101A16C2AB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Fertilizer - 11/8/17 -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427542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FAAE-A3A6-40D8-9AF9-4E059910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Ammonia can be applied directly as a liquid.</a:t>
            </a:r>
            <a:endParaRPr lang="en-US" dirty="0"/>
          </a:p>
        </p:txBody>
      </p:sp>
      <p:pic>
        <p:nvPicPr>
          <p:cNvPr id="4" name="Picture 2" descr="http://www.wired.com/images_blogs/photos/uncategorized/2008/05/02/777pxammonia3dballsa.png">
            <a:extLst>
              <a:ext uri="{FF2B5EF4-FFF2-40B4-BE49-F238E27FC236}">
                <a16:creationId xmlns:a16="http://schemas.microsoft.com/office/drawing/2014/main" id="{CAC5C5C0-D2F9-4428-A798-FAF38A716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326388" cy="257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images.sciencedaily.com/2007/10/071029172809.jpg">
            <a:extLst>
              <a:ext uri="{FF2B5EF4-FFF2-40B4-BE49-F238E27FC236}">
                <a16:creationId xmlns:a16="http://schemas.microsoft.com/office/drawing/2014/main" id="{7C98B26C-B332-4255-8768-F415F34D6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39054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AD6EEE09-6AB0-4054-B2B5-7549E88F2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233" y="5340310"/>
            <a:ext cx="200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Ammonia molecule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F696201-57E0-43C8-8287-C71D9D5EA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649608"/>
            <a:ext cx="37882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Spreading liquid ammonia fertilizer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CA46653-A6ED-429D-A698-3C157DF6030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Fertilizer - 11/8/17 -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131879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4F4C-FB56-48AA-9054-945F7C78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541"/>
            <a:ext cx="10541000" cy="168914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Urea has the highest nitrogen content of all fertilizers (46-0-0).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78E965-36F6-4968-AFF0-7E66B5E6F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386" y="5784936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</a:rPr>
              <a:t>2 NH</a:t>
            </a:r>
            <a:r>
              <a:rPr lang="en-US" altLang="en-US" b="1" baseline="-30000" dirty="0">
                <a:latin typeface="Calibri" panose="020F0502020204030204" pitchFamily="34" charset="0"/>
              </a:rPr>
              <a:t>3</a:t>
            </a:r>
            <a:r>
              <a:rPr lang="en-US" altLang="en-US" b="1" dirty="0">
                <a:latin typeface="Calibri" panose="020F0502020204030204" pitchFamily="34" charset="0"/>
              </a:rPr>
              <a:t> + CO</a:t>
            </a:r>
            <a:r>
              <a:rPr lang="en-US" altLang="en-US" b="1" baseline="-30000" dirty="0">
                <a:latin typeface="Calibri" panose="020F0502020204030204" pitchFamily="34" charset="0"/>
              </a:rPr>
              <a:t>2</a:t>
            </a:r>
            <a:r>
              <a:rPr lang="en-US" altLang="en-US" b="1" dirty="0">
                <a:latin typeface="Calibri" panose="020F0502020204030204" pitchFamily="34" charset="0"/>
              </a:rPr>
              <a:t> ↔ H</a:t>
            </a:r>
            <a:r>
              <a:rPr lang="en-US" altLang="en-US" b="1" baseline="-30000" dirty="0">
                <a:latin typeface="Calibri" panose="020F0502020204030204" pitchFamily="34" charset="0"/>
              </a:rPr>
              <a:t>2</a:t>
            </a:r>
            <a:r>
              <a:rPr lang="en-US" altLang="en-US" b="1" dirty="0">
                <a:latin typeface="Calibri" panose="020F0502020204030204" pitchFamily="34" charset="0"/>
              </a:rPr>
              <a:t>N-COONH</a:t>
            </a:r>
            <a:r>
              <a:rPr lang="en-US" altLang="en-US" b="1" baseline="-30000" dirty="0">
                <a:latin typeface="Calibri" panose="020F0502020204030204" pitchFamily="34" charset="0"/>
              </a:rPr>
              <a:t>4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5CCC51-C0D4-4D60-B2A0-A543C0F571F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005186" y="5784936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Calibri" panose="020F0502020204030204" pitchFamily="34" charset="0"/>
              </a:rPr>
              <a:t>H</a:t>
            </a:r>
            <a:r>
              <a:rPr lang="en-US" altLang="en-US" b="1" baseline="-30000" dirty="0">
                <a:latin typeface="Calibri" panose="020F0502020204030204" pitchFamily="34" charset="0"/>
              </a:rPr>
              <a:t>2</a:t>
            </a:r>
            <a:r>
              <a:rPr lang="en-US" altLang="en-US" b="1" dirty="0">
                <a:latin typeface="Calibri" panose="020F0502020204030204" pitchFamily="34" charset="0"/>
              </a:rPr>
              <a:t>N-COONH</a:t>
            </a:r>
            <a:r>
              <a:rPr lang="en-US" altLang="en-US" b="1" baseline="-30000" dirty="0">
                <a:latin typeface="Calibri" panose="020F0502020204030204" pitchFamily="34" charset="0"/>
              </a:rPr>
              <a:t>4</a:t>
            </a:r>
            <a:r>
              <a:rPr lang="en-US" altLang="en-US" b="1" dirty="0">
                <a:latin typeface="Calibri" panose="020F0502020204030204" pitchFamily="34" charset="0"/>
              </a:rPr>
              <a:t> ↔ (NH</a:t>
            </a:r>
            <a:r>
              <a:rPr lang="en-US" altLang="en-US" b="1" baseline="-30000" dirty="0">
                <a:latin typeface="Calibri" panose="020F0502020204030204" pitchFamily="34" charset="0"/>
              </a:rPr>
              <a:t>2</a:t>
            </a:r>
            <a:r>
              <a:rPr lang="en-US" altLang="en-US" b="1" dirty="0">
                <a:latin typeface="Calibri" panose="020F0502020204030204" pitchFamily="34" charset="0"/>
              </a:rPr>
              <a:t>)CO (s) + H</a:t>
            </a:r>
            <a:r>
              <a:rPr lang="en-US" altLang="en-US" b="1" baseline="-30000" dirty="0">
                <a:latin typeface="Calibri" panose="020F0502020204030204" pitchFamily="34" charset="0"/>
              </a:rPr>
              <a:t>2</a:t>
            </a:r>
            <a:r>
              <a:rPr lang="en-US" altLang="en-US" b="1" dirty="0">
                <a:latin typeface="Calibri" panose="020F0502020204030204" pitchFamily="34" charset="0"/>
              </a:rPr>
              <a:t>O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7787A5FC-B087-4BDF-84CB-CB4DD3A5D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4512" y="5402522"/>
            <a:ext cx="472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Produced from ammonia and carbon dioxide</a:t>
            </a:r>
          </a:p>
        </p:txBody>
      </p:sp>
      <p:pic>
        <p:nvPicPr>
          <p:cNvPr id="7" name="Picture 10" descr="http://www.3dchem.com/imagesofmolecules/Urea.jpg">
            <a:extLst>
              <a:ext uri="{FF2B5EF4-FFF2-40B4-BE49-F238E27FC236}">
                <a16:creationId xmlns:a16="http://schemas.microsoft.com/office/drawing/2014/main" id="{E654EF56-0A97-42D5-AB30-106E53E78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99" y="2077624"/>
            <a:ext cx="3200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img.diytrade.com/cdimg/844026/7699823/0/1229886016/urea_carbamide.jpg">
            <a:extLst>
              <a:ext uri="{FF2B5EF4-FFF2-40B4-BE49-F238E27FC236}">
                <a16:creationId xmlns:a16="http://schemas.microsoft.com/office/drawing/2014/main" id="{30D1F437-5D42-46ED-9154-0CDB3413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99" y="2029999"/>
            <a:ext cx="33909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093FB08-6609-4668-9AA8-4B3FB73D826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Fertilizer - 11/8/17 -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246097535"/>
      </p:ext>
    </p:extLst>
  </p:cSld>
  <p:clrMapOvr>
    <a:masterClrMapping/>
  </p:clrMapOvr>
</p:sld>
</file>

<file path=ppt/theme/theme1.xml><?xml version="1.0" encoding="utf-8"?>
<a:theme xmlns:a="http://schemas.openxmlformats.org/drawingml/2006/main" name="NewTemp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emp2017.pptx" id="{8CE685BC-EAD4-4B04-AD34-D12CC5CB9C7E}" vid="{9D789DC2-756E-4482-B117-D6B6D7DBFF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NewTemp2017</Template>
  <TotalTime>59</TotalTime>
  <Words>462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NewTemp2017</vt:lpstr>
      <vt:lpstr>The Role of Fertilizers in Reducing Carbon Dioxide Emissions</vt:lpstr>
      <vt:lpstr>Fertilizers reduce the amount of deforestation by increasing efficiency of land use. </vt:lpstr>
      <vt:lpstr>What is in a bag of inorganic  fertilizer?</vt:lpstr>
      <vt:lpstr>PowerPoint Presentation</vt:lpstr>
      <vt:lpstr>PowerPoint Presentation</vt:lpstr>
      <vt:lpstr>Ostwald Process for Producing Nitric Acid from Ammonia and Oxygen </vt:lpstr>
      <vt:lpstr>Production of Ammonium Nitrate Fertilizer (solid containing 34% nitrogen)</vt:lpstr>
      <vt:lpstr>Ammonia can be applied directly as a liquid.</vt:lpstr>
      <vt:lpstr>Urea has the highest nitrogen content of all fertilizers (46-0-0). </vt:lpstr>
      <vt:lpstr>Fertilizers: Organic vs. Inorganic  </vt:lpstr>
      <vt:lpstr>For More Information</vt:lpstr>
      <vt:lpstr>NEED IS SOCIAL!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Climate Change</dc:title>
  <dc:creator>Yvonne Cramer</dc:creator>
  <cp:lastModifiedBy>Yvonne Cramer</cp:lastModifiedBy>
  <cp:revision>8</cp:revision>
  <dcterms:created xsi:type="dcterms:W3CDTF">2017-07-13T14:12:24Z</dcterms:created>
  <dcterms:modified xsi:type="dcterms:W3CDTF">2017-11-08T19:48:18Z</dcterms:modified>
</cp:coreProperties>
</file>