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99" r:id="rId3"/>
    <p:sldId id="300" r:id="rId4"/>
    <p:sldId id="301" r:id="rId5"/>
    <p:sldId id="302" r:id="rId6"/>
    <p:sldId id="303" r:id="rId7"/>
    <p:sldId id="304" r:id="rId8"/>
    <p:sldId id="297" r:id="rId9"/>
    <p:sldId id="29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74" autoAdjust="0"/>
    <p:restoredTop sz="94660"/>
  </p:normalViewPr>
  <p:slideViewPr>
    <p:cSldViewPr snapToGrid="0">
      <p:cViewPr varScale="1">
        <p:scale>
          <a:sx n="95" d="100"/>
          <a:sy n="95" d="100"/>
        </p:scale>
        <p:origin x="78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649EC5-CDC0-4073-AC83-B0564CA205F2}" type="datetimeFigureOut">
              <a:rPr lang="en-US" smtClean="0"/>
              <a:t>11/8/2017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2B68B6-4AE9-4195-ABAC-87B9F7463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2176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gi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svg"/><Relationship Id="rId7" Type="http://schemas.openxmlformats.org/officeDocument/2006/relationships/image" Target="../media/image7.gi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91" t="9576" r="16277" b="22914"/>
          <a:stretch/>
        </p:blipFill>
        <p:spPr>
          <a:xfrm>
            <a:off x="9807581" y="4896739"/>
            <a:ext cx="2831759" cy="216182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 rot="18724487">
            <a:off x="8453064" y="5265366"/>
            <a:ext cx="4599706" cy="106601"/>
          </a:xfrm>
          <a:custGeom>
            <a:avLst/>
            <a:gdLst>
              <a:gd name="connsiteX0" fmla="*/ 0 w 4540003"/>
              <a:gd name="connsiteY0" fmla="*/ 0 h 106601"/>
              <a:gd name="connsiteX1" fmla="*/ 4540003 w 4540003"/>
              <a:gd name="connsiteY1" fmla="*/ 0 h 106601"/>
              <a:gd name="connsiteX2" fmla="*/ 4540003 w 4540003"/>
              <a:gd name="connsiteY2" fmla="*/ 106601 h 106601"/>
              <a:gd name="connsiteX3" fmla="*/ 0 w 4540003"/>
              <a:gd name="connsiteY3" fmla="*/ 106601 h 106601"/>
              <a:gd name="connsiteX4" fmla="*/ 0 w 4540003"/>
              <a:gd name="connsiteY4" fmla="*/ 0 h 106601"/>
              <a:gd name="connsiteX0" fmla="*/ 0 w 4599706"/>
              <a:gd name="connsiteY0" fmla="*/ 0 h 106601"/>
              <a:gd name="connsiteX1" fmla="*/ 4540003 w 4599706"/>
              <a:gd name="connsiteY1" fmla="*/ 0 h 106601"/>
              <a:gd name="connsiteX2" fmla="*/ 4599706 w 4599706"/>
              <a:gd name="connsiteY2" fmla="*/ 90033 h 106601"/>
              <a:gd name="connsiteX3" fmla="*/ 0 w 4599706"/>
              <a:gd name="connsiteY3" fmla="*/ 106601 h 106601"/>
              <a:gd name="connsiteX4" fmla="*/ 0 w 4599706"/>
              <a:gd name="connsiteY4" fmla="*/ 0 h 106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99706" h="106601">
                <a:moveTo>
                  <a:pt x="0" y="0"/>
                </a:moveTo>
                <a:lnTo>
                  <a:pt x="4540003" y="0"/>
                </a:lnTo>
                <a:lnTo>
                  <a:pt x="4599706" y="90033"/>
                </a:lnTo>
                <a:lnTo>
                  <a:pt x="0" y="10660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0" y="5340825"/>
            <a:ext cx="10672764" cy="1517174"/>
          </a:xfrm>
          <a:custGeom>
            <a:avLst/>
            <a:gdLst>
              <a:gd name="connsiteX0" fmla="*/ 0 w 12192000"/>
              <a:gd name="connsiteY0" fmla="*/ 0 h 1517174"/>
              <a:gd name="connsiteX1" fmla="*/ 12192000 w 12192000"/>
              <a:gd name="connsiteY1" fmla="*/ 0 h 1517174"/>
              <a:gd name="connsiteX2" fmla="*/ 12192000 w 12192000"/>
              <a:gd name="connsiteY2" fmla="*/ 1517174 h 1517174"/>
              <a:gd name="connsiteX3" fmla="*/ 0 w 12192000"/>
              <a:gd name="connsiteY3" fmla="*/ 1517174 h 1517174"/>
              <a:gd name="connsiteX4" fmla="*/ 0 w 12192000"/>
              <a:gd name="connsiteY4" fmla="*/ 0 h 1517174"/>
              <a:gd name="connsiteX0" fmla="*/ 0 w 12192000"/>
              <a:gd name="connsiteY0" fmla="*/ 0 h 1517174"/>
              <a:gd name="connsiteX1" fmla="*/ 10906125 w 12192000"/>
              <a:gd name="connsiteY1" fmla="*/ 0 h 1517174"/>
              <a:gd name="connsiteX2" fmla="*/ 12192000 w 12192000"/>
              <a:gd name="connsiteY2" fmla="*/ 1517174 h 1517174"/>
              <a:gd name="connsiteX3" fmla="*/ 0 w 12192000"/>
              <a:gd name="connsiteY3" fmla="*/ 1517174 h 1517174"/>
              <a:gd name="connsiteX4" fmla="*/ 0 w 12192000"/>
              <a:gd name="connsiteY4" fmla="*/ 0 h 1517174"/>
              <a:gd name="connsiteX0" fmla="*/ 0 w 10906125"/>
              <a:gd name="connsiteY0" fmla="*/ 0 h 1517174"/>
              <a:gd name="connsiteX1" fmla="*/ 10906125 w 10906125"/>
              <a:gd name="connsiteY1" fmla="*/ 0 h 1517174"/>
              <a:gd name="connsiteX2" fmla="*/ 9563100 w 10906125"/>
              <a:gd name="connsiteY2" fmla="*/ 1517174 h 1517174"/>
              <a:gd name="connsiteX3" fmla="*/ 0 w 10906125"/>
              <a:gd name="connsiteY3" fmla="*/ 1517174 h 1517174"/>
              <a:gd name="connsiteX4" fmla="*/ 0 w 10906125"/>
              <a:gd name="connsiteY4" fmla="*/ 0 h 1517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06125" h="1517174">
                <a:moveTo>
                  <a:pt x="0" y="0"/>
                </a:moveTo>
                <a:lnTo>
                  <a:pt x="10906125" y="0"/>
                </a:lnTo>
                <a:lnTo>
                  <a:pt x="9563100" y="1517174"/>
                </a:lnTo>
                <a:lnTo>
                  <a:pt x="0" y="1517174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389458" y="5635277"/>
            <a:ext cx="9389547" cy="541867"/>
          </a:xfrm>
        </p:spPr>
        <p:txBody>
          <a:bodyPr>
            <a:no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idx="1"/>
          </p:nvPr>
        </p:nvSpPr>
        <p:spPr>
          <a:xfrm>
            <a:off x="389459" y="6194076"/>
            <a:ext cx="8968854" cy="462846"/>
          </a:xfrm>
        </p:spPr>
        <p:txBody>
          <a:bodyPr anchor="b"/>
          <a:lstStyle>
            <a:lvl1pPr marL="0" indent="0">
              <a:buNone/>
              <a:defRPr sz="2400" b="1" i="1">
                <a:solidFill>
                  <a:srgbClr val="00B0F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-22574" y="-32945"/>
            <a:ext cx="12243879" cy="5374001"/>
          </a:xfrm>
          <a:custGeom>
            <a:avLst/>
            <a:gdLst>
              <a:gd name="connsiteX0" fmla="*/ 0 w 8658584"/>
              <a:gd name="connsiteY0" fmla="*/ 0 h 6694311"/>
              <a:gd name="connsiteX1" fmla="*/ 7542843 w 8658584"/>
              <a:gd name="connsiteY1" fmla="*/ 0 h 6694311"/>
              <a:gd name="connsiteX2" fmla="*/ 8658584 w 8658584"/>
              <a:gd name="connsiteY2" fmla="*/ 1115741 h 6694311"/>
              <a:gd name="connsiteX3" fmla="*/ 8658584 w 8658584"/>
              <a:gd name="connsiteY3" fmla="*/ 6694311 h 6694311"/>
              <a:gd name="connsiteX4" fmla="*/ 0 w 8658584"/>
              <a:gd name="connsiteY4" fmla="*/ 6694311 h 6694311"/>
              <a:gd name="connsiteX5" fmla="*/ 0 w 8658584"/>
              <a:gd name="connsiteY5" fmla="*/ 0 h 6694311"/>
              <a:gd name="connsiteX0" fmla="*/ 0 w 8658584"/>
              <a:gd name="connsiteY0" fmla="*/ 0 h 6694311"/>
              <a:gd name="connsiteX1" fmla="*/ 6143021 w 8658584"/>
              <a:gd name="connsiteY1" fmla="*/ 0 h 6694311"/>
              <a:gd name="connsiteX2" fmla="*/ 8658584 w 8658584"/>
              <a:gd name="connsiteY2" fmla="*/ 1115741 h 6694311"/>
              <a:gd name="connsiteX3" fmla="*/ 8658584 w 8658584"/>
              <a:gd name="connsiteY3" fmla="*/ 6694311 h 6694311"/>
              <a:gd name="connsiteX4" fmla="*/ 0 w 8658584"/>
              <a:gd name="connsiteY4" fmla="*/ 6694311 h 6694311"/>
              <a:gd name="connsiteX5" fmla="*/ 0 w 8658584"/>
              <a:gd name="connsiteY5" fmla="*/ 0 h 6694311"/>
              <a:gd name="connsiteX0" fmla="*/ 0 w 8658584"/>
              <a:gd name="connsiteY0" fmla="*/ 0 h 6694311"/>
              <a:gd name="connsiteX1" fmla="*/ 6143021 w 8658584"/>
              <a:gd name="connsiteY1" fmla="*/ 0 h 6694311"/>
              <a:gd name="connsiteX2" fmla="*/ 8658584 w 8658584"/>
              <a:gd name="connsiteY2" fmla="*/ 2560719 h 6694311"/>
              <a:gd name="connsiteX3" fmla="*/ 8658584 w 8658584"/>
              <a:gd name="connsiteY3" fmla="*/ 6694311 h 6694311"/>
              <a:gd name="connsiteX4" fmla="*/ 0 w 8658584"/>
              <a:gd name="connsiteY4" fmla="*/ 6694311 h 6694311"/>
              <a:gd name="connsiteX5" fmla="*/ 0 w 8658584"/>
              <a:gd name="connsiteY5" fmla="*/ 0 h 6694311"/>
              <a:gd name="connsiteX0" fmla="*/ 0 w 8658584"/>
              <a:gd name="connsiteY0" fmla="*/ 0 h 6694311"/>
              <a:gd name="connsiteX1" fmla="*/ 5691465 w 8658584"/>
              <a:gd name="connsiteY1" fmla="*/ 0 h 6694311"/>
              <a:gd name="connsiteX2" fmla="*/ 8658584 w 8658584"/>
              <a:gd name="connsiteY2" fmla="*/ 2560719 h 6694311"/>
              <a:gd name="connsiteX3" fmla="*/ 8658584 w 8658584"/>
              <a:gd name="connsiteY3" fmla="*/ 6694311 h 6694311"/>
              <a:gd name="connsiteX4" fmla="*/ 0 w 8658584"/>
              <a:gd name="connsiteY4" fmla="*/ 6694311 h 6694311"/>
              <a:gd name="connsiteX5" fmla="*/ 0 w 8658584"/>
              <a:gd name="connsiteY5" fmla="*/ 0 h 6694311"/>
              <a:gd name="connsiteX0" fmla="*/ 0 w 8658584"/>
              <a:gd name="connsiteY0" fmla="*/ 0 h 6694311"/>
              <a:gd name="connsiteX1" fmla="*/ 5691465 w 8658584"/>
              <a:gd name="connsiteY1" fmla="*/ 0 h 6694311"/>
              <a:gd name="connsiteX2" fmla="*/ 8658584 w 8658584"/>
              <a:gd name="connsiteY2" fmla="*/ 3080008 h 6694311"/>
              <a:gd name="connsiteX3" fmla="*/ 8658584 w 8658584"/>
              <a:gd name="connsiteY3" fmla="*/ 6694311 h 6694311"/>
              <a:gd name="connsiteX4" fmla="*/ 0 w 8658584"/>
              <a:gd name="connsiteY4" fmla="*/ 6694311 h 6694311"/>
              <a:gd name="connsiteX5" fmla="*/ 0 w 8658584"/>
              <a:gd name="connsiteY5" fmla="*/ 0 h 6694311"/>
              <a:gd name="connsiteX0" fmla="*/ 0 w 8658584"/>
              <a:gd name="connsiteY0" fmla="*/ 0 h 6694311"/>
              <a:gd name="connsiteX1" fmla="*/ 5691465 w 8658584"/>
              <a:gd name="connsiteY1" fmla="*/ 0 h 6694311"/>
              <a:gd name="connsiteX2" fmla="*/ 8636006 w 8658584"/>
              <a:gd name="connsiteY2" fmla="*/ 2763920 h 6694311"/>
              <a:gd name="connsiteX3" fmla="*/ 8658584 w 8658584"/>
              <a:gd name="connsiteY3" fmla="*/ 6694311 h 6694311"/>
              <a:gd name="connsiteX4" fmla="*/ 0 w 8658584"/>
              <a:gd name="connsiteY4" fmla="*/ 6694311 h 6694311"/>
              <a:gd name="connsiteX5" fmla="*/ 0 w 8658584"/>
              <a:gd name="connsiteY5" fmla="*/ 0 h 6694311"/>
              <a:gd name="connsiteX0" fmla="*/ 0 w 8658584"/>
              <a:gd name="connsiteY0" fmla="*/ 22578 h 6716889"/>
              <a:gd name="connsiteX1" fmla="*/ 5510843 w 8658584"/>
              <a:gd name="connsiteY1" fmla="*/ 0 h 6716889"/>
              <a:gd name="connsiteX2" fmla="*/ 8636006 w 8658584"/>
              <a:gd name="connsiteY2" fmla="*/ 2786498 h 6716889"/>
              <a:gd name="connsiteX3" fmla="*/ 8658584 w 8658584"/>
              <a:gd name="connsiteY3" fmla="*/ 6716889 h 6716889"/>
              <a:gd name="connsiteX4" fmla="*/ 0 w 8658584"/>
              <a:gd name="connsiteY4" fmla="*/ 6716889 h 6716889"/>
              <a:gd name="connsiteX5" fmla="*/ 0 w 8658584"/>
              <a:gd name="connsiteY5" fmla="*/ 22578 h 6716889"/>
              <a:gd name="connsiteX0" fmla="*/ 0 w 8658584"/>
              <a:gd name="connsiteY0" fmla="*/ 22578 h 6716889"/>
              <a:gd name="connsiteX1" fmla="*/ 5510843 w 8658584"/>
              <a:gd name="connsiteY1" fmla="*/ 0 h 6716889"/>
              <a:gd name="connsiteX2" fmla="*/ 8636006 w 8658584"/>
              <a:gd name="connsiteY2" fmla="*/ 2876809 h 6716889"/>
              <a:gd name="connsiteX3" fmla="*/ 8658584 w 8658584"/>
              <a:gd name="connsiteY3" fmla="*/ 6716889 h 6716889"/>
              <a:gd name="connsiteX4" fmla="*/ 0 w 8658584"/>
              <a:gd name="connsiteY4" fmla="*/ 6716889 h 6716889"/>
              <a:gd name="connsiteX5" fmla="*/ 0 w 8658584"/>
              <a:gd name="connsiteY5" fmla="*/ 22578 h 6716889"/>
              <a:gd name="connsiteX0" fmla="*/ 0 w 8658584"/>
              <a:gd name="connsiteY0" fmla="*/ 1 h 6694312"/>
              <a:gd name="connsiteX1" fmla="*/ 6280495 w 8658584"/>
              <a:gd name="connsiteY1" fmla="*/ 6819 h 6694312"/>
              <a:gd name="connsiteX2" fmla="*/ 8636006 w 8658584"/>
              <a:gd name="connsiteY2" fmla="*/ 2854232 h 6694312"/>
              <a:gd name="connsiteX3" fmla="*/ 8658584 w 8658584"/>
              <a:gd name="connsiteY3" fmla="*/ 6694312 h 6694312"/>
              <a:gd name="connsiteX4" fmla="*/ 0 w 8658584"/>
              <a:gd name="connsiteY4" fmla="*/ 6694312 h 6694312"/>
              <a:gd name="connsiteX5" fmla="*/ 0 w 8658584"/>
              <a:gd name="connsiteY5" fmla="*/ 1 h 6694312"/>
              <a:gd name="connsiteX0" fmla="*/ 0 w 8684109"/>
              <a:gd name="connsiteY0" fmla="*/ 0 h 6694311"/>
              <a:gd name="connsiteX1" fmla="*/ 6280495 w 8684109"/>
              <a:gd name="connsiteY1" fmla="*/ 6818 h 6694311"/>
              <a:gd name="connsiteX2" fmla="*/ 8684109 w 8684109"/>
              <a:gd name="connsiteY2" fmla="*/ 3265770 h 6694311"/>
              <a:gd name="connsiteX3" fmla="*/ 8658584 w 8684109"/>
              <a:gd name="connsiteY3" fmla="*/ 6694311 h 6694311"/>
              <a:gd name="connsiteX4" fmla="*/ 0 w 8684109"/>
              <a:gd name="connsiteY4" fmla="*/ 6694311 h 6694311"/>
              <a:gd name="connsiteX5" fmla="*/ 0 w 8684109"/>
              <a:gd name="connsiteY5" fmla="*/ 0 h 6694311"/>
              <a:gd name="connsiteX0" fmla="*/ 0 w 8684109"/>
              <a:gd name="connsiteY0" fmla="*/ 0 h 6694311"/>
              <a:gd name="connsiteX1" fmla="*/ 6280495 w 8684109"/>
              <a:gd name="connsiteY1" fmla="*/ 6818 h 6694311"/>
              <a:gd name="connsiteX2" fmla="*/ 8684109 w 8684109"/>
              <a:gd name="connsiteY2" fmla="*/ 3265771 h 6694311"/>
              <a:gd name="connsiteX3" fmla="*/ 8658584 w 8684109"/>
              <a:gd name="connsiteY3" fmla="*/ 6694311 h 6694311"/>
              <a:gd name="connsiteX4" fmla="*/ 0 w 8684109"/>
              <a:gd name="connsiteY4" fmla="*/ 6694311 h 6694311"/>
              <a:gd name="connsiteX5" fmla="*/ 0 w 8684109"/>
              <a:gd name="connsiteY5" fmla="*/ 0 h 6694311"/>
              <a:gd name="connsiteX0" fmla="*/ 0 w 8684109"/>
              <a:gd name="connsiteY0" fmla="*/ 0 h 6694311"/>
              <a:gd name="connsiteX1" fmla="*/ 6280495 w 8684109"/>
              <a:gd name="connsiteY1" fmla="*/ 6818 h 6694311"/>
              <a:gd name="connsiteX2" fmla="*/ 8684109 w 8684109"/>
              <a:gd name="connsiteY2" fmla="*/ 3265771 h 6694311"/>
              <a:gd name="connsiteX3" fmla="*/ 8658584 w 8684109"/>
              <a:gd name="connsiteY3" fmla="*/ 6694311 h 6694311"/>
              <a:gd name="connsiteX4" fmla="*/ 0 w 8684109"/>
              <a:gd name="connsiteY4" fmla="*/ 6694311 h 6694311"/>
              <a:gd name="connsiteX5" fmla="*/ 0 w 8684109"/>
              <a:gd name="connsiteY5" fmla="*/ 0 h 6694311"/>
              <a:gd name="connsiteX0" fmla="*/ 0 w 8684109"/>
              <a:gd name="connsiteY0" fmla="*/ 0 h 6694311"/>
              <a:gd name="connsiteX1" fmla="*/ 6280495 w 8684109"/>
              <a:gd name="connsiteY1" fmla="*/ 6818 h 6694311"/>
              <a:gd name="connsiteX2" fmla="*/ 8684109 w 8684109"/>
              <a:gd name="connsiteY2" fmla="*/ 3265771 h 6694311"/>
              <a:gd name="connsiteX3" fmla="*/ 8674619 w 8684109"/>
              <a:gd name="connsiteY3" fmla="*/ 6694311 h 6694311"/>
              <a:gd name="connsiteX4" fmla="*/ 0 w 8684109"/>
              <a:gd name="connsiteY4" fmla="*/ 6694311 h 6694311"/>
              <a:gd name="connsiteX5" fmla="*/ 0 w 8684109"/>
              <a:gd name="connsiteY5" fmla="*/ 0 h 6694311"/>
              <a:gd name="connsiteX0" fmla="*/ 0 w 8684109"/>
              <a:gd name="connsiteY0" fmla="*/ 0 h 6840557"/>
              <a:gd name="connsiteX1" fmla="*/ 6280495 w 8684109"/>
              <a:gd name="connsiteY1" fmla="*/ 6818 h 6840557"/>
              <a:gd name="connsiteX2" fmla="*/ 8684109 w 8684109"/>
              <a:gd name="connsiteY2" fmla="*/ 3265771 h 6840557"/>
              <a:gd name="connsiteX3" fmla="*/ 8674619 w 8684109"/>
              <a:gd name="connsiteY3" fmla="*/ 6840557 h 6840557"/>
              <a:gd name="connsiteX4" fmla="*/ 0 w 8684109"/>
              <a:gd name="connsiteY4" fmla="*/ 6694311 h 6840557"/>
              <a:gd name="connsiteX5" fmla="*/ 0 w 8684109"/>
              <a:gd name="connsiteY5" fmla="*/ 0 h 6840557"/>
              <a:gd name="connsiteX0" fmla="*/ 0 w 8684109"/>
              <a:gd name="connsiteY0" fmla="*/ 0 h 6840558"/>
              <a:gd name="connsiteX1" fmla="*/ 6280495 w 8684109"/>
              <a:gd name="connsiteY1" fmla="*/ 6818 h 6840558"/>
              <a:gd name="connsiteX2" fmla="*/ 8684109 w 8684109"/>
              <a:gd name="connsiteY2" fmla="*/ 3265771 h 6840558"/>
              <a:gd name="connsiteX3" fmla="*/ 8674619 w 8684109"/>
              <a:gd name="connsiteY3" fmla="*/ 6840557 h 6840558"/>
              <a:gd name="connsiteX4" fmla="*/ 20294 w 8684109"/>
              <a:gd name="connsiteY4" fmla="*/ 6840558 h 6840558"/>
              <a:gd name="connsiteX5" fmla="*/ 0 w 8684109"/>
              <a:gd name="connsiteY5" fmla="*/ 0 h 6840558"/>
              <a:gd name="connsiteX0" fmla="*/ 0 w 8695428"/>
              <a:gd name="connsiteY0" fmla="*/ 29743 h 6870301"/>
              <a:gd name="connsiteX1" fmla="*/ 8695428 w 8695428"/>
              <a:gd name="connsiteY1" fmla="*/ 0 h 6870301"/>
              <a:gd name="connsiteX2" fmla="*/ 8684109 w 8695428"/>
              <a:gd name="connsiteY2" fmla="*/ 3295514 h 6870301"/>
              <a:gd name="connsiteX3" fmla="*/ 8674619 w 8695428"/>
              <a:gd name="connsiteY3" fmla="*/ 6870300 h 6870301"/>
              <a:gd name="connsiteX4" fmla="*/ 20294 w 8695428"/>
              <a:gd name="connsiteY4" fmla="*/ 6870301 h 6870301"/>
              <a:gd name="connsiteX5" fmla="*/ 0 w 8695428"/>
              <a:gd name="connsiteY5" fmla="*/ 29743 h 6870301"/>
              <a:gd name="connsiteX0" fmla="*/ 0 w 8695428"/>
              <a:gd name="connsiteY0" fmla="*/ 29743 h 6870301"/>
              <a:gd name="connsiteX1" fmla="*/ 8695428 w 8695428"/>
              <a:gd name="connsiteY1" fmla="*/ 0 h 6870301"/>
              <a:gd name="connsiteX2" fmla="*/ 8684109 w 8695428"/>
              <a:gd name="connsiteY2" fmla="*/ 3295514 h 6870301"/>
              <a:gd name="connsiteX3" fmla="*/ 7944051 w 8695428"/>
              <a:gd name="connsiteY3" fmla="*/ 6870300 h 6870301"/>
              <a:gd name="connsiteX4" fmla="*/ 20294 w 8695428"/>
              <a:gd name="connsiteY4" fmla="*/ 6870301 h 6870301"/>
              <a:gd name="connsiteX5" fmla="*/ 0 w 8695428"/>
              <a:gd name="connsiteY5" fmla="*/ 29743 h 6870301"/>
              <a:gd name="connsiteX0" fmla="*/ 0 w 8695428"/>
              <a:gd name="connsiteY0" fmla="*/ 29743 h 6870301"/>
              <a:gd name="connsiteX1" fmla="*/ 8695428 w 8695428"/>
              <a:gd name="connsiteY1" fmla="*/ 0 h 6870301"/>
              <a:gd name="connsiteX2" fmla="*/ 8684109 w 8695428"/>
              <a:gd name="connsiteY2" fmla="*/ 3295514 h 6870301"/>
              <a:gd name="connsiteX3" fmla="*/ 7781702 w 8695428"/>
              <a:gd name="connsiteY3" fmla="*/ 6870300 h 6870301"/>
              <a:gd name="connsiteX4" fmla="*/ 20294 w 8695428"/>
              <a:gd name="connsiteY4" fmla="*/ 6870301 h 6870301"/>
              <a:gd name="connsiteX5" fmla="*/ 0 w 8695428"/>
              <a:gd name="connsiteY5" fmla="*/ 29743 h 6870301"/>
              <a:gd name="connsiteX0" fmla="*/ 0 w 8695428"/>
              <a:gd name="connsiteY0" fmla="*/ 29743 h 6870301"/>
              <a:gd name="connsiteX1" fmla="*/ 8695428 w 8695428"/>
              <a:gd name="connsiteY1" fmla="*/ 0 h 6870301"/>
              <a:gd name="connsiteX2" fmla="*/ 8684109 w 8695428"/>
              <a:gd name="connsiteY2" fmla="*/ 3295514 h 6870301"/>
              <a:gd name="connsiteX3" fmla="*/ 7781702 w 8695428"/>
              <a:gd name="connsiteY3" fmla="*/ 6870300 h 6870301"/>
              <a:gd name="connsiteX4" fmla="*/ 20294 w 8695428"/>
              <a:gd name="connsiteY4" fmla="*/ 6870301 h 6870301"/>
              <a:gd name="connsiteX5" fmla="*/ 0 w 8695428"/>
              <a:gd name="connsiteY5" fmla="*/ 29743 h 6870301"/>
              <a:gd name="connsiteX0" fmla="*/ 0 w 8695428"/>
              <a:gd name="connsiteY0" fmla="*/ 29743 h 6870301"/>
              <a:gd name="connsiteX1" fmla="*/ 8695428 w 8695428"/>
              <a:gd name="connsiteY1" fmla="*/ 0 h 6870301"/>
              <a:gd name="connsiteX2" fmla="*/ 8694255 w 8695428"/>
              <a:gd name="connsiteY2" fmla="*/ 5525771 h 6870301"/>
              <a:gd name="connsiteX3" fmla="*/ 7781702 w 8695428"/>
              <a:gd name="connsiteY3" fmla="*/ 6870300 h 6870301"/>
              <a:gd name="connsiteX4" fmla="*/ 20294 w 8695428"/>
              <a:gd name="connsiteY4" fmla="*/ 6870301 h 6870301"/>
              <a:gd name="connsiteX5" fmla="*/ 0 w 8695428"/>
              <a:gd name="connsiteY5" fmla="*/ 29743 h 6870301"/>
              <a:gd name="connsiteX0" fmla="*/ 0 w 8695428"/>
              <a:gd name="connsiteY0" fmla="*/ 29743 h 6870301"/>
              <a:gd name="connsiteX1" fmla="*/ 8695428 w 8695428"/>
              <a:gd name="connsiteY1" fmla="*/ 0 h 6870301"/>
              <a:gd name="connsiteX2" fmla="*/ 8694255 w 8695428"/>
              <a:gd name="connsiteY2" fmla="*/ 5525771 h 6870301"/>
              <a:gd name="connsiteX3" fmla="*/ 7781702 w 8695428"/>
              <a:gd name="connsiteY3" fmla="*/ 6870300 h 6870301"/>
              <a:gd name="connsiteX4" fmla="*/ 20294 w 8695428"/>
              <a:gd name="connsiteY4" fmla="*/ 6870301 h 6870301"/>
              <a:gd name="connsiteX5" fmla="*/ 0 w 8695428"/>
              <a:gd name="connsiteY5" fmla="*/ 29743 h 6870301"/>
              <a:gd name="connsiteX0" fmla="*/ 0 w 8695428"/>
              <a:gd name="connsiteY0" fmla="*/ 29743 h 6870301"/>
              <a:gd name="connsiteX1" fmla="*/ 8695428 w 8695428"/>
              <a:gd name="connsiteY1" fmla="*/ 0 h 6870301"/>
              <a:gd name="connsiteX2" fmla="*/ 8694255 w 8695428"/>
              <a:gd name="connsiteY2" fmla="*/ 5525771 h 6870301"/>
              <a:gd name="connsiteX3" fmla="*/ 7720822 w 8695428"/>
              <a:gd name="connsiteY3" fmla="*/ 6870300 h 6870301"/>
              <a:gd name="connsiteX4" fmla="*/ 20294 w 8695428"/>
              <a:gd name="connsiteY4" fmla="*/ 6870301 h 6870301"/>
              <a:gd name="connsiteX5" fmla="*/ 0 w 8695428"/>
              <a:gd name="connsiteY5" fmla="*/ 29743 h 6870301"/>
              <a:gd name="connsiteX0" fmla="*/ 0 w 8695428"/>
              <a:gd name="connsiteY0" fmla="*/ 29743 h 6870301"/>
              <a:gd name="connsiteX1" fmla="*/ 8695428 w 8695428"/>
              <a:gd name="connsiteY1" fmla="*/ 0 h 6870301"/>
              <a:gd name="connsiteX2" fmla="*/ 8694255 w 8695428"/>
              <a:gd name="connsiteY2" fmla="*/ 5525771 h 6870301"/>
              <a:gd name="connsiteX3" fmla="*/ 7720822 w 8695428"/>
              <a:gd name="connsiteY3" fmla="*/ 6870300 h 6870301"/>
              <a:gd name="connsiteX4" fmla="*/ 20294 w 8695428"/>
              <a:gd name="connsiteY4" fmla="*/ 6870301 h 6870301"/>
              <a:gd name="connsiteX5" fmla="*/ 0 w 8695428"/>
              <a:gd name="connsiteY5" fmla="*/ 29743 h 6870301"/>
              <a:gd name="connsiteX0" fmla="*/ 0 w 8695428"/>
              <a:gd name="connsiteY0" fmla="*/ 29743 h 6870301"/>
              <a:gd name="connsiteX1" fmla="*/ 8695428 w 8695428"/>
              <a:gd name="connsiteY1" fmla="*/ 0 h 6870301"/>
              <a:gd name="connsiteX2" fmla="*/ 8694255 w 8695428"/>
              <a:gd name="connsiteY2" fmla="*/ 5525771 h 6870301"/>
              <a:gd name="connsiteX3" fmla="*/ 7558473 w 8695428"/>
              <a:gd name="connsiteY3" fmla="*/ 6870300 h 6870301"/>
              <a:gd name="connsiteX4" fmla="*/ 20294 w 8695428"/>
              <a:gd name="connsiteY4" fmla="*/ 6870301 h 6870301"/>
              <a:gd name="connsiteX5" fmla="*/ 0 w 8695428"/>
              <a:gd name="connsiteY5" fmla="*/ 29743 h 6870301"/>
              <a:gd name="connsiteX0" fmla="*/ 0 w 8695428"/>
              <a:gd name="connsiteY0" fmla="*/ 29743 h 6870301"/>
              <a:gd name="connsiteX1" fmla="*/ 8695428 w 8695428"/>
              <a:gd name="connsiteY1" fmla="*/ 0 h 6870301"/>
              <a:gd name="connsiteX2" fmla="*/ 8694255 w 8695428"/>
              <a:gd name="connsiteY2" fmla="*/ 5013909 h 6870301"/>
              <a:gd name="connsiteX3" fmla="*/ 7558473 w 8695428"/>
              <a:gd name="connsiteY3" fmla="*/ 6870300 h 6870301"/>
              <a:gd name="connsiteX4" fmla="*/ 20294 w 8695428"/>
              <a:gd name="connsiteY4" fmla="*/ 6870301 h 6870301"/>
              <a:gd name="connsiteX5" fmla="*/ 0 w 8695428"/>
              <a:gd name="connsiteY5" fmla="*/ 29743 h 6870301"/>
              <a:gd name="connsiteX0" fmla="*/ 0 w 8695428"/>
              <a:gd name="connsiteY0" fmla="*/ 29743 h 6870301"/>
              <a:gd name="connsiteX1" fmla="*/ 8695428 w 8695428"/>
              <a:gd name="connsiteY1" fmla="*/ 0 h 6870301"/>
              <a:gd name="connsiteX2" fmla="*/ 8694255 w 8695428"/>
              <a:gd name="connsiteY2" fmla="*/ 5013909 h 6870301"/>
              <a:gd name="connsiteX3" fmla="*/ 7558473 w 8695428"/>
              <a:gd name="connsiteY3" fmla="*/ 6870300 h 6870301"/>
              <a:gd name="connsiteX4" fmla="*/ 20294 w 8695428"/>
              <a:gd name="connsiteY4" fmla="*/ 6870301 h 6870301"/>
              <a:gd name="connsiteX5" fmla="*/ 0 w 8695428"/>
              <a:gd name="connsiteY5" fmla="*/ 29743 h 6870301"/>
              <a:gd name="connsiteX0" fmla="*/ 0 w 8695428"/>
              <a:gd name="connsiteY0" fmla="*/ 29743 h 6870301"/>
              <a:gd name="connsiteX1" fmla="*/ 8695428 w 8695428"/>
              <a:gd name="connsiteY1" fmla="*/ 0 h 6870301"/>
              <a:gd name="connsiteX2" fmla="*/ 8694255 w 8695428"/>
              <a:gd name="connsiteY2" fmla="*/ 5013909 h 6870301"/>
              <a:gd name="connsiteX3" fmla="*/ 7558473 w 8695428"/>
              <a:gd name="connsiteY3" fmla="*/ 6870300 h 6870301"/>
              <a:gd name="connsiteX4" fmla="*/ 20294 w 8695428"/>
              <a:gd name="connsiteY4" fmla="*/ 6870301 h 6870301"/>
              <a:gd name="connsiteX5" fmla="*/ 0 w 8695428"/>
              <a:gd name="connsiteY5" fmla="*/ 29743 h 6870301"/>
              <a:gd name="connsiteX0" fmla="*/ 0 w 8695428"/>
              <a:gd name="connsiteY0" fmla="*/ 29743 h 6870301"/>
              <a:gd name="connsiteX1" fmla="*/ 8695428 w 8695428"/>
              <a:gd name="connsiteY1" fmla="*/ 0 h 6870301"/>
              <a:gd name="connsiteX2" fmla="*/ 8694255 w 8695428"/>
              <a:gd name="connsiteY2" fmla="*/ 5013909 h 6870301"/>
              <a:gd name="connsiteX3" fmla="*/ 7588677 w 8695428"/>
              <a:gd name="connsiteY3" fmla="*/ 6870300 h 6870301"/>
              <a:gd name="connsiteX4" fmla="*/ 20294 w 8695428"/>
              <a:gd name="connsiteY4" fmla="*/ 6870301 h 6870301"/>
              <a:gd name="connsiteX5" fmla="*/ 0 w 8695428"/>
              <a:gd name="connsiteY5" fmla="*/ 29743 h 6870301"/>
              <a:gd name="connsiteX0" fmla="*/ 0 w 8695428"/>
              <a:gd name="connsiteY0" fmla="*/ 29743 h 6870301"/>
              <a:gd name="connsiteX1" fmla="*/ 8695428 w 8695428"/>
              <a:gd name="connsiteY1" fmla="*/ 0 h 6870301"/>
              <a:gd name="connsiteX2" fmla="*/ 8694255 w 8695428"/>
              <a:gd name="connsiteY2" fmla="*/ 4741823 h 6870301"/>
              <a:gd name="connsiteX3" fmla="*/ 7588677 w 8695428"/>
              <a:gd name="connsiteY3" fmla="*/ 6870300 h 6870301"/>
              <a:gd name="connsiteX4" fmla="*/ 20294 w 8695428"/>
              <a:gd name="connsiteY4" fmla="*/ 6870301 h 6870301"/>
              <a:gd name="connsiteX5" fmla="*/ 0 w 8695428"/>
              <a:gd name="connsiteY5" fmla="*/ 29743 h 6870301"/>
              <a:gd name="connsiteX0" fmla="*/ 0 w 8695428"/>
              <a:gd name="connsiteY0" fmla="*/ 29743 h 6870301"/>
              <a:gd name="connsiteX1" fmla="*/ 8695428 w 8695428"/>
              <a:gd name="connsiteY1" fmla="*/ 0 h 6870301"/>
              <a:gd name="connsiteX2" fmla="*/ 8694255 w 8695428"/>
              <a:gd name="connsiteY2" fmla="*/ 4741823 h 6870301"/>
              <a:gd name="connsiteX3" fmla="*/ 7588677 w 8695428"/>
              <a:gd name="connsiteY3" fmla="*/ 6870300 h 6870301"/>
              <a:gd name="connsiteX4" fmla="*/ 20294 w 8695428"/>
              <a:gd name="connsiteY4" fmla="*/ 6870301 h 6870301"/>
              <a:gd name="connsiteX5" fmla="*/ 0 w 8695428"/>
              <a:gd name="connsiteY5" fmla="*/ 29743 h 6870301"/>
              <a:gd name="connsiteX0" fmla="*/ 0 w 8695428"/>
              <a:gd name="connsiteY0" fmla="*/ 0 h 6876011"/>
              <a:gd name="connsiteX1" fmla="*/ 8695428 w 8695428"/>
              <a:gd name="connsiteY1" fmla="*/ 5710 h 6876011"/>
              <a:gd name="connsiteX2" fmla="*/ 8694255 w 8695428"/>
              <a:gd name="connsiteY2" fmla="*/ 4747533 h 6876011"/>
              <a:gd name="connsiteX3" fmla="*/ 7588677 w 8695428"/>
              <a:gd name="connsiteY3" fmla="*/ 6876010 h 6876011"/>
              <a:gd name="connsiteX4" fmla="*/ 20294 w 8695428"/>
              <a:gd name="connsiteY4" fmla="*/ 6876011 h 6876011"/>
              <a:gd name="connsiteX5" fmla="*/ 0 w 8695428"/>
              <a:gd name="connsiteY5" fmla="*/ 0 h 6876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95428" h="6876011">
                <a:moveTo>
                  <a:pt x="0" y="0"/>
                </a:moveTo>
                <a:lnTo>
                  <a:pt x="8695428" y="5710"/>
                </a:lnTo>
                <a:lnTo>
                  <a:pt x="8694255" y="4747533"/>
                </a:lnTo>
                <a:cubicBezTo>
                  <a:pt x="8630212" y="4756972"/>
                  <a:pt x="8048681" y="6053717"/>
                  <a:pt x="7588677" y="6876010"/>
                </a:cubicBezTo>
                <a:lnTo>
                  <a:pt x="20294" y="6876011"/>
                </a:lnTo>
                <a:cubicBezTo>
                  <a:pt x="13529" y="4595825"/>
                  <a:pt x="6765" y="2280186"/>
                  <a:pt x="0" y="0"/>
                </a:cubicBezTo>
                <a:close/>
              </a:path>
            </a:pathLst>
          </a:custGeom>
          <a:solidFill>
            <a:schemeClr val="tx1">
              <a:alpha val="48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497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721622" cy="775053"/>
          </a:xfrm>
        </p:spPr>
        <p:txBody>
          <a:bodyPr/>
          <a:lstStyle>
            <a:lvl1pPr algn="ctr">
              <a:defRPr>
                <a:solidFill>
                  <a:srgbClr val="00B0F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838200" y="1207908"/>
            <a:ext cx="5370689" cy="503484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4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6299201" y="1207909"/>
            <a:ext cx="5260622" cy="245003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1443034" y="6431138"/>
            <a:ext cx="2999146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Chemistry In Our Lives- 11/8/17 - ©The NEED Project 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557962"/>
            <a:ext cx="1428750" cy="1428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442180" y="6557961"/>
            <a:ext cx="7930442" cy="14287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9"/>
          <p:cNvSpPr>
            <a:spLocks noGrp="1"/>
          </p:cNvSpPr>
          <p:nvPr>
            <p:ph type="pic" sz="quarter" idx="16"/>
          </p:nvPr>
        </p:nvSpPr>
        <p:spPr>
          <a:xfrm>
            <a:off x="6299200" y="3753373"/>
            <a:ext cx="5260622" cy="248938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5536582"/>
            <a:ext cx="4668308" cy="533577"/>
          </a:xfrm>
          <a:solidFill>
            <a:schemeClr val="bg1"/>
          </a:solidFill>
        </p:spPr>
        <p:txBody>
          <a:bodyPr>
            <a:normAutofit/>
          </a:bodyPr>
          <a:lstStyle>
            <a:lvl1pPr algn="r">
              <a:defRPr sz="1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Add Subtitle or Photo Credit</a:t>
            </a:r>
          </a:p>
        </p:txBody>
      </p:sp>
    </p:spTree>
    <p:extLst>
      <p:ext uri="{BB962C8B-B14F-4D97-AF65-F5344CB8AC3E}">
        <p14:creationId xmlns:p14="http://schemas.microsoft.com/office/powerpoint/2010/main" val="1080041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5986206" y="5723548"/>
            <a:ext cx="6205794" cy="704963"/>
          </a:xfrm>
          <a:solidFill>
            <a:schemeClr val="bg1"/>
          </a:solidFill>
        </p:spPr>
        <p:txBody>
          <a:bodyPr anchor="ctr">
            <a:normAutofit/>
          </a:bodyPr>
          <a:lstStyle>
            <a:lvl1pPr>
              <a:defRPr sz="2400" b="1" i="1">
                <a:solidFill>
                  <a:srgbClr val="00B0F0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426915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29469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 flipV="1">
            <a:off x="0" y="0"/>
            <a:ext cx="221673" cy="68580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41000" cy="87665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838200" y="1368601"/>
            <a:ext cx="10541000" cy="4808362"/>
          </a:xfrm>
        </p:spPr>
        <p:txBody>
          <a:bodyPr/>
          <a:lstStyle>
            <a:lvl1pPr marL="457200" indent="-457200">
              <a:buClr>
                <a:srgbClr val="00B0F0"/>
              </a:buClr>
              <a:buFont typeface="Arial" panose="020B0604020202020204" pitchFamily="34" charset="0"/>
              <a:buChar char="•"/>
              <a:defRPr b="0">
                <a:solidFill>
                  <a:schemeClr val="tx1"/>
                </a:solidFill>
              </a:defRPr>
            </a:lvl1pPr>
            <a:lvl2pPr marL="6858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2pPr>
            <a:lvl3pPr marL="11430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3pPr>
            <a:lvl4pPr marL="16002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4pPr>
            <a:lvl5pPr marL="20574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1443034" y="6431138"/>
            <a:ext cx="2999146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Chemistry In Our Lives- 11/8/17 - ©The NEED Project 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6557962"/>
            <a:ext cx="1428750" cy="1428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442180" y="6557961"/>
            <a:ext cx="7930442" cy="14287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4"/>
          <p:cNvSpPr/>
          <p:nvPr/>
        </p:nvSpPr>
        <p:spPr>
          <a:xfrm rot="19717887">
            <a:off x="-69073" y="563933"/>
            <a:ext cx="460290" cy="498763"/>
          </a:xfrm>
          <a:custGeom>
            <a:avLst/>
            <a:gdLst>
              <a:gd name="connsiteX0" fmla="*/ 0 w 602243"/>
              <a:gd name="connsiteY0" fmla="*/ 498763 h 498763"/>
              <a:gd name="connsiteX1" fmla="*/ 301122 w 602243"/>
              <a:gd name="connsiteY1" fmla="*/ 0 h 498763"/>
              <a:gd name="connsiteX2" fmla="*/ 602243 w 602243"/>
              <a:gd name="connsiteY2" fmla="*/ 498763 h 498763"/>
              <a:gd name="connsiteX3" fmla="*/ 0 w 602243"/>
              <a:gd name="connsiteY3" fmla="*/ 498763 h 498763"/>
              <a:gd name="connsiteX0" fmla="*/ 0 w 493184"/>
              <a:gd name="connsiteY0" fmla="*/ 498763 h 498763"/>
              <a:gd name="connsiteX1" fmla="*/ 301122 w 493184"/>
              <a:gd name="connsiteY1" fmla="*/ 0 h 498763"/>
              <a:gd name="connsiteX2" fmla="*/ 493184 w 493184"/>
              <a:gd name="connsiteY2" fmla="*/ 464727 h 498763"/>
              <a:gd name="connsiteX3" fmla="*/ 0 w 493184"/>
              <a:gd name="connsiteY3" fmla="*/ 498763 h 498763"/>
              <a:gd name="connsiteX0" fmla="*/ 0 w 460290"/>
              <a:gd name="connsiteY0" fmla="*/ 498763 h 498763"/>
              <a:gd name="connsiteX1" fmla="*/ 301122 w 460290"/>
              <a:gd name="connsiteY1" fmla="*/ 0 h 498763"/>
              <a:gd name="connsiteX2" fmla="*/ 460290 w 460290"/>
              <a:gd name="connsiteY2" fmla="*/ 412221 h 498763"/>
              <a:gd name="connsiteX3" fmla="*/ 0 w 460290"/>
              <a:gd name="connsiteY3" fmla="*/ 498763 h 498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0290" h="498763">
                <a:moveTo>
                  <a:pt x="0" y="498763"/>
                </a:moveTo>
                <a:lnTo>
                  <a:pt x="301122" y="0"/>
                </a:lnTo>
                <a:lnTo>
                  <a:pt x="460290" y="412221"/>
                </a:lnTo>
                <a:lnTo>
                  <a:pt x="0" y="498763"/>
                </a:lnTo>
                <a:close/>
              </a:path>
            </a:pathLst>
          </a:cu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6610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 flipV="1">
            <a:off x="0" y="0"/>
            <a:ext cx="221673" cy="68580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41000" cy="87665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838200" y="4267200"/>
            <a:ext cx="10541000" cy="1966207"/>
          </a:xfrm>
        </p:spPr>
        <p:txBody>
          <a:bodyPr/>
          <a:lstStyle>
            <a:lvl1pPr marL="0" indent="0">
              <a:buClr>
                <a:srgbClr val="00B0F0"/>
              </a:buClr>
              <a:buFont typeface="Arial" panose="020B0604020202020204" pitchFamily="34" charset="0"/>
              <a:buNone/>
              <a:defRPr b="1">
                <a:solidFill>
                  <a:srgbClr val="00B0F0"/>
                </a:solidFill>
              </a:defRPr>
            </a:lvl1pPr>
            <a:lvl2pPr marL="6858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2pPr>
            <a:lvl3pPr marL="11430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3pPr>
            <a:lvl4pPr marL="16002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4pPr>
            <a:lvl5pPr marL="20574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1443034" y="6431138"/>
            <a:ext cx="2999146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Chemistry In Our Lives- 11/8/17 - ©The NEED Project 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6557962"/>
            <a:ext cx="1428750" cy="1428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442180" y="6557961"/>
            <a:ext cx="7930442" cy="14287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838200" y="1368601"/>
            <a:ext cx="5190067" cy="2746728"/>
          </a:xfrm>
        </p:spPr>
        <p:txBody>
          <a:bodyPr/>
          <a:lstStyle>
            <a:lvl1pPr marL="0" indent="0">
              <a:buClr>
                <a:srgbClr val="00B0F0"/>
              </a:buClr>
              <a:buFont typeface="Arial" panose="020B0604020202020204" pitchFamily="34" charset="0"/>
              <a:buNone/>
              <a:defRPr b="1">
                <a:solidFill>
                  <a:srgbClr val="00B0F0"/>
                </a:solidFill>
              </a:defRPr>
            </a:lvl1pPr>
            <a:lvl2pPr marL="6858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2pPr>
            <a:lvl3pPr marL="11430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3pPr>
            <a:lvl4pPr marL="16002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4pPr>
            <a:lvl5pPr marL="20574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5"/>
          </p:nvPr>
        </p:nvSpPr>
        <p:spPr>
          <a:xfrm>
            <a:off x="6208889" y="1368601"/>
            <a:ext cx="5170311" cy="2746728"/>
          </a:xfrm>
        </p:spPr>
        <p:txBody>
          <a:bodyPr/>
          <a:lstStyle>
            <a:lvl1pPr marL="0" indent="0">
              <a:buClr>
                <a:srgbClr val="00B0F0"/>
              </a:buClr>
              <a:buFontTx/>
              <a:buNone/>
              <a:defRPr b="1">
                <a:solidFill>
                  <a:srgbClr val="00B0F0"/>
                </a:solidFill>
              </a:defRPr>
            </a:lvl1pPr>
            <a:lvl2pPr marL="6858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2pPr>
            <a:lvl3pPr marL="11430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3pPr>
            <a:lvl4pPr marL="16002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4pPr>
            <a:lvl5pPr marL="20574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Isosceles Triangle 4"/>
          <p:cNvSpPr/>
          <p:nvPr/>
        </p:nvSpPr>
        <p:spPr>
          <a:xfrm rot="19717887">
            <a:off x="-69073" y="577787"/>
            <a:ext cx="460290" cy="498763"/>
          </a:xfrm>
          <a:custGeom>
            <a:avLst/>
            <a:gdLst>
              <a:gd name="connsiteX0" fmla="*/ 0 w 602243"/>
              <a:gd name="connsiteY0" fmla="*/ 498763 h 498763"/>
              <a:gd name="connsiteX1" fmla="*/ 301122 w 602243"/>
              <a:gd name="connsiteY1" fmla="*/ 0 h 498763"/>
              <a:gd name="connsiteX2" fmla="*/ 602243 w 602243"/>
              <a:gd name="connsiteY2" fmla="*/ 498763 h 498763"/>
              <a:gd name="connsiteX3" fmla="*/ 0 w 602243"/>
              <a:gd name="connsiteY3" fmla="*/ 498763 h 498763"/>
              <a:gd name="connsiteX0" fmla="*/ 0 w 493184"/>
              <a:gd name="connsiteY0" fmla="*/ 498763 h 498763"/>
              <a:gd name="connsiteX1" fmla="*/ 301122 w 493184"/>
              <a:gd name="connsiteY1" fmla="*/ 0 h 498763"/>
              <a:gd name="connsiteX2" fmla="*/ 493184 w 493184"/>
              <a:gd name="connsiteY2" fmla="*/ 464727 h 498763"/>
              <a:gd name="connsiteX3" fmla="*/ 0 w 493184"/>
              <a:gd name="connsiteY3" fmla="*/ 498763 h 498763"/>
              <a:gd name="connsiteX0" fmla="*/ 0 w 460290"/>
              <a:gd name="connsiteY0" fmla="*/ 498763 h 498763"/>
              <a:gd name="connsiteX1" fmla="*/ 301122 w 460290"/>
              <a:gd name="connsiteY1" fmla="*/ 0 h 498763"/>
              <a:gd name="connsiteX2" fmla="*/ 460290 w 460290"/>
              <a:gd name="connsiteY2" fmla="*/ 412221 h 498763"/>
              <a:gd name="connsiteX3" fmla="*/ 0 w 460290"/>
              <a:gd name="connsiteY3" fmla="*/ 498763 h 498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0290" h="498763">
                <a:moveTo>
                  <a:pt x="0" y="498763"/>
                </a:moveTo>
                <a:lnTo>
                  <a:pt x="301122" y="0"/>
                </a:lnTo>
                <a:lnTo>
                  <a:pt x="460290" y="412221"/>
                </a:lnTo>
                <a:lnTo>
                  <a:pt x="0" y="498763"/>
                </a:lnTo>
                <a:close/>
              </a:path>
            </a:pathLst>
          </a:cu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0382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7520" y="1521354"/>
            <a:ext cx="3917782" cy="41354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63066" y="873127"/>
            <a:ext cx="6290733" cy="876653"/>
          </a:xfrm>
        </p:spPr>
        <p:txBody>
          <a:bodyPr>
            <a:normAutofit/>
          </a:bodyPr>
          <a:lstStyle>
            <a:lvl1pPr algn="l">
              <a:defRPr sz="5400">
                <a:solidFill>
                  <a:srgbClr val="00B0F0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pic>
        <p:nvPicPr>
          <p:cNvPr id="7" name="Picture 2" descr="G:\NEED\NEED Materials\2015 Conversion\Catalog2015_16\pinterest-icon-vecto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3067" y="4936065"/>
            <a:ext cx="720725" cy="72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G:\NEED\NEED Materials\2014 Final Curriculum\Energy Rock Performances\Links\instagram-ico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3067" y="4021665"/>
            <a:ext cx="685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G:\NEED\NEED Materials\2014 Final Curriculum\Energy Rock Performances\Links\twitter_icon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3067" y="3031065"/>
            <a:ext cx="685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G:\NEED\NEED Materials\2014 Final Curriculum\Energy Rock Performances\Links\facebook-icon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867" y="1809719"/>
            <a:ext cx="884886" cy="1145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6028267" y="2043640"/>
            <a:ext cx="5689071" cy="812447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6028266" y="3058052"/>
            <a:ext cx="5689071" cy="836613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6028265" y="4048653"/>
            <a:ext cx="5689071" cy="771702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6028265" y="4980514"/>
            <a:ext cx="5689071" cy="788107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1443034" y="6431138"/>
            <a:ext cx="2999146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Chemistry In Our Lives- 11/8/17 - ©The NEED Project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0" y="6557962"/>
            <a:ext cx="1428750" cy="1428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442180" y="6557961"/>
            <a:ext cx="7930442" cy="14287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5644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E4BF7-DDAA-4FF3-B7CC-A7A20CFB48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BFFBD2-CBCB-4550-A5E4-FEC56845F1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D266E0-8300-4273-ADC8-973593E16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DEFDD5-AC92-4DAE-AAFA-61E358E0B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Chemistry In Our Lives- 11/8/17 - ©The NEED Project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889C6-9286-4EB0-B973-8011A5802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E20ED-B2B3-48DF-9C73-7690B0494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5033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7520" y="1521354"/>
            <a:ext cx="3917782" cy="41354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63066" y="409665"/>
            <a:ext cx="6290733" cy="876653"/>
          </a:xfrm>
        </p:spPr>
        <p:txBody>
          <a:bodyPr>
            <a:normAutofit/>
          </a:bodyPr>
          <a:lstStyle>
            <a:lvl1pPr algn="l">
              <a:defRPr sz="5400">
                <a:solidFill>
                  <a:srgbClr val="00B0F0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pic>
        <p:nvPicPr>
          <p:cNvPr id="7" name="Picture 2" descr="G:\NEED\NEED Materials\2015 Conversion\Catalog2015_16\pinterest-icon-vecto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3067" y="4472603"/>
            <a:ext cx="720725" cy="72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G:\NEED\NEED Materials\2014 Final Curriculum\Energy Rock Performances\Links\instagram-ico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3067" y="3558203"/>
            <a:ext cx="685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G:\NEED\NEED Materials\2014 Final Curriculum\Energy Rock Performances\Links\twitter_icon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3067" y="2567603"/>
            <a:ext cx="685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G:\NEED\NEED Materials\2014 Final Curriculum\Energy Rock Performances\Links\facebook-icon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867" y="1346257"/>
            <a:ext cx="884886" cy="1145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6028267" y="1580178"/>
            <a:ext cx="5689071" cy="812447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6028266" y="2594590"/>
            <a:ext cx="5689071" cy="836613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6028265" y="3585191"/>
            <a:ext cx="5689071" cy="771702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6028265" y="4517052"/>
            <a:ext cx="5689071" cy="788107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1443034" y="6431138"/>
            <a:ext cx="2999146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Chemistry In Our Lives- 11/8/17 - ©The NEED Project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0" y="6557962"/>
            <a:ext cx="1428750" cy="1428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442180" y="6557961"/>
            <a:ext cx="7930442" cy="14287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00BE1D7-ABC7-4E49-A350-24FF946CCD47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3066" y="5508932"/>
            <a:ext cx="733425" cy="733425"/>
          </a:xfrm>
          <a:prstGeom prst="rect">
            <a:avLst/>
          </a:prstGeom>
        </p:spPr>
      </p:pic>
      <p:sp>
        <p:nvSpPr>
          <p:cNvPr id="21" name="Text Placeholder 12">
            <a:extLst>
              <a:ext uri="{FF2B5EF4-FFF2-40B4-BE49-F238E27FC236}">
                <a16:creationId xmlns:a16="http://schemas.microsoft.com/office/drawing/2014/main" id="{8F52119F-C6E5-44EA-9AAB-7857324451E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28264" y="5489803"/>
            <a:ext cx="5689071" cy="788107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71881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flipV="1">
            <a:off x="0" y="0"/>
            <a:ext cx="221673" cy="68580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312378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312378" cy="4351338"/>
          </a:xfrm>
        </p:spPr>
        <p:txBody>
          <a:bodyPr/>
          <a:lstStyle>
            <a:lvl1pPr marL="457200" indent="-457200">
              <a:buClr>
                <a:srgbClr val="00B0F0"/>
              </a:buClr>
              <a:buFont typeface="Arial" panose="020B0604020202020204" pitchFamily="34" charset="0"/>
              <a:buChar char="•"/>
              <a:defRPr b="0">
                <a:solidFill>
                  <a:schemeClr val="tx1"/>
                </a:solidFill>
              </a:defRPr>
            </a:lvl1pPr>
            <a:lvl2pPr marL="6858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2pPr>
            <a:lvl3pPr marL="11430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3pPr>
            <a:lvl4pPr marL="16002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4pPr>
            <a:lvl5pPr marL="20574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1443034" y="6431138"/>
            <a:ext cx="4454524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Chemistry In Our Lives- 11/8/17 - ©The NEED Project 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6557962"/>
            <a:ext cx="1428750" cy="1428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8398933" y="0"/>
            <a:ext cx="3793067" cy="3420533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8398933" y="3556000"/>
            <a:ext cx="3793067" cy="3302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" name="Isosceles Triangle 4"/>
          <p:cNvSpPr/>
          <p:nvPr/>
        </p:nvSpPr>
        <p:spPr>
          <a:xfrm rot="19717887">
            <a:off x="-69073" y="744044"/>
            <a:ext cx="460290" cy="498763"/>
          </a:xfrm>
          <a:custGeom>
            <a:avLst/>
            <a:gdLst>
              <a:gd name="connsiteX0" fmla="*/ 0 w 602243"/>
              <a:gd name="connsiteY0" fmla="*/ 498763 h 498763"/>
              <a:gd name="connsiteX1" fmla="*/ 301122 w 602243"/>
              <a:gd name="connsiteY1" fmla="*/ 0 h 498763"/>
              <a:gd name="connsiteX2" fmla="*/ 602243 w 602243"/>
              <a:gd name="connsiteY2" fmla="*/ 498763 h 498763"/>
              <a:gd name="connsiteX3" fmla="*/ 0 w 602243"/>
              <a:gd name="connsiteY3" fmla="*/ 498763 h 498763"/>
              <a:gd name="connsiteX0" fmla="*/ 0 w 493184"/>
              <a:gd name="connsiteY0" fmla="*/ 498763 h 498763"/>
              <a:gd name="connsiteX1" fmla="*/ 301122 w 493184"/>
              <a:gd name="connsiteY1" fmla="*/ 0 h 498763"/>
              <a:gd name="connsiteX2" fmla="*/ 493184 w 493184"/>
              <a:gd name="connsiteY2" fmla="*/ 464727 h 498763"/>
              <a:gd name="connsiteX3" fmla="*/ 0 w 493184"/>
              <a:gd name="connsiteY3" fmla="*/ 498763 h 498763"/>
              <a:gd name="connsiteX0" fmla="*/ 0 w 460290"/>
              <a:gd name="connsiteY0" fmla="*/ 498763 h 498763"/>
              <a:gd name="connsiteX1" fmla="*/ 301122 w 460290"/>
              <a:gd name="connsiteY1" fmla="*/ 0 h 498763"/>
              <a:gd name="connsiteX2" fmla="*/ 460290 w 460290"/>
              <a:gd name="connsiteY2" fmla="*/ 412221 h 498763"/>
              <a:gd name="connsiteX3" fmla="*/ 0 w 460290"/>
              <a:gd name="connsiteY3" fmla="*/ 498763 h 498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0290" h="498763">
                <a:moveTo>
                  <a:pt x="0" y="498763"/>
                </a:moveTo>
                <a:lnTo>
                  <a:pt x="301122" y="0"/>
                </a:lnTo>
                <a:lnTo>
                  <a:pt x="460290" y="412221"/>
                </a:lnTo>
                <a:lnTo>
                  <a:pt x="0" y="498763"/>
                </a:lnTo>
                <a:close/>
              </a:path>
            </a:pathLst>
          </a:cu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973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 flipV="1">
            <a:off x="0" y="0"/>
            <a:ext cx="221673" cy="68580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312378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312378" cy="4351338"/>
          </a:xfrm>
        </p:spPr>
        <p:txBody>
          <a:bodyPr/>
          <a:lstStyle>
            <a:lvl1pPr marL="457200" indent="-457200">
              <a:buClr>
                <a:srgbClr val="00B0F0"/>
              </a:buClr>
              <a:buFont typeface="Arial" panose="020B0604020202020204" pitchFamily="34" charset="0"/>
              <a:buChar char="•"/>
              <a:defRPr b="0">
                <a:solidFill>
                  <a:schemeClr val="tx1"/>
                </a:solidFill>
              </a:defRPr>
            </a:lvl1pPr>
            <a:lvl2pPr marL="6858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2pPr>
            <a:lvl3pPr marL="11430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3pPr>
            <a:lvl4pPr marL="16002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4pPr>
            <a:lvl5pPr marL="20574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1443034" y="6431138"/>
            <a:ext cx="4454524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Chemistry In Our Lives- 11/8/17 - ©The NEED Project 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6557962"/>
            <a:ext cx="1428750" cy="1428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8398933" y="0"/>
            <a:ext cx="3793067" cy="2223911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8398933" y="2336800"/>
            <a:ext cx="3793067" cy="2212622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Picture Placeholder 9"/>
          <p:cNvSpPr>
            <a:spLocks noGrp="1"/>
          </p:cNvSpPr>
          <p:nvPr>
            <p:ph type="pic" sz="quarter" idx="16"/>
          </p:nvPr>
        </p:nvSpPr>
        <p:spPr>
          <a:xfrm>
            <a:off x="8398932" y="4662311"/>
            <a:ext cx="3793067" cy="2195689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3" name="Isosceles Triangle 4"/>
          <p:cNvSpPr/>
          <p:nvPr/>
        </p:nvSpPr>
        <p:spPr>
          <a:xfrm rot="19717887">
            <a:off x="-69073" y="744044"/>
            <a:ext cx="460290" cy="498763"/>
          </a:xfrm>
          <a:custGeom>
            <a:avLst/>
            <a:gdLst>
              <a:gd name="connsiteX0" fmla="*/ 0 w 602243"/>
              <a:gd name="connsiteY0" fmla="*/ 498763 h 498763"/>
              <a:gd name="connsiteX1" fmla="*/ 301122 w 602243"/>
              <a:gd name="connsiteY1" fmla="*/ 0 h 498763"/>
              <a:gd name="connsiteX2" fmla="*/ 602243 w 602243"/>
              <a:gd name="connsiteY2" fmla="*/ 498763 h 498763"/>
              <a:gd name="connsiteX3" fmla="*/ 0 w 602243"/>
              <a:gd name="connsiteY3" fmla="*/ 498763 h 498763"/>
              <a:gd name="connsiteX0" fmla="*/ 0 w 493184"/>
              <a:gd name="connsiteY0" fmla="*/ 498763 h 498763"/>
              <a:gd name="connsiteX1" fmla="*/ 301122 w 493184"/>
              <a:gd name="connsiteY1" fmla="*/ 0 h 498763"/>
              <a:gd name="connsiteX2" fmla="*/ 493184 w 493184"/>
              <a:gd name="connsiteY2" fmla="*/ 464727 h 498763"/>
              <a:gd name="connsiteX3" fmla="*/ 0 w 493184"/>
              <a:gd name="connsiteY3" fmla="*/ 498763 h 498763"/>
              <a:gd name="connsiteX0" fmla="*/ 0 w 460290"/>
              <a:gd name="connsiteY0" fmla="*/ 498763 h 498763"/>
              <a:gd name="connsiteX1" fmla="*/ 301122 w 460290"/>
              <a:gd name="connsiteY1" fmla="*/ 0 h 498763"/>
              <a:gd name="connsiteX2" fmla="*/ 460290 w 460290"/>
              <a:gd name="connsiteY2" fmla="*/ 412221 h 498763"/>
              <a:gd name="connsiteX3" fmla="*/ 0 w 460290"/>
              <a:gd name="connsiteY3" fmla="*/ 498763 h 498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0290" h="498763">
                <a:moveTo>
                  <a:pt x="0" y="498763"/>
                </a:moveTo>
                <a:lnTo>
                  <a:pt x="301122" y="0"/>
                </a:lnTo>
                <a:lnTo>
                  <a:pt x="460290" y="412221"/>
                </a:lnTo>
                <a:lnTo>
                  <a:pt x="0" y="498763"/>
                </a:lnTo>
                <a:close/>
              </a:path>
            </a:pathLst>
          </a:cu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551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images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 flipV="1">
            <a:off x="0" y="0"/>
            <a:ext cx="221673" cy="68580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6"/>
          </p:nvPr>
        </p:nvSpPr>
        <p:spPr>
          <a:xfrm>
            <a:off x="8398933" y="3683176"/>
            <a:ext cx="2438399" cy="2874786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312378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312378" cy="4351338"/>
          </a:xfrm>
        </p:spPr>
        <p:txBody>
          <a:bodyPr/>
          <a:lstStyle>
            <a:lvl1pPr marL="457200" indent="-457200">
              <a:buClr>
                <a:srgbClr val="00B0F0"/>
              </a:buClr>
              <a:buFont typeface="Arial" panose="020B0604020202020204" pitchFamily="34" charset="0"/>
              <a:buChar char="•"/>
              <a:defRPr b="0">
                <a:solidFill>
                  <a:schemeClr val="tx1"/>
                </a:solidFill>
              </a:defRPr>
            </a:lvl1pPr>
            <a:lvl2pPr marL="6858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2pPr>
            <a:lvl3pPr marL="11430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3pPr>
            <a:lvl4pPr marL="16002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4pPr>
            <a:lvl5pPr marL="20574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1443034" y="6431138"/>
            <a:ext cx="4454524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Chemistry In Our Lives- 11/8/17 - ©The NEED Project 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6557962"/>
            <a:ext cx="1428750" cy="1428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8398934" y="365125"/>
            <a:ext cx="2438399" cy="2874786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9499600" y="2075391"/>
            <a:ext cx="2438399" cy="2874786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Isosceles Triangle 4"/>
          <p:cNvSpPr/>
          <p:nvPr/>
        </p:nvSpPr>
        <p:spPr>
          <a:xfrm rot="19717887">
            <a:off x="-69073" y="744044"/>
            <a:ext cx="460290" cy="498763"/>
          </a:xfrm>
          <a:custGeom>
            <a:avLst/>
            <a:gdLst>
              <a:gd name="connsiteX0" fmla="*/ 0 w 602243"/>
              <a:gd name="connsiteY0" fmla="*/ 498763 h 498763"/>
              <a:gd name="connsiteX1" fmla="*/ 301122 w 602243"/>
              <a:gd name="connsiteY1" fmla="*/ 0 h 498763"/>
              <a:gd name="connsiteX2" fmla="*/ 602243 w 602243"/>
              <a:gd name="connsiteY2" fmla="*/ 498763 h 498763"/>
              <a:gd name="connsiteX3" fmla="*/ 0 w 602243"/>
              <a:gd name="connsiteY3" fmla="*/ 498763 h 498763"/>
              <a:gd name="connsiteX0" fmla="*/ 0 w 493184"/>
              <a:gd name="connsiteY0" fmla="*/ 498763 h 498763"/>
              <a:gd name="connsiteX1" fmla="*/ 301122 w 493184"/>
              <a:gd name="connsiteY1" fmla="*/ 0 h 498763"/>
              <a:gd name="connsiteX2" fmla="*/ 493184 w 493184"/>
              <a:gd name="connsiteY2" fmla="*/ 464727 h 498763"/>
              <a:gd name="connsiteX3" fmla="*/ 0 w 493184"/>
              <a:gd name="connsiteY3" fmla="*/ 498763 h 498763"/>
              <a:gd name="connsiteX0" fmla="*/ 0 w 460290"/>
              <a:gd name="connsiteY0" fmla="*/ 498763 h 498763"/>
              <a:gd name="connsiteX1" fmla="*/ 301122 w 460290"/>
              <a:gd name="connsiteY1" fmla="*/ 0 h 498763"/>
              <a:gd name="connsiteX2" fmla="*/ 460290 w 460290"/>
              <a:gd name="connsiteY2" fmla="*/ 412221 h 498763"/>
              <a:gd name="connsiteX3" fmla="*/ 0 w 460290"/>
              <a:gd name="connsiteY3" fmla="*/ 498763 h 498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0290" h="498763">
                <a:moveTo>
                  <a:pt x="0" y="498763"/>
                </a:moveTo>
                <a:lnTo>
                  <a:pt x="301122" y="0"/>
                </a:lnTo>
                <a:lnTo>
                  <a:pt x="460290" y="412221"/>
                </a:lnTo>
                <a:lnTo>
                  <a:pt x="0" y="498763"/>
                </a:lnTo>
                <a:close/>
              </a:path>
            </a:pathLst>
          </a:cu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670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V="1">
            <a:off x="0" y="0"/>
            <a:ext cx="221673" cy="68580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0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388534"/>
            <a:ext cx="5181600" cy="4967109"/>
          </a:xfrm>
        </p:spPr>
        <p:txBody>
          <a:bodyPr/>
          <a:lstStyle>
            <a:lvl1pPr marL="0" indent="0">
              <a:buClr>
                <a:srgbClr val="00B0F0"/>
              </a:buClr>
              <a:buFont typeface="Arial" panose="020B0604020202020204" pitchFamily="34" charset="0"/>
              <a:buNone/>
              <a:defRPr b="1">
                <a:solidFill>
                  <a:srgbClr val="00B0F0"/>
                </a:solidFill>
              </a:defRPr>
            </a:lvl1pPr>
            <a:lvl2pPr marL="6858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2pPr>
            <a:lvl3pPr marL="11430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388534"/>
            <a:ext cx="5181600" cy="4967110"/>
          </a:xfrm>
        </p:spPr>
        <p:txBody>
          <a:bodyPr/>
          <a:lstStyle>
            <a:lvl1pPr marL="0" indent="0">
              <a:buClr>
                <a:srgbClr val="00B0F0"/>
              </a:buClr>
              <a:buFont typeface="Arial" panose="020B0604020202020204" pitchFamily="34" charset="0"/>
              <a:buNone/>
              <a:defRPr b="1">
                <a:solidFill>
                  <a:srgbClr val="00B0F0"/>
                </a:solidFill>
              </a:defRPr>
            </a:lvl1pPr>
            <a:lvl2pPr marL="6858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2pPr>
            <a:lvl3pPr marL="11430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1443034" y="6431138"/>
            <a:ext cx="4454524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Chemistry In Our Lives- 11/8/17 - ©The NEED Project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0" y="6557962"/>
            <a:ext cx="1428750" cy="1428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4"/>
          <p:cNvSpPr/>
          <p:nvPr/>
        </p:nvSpPr>
        <p:spPr>
          <a:xfrm rot="19717887">
            <a:off x="-69073" y="563932"/>
            <a:ext cx="460290" cy="498763"/>
          </a:xfrm>
          <a:custGeom>
            <a:avLst/>
            <a:gdLst>
              <a:gd name="connsiteX0" fmla="*/ 0 w 602243"/>
              <a:gd name="connsiteY0" fmla="*/ 498763 h 498763"/>
              <a:gd name="connsiteX1" fmla="*/ 301122 w 602243"/>
              <a:gd name="connsiteY1" fmla="*/ 0 h 498763"/>
              <a:gd name="connsiteX2" fmla="*/ 602243 w 602243"/>
              <a:gd name="connsiteY2" fmla="*/ 498763 h 498763"/>
              <a:gd name="connsiteX3" fmla="*/ 0 w 602243"/>
              <a:gd name="connsiteY3" fmla="*/ 498763 h 498763"/>
              <a:gd name="connsiteX0" fmla="*/ 0 w 493184"/>
              <a:gd name="connsiteY0" fmla="*/ 498763 h 498763"/>
              <a:gd name="connsiteX1" fmla="*/ 301122 w 493184"/>
              <a:gd name="connsiteY1" fmla="*/ 0 h 498763"/>
              <a:gd name="connsiteX2" fmla="*/ 493184 w 493184"/>
              <a:gd name="connsiteY2" fmla="*/ 464727 h 498763"/>
              <a:gd name="connsiteX3" fmla="*/ 0 w 493184"/>
              <a:gd name="connsiteY3" fmla="*/ 498763 h 498763"/>
              <a:gd name="connsiteX0" fmla="*/ 0 w 460290"/>
              <a:gd name="connsiteY0" fmla="*/ 498763 h 498763"/>
              <a:gd name="connsiteX1" fmla="*/ 301122 w 460290"/>
              <a:gd name="connsiteY1" fmla="*/ 0 h 498763"/>
              <a:gd name="connsiteX2" fmla="*/ 460290 w 460290"/>
              <a:gd name="connsiteY2" fmla="*/ 412221 h 498763"/>
              <a:gd name="connsiteX3" fmla="*/ 0 w 460290"/>
              <a:gd name="connsiteY3" fmla="*/ 498763 h 498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0290" h="498763">
                <a:moveTo>
                  <a:pt x="0" y="498763"/>
                </a:moveTo>
                <a:lnTo>
                  <a:pt x="301122" y="0"/>
                </a:lnTo>
                <a:lnTo>
                  <a:pt x="460290" y="412221"/>
                </a:lnTo>
                <a:lnTo>
                  <a:pt x="0" y="498763"/>
                </a:lnTo>
                <a:close/>
              </a:path>
            </a:pathLst>
          </a:cu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228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 flipV="1">
            <a:off x="0" y="0"/>
            <a:ext cx="221673" cy="68580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7976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388535"/>
            <a:ext cx="5157787" cy="50694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B0F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1895477"/>
            <a:ext cx="5157787" cy="4211812"/>
          </a:xfrm>
        </p:spPr>
        <p:txBody>
          <a:bodyPr/>
          <a:lstStyle>
            <a:lvl1pPr marL="457200" indent="-4572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1pPr>
            <a:lvl2pPr marL="6858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2pPr>
            <a:lvl3pPr marL="11430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3pPr>
            <a:lvl4pPr marL="16002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4pPr>
            <a:lvl5pPr marL="20574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388535"/>
            <a:ext cx="5183188" cy="50694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B0F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1895477"/>
            <a:ext cx="5183188" cy="4211812"/>
          </a:xfrm>
        </p:spPr>
        <p:txBody>
          <a:bodyPr/>
          <a:lstStyle>
            <a:lvl1pPr marL="457200" indent="-4572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1pPr>
            <a:lvl2pPr marL="6858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2pPr>
            <a:lvl3pPr marL="11430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3pPr>
            <a:lvl4pPr marL="16002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4pPr>
            <a:lvl5pPr marL="20574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1443034" y="6431138"/>
            <a:ext cx="4454524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Chemistry In Our Lives- 11/8/17 - ©The NEED Project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6557962"/>
            <a:ext cx="1428750" cy="1428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4"/>
          <p:cNvSpPr/>
          <p:nvPr/>
        </p:nvSpPr>
        <p:spPr>
          <a:xfrm rot="19717887">
            <a:off x="-69073" y="494662"/>
            <a:ext cx="460290" cy="498763"/>
          </a:xfrm>
          <a:custGeom>
            <a:avLst/>
            <a:gdLst>
              <a:gd name="connsiteX0" fmla="*/ 0 w 602243"/>
              <a:gd name="connsiteY0" fmla="*/ 498763 h 498763"/>
              <a:gd name="connsiteX1" fmla="*/ 301122 w 602243"/>
              <a:gd name="connsiteY1" fmla="*/ 0 h 498763"/>
              <a:gd name="connsiteX2" fmla="*/ 602243 w 602243"/>
              <a:gd name="connsiteY2" fmla="*/ 498763 h 498763"/>
              <a:gd name="connsiteX3" fmla="*/ 0 w 602243"/>
              <a:gd name="connsiteY3" fmla="*/ 498763 h 498763"/>
              <a:gd name="connsiteX0" fmla="*/ 0 w 493184"/>
              <a:gd name="connsiteY0" fmla="*/ 498763 h 498763"/>
              <a:gd name="connsiteX1" fmla="*/ 301122 w 493184"/>
              <a:gd name="connsiteY1" fmla="*/ 0 h 498763"/>
              <a:gd name="connsiteX2" fmla="*/ 493184 w 493184"/>
              <a:gd name="connsiteY2" fmla="*/ 464727 h 498763"/>
              <a:gd name="connsiteX3" fmla="*/ 0 w 493184"/>
              <a:gd name="connsiteY3" fmla="*/ 498763 h 498763"/>
              <a:gd name="connsiteX0" fmla="*/ 0 w 460290"/>
              <a:gd name="connsiteY0" fmla="*/ 498763 h 498763"/>
              <a:gd name="connsiteX1" fmla="*/ 301122 w 460290"/>
              <a:gd name="connsiteY1" fmla="*/ 0 h 498763"/>
              <a:gd name="connsiteX2" fmla="*/ 460290 w 460290"/>
              <a:gd name="connsiteY2" fmla="*/ 412221 h 498763"/>
              <a:gd name="connsiteX3" fmla="*/ 0 w 460290"/>
              <a:gd name="connsiteY3" fmla="*/ 498763 h 498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0290" h="498763">
                <a:moveTo>
                  <a:pt x="0" y="498763"/>
                </a:moveTo>
                <a:lnTo>
                  <a:pt x="301122" y="0"/>
                </a:lnTo>
                <a:lnTo>
                  <a:pt x="460290" y="412221"/>
                </a:lnTo>
                <a:lnTo>
                  <a:pt x="0" y="498763"/>
                </a:lnTo>
                <a:close/>
              </a:path>
            </a:pathLst>
          </a:cu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799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 flipV="1">
            <a:off x="0" y="0"/>
            <a:ext cx="221673" cy="68580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6100763" y="0"/>
            <a:ext cx="611505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25500" y="685800"/>
            <a:ext cx="5172075" cy="830788"/>
          </a:xfrm>
        </p:spPr>
        <p:txBody>
          <a:bodyPr/>
          <a:lstStyle/>
          <a:p>
            <a:r>
              <a:rPr lang="en-US" b="1">
                <a:latin typeface="+mn-lt"/>
              </a:rPr>
              <a:t>Click to edit Master title style</a:t>
            </a:r>
            <a:endParaRPr lang="en-US" b="1" dirty="0">
              <a:latin typeface="+mn-lt"/>
            </a:endParaRPr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839788" y="1545695"/>
            <a:ext cx="5157787" cy="823912"/>
          </a:xfrm>
        </p:spPr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pPr lvl="0"/>
            <a:r>
              <a:rPr lang="en-US">
                <a:solidFill>
                  <a:srgbClr val="00B0F0"/>
                </a:solidFill>
              </a:rPr>
              <a:t>Edit Master text styles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6905369" y="5280201"/>
            <a:ext cx="5300663" cy="990600"/>
          </a:xfrm>
          <a:solidFill>
            <a:schemeClr val="bg1"/>
          </a:solidFill>
        </p:spPr>
        <p:txBody>
          <a:bodyPr anchor="ctr">
            <a:normAutofit/>
          </a:bodyPr>
          <a:lstStyle>
            <a:lvl1pPr>
              <a:defRPr sz="1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2"/>
          </p:nvPr>
        </p:nvSpPr>
        <p:spPr>
          <a:xfrm>
            <a:off x="825500" y="2398714"/>
            <a:ext cx="5172075" cy="3900487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9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1443034" y="6431138"/>
            <a:ext cx="4454524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Chemistry In Our Lives- 11/8/17 - ©The NEED Project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6557962"/>
            <a:ext cx="1428750" cy="1428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4"/>
          <p:cNvSpPr/>
          <p:nvPr/>
        </p:nvSpPr>
        <p:spPr>
          <a:xfrm rot="19717887">
            <a:off x="-69073" y="827174"/>
            <a:ext cx="460290" cy="498763"/>
          </a:xfrm>
          <a:custGeom>
            <a:avLst/>
            <a:gdLst>
              <a:gd name="connsiteX0" fmla="*/ 0 w 602243"/>
              <a:gd name="connsiteY0" fmla="*/ 498763 h 498763"/>
              <a:gd name="connsiteX1" fmla="*/ 301122 w 602243"/>
              <a:gd name="connsiteY1" fmla="*/ 0 h 498763"/>
              <a:gd name="connsiteX2" fmla="*/ 602243 w 602243"/>
              <a:gd name="connsiteY2" fmla="*/ 498763 h 498763"/>
              <a:gd name="connsiteX3" fmla="*/ 0 w 602243"/>
              <a:gd name="connsiteY3" fmla="*/ 498763 h 498763"/>
              <a:gd name="connsiteX0" fmla="*/ 0 w 493184"/>
              <a:gd name="connsiteY0" fmla="*/ 498763 h 498763"/>
              <a:gd name="connsiteX1" fmla="*/ 301122 w 493184"/>
              <a:gd name="connsiteY1" fmla="*/ 0 h 498763"/>
              <a:gd name="connsiteX2" fmla="*/ 493184 w 493184"/>
              <a:gd name="connsiteY2" fmla="*/ 464727 h 498763"/>
              <a:gd name="connsiteX3" fmla="*/ 0 w 493184"/>
              <a:gd name="connsiteY3" fmla="*/ 498763 h 498763"/>
              <a:gd name="connsiteX0" fmla="*/ 0 w 460290"/>
              <a:gd name="connsiteY0" fmla="*/ 498763 h 498763"/>
              <a:gd name="connsiteX1" fmla="*/ 301122 w 460290"/>
              <a:gd name="connsiteY1" fmla="*/ 0 h 498763"/>
              <a:gd name="connsiteX2" fmla="*/ 460290 w 460290"/>
              <a:gd name="connsiteY2" fmla="*/ 412221 h 498763"/>
              <a:gd name="connsiteX3" fmla="*/ 0 w 460290"/>
              <a:gd name="connsiteY3" fmla="*/ 498763 h 498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0290" h="498763">
                <a:moveTo>
                  <a:pt x="0" y="498763"/>
                </a:moveTo>
                <a:lnTo>
                  <a:pt x="301122" y="0"/>
                </a:lnTo>
                <a:lnTo>
                  <a:pt x="460290" y="412221"/>
                </a:lnTo>
                <a:lnTo>
                  <a:pt x="0" y="498763"/>
                </a:lnTo>
                <a:close/>
              </a:path>
            </a:pathLst>
          </a:cu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996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721622" cy="775053"/>
          </a:xfrm>
        </p:spPr>
        <p:txBody>
          <a:bodyPr/>
          <a:lstStyle>
            <a:lvl1pPr algn="ctr">
              <a:defRPr>
                <a:solidFill>
                  <a:srgbClr val="00B0F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1594557" y="1207908"/>
            <a:ext cx="4332185" cy="2541882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4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6050843" y="1207908"/>
            <a:ext cx="4357513" cy="2541882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" name="Picture Placeholder 9"/>
          <p:cNvSpPr>
            <a:spLocks noGrp="1"/>
          </p:cNvSpPr>
          <p:nvPr>
            <p:ph type="pic" sz="quarter" idx="16"/>
          </p:nvPr>
        </p:nvSpPr>
        <p:spPr>
          <a:xfrm>
            <a:off x="3804354" y="3872085"/>
            <a:ext cx="4425246" cy="256163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1443034" y="6431138"/>
            <a:ext cx="2999146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Chemistry In Our Lives- 11/8/17 - ©The NEED Project 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557962"/>
            <a:ext cx="1428750" cy="1428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442180" y="6557961"/>
            <a:ext cx="7930442" cy="14287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8578850" y="4187650"/>
            <a:ext cx="3184525" cy="1964795"/>
          </a:xfrm>
        </p:spPr>
        <p:txBody>
          <a:bodyPr>
            <a:normAutofit/>
          </a:bodyPr>
          <a:lstStyle>
            <a:lvl1pPr>
              <a:defRPr sz="2000" b="1" i="1">
                <a:solidFill>
                  <a:srgbClr val="00B0F0"/>
                </a:solidFill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4170511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721622" cy="775053"/>
          </a:xfrm>
        </p:spPr>
        <p:txBody>
          <a:bodyPr/>
          <a:lstStyle>
            <a:lvl1pPr algn="ctr">
              <a:defRPr>
                <a:solidFill>
                  <a:srgbClr val="00B0F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838200" y="1207908"/>
            <a:ext cx="5348111" cy="503484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4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6299201" y="1207908"/>
            <a:ext cx="5260622" cy="503484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1443034" y="6431138"/>
            <a:ext cx="2999146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Chemistry In Our Lives- 11/8/17 - ©The NEED Project 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557962"/>
            <a:ext cx="1428750" cy="1428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442180" y="6557961"/>
            <a:ext cx="7930442" cy="14287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6891515" y="5472114"/>
            <a:ext cx="4668308" cy="533577"/>
          </a:xfrm>
          <a:solidFill>
            <a:schemeClr val="bg1"/>
          </a:solidFill>
        </p:spPr>
        <p:txBody>
          <a:bodyPr>
            <a:normAutofit/>
          </a:bodyPr>
          <a:lstStyle>
            <a:lvl1pPr>
              <a:defRPr sz="1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Add Subtitle or Photo Credit</a:t>
            </a:r>
          </a:p>
        </p:txBody>
      </p:sp>
    </p:spTree>
    <p:extLst>
      <p:ext uri="{BB962C8B-B14F-4D97-AF65-F5344CB8AC3E}">
        <p14:creationId xmlns:p14="http://schemas.microsoft.com/office/powerpoint/2010/main" val="1813405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Chemistry In Our Lives- 11/8/17 - ©The NEED Project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FE20ED-B2B3-48DF-9C73-7690B0494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551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ia.gov/" TargetMode="External"/><Relationship Id="rId2" Type="http://schemas.openxmlformats.org/officeDocument/2006/relationships/hyperlink" Target="mailto:info@need.or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D5DE96C-9C2F-4E42-AEE9-017060908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458" y="5836244"/>
            <a:ext cx="9389547" cy="541867"/>
          </a:xfrm>
        </p:spPr>
        <p:txBody>
          <a:bodyPr/>
          <a:lstStyle/>
          <a:p>
            <a:r>
              <a:rPr lang="en-US" altLang="en-US" dirty="0"/>
              <a:t>THE CHEMISTRY INDUSTRY</a:t>
            </a:r>
            <a:br>
              <a:rPr lang="en-US" altLang="en-US" dirty="0"/>
            </a:br>
            <a:r>
              <a:rPr lang="en-US" altLang="en-US" dirty="0"/>
              <a:t>AND ENERGY EFFICIENCY</a:t>
            </a:r>
            <a:endParaRPr lang="en-US" dirty="0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AC3A57EE-1FF7-4F79-835E-6BF122E9D97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87" b="1708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501720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EC5D7FE-E236-4D68-A5C9-558E597B2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500" y="876718"/>
            <a:ext cx="5172075" cy="972178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CHEMISTRY’S ROLE IN YOUR LIFE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52EA4AE-7C3F-48B8-AD37-3E69F0F359D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25500" y="2059912"/>
            <a:ext cx="5172075" cy="4239289"/>
          </a:xfrm>
        </p:spPr>
        <p:txBody>
          <a:bodyPr>
            <a:normAutofit/>
          </a:bodyPr>
          <a:lstStyle/>
          <a:p>
            <a:r>
              <a:rPr lang="en-US" altLang="en-US" sz="2200" dirty="0"/>
              <a:t>Synthetic materials prolong and improve our quality of life</a:t>
            </a:r>
          </a:p>
          <a:p>
            <a:r>
              <a:rPr lang="en-US" altLang="en-US" sz="2200" dirty="0"/>
              <a:t>Many products improve energy efficiency</a:t>
            </a:r>
          </a:p>
          <a:p>
            <a:pPr marL="463550"/>
            <a:r>
              <a:rPr lang="en-US" altLang="en-US" sz="2200" dirty="0"/>
              <a:t>Insulation minimizes thermal energy transfer in homes and refrigerators</a:t>
            </a:r>
          </a:p>
          <a:p>
            <a:pPr marL="463550"/>
            <a:r>
              <a:rPr lang="en-US" altLang="en-US" sz="2200" dirty="0"/>
              <a:t>Fertilizers reduce energy usage by increasing crop yield</a:t>
            </a:r>
          </a:p>
          <a:p>
            <a:pPr marL="463550"/>
            <a:r>
              <a:rPr lang="en-US" altLang="en-US" sz="2200" dirty="0"/>
              <a:t>Efficient lighting materials made by chemistry industry reduce electricity consumption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2B10679-0B33-4DEA-9DB8-89527C0D777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Chemistry In Our Lives- 11/8/17 - ©The NEED Project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3661189-08A1-4E3F-AAE6-A9D3F36664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7575" y="1517302"/>
            <a:ext cx="5837392" cy="444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8921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B2EC4B7-B39F-4511-BEDC-491B4F251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CLIMATE CHANGE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34EAFFD-16B9-4995-AAB9-4C4A6718E24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25500" y="1617786"/>
            <a:ext cx="5172075" cy="4681416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dirty="0"/>
              <a:t>Electromagnetic radiation travels from the sun through space and strikes surfaces on the earth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Radiant energy is absorbed and some transformed into thermal energy which radiates back out into space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Some of that thermal energy is absorbed and trapped in molecules of greenhouse gases in the atmosphere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These warmed gases increase the temperature of the atmosphere</a:t>
            </a:r>
          </a:p>
          <a:p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F832623-CDE8-4C9B-902C-8767E3F753B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Chemistry In Our Lives- 11/8/17 - ©The NEED Project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08ACA4E-CB3E-44B0-9303-E2A7F516A3C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19"/>
          <a:stretch/>
        </p:blipFill>
        <p:spPr>
          <a:xfrm>
            <a:off x="5978119" y="785169"/>
            <a:ext cx="6213881" cy="5011615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7985527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615A521-F344-4D99-8D64-A588CE377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GREENHOUSE GASES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36BEBB2-AC86-4755-9615-90CD706917C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25500" y="1597688"/>
            <a:ext cx="5172075" cy="470151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dirty="0"/>
              <a:t>CO</a:t>
            </a:r>
            <a:r>
              <a:rPr lang="en-US" altLang="en-US" sz="2400" baseline="-25000" dirty="0"/>
              <a:t>2</a:t>
            </a:r>
            <a:r>
              <a:rPr lang="en-US" altLang="en-US" sz="2400" dirty="0"/>
              <a:t>, H</a:t>
            </a:r>
            <a:r>
              <a:rPr lang="en-US" altLang="en-US" sz="2400" baseline="-25000" dirty="0"/>
              <a:t>2</a:t>
            </a:r>
            <a:r>
              <a:rPr lang="en-US" altLang="en-US" sz="2400" dirty="0"/>
              <a:t>O, CH</a:t>
            </a:r>
            <a:r>
              <a:rPr lang="en-US" altLang="en-US" sz="2400" baseline="-25000" dirty="0"/>
              <a:t>4</a:t>
            </a:r>
            <a:r>
              <a:rPr lang="en-US" altLang="en-US" sz="2400" dirty="0"/>
              <a:t>, and NO are greenhouse gases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They hold energy because of the flexibility of the bonds in the molecule</a:t>
            </a:r>
          </a:p>
          <a:p>
            <a:pPr>
              <a:lnSpc>
                <a:spcPct val="90000"/>
              </a:lnSpc>
              <a:buClr>
                <a:schemeClr val="accent3"/>
              </a:buClr>
            </a:pPr>
            <a:r>
              <a:rPr lang="en-US" altLang="en-US" sz="2400" dirty="0"/>
              <a:t>Stretching, bending, twisting, rotation, and vibration of bonds allows kinetic energy to be stored</a:t>
            </a:r>
          </a:p>
          <a:p>
            <a:r>
              <a:rPr lang="en-US" sz="2400" dirty="0"/>
              <a:t>Nitrogen and oxygen gases do not have the same flexibility in the bonding structure as the greenhouse gases.</a:t>
            </a:r>
          </a:p>
          <a:p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E6CD051-C521-4D22-9081-BAE4AE05873C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Chemistry In Our Lives- 11/8/17 - ©The NEED Project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AEB4EEA-5090-4258-854A-5C6ACB4800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40519" y1="3630" x2="64156" y2="2970"/>
                        <a14:foregroundMark x1="39221" y1="9571" x2="64156" y2="12211"/>
                        <a14:foregroundMark x1="27532" y1="28713" x2="49091" y2="28713"/>
                        <a14:foregroundMark x1="57922" y1="28713" x2="74026" y2="29703"/>
                        <a14:foregroundMark x1="37143" y1="1320" x2="36623" y2="15512"/>
                        <a14:foregroundMark x1="36623" y1="15512" x2="49351" y2="17162"/>
                        <a14:foregroundMark x1="49351" y1="17162" x2="49091" y2="24092"/>
                        <a14:foregroundMark x1="49091" y1="24092" x2="21299" y2="26733"/>
                        <a14:foregroundMark x1="21299" y1="26733" x2="20260" y2="38944"/>
                        <a14:foregroundMark x1="20260" y1="38944" x2="3636" y2="44884"/>
                        <a14:foregroundMark x1="3636" y1="44884" x2="4935" y2="82508"/>
                        <a14:foregroundMark x1="4935" y1="82508" x2="27013" y2="95380"/>
                        <a14:foregroundMark x1="25974" y1="94389" x2="73766" y2="96700"/>
                        <a14:foregroundMark x1="73766" y1="96700" x2="98442" y2="76238"/>
                        <a14:foregroundMark x1="98442" y1="76238" x2="97403" y2="36964"/>
                        <a14:foregroundMark x1="97403" y1="36964" x2="87792" y2="34323"/>
                        <a14:foregroundMark x1="87792" y1="34323" x2="81558" y2="40264"/>
                        <a14:foregroundMark x1="81558" y1="40264" x2="80260" y2="25743"/>
                        <a14:foregroundMark x1="80260" y1="25743" x2="56104" y2="26073"/>
                        <a14:foregroundMark x1="56104" y1="26073" x2="56104" y2="15842"/>
                        <a14:foregroundMark x1="56104" y1="15842" x2="70909" y2="14521"/>
                        <a14:foregroundMark x1="70909" y1="14521" x2="69351" y2="0"/>
                        <a14:foregroundMark x1="68831" y1="1650" x2="36883" y2="660"/>
                        <a14:backgroundMark x1="46753" y1="21122" x2="3896" y2="22442"/>
                        <a14:backgroundMark x1="57662" y1="21782" x2="97143" y2="13531"/>
                        <a14:backgroundMark x1="32987" y1="5611" x2="3377" y2="36634"/>
                        <a14:backgroundMark x1="72208" y1="4950" x2="96104" y2="31023"/>
                        <a14:backgroundMark x1="83377" y1="36304" x2="97143" y2="3300"/>
                        <a14:backgroundMark x1="9870" y1="7591" x2="9870" y2="7591"/>
                        <a14:backgroundMark x1="19221" y1="5611" x2="2338" y2="12541"/>
                        <a14:backgroundMark x1="5455" y1="2970" x2="7013" y2="25743"/>
                        <a14:backgroundMark x1="6234" y1="11221" x2="24675" y2="13861"/>
                        <a14:backgroundMark x1="30909" y1="4950" x2="15065" y2="17162"/>
                        <a14:backgroundMark x1="5455" y1="3960" x2="32208" y2="6601"/>
                        <a14:backgroundMark x1="36364" y1="1320" x2="6234" y2="2970"/>
                        <a14:backgroundMark x1="3377" y1="43894" x2="3636" y2="35644"/>
                        <a14:backgroundMark x1="3377" y1="36634" x2="260" y2="34653"/>
                        <a14:backgroundMark x1="260" y1="34653" x2="260" y2="0"/>
                        <a14:backgroundMark x1="260" y1="0" x2="7532" y2="3300"/>
                        <a14:backgroundMark x1="7532" y1="3300" x2="19221" y2="0"/>
                        <a14:backgroundMark x1="36623" y1="1320" x2="35325" y2="19802"/>
                        <a14:backgroundMark x1="35325" y1="19802" x2="35325" y2="19802"/>
                        <a14:backgroundMark x1="34545" y1="20792" x2="23896" y2="14521"/>
                        <a14:backgroundMark x1="35065" y1="1320" x2="20779" y2="330"/>
                        <a14:backgroundMark x1="35584" y1="15512" x2="49091" y2="17162"/>
                        <a14:backgroundMark x1="49091" y1="17162" x2="48571" y2="23102"/>
                        <a14:backgroundMark x1="48571" y1="23102" x2="21039" y2="26403"/>
                        <a14:backgroundMark x1="21039" y1="26403" x2="17143" y2="21122"/>
                        <a14:backgroundMark x1="20779" y1="27063" x2="19740" y2="38614"/>
                        <a14:backgroundMark x1="19740" y1="38614" x2="3117" y2="44224"/>
                        <a14:backgroundMark x1="3117" y1="44554" x2="260" y2="47525"/>
                        <a14:backgroundMark x1="260" y1="47525" x2="3377" y2="55446"/>
                        <a14:backgroundMark x1="3377" y1="55446" x2="260" y2="70957"/>
                        <a14:backgroundMark x1="519" y1="71617" x2="4675" y2="82508"/>
                        <a14:backgroundMark x1="3377" y1="55116" x2="4675" y2="81848"/>
                        <a14:backgroundMark x1="3377" y1="55116" x2="3377" y2="43234"/>
                        <a14:backgroundMark x1="4675" y1="82178" x2="260" y2="99670"/>
                        <a14:backgroundMark x1="4416" y1="82508" x2="13506" y2="99670"/>
                        <a14:backgroundMark x1="5195" y1="82178" x2="34286" y2="99670"/>
                        <a14:backgroundMark x1="34286" y1="99670" x2="12987" y2="99670"/>
                        <a14:backgroundMark x1="13247" y1="99340" x2="3896" y2="81518"/>
                        <a14:backgroundMark x1="4935" y1="82508" x2="24935" y2="99670"/>
                        <a14:backgroundMark x1="24935" y1="99670" x2="25974" y2="95050"/>
                        <a14:backgroundMark x1="25974" y1="95050" x2="7273" y2="83828"/>
                        <a14:backgroundMark x1="8831" y1="84818" x2="10649" y2="86799"/>
                        <a14:backgroundMark x1="25974" y1="96040" x2="31688" y2="99340"/>
                        <a14:backgroundMark x1="25974" y1="95710" x2="27792" y2="96370"/>
                        <a14:backgroundMark x1="35584" y1="99340" x2="99481" y2="99670"/>
                        <a14:backgroundMark x1="26234" y1="94059" x2="72987" y2="96700"/>
                        <a14:backgroundMark x1="72987" y1="96700" x2="73506" y2="99340"/>
                        <a14:backgroundMark x1="26753" y1="94389" x2="35844" y2="99670"/>
                        <a14:backgroundMark x1="35584" y1="99670" x2="39221" y2="94389"/>
                        <a14:backgroundMark x1="39221" y1="94389" x2="31169" y2="96370"/>
                        <a14:backgroundMark x1="28052" y1="94389" x2="34545" y2="95380"/>
                        <a14:backgroundMark x1="32987" y1="97030" x2="37662" y2="96370"/>
                        <a14:backgroundMark x1="37922" y1="95050" x2="35325" y2="97360"/>
                        <a14:backgroundMark x1="35584" y1="99340" x2="55325" y2="95710"/>
                        <a14:backgroundMark x1="38182" y1="95050" x2="41818" y2="98020"/>
                        <a14:backgroundMark x1="41818" y1="98020" x2="44675" y2="95050"/>
                        <a14:backgroundMark x1="44675" y1="95050" x2="48052" y2="97360"/>
                        <a14:backgroundMark x1="50649" y1="95710" x2="47273" y2="96370"/>
                        <a14:backgroundMark x1="43896" y1="96700" x2="40000" y2="95380"/>
                        <a14:backgroundMark x1="42078" y1="96040" x2="44156" y2="96040"/>
                        <a14:backgroundMark x1="46753" y1="98350" x2="56883" y2="98680"/>
                        <a14:backgroundMark x1="64675" y1="97030" x2="51429" y2="98680"/>
                        <a14:backgroundMark x1="57403" y1="97030" x2="61039" y2="96700"/>
                        <a14:backgroundMark x1="73247" y1="96700" x2="99740" y2="75248"/>
                        <a14:backgroundMark x1="99481" y1="75578" x2="99740" y2="98350"/>
                        <a14:backgroundMark x1="99221" y1="98680" x2="73247" y2="99010"/>
                        <a14:backgroundMark x1="73506" y1="98350" x2="99740" y2="96040"/>
                        <a14:backgroundMark x1="99481" y1="95050" x2="75065" y2="94719"/>
                        <a14:backgroundMark x1="75844" y1="95380" x2="77922" y2="99340"/>
                        <a14:backgroundMark x1="72987" y1="98020" x2="84156" y2="95380"/>
                        <a14:backgroundMark x1="79740" y1="95050" x2="74286" y2="96370"/>
                        <a14:backgroundMark x1="75844" y1="97690" x2="74026" y2="97030"/>
                        <a14:backgroundMark x1="81039" y1="91089" x2="99740" y2="93069"/>
                        <a14:backgroundMark x1="92468" y1="82178" x2="91688" y2="95380"/>
                        <a14:backgroundMark x1="96883" y1="78548" x2="95325" y2="93069"/>
                        <a14:backgroundMark x1="99221" y1="80198" x2="83636" y2="94719"/>
                        <a14:backgroundMark x1="80260" y1="94059" x2="99481" y2="77558"/>
                        <a14:backgroundMark x1="78701" y1="94389" x2="82338" y2="90759"/>
                        <a14:backgroundMark x1="79221" y1="93399" x2="78701" y2="92739"/>
                        <a14:backgroundMark x1="82857" y1="91089" x2="92468" y2="81848"/>
                        <a14:backgroundMark x1="93766" y1="81518" x2="98442" y2="76568"/>
                        <a14:backgroundMark x1="80260" y1="660" x2="69610" y2="25743"/>
                        <a14:backgroundMark x1="56623" y1="16172" x2="99740" y2="34983"/>
                        <a14:backgroundMark x1="82597" y1="17492" x2="78701" y2="25743"/>
                        <a14:backgroundMark x1="83117" y1="17492" x2="85974" y2="28713"/>
                        <a14:backgroundMark x1="84416" y1="25083" x2="78961" y2="24092"/>
                        <a14:backgroundMark x1="81299" y1="24092" x2="84416" y2="27723"/>
                        <a14:backgroundMark x1="83117" y1="27063" x2="78961" y2="24752"/>
                        <a14:backgroundMark x1="81558" y1="39604" x2="85455" y2="26733"/>
                        <a14:backgroundMark x1="83377" y1="36634" x2="82078" y2="38614"/>
                        <a14:backgroundMark x1="85455" y1="28383" x2="80260" y2="30693"/>
                        <a14:backgroundMark x1="80779" y1="27393" x2="81558" y2="38614"/>
                        <a14:backgroundMark x1="74286" y1="24752" x2="69091" y2="24092"/>
                        <a14:backgroundMark x1="71429" y1="26733" x2="71169" y2="25743"/>
                        <a14:backgroundMark x1="69870" y1="25413" x2="77662" y2="25083"/>
                        <a14:backgroundMark x1="56623" y1="25743" x2="56623" y2="16172"/>
                        <a14:backgroundMark x1="56883" y1="25743" x2="71688" y2="23432"/>
                        <a14:backgroundMark x1="65714" y1="25413" x2="71429" y2="24752"/>
                        <a14:backgroundMark x1="59740" y1="17492" x2="76104" y2="13201"/>
                        <a14:backgroundMark x1="57922" y1="16172" x2="66494" y2="15512"/>
                        <a14:backgroundMark x1="69870" y1="660" x2="71169" y2="141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7988" y="1597688"/>
            <a:ext cx="5120915" cy="4030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4737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FCF392-F9AD-406C-809D-15F8377CF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NUTRIENT CYCLES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EDCD32-6EF2-4F20-AF97-62BA8A91D9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The exchange of elements from biotic to abiotic reserves in a ecosystem</a:t>
            </a:r>
          </a:p>
          <a:p>
            <a:r>
              <a:rPr lang="en-US" altLang="en-US" dirty="0"/>
              <a:t>Those elements that are cycled are water, carbon, nitrogen, phosphorous.</a:t>
            </a:r>
          </a:p>
          <a:p>
            <a:r>
              <a:rPr lang="en-US" altLang="en-US" dirty="0"/>
              <a:t>The imbalance of nutrients with these cycles presents problems for the ecosystem</a:t>
            </a:r>
          </a:p>
          <a:p>
            <a:r>
              <a:rPr lang="en-US" altLang="en-US" dirty="0"/>
              <a:t>Human activity has made a great impact on these cycles.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E308C1-70CA-405A-B510-5DBCCC7734C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Chemistry In Our Lives- 11/8/17 - ©The NEED Project </a:t>
            </a:r>
          </a:p>
        </p:txBody>
      </p:sp>
    </p:spTree>
    <p:extLst>
      <p:ext uri="{BB962C8B-B14F-4D97-AF65-F5344CB8AC3E}">
        <p14:creationId xmlns:p14="http://schemas.microsoft.com/office/powerpoint/2010/main" val="19221781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5CCCAF9-6B2C-4200-95D2-44C7A54D9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NITROGEN CYLCE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F88A47F-8F7A-43B3-8489-640696E76F2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25501" y="1698172"/>
            <a:ext cx="4761384" cy="4601030"/>
          </a:xfrm>
        </p:spPr>
        <p:txBody>
          <a:bodyPr/>
          <a:lstStyle/>
          <a:p>
            <a:r>
              <a:rPr lang="en-US" altLang="en-US" sz="2800" dirty="0"/>
              <a:t>Atmosphere – Nitrogen gas (N</a:t>
            </a:r>
            <a:r>
              <a:rPr lang="en-US" altLang="en-US" sz="2800" baseline="-25000" dirty="0"/>
              <a:t>2</a:t>
            </a:r>
            <a:r>
              <a:rPr lang="en-US" altLang="en-US" sz="2800" dirty="0"/>
              <a:t>)</a:t>
            </a:r>
          </a:p>
          <a:p>
            <a:r>
              <a:rPr lang="en-US" altLang="en-US" sz="2800" dirty="0"/>
              <a:t>Lithosphere – Nitrates and ammonia </a:t>
            </a:r>
          </a:p>
          <a:p>
            <a:r>
              <a:rPr lang="en-US" altLang="en-US" sz="2800" dirty="0"/>
              <a:t>Biosphere – Proteins and Nucleic Acids</a:t>
            </a:r>
          </a:p>
          <a:p>
            <a:pPr marL="573088" lvl="1" indent="-273050">
              <a:buClr>
                <a:srgbClr val="0BD0D9"/>
              </a:buClr>
              <a:buSzPct val="95000"/>
            </a:pPr>
            <a:r>
              <a:rPr lang="en-US" altLang="en-US" sz="2800" dirty="0"/>
              <a:t>Nitrogen fixation</a:t>
            </a:r>
          </a:p>
          <a:p>
            <a:r>
              <a:rPr lang="en-US" altLang="en-US" sz="2800" dirty="0"/>
              <a:t>Hydrosphere – Nitrates</a:t>
            </a:r>
          </a:p>
          <a:p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050DB50-59D0-4FCA-8DC6-64778DEE593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Chemistry In Our Lives- 11/8/17 - ©The NEED Project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87F37DF-06D5-4EDF-AE13-2DC5D541F50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09" b="11083"/>
          <a:stretch/>
        </p:blipFill>
        <p:spPr>
          <a:xfrm>
            <a:off x="6098059" y="807317"/>
            <a:ext cx="5397256" cy="5026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6021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588559F-3286-4152-80F9-7F2C29F1B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CARBON CYCLE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AA9ACB5-4438-4D2C-8430-F6159922C94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25500" y="1657978"/>
            <a:ext cx="5172075" cy="4641223"/>
          </a:xfrm>
        </p:spPr>
        <p:txBody>
          <a:bodyPr/>
          <a:lstStyle/>
          <a:p>
            <a:r>
              <a:rPr lang="en-US" altLang="en-US" sz="2400" dirty="0"/>
              <a:t>Lithosphere – carbonates, fossil fuels</a:t>
            </a:r>
          </a:p>
          <a:p>
            <a:r>
              <a:rPr lang="en-US" altLang="en-US" sz="2400" dirty="0"/>
              <a:t>Hydrosphere – carbonates and dissolved carbon dioxide gas</a:t>
            </a:r>
          </a:p>
          <a:p>
            <a:r>
              <a:rPr lang="en-US" altLang="en-US" sz="2400" dirty="0"/>
              <a:t>Biosphere – carbohydrates, proteins, nucleic acids</a:t>
            </a:r>
          </a:p>
          <a:p>
            <a:r>
              <a:rPr lang="en-US" altLang="en-US" sz="2400" dirty="0"/>
              <a:t>Atmosphere – carbon dioxide and methane</a:t>
            </a:r>
          </a:p>
          <a:p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BED5F4D-D132-4B57-BFD9-F3D61F0D313C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Chemistry In Our Lives- 11/8/17 - ©The NEED Project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2E06AC3-6F11-413E-8F9D-0AC0A92BD3A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54" b="100000" l="0" r="100000">
                        <a14:foregroundMark x1="18915" y1="14196" x2="18915" y2="14196"/>
                        <a14:foregroundMark x1="23460" y1="19724" x2="23460" y2="19724"/>
                        <a14:foregroundMark x1="39883" y1="22613" x2="39883" y2="22613"/>
                        <a14:foregroundMark x1="33284" y1="29271" x2="33284" y2="29271"/>
                        <a14:foregroundMark x1="1026" y1="32538" x2="3959" y2="26131"/>
                        <a14:foregroundMark x1="3959" y1="26131" x2="14663" y2="13317"/>
                        <a14:foregroundMark x1="14663" y1="13317" x2="34311" y2="3392"/>
                        <a14:foregroundMark x1="34604" y1="3894" x2="45308" y2="1884"/>
                        <a14:foregroundMark x1="45894" y1="1884" x2="62317" y2="3141"/>
                        <a14:foregroundMark x1="62317" y1="3141" x2="81672" y2="9422"/>
                        <a14:foregroundMark x1="81672" y1="9422" x2="94428" y2="19975"/>
                        <a14:foregroundMark x1="94721" y1="20226" x2="99853" y2="25628"/>
                        <a14:foregroundMark x1="98827" y1="25879" x2="99413" y2="62940"/>
                        <a14:foregroundMark x1="98827" y1="63442" x2="55132" y2="99749"/>
                        <a14:foregroundMark x1="55425" y1="99372" x2="51760" y2="99497"/>
                        <a14:foregroundMark x1="51760" y1="99497" x2="5279" y2="70477"/>
                        <a14:foregroundMark x1="5279" y1="70729" x2="0" y2="47236"/>
                        <a14:foregroundMark x1="0" y1="47236" x2="293" y2="32538"/>
                        <a14:foregroundMark x1="59971" y1="21985" x2="59971" y2="21985"/>
                        <a14:foregroundMark x1="6452" y1="28769" x2="16276" y2="28769"/>
                        <a14:foregroundMark x1="16276" y1="28769" x2="18035" y2="37186"/>
                        <a14:foregroundMark x1="18035" y1="37186" x2="587" y2="36432"/>
                        <a14:foregroundMark x1="587" y1="36055" x2="1613" y2="30151"/>
                        <a14:foregroundMark x1="2933" y1="29020" x2="2933" y2="29020"/>
                        <a14:foregroundMark x1="2933" y1="29020" x2="7771" y2="28769"/>
                        <a14:foregroundMark x1="3959" y1="31407" x2="14516" y2="34673"/>
                        <a14:foregroundMark x1="2933" y1="34925" x2="11144" y2="34045"/>
                        <a14:foregroundMark x1="70088" y1="30528" x2="86364" y2="30653"/>
                        <a14:backgroundMark x1="9384" y1="6784" x2="9384" y2="6784"/>
                        <a14:backgroundMark x1="90323" y1="4523" x2="90323" y2="4523"/>
                        <a14:backgroundMark x1="85924" y1="3141" x2="85924" y2="3141"/>
                        <a14:backgroundMark x1="96041" y1="7412" x2="96041" y2="7412"/>
                        <a14:backgroundMark x1="90616" y1="10427" x2="90616" y2="10427"/>
                        <a14:backgroundMark x1="19648" y1="4523" x2="19648" y2="4523"/>
                        <a14:backgroundMark x1="4692" y1="11307" x2="4692" y2="11307"/>
                        <a14:backgroundMark x1="587" y1="29397" x2="1026" y2="126"/>
                        <a14:backgroundMark x1="19648" y1="1005" x2="41202" y2="126"/>
                        <a14:backgroundMark x1="1320" y1="62060" x2="5425" y2="84296"/>
                        <a14:backgroundMark x1="38123" y1="92462" x2="45894" y2="98492"/>
                        <a14:backgroundMark x1="98827" y1="69598" x2="67009" y2="98869"/>
                        <a14:backgroundMark x1="64076" y1="96482" x2="64076" y2="96482"/>
                        <a14:backgroundMark x1="63050" y1="96734" x2="58504" y2="99497"/>
                        <a14:backgroundMark x1="46041" y1="97739" x2="49267" y2="99121"/>
                        <a14:backgroundMark x1="96774" y1="68719" x2="99853" y2="64322"/>
                        <a14:backgroundMark x1="72141" y1="2261" x2="98827" y2="17588"/>
                        <a14:backgroundMark x1="97507" y1="17714" x2="99853" y2="22362"/>
                        <a14:backgroundMark x1="98827" y1="22990" x2="99853" y2="25251"/>
                        <a14:backgroundMark x1="73607" y1="4271" x2="58504" y2="1005"/>
                        <a14:backgroundMark x1="59531" y1="1256" x2="38856" y2="1382"/>
                        <a14:backgroundMark x1="1320" y1="62060" x2="0" y2="53015"/>
                        <a14:backgroundMark x1="58651" y1="98241" x2="54985" y2="99874"/>
                        <a14:backgroundMark x1="47507" y1="97236" x2="52346" y2="99749"/>
                        <a14:backgroundMark x1="99120" y1="64447" x2="99707" y2="62437"/>
                        <a14:backgroundMark x1="733" y1="29648" x2="293" y2="330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6398" y="558898"/>
            <a:ext cx="5033348" cy="5872240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6838314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For More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839788" y="1545694"/>
            <a:ext cx="5157787" cy="412132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altLang="en-US" sz="3600" dirty="0"/>
              <a:t>The NEED Project</a:t>
            </a:r>
            <a:endParaRPr lang="en-US" altLang="en-US" sz="3600" dirty="0">
              <a:hlinkClick r:id="" action="ppaction://noaction"/>
            </a:endParaRPr>
          </a:p>
          <a:p>
            <a:pPr lvl="1"/>
            <a:r>
              <a:rPr lang="en-US" altLang="en-US" sz="3600" dirty="0">
                <a:hlinkClick r:id="" action="ppaction://noaction"/>
              </a:rPr>
              <a:t>www.need.org</a:t>
            </a:r>
            <a:endParaRPr lang="en-US" altLang="en-US" sz="3600" dirty="0"/>
          </a:p>
          <a:p>
            <a:pPr lvl="1"/>
            <a:r>
              <a:rPr lang="en-US" altLang="en-US" sz="3600" dirty="0">
                <a:hlinkClick r:id="rId2"/>
              </a:rPr>
              <a:t>info@need.org</a:t>
            </a:r>
            <a:endParaRPr lang="en-US" altLang="en-US" sz="3600" dirty="0"/>
          </a:p>
          <a:p>
            <a:pPr lvl="1"/>
            <a:r>
              <a:rPr lang="en-US" altLang="en-US" sz="3600" dirty="0"/>
              <a:t>1-800-875-5029</a:t>
            </a:r>
          </a:p>
          <a:p>
            <a:pPr marL="0" indent="0">
              <a:buNone/>
            </a:pPr>
            <a:r>
              <a:rPr lang="en-US" altLang="en-US" sz="3600" dirty="0"/>
              <a:t>Energy Information Administration</a:t>
            </a:r>
          </a:p>
          <a:p>
            <a:pPr lvl="1"/>
            <a:r>
              <a:rPr lang="en-US" altLang="en-US" sz="3600" dirty="0"/>
              <a:t>U.S. Department of Energy</a:t>
            </a:r>
          </a:p>
          <a:p>
            <a:pPr lvl="1"/>
            <a:r>
              <a:rPr lang="en-US" altLang="en-US" sz="3600" dirty="0">
                <a:hlinkClick r:id="rId3"/>
              </a:rPr>
              <a:t>www.eia.gov</a:t>
            </a:r>
            <a:endParaRPr lang="en-US" altLang="en-US" sz="3600" dirty="0"/>
          </a:p>
          <a:p>
            <a:endParaRPr lang="en-US" dirty="0"/>
          </a:p>
        </p:txBody>
      </p:sp>
      <p:pic>
        <p:nvPicPr>
          <p:cNvPr id="11" name="Picture Placeholder 10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79" b="11308"/>
          <a:stretch/>
        </p:blipFill>
        <p:spPr>
          <a:xfrm>
            <a:off x="6173333" y="0"/>
            <a:ext cx="6115050" cy="6858000"/>
          </a:xfr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0527A71-0115-4257-84FB-AC624FA8F58F}"/>
              </a:ext>
            </a:extLst>
          </p:cNvPr>
          <p:cNvSpPr/>
          <p:nvPr/>
        </p:nvSpPr>
        <p:spPr>
          <a:xfrm>
            <a:off x="1424218" y="6485877"/>
            <a:ext cx="312252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Climate Change- 7/13/17 - ©The NEED Project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BCF18A-332F-4C7E-84BF-9825F460779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Chemistry In Our Lives- 11/8/17 - ©The NEED Project </a:t>
            </a:r>
          </a:p>
        </p:txBody>
      </p:sp>
    </p:spTree>
    <p:extLst>
      <p:ext uri="{BB962C8B-B14F-4D97-AF65-F5344CB8AC3E}">
        <p14:creationId xmlns:p14="http://schemas.microsoft.com/office/powerpoint/2010/main" val="22730492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NEED IS SOCIAL!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Stay up-to-date with NEED. “Like” us on Facebook! Search for The NEED Project, and check out all we’ve got going on!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Follow us on Twitter. We share the latest energy news from around the country, @</a:t>
            </a:r>
            <a:r>
              <a:rPr lang="en-US" dirty="0" err="1"/>
              <a:t>NEED_Project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Follow us on Instagram and check out the photos taken at NEED events, instagram.com/</a:t>
            </a:r>
            <a:r>
              <a:rPr lang="en-US" dirty="0" err="1"/>
              <a:t>theneedproject</a:t>
            </a:r>
            <a:r>
              <a:rPr lang="en-US" dirty="0"/>
              <a:t>. </a:t>
            </a:r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Follow us on Pinterest and pin ideas to use in your classroom, Pinterest.com/</a:t>
            </a:r>
            <a:r>
              <a:rPr lang="en-US" dirty="0" err="1"/>
              <a:t>NeedProject</a:t>
            </a:r>
            <a:r>
              <a:rPr lang="en-US" dirty="0"/>
              <a:t>. </a:t>
            </a:r>
          </a:p>
          <a:p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4"/>
          </p:nvPr>
        </p:nvSpPr>
        <p:spPr>
          <a:xfrm>
            <a:off x="1443033" y="6431138"/>
            <a:ext cx="3098821" cy="365125"/>
          </a:xfrm>
        </p:spPr>
        <p:txBody>
          <a:bodyPr/>
          <a:lstStyle/>
          <a:p>
            <a:r>
              <a:rPr lang="en-US" dirty="0"/>
              <a:t>Chemistry In Our Lives- 11/8/17 - ©The NEED Project 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0BF5008E-1ECF-48A6-9D0C-FCD12C1E43DB}"/>
              </a:ext>
            </a:extLst>
          </p:cNvPr>
          <p:cNvSpPr txBox="1">
            <a:spLocks/>
          </p:cNvSpPr>
          <p:nvPr/>
        </p:nvSpPr>
        <p:spPr>
          <a:xfrm>
            <a:off x="6028265" y="5553000"/>
            <a:ext cx="5689071" cy="788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A103355-CA4D-4617-83C6-AAC0E0270091}"/>
              </a:ext>
            </a:extLst>
          </p:cNvPr>
          <p:cNvSpPr/>
          <p:nvPr/>
        </p:nvSpPr>
        <p:spPr>
          <a:xfrm>
            <a:off x="6028265" y="5501919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/>
              <a:t>Follow us on Snapchat to see us live in action at various NEED activities/events, </a:t>
            </a:r>
            <a:r>
              <a:rPr lang="en-US" sz="2000" dirty="0" err="1"/>
              <a:t>need_project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09479977"/>
      </p:ext>
    </p:extLst>
  </p:cSld>
  <p:clrMapOvr>
    <a:masterClrMapping/>
  </p:clrMapOvr>
</p:sld>
</file>

<file path=ppt/theme/theme1.xml><?xml version="1.0" encoding="utf-8"?>
<a:theme xmlns:a="http://schemas.openxmlformats.org/drawingml/2006/main" name="NewTemp2017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ewTemp2017.pptx" id="{8CE685BC-EAD4-4B04-AD34-D12CC5CB9C7E}" vid="{9D789DC2-756E-4482-B117-D6B6D7DBFF8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NewTemp2017</Template>
  <TotalTime>55</TotalTime>
  <Words>507</Words>
  <Application>Microsoft Office PowerPoint</Application>
  <PresentationFormat>Widescreen</PresentationFormat>
  <Paragraphs>56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NewTemp2017</vt:lpstr>
      <vt:lpstr>THE CHEMISTRY INDUSTRY AND ENERGY EFFICIENCY</vt:lpstr>
      <vt:lpstr>CHEMISTRY’S ROLE IN YOUR LIFE</vt:lpstr>
      <vt:lpstr>CLIMATE CHANGE</vt:lpstr>
      <vt:lpstr>GREENHOUSE GASES</vt:lpstr>
      <vt:lpstr>NUTRIENT CYCLES</vt:lpstr>
      <vt:lpstr>NITROGEN CYLCE</vt:lpstr>
      <vt:lpstr>CARBON CYCLE</vt:lpstr>
      <vt:lpstr>For More Information</vt:lpstr>
      <vt:lpstr>NEED IS SOCIAL!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Climate Change</dc:title>
  <dc:creator>Yvonne Cramer</dc:creator>
  <cp:lastModifiedBy>Yvonne Cramer</cp:lastModifiedBy>
  <cp:revision>9</cp:revision>
  <dcterms:created xsi:type="dcterms:W3CDTF">2017-07-13T14:12:24Z</dcterms:created>
  <dcterms:modified xsi:type="dcterms:W3CDTF">2017-11-08T20:17:55Z</dcterms:modified>
</cp:coreProperties>
</file>