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2F19-005B-455A-8A56-5B13729973B9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4468C-E210-4FF7-BC20-1097B9E4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3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0800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69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4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4BF7-DDAA-4FF3-B7CC-A7A20CFB4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FFBD2-CBCB-4550-A5E4-FEC56845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66E0-8300-4273-ADC8-973593E1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FDD5-AC92-4DAE-AAFA-61E358E0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89C6-9286-4EB0-B973-8011A580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409665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472603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5582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25676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346257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1580178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2594590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3585191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517052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0BE1D7-ABC7-4E49-A350-24FF946CCD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66" y="5508932"/>
            <a:ext cx="733425" cy="733425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F52119F-C6E5-44EA-9AAB-785732445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8264" y="5489803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8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7051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8134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Windows, Insulation, and Lighting - 11/8/17 - ©The NEED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20ED-B2B3-48DF-9C73-7690B049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DE96C-9C2F-4E42-AEE9-01706090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58" y="5836244"/>
            <a:ext cx="9389547" cy="541867"/>
          </a:xfrm>
        </p:spPr>
        <p:txBody>
          <a:bodyPr/>
          <a:lstStyle/>
          <a:p>
            <a:r>
              <a:rPr lang="en-US" dirty="0"/>
              <a:t>Windows, Insulation, and Lighting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8778782-3392-43D1-A9C7-B2708E28F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7" b="18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17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E731-3048-4B96-A06D-3F8609D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92"/>
            <a:ext cx="3603980" cy="1724932"/>
          </a:xfrm>
        </p:spPr>
        <p:txBody>
          <a:bodyPr/>
          <a:lstStyle/>
          <a:p>
            <a:r>
              <a:rPr lang="en-US" altLang="en-US" dirty="0"/>
              <a:t>Insulation Requirements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BD142-D368-49BE-A6D0-D36F999853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5" name="Content Placeholder 3" descr="chart_new_construction.gif">
            <a:extLst>
              <a:ext uri="{FF2B5EF4-FFF2-40B4-BE49-F238E27FC236}">
                <a16:creationId xmlns:a16="http://schemas.microsoft.com/office/drawing/2014/main" id="{E66ECA34-0868-4D82-A9ED-0FBFC631444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50" y="274691"/>
            <a:ext cx="7327940" cy="57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4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42B1-A67A-4127-BD92-44BA469F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need insulation?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176BC-2292-49AF-985F-D1C20FBE1D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6" name="Content Placeholder 3" descr="why you need it.jpg">
            <a:extLst>
              <a:ext uri="{FF2B5EF4-FFF2-40B4-BE49-F238E27FC236}">
                <a16:creationId xmlns:a16="http://schemas.microsoft.com/office/drawing/2014/main" id="{4F491722-88CE-47E4-8971-80DAE080C50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68379"/>
            <a:ext cx="4738635" cy="47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 descr="radiant energy.jpg">
            <a:extLst>
              <a:ext uri="{FF2B5EF4-FFF2-40B4-BE49-F238E27FC236}">
                <a16:creationId xmlns:a16="http://schemas.microsoft.com/office/drawing/2014/main" id="{1423E62F-E3F6-4CB9-9C92-2662159AC0E6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20" y="2278821"/>
            <a:ext cx="5176980" cy="32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4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A187BC-D1AB-42ED-B67D-2BF3A3DD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Heat Loss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B244D-4CAF-4E4D-941F-07BB147EE3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8" name="Picture Placeholder 7" descr="http://www.energystar.gov/ia/home_improvement/images/house-leaks-with-text-800.jpg">
            <a:extLst>
              <a:ext uri="{FF2B5EF4-FFF2-40B4-BE49-F238E27FC236}">
                <a16:creationId xmlns:a16="http://schemas.microsoft.com/office/drawing/2014/main" id="{45C03624-3FDF-422D-A9FA-1E003D6DB05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212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0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7438-90E1-4531-9D2D-EFD6AB0D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should insulation be?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6C92E-DE1D-4DD8-A369-FFB4944B65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8" name="Picture 7" descr="http://c-hgroupinc.com/home/_InsulationPlus/html/images/thermal_house.jpg">
            <a:extLst>
              <a:ext uri="{FF2B5EF4-FFF2-40B4-BE49-F238E27FC236}">
                <a16:creationId xmlns:a16="http://schemas.microsoft.com/office/drawing/2014/main" id="{56C8CDF8-2198-43F5-AA2D-F02660FC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6" y="1841360"/>
            <a:ext cx="5053305" cy="41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insulateindy.com/images/menu_house.jpg">
            <a:extLst>
              <a:ext uri="{FF2B5EF4-FFF2-40B4-BE49-F238E27FC236}">
                <a16:creationId xmlns:a16="http://schemas.microsoft.com/office/drawing/2014/main" id="{6643BE02-762B-4C55-81C3-74146CD2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10" y="1841360"/>
            <a:ext cx="4681696" cy="41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3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92E3-315C-45FC-B886-C0ED62FD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it’s built …. roof and walls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F08B-764D-40AC-B88E-7F45C5636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7" name="Content Placeholder 5" descr="how a roof is.jpg">
            <a:extLst>
              <a:ext uri="{FF2B5EF4-FFF2-40B4-BE49-F238E27FC236}">
                <a16:creationId xmlns:a16="http://schemas.microsoft.com/office/drawing/2014/main" id="{0D63E858-C623-4993-A495-6EF953E42A7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48" y="1413933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 descr="wall cross.jpg">
            <a:extLst>
              <a:ext uri="{FF2B5EF4-FFF2-40B4-BE49-F238E27FC236}">
                <a16:creationId xmlns:a16="http://schemas.microsoft.com/office/drawing/2014/main" id="{37D40F7A-1B2F-4345-B46A-E2A30A6FAE4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00" y="1413933"/>
            <a:ext cx="42384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2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8" y="1545694"/>
            <a:ext cx="5157787" cy="4121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600" dirty="0"/>
              <a:t>The NEED Project</a:t>
            </a:r>
            <a:endParaRPr lang="en-US" altLang="en-US" sz="3600" dirty="0">
              <a:hlinkClick r:id="" action="ppaction://noaction"/>
            </a:endParaRPr>
          </a:p>
          <a:p>
            <a:pPr lvl="1"/>
            <a:r>
              <a:rPr lang="en-US" altLang="en-US" sz="3600" dirty="0">
                <a:hlinkClick r:id="" action="ppaction://noaction"/>
              </a:rPr>
              <a:t>www.need.org</a:t>
            </a:r>
            <a:endParaRPr lang="en-US" altLang="en-US" sz="3600" dirty="0"/>
          </a:p>
          <a:p>
            <a:pPr lvl="1"/>
            <a:r>
              <a:rPr lang="en-US" altLang="en-US" sz="3600" dirty="0">
                <a:hlinkClick r:id="rId2"/>
              </a:rPr>
              <a:t>info@need.org</a:t>
            </a:r>
            <a:endParaRPr lang="en-US" altLang="en-US" sz="3600" dirty="0"/>
          </a:p>
          <a:p>
            <a:pPr lvl="1"/>
            <a:r>
              <a:rPr lang="en-US" altLang="en-US" sz="3600" dirty="0"/>
              <a:t>1-800-875-5029</a:t>
            </a:r>
          </a:p>
          <a:p>
            <a:pPr marL="0" indent="0">
              <a:buNone/>
            </a:pPr>
            <a:r>
              <a:rPr lang="en-US" altLang="en-US" sz="3600" dirty="0"/>
              <a:t>Energy Information Administration</a:t>
            </a:r>
          </a:p>
          <a:p>
            <a:pPr lvl="1"/>
            <a:r>
              <a:rPr lang="en-US" altLang="en-US" sz="3600" dirty="0"/>
              <a:t>U.S. Department of Energy</a:t>
            </a:r>
          </a:p>
          <a:p>
            <a:pPr lvl="1"/>
            <a:r>
              <a:rPr lang="en-US" altLang="en-US" sz="3600" dirty="0">
                <a:hlinkClick r:id="rId3"/>
              </a:rPr>
              <a:t>www.eia.gov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b="11308"/>
          <a:stretch/>
        </p:blipFill>
        <p:spPr>
          <a:xfrm>
            <a:off x="6173333" y="0"/>
            <a:ext cx="6115050" cy="6858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0708C-004A-4390-AA19-E49BE4AE65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7304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Stay up-to-date with NEED. “Like” us on Facebook! Search for The NEED Project, and check out all we’ve got going on!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Follow us on Twitter. We share the latest energy news from around the country, @</a:t>
            </a:r>
            <a:r>
              <a:rPr lang="en-US" dirty="0" err="1"/>
              <a:t>NEED_Project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Follow us on Instagram and check out the photos taken at NEED events, instagram.com/</a:t>
            </a:r>
            <a:r>
              <a:rPr lang="en-US" dirty="0" err="1"/>
              <a:t>theneedproject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 us on Pinterest and pin ideas to use in your classroom, Pinterest.com/</a:t>
            </a:r>
            <a:r>
              <a:rPr lang="en-US" dirty="0" err="1"/>
              <a:t>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1443033" y="6431138"/>
            <a:ext cx="3098821" cy="365125"/>
          </a:xfrm>
        </p:spPr>
        <p:txBody>
          <a:bodyPr/>
          <a:lstStyle/>
          <a:p>
            <a:r>
              <a:rPr lang="en-US"/>
              <a:t>Windows, Insulation, and Lighting - 11/8/17 - ©The NEED Project 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F5008E-1ECF-48A6-9D0C-FCD12C1E43DB}"/>
              </a:ext>
            </a:extLst>
          </p:cNvPr>
          <p:cNvSpPr txBox="1">
            <a:spLocks/>
          </p:cNvSpPr>
          <p:nvPr/>
        </p:nvSpPr>
        <p:spPr>
          <a:xfrm>
            <a:off x="6028265" y="5553000"/>
            <a:ext cx="5689071" cy="7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03355-CA4D-4617-83C6-AAC0E0270091}"/>
              </a:ext>
            </a:extLst>
          </p:cNvPr>
          <p:cNvSpPr/>
          <p:nvPr/>
        </p:nvSpPr>
        <p:spPr>
          <a:xfrm>
            <a:off x="6028265" y="55019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Follow us on Snapchat to see us live in action at various NEED activities/events, </a:t>
            </a:r>
            <a:r>
              <a:rPr lang="en-US" sz="2000" dirty="0" err="1"/>
              <a:t>need_project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47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D094-C255-4728-8818-AAFA3A53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10802" cy="1624449"/>
          </a:xfrm>
        </p:spPr>
        <p:txBody>
          <a:bodyPr/>
          <a:lstStyle/>
          <a:p>
            <a:r>
              <a:rPr lang="en-US" altLang="en-US" dirty="0"/>
              <a:t>Are Your Windows …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B8DE-AA7D-4CB5-B177-08BC8A5553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6" name="Content Placeholder 7" descr="energy_open.jpg">
            <a:extLst>
              <a:ext uri="{FF2B5EF4-FFF2-40B4-BE49-F238E27FC236}">
                <a16:creationId xmlns:a16="http://schemas.microsoft.com/office/drawing/2014/main" id="{3A080B90-2D9E-4149-B397-272E99FDF27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35" y="532066"/>
            <a:ext cx="7216565" cy="60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4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D403-AD78-4273-BE87-B1B5702B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Windows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E328E-A7D4-4513-80D0-9E0421969C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5" name="Content Placeholder 5" descr="Single vs. Double.bmp">
            <a:extLst>
              <a:ext uri="{FF2B5EF4-FFF2-40B4-BE49-F238E27FC236}">
                <a16:creationId xmlns:a16="http://schemas.microsoft.com/office/drawing/2014/main" id="{2FFFD439-0755-439D-A8D6-2C9AF909D68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1778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2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221BB-9A44-4786-89DA-2C1D808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Four Things to Consider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F331A2-79FC-4D47-8C86-5523827C6A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0" y="1607736"/>
            <a:ext cx="5172075" cy="4691465"/>
          </a:xfrm>
        </p:spPr>
        <p:txBody>
          <a:bodyPr/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AutoNum type="arabicPeriod"/>
            </a:pPr>
            <a:r>
              <a:rPr lang="en-US" altLang="en-US" sz="3600" dirty="0"/>
              <a:t>Conduction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AutoNum type="arabicPeriod"/>
            </a:pPr>
            <a:r>
              <a:rPr lang="en-US" altLang="en-US" sz="3600" dirty="0"/>
              <a:t>Radiation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AutoNum type="arabicPeriod"/>
            </a:pPr>
            <a:r>
              <a:rPr lang="en-US" altLang="en-US" sz="3600" dirty="0"/>
              <a:t>Convection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AutoNum type="arabicPeriod"/>
            </a:pPr>
            <a:r>
              <a:rPr lang="en-US" altLang="en-US" sz="3600" dirty="0"/>
              <a:t>Air Leakage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C1001B-E6E8-489C-915F-E46BF20E2C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10" name="Content Placeholder 3" descr="Window Section.gif">
            <a:extLst>
              <a:ext uri="{FF2B5EF4-FFF2-40B4-BE49-F238E27FC236}">
                <a16:creationId xmlns:a16="http://schemas.microsoft.com/office/drawing/2014/main" id="{0AF775D3-CC15-4247-B02C-EAFCEBAF54B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64" y="396332"/>
            <a:ext cx="4293839" cy="618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9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CA6A98-93B5-4A65-A957-529B2E8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565220"/>
            <a:ext cx="4409691" cy="2911510"/>
          </a:xfrm>
        </p:spPr>
        <p:txBody>
          <a:bodyPr>
            <a:normAutofit/>
          </a:bodyPr>
          <a:lstStyle/>
          <a:p>
            <a:r>
              <a:rPr lang="en-US" dirty="0"/>
              <a:t>What type of windows do you have at your house?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4178EC-594C-45CF-9C82-EDE1DE6A5B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6A0E10B-2C40-4A88-B291-00C7ABF045E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3" y="685800"/>
            <a:ext cx="5508828" cy="560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84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W Window ">
            <a:extLst>
              <a:ext uri="{FF2B5EF4-FFF2-40B4-BE49-F238E27FC236}">
                <a16:creationId xmlns:a16="http://schemas.microsoft.com/office/drawing/2014/main" id="{41480B2F-6D6D-4E82-A000-9B878EFE978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CFDE3-E5F1-41CE-9D2A-E6DBB5CF3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Double Pane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2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AFBAB-F04E-4A7B-A4E7-8E4FF761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Makes a Window Energy Efficient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301B9D-F6E4-4F44-A3C4-1BBC713AD1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374C468-DB8E-4AA8-B87F-143189E4698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443"/>
          <a:stretch>
            <a:fillRect/>
          </a:stretch>
        </p:blipFill>
        <p:spPr bwMode="auto">
          <a:xfrm>
            <a:off x="6918229" y="315031"/>
            <a:ext cx="4325877" cy="62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74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0892-0669-441B-B955-B0AE4FEC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0A60B-8ABD-48CD-98D8-6C427F610A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5" name="Content Placeholder 5" descr="Types of insulation.jpg">
            <a:extLst>
              <a:ext uri="{FF2B5EF4-FFF2-40B4-BE49-F238E27FC236}">
                <a16:creationId xmlns:a16="http://schemas.microsoft.com/office/drawing/2014/main" id="{384C1FF2-BE00-46C6-AEA8-F5828FEA146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92" y="803451"/>
            <a:ext cx="5055019" cy="50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8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0BF2-8D0C-45BB-8D79-19DF92FE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You Live (zone) is Key…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BD7AD-C095-4B6E-9BD0-1F99DA32C2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Windows, Insulation, and Lighting - 11/8/17 - ©The NEED Project </a:t>
            </a:r>
          </a:p>
        </p:txBody>
      </p:sp>
      <p:pic>
        <p:nvPicPr>
          <p:cNvPr id="5" name="Picture 4" descr="US map showing recommended insulation levels for retrofitting existing wood-framed buildings">
            <a:extLst>
              <a:ext uri="{FF2B5EF4-FFF2-40B4-BE49-F238E27FC236}">
                <a16:creationId xmlns:a16="http://schemas.microsoft.com/office/drawing/2014/main" id="{E3A19B49-3FF5-4B9D-9E5A-BB5B5070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22620"/>
            <a:ext cx="9039331" cy="48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43719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55</TotalTime>
  <Words>399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NewTemp2017</vt:lpstr>
      <vt:lpstr>Windows, Insulation, and Lighting</vt:lpstr>
      <vt:lpstr>Are Your Windows …</vt:lpstr>
      <vt:lpstr>Types of Windows</vt:lpstr>
      <vt:lpstr>Four Things to Consider</vt:lpstr>
      <vt:lpstr>What type of windows do you have at your house?</vt:lpstr>
      <vt:lpstr>PowerPoint Presentation</vt:lpstr>
      <vt:lpstr>What Makes a Window Energy Efficient</vt:lpstr>
      <vt:lpstr>Insulation</vt:lpstr>
      <vt:lpstr>Where You Live (zone) is Key… </vt:lpstr>
      <vt:lpstr>Insulation Requirements</vt:lpstr>
      <vt:lpstr>Why do we need insulation?</vt:lpstr>
      <vt:lpstr>Heat Loss</vt:lpstr>
      <vt:lpstr>Where should insulation be?</vt:lpstr>
      <vt:lpstr>How it’s built …. roof and walls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Climate Change</dc:title>
  <dc:creator>Yvonne Cramer</dc:creator>
  <cp:lastModifiedBy>Yvonne Cramer</cp:lastModifiedBy>
  <cp:revision>8</cp:revision>
  <dcterms:created xsi:type="dcterms:W3CDTF">2017-07-13T14:12:24Z</dcterms:created>
  <dcterms:modified xsi:type="dcterms:W3CDTF">2017-11-08T20:05:40Z</dcterms:modified>
</cp:coreProperties>
</file>