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Swan" initials="KS" lastIdx="1" clrIdx="0">
    <p:extLst>
      <p:ext uri="{19B8F6BF-5375-455C-9EA6-DF929625EA0E}">
        <p15:presenceInfo xmlns:p15="http://schemas.microsoft.com/office/powerpoint/2012/main" userId="S-1-5-21-3522017288-3868969287-1872388756-1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064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94660"/>
  </p:normalViewPr>
  <p:slideViewPr>
    <p:cSldViewPr snapToGrid="0">
      <p:cViewPr varScale="1">
        <p:scale>
          <a:sx n="80" d="100"/>
          <a:sy n="80" d="100"/>
        </p:scale>
        <p:origin x="6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97EB9-4675-4BB8-830E-38C5D0217082}"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9E510-AB52-4925-A131-34A6557A986D}" type="slidenum">
              <a:rPr lang="en-US" smtClean="0"/>
              <a:t>‹#›</a:t>
            </a:fld>
            <a:endParaRPr lang="en-US"/>
          </a:p>
        </p:txBody>
      </p:sp>
    </p:spTree>
    <p:extLst>
      <p:ext uri="{BB962C8B-B14F-4D97-AF65-F5344CB8AC3E}">
        <p14:creationId xmlns:p14="http://schemas.microsoft.com/office/powerpoint/2010/main" val="221533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Thermal energy is always moving. It flows from areas of higher temperature to areas of lower temperature. Heat transfer occurs via conduction, convection, and radiation.</a:t>
            </a:r>
          </a:p>
        </p:txBody>
      </p:sp>
      <p:sp>
        <p:nvSpPr>
          <p:cNvPr id="4" name="Slide Number Placeholder 3"/>
          <p:cNvSpPr>
            <a:spLocks noGrp="1"/>
          </p:cNvSpPr>
          <p:nvPr>
            <p:ph type="sldNum" sz="quarter" idx="5"/>
          </p:nvPr>
        </p:nvSpPr>
        <p:spPr/>
        <p:txBody>
          <a:bodyPr/>
          <a:lstStyle/>
          <a:p>
            <a:fld id="{B549E510-AB52-4925-A131-34A6557A986D}" type="slidenum">
              <a:rPr lang="en-US" smtClean="0"/>
              <a:t>3</a:t>
            </a:fld>
            <a:endParaRPr lang="en-US"/>
          </a:p>
        </p:txBody>
      </p:sp>
    </p:spTree>
    <p:extLst>
      <p:ext uri="{BB962C8B-B14F-4D97-AF65-F5344CB8AC3E}">
        <p14:creationId xmlns:p14="http://schemas.microsoft.com/office/powerpoint/2010/main" val="19565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Relative humidity measures the amount of water vapor in the air relative to the amount of water vapor the air is able to hold, which depends, in part, on the temperature of the air. Relative humidity levels that are too high can contribute to the growth and spread of unhealthy biological pollutants, such as mold and mildew. </a:t>
            </a:r>
            <a:endParaRPr lang="en-US" dirty="0"/>
          </a:p>
        </p:txBody>
      </p:sp>
      <p:sp>
        <p:nvSpPr>
          <p:cNvPr id="4" name="Slide Number Placeholder 3"/>
          <p:cNvSpPr>
            <a:spLocks noGrp="1"/>
          </p:cNvSpPr>
          <p:nvPr>
            <p:ph type="sldNum" sz="quarter" idx="5"/>
          </p:nvPr>
        </p:nvSpPr>
        <p:spPr/>
        <p:txBody>
          <a:bodyPr/>
          <a:lstStyle/>
          <a:p>
            <a:fld id="{B549E510-AB52-4925-A131-34A6557A986D}" type="slidenum">
              <a:rPr lang="en-US" smtClean="0"/>
              <a:t>7</a:t>
            </a:fld>
            <a:endParaRPr lang="en-US"/>
          </a:p>
        </p:txBody>
      </p:sp>
    </p:spTree>
    <p:extLst>
      <p:ext uri="{BB962C8B-B14F-4D97-AF65-F5344CB8AC3E}">
        <p14:creationId xmlns:p14="http://schemas.microsoft.com/office/powerpoint/2010/main" val="106663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98453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43714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742209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3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03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994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endParaRPr lang="en-US"/>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43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EEB0-DA47-4E73-A861-DE97416AE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044702-F25F-47B5-A5BD-0CE7D599C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D301D-0B4A-44AF-B2AD-5031B5F29648}"/>
              </a:ext>
            </a:extLst>
          </p:cNvPr>
          <p:cNvSpPr>
            <a:spLocks noGrp="1"/>
          </p:cNvSpPr>
          <p:nvPr>
            <p:ph type="dt" sz="half" idx="10"/>
          </p:nvPr>
        </p:nvSpPr>
        <p:spPr/>
        <p:txBody>
          <a:bodyPr/>
          <a:lstStyle/>
          <a:p>
            <a:fld id="{64F6FBDB-4AA2-4F71-82B8-9BDD83762E1A}" type="datetimeFigureOut">
              <a:rPr lang="en-US" smtClean="0"/>
              <a:t>2/7/2019</a:t>
            </a:fld>
            <a:endParaRPr lang="en-US"/>
          </a:p>
        </p:txBody>
      </p:sp>
      <p:sp>
        <p:nvSpPr>
          <p:cNvPr id="5" name="Footer Placeholder 4">
            <a:extLst>
              <a:ext uri="{FF2B5EF4-FFF2-40B4-BE49-F238E27FC236}">
                <a16:creationId xmlns:a16="http://schemas.microsoft.com/office/drawing/2014/main" id="{55172991-F03B-421C-958D-B9E8AB7AB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F344F-E885-406E-A133-A58034A017E5}"/>
              </a:ext>
            </a:extLst>
          </p:cNvPr>
          <p:cNvSpPr>
            <a:spLocks noGrp="1"/>
          </p:cNvSpPr>
          <p:nvPr>
            <p:ph type="sldNum" sz="quarter" idx="12"/>
          </p:nvPr>
        </p:nvSpPr>
        <p:spPr/>
        <p:txBody>
          <a:bodyPr/>
          <a:lstStyle/>
          <a:p>
            <a:fld id="{21B424E7-BE4E-49B0-B955-4892655BE3A6}" type="slidenum">
              <a:rPr lang="en-US" smtClean="0"/>
              <a:t>‹#›</a:t>
            </a:fld>
            <a:endParaRPr lang="en-US"/>
          </a:p>
        </p:txBody>
      </p:sp>
    </p:spTree>
    <p:extLst>
      <p:ext uri="{BB962C8B-B14F-4D97-AF65-F5344CB8AC3E}">
        <p14:creationId xmlns:p14="http://schemas.microsoft.com/office/powerpoint/2010/main" val="127011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69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6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11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7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37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20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347503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47673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6FBDB-4AA2-4F71-82B8-9BDD83762E1A}" type="datetimeFigureOut">
              <a:rPr lang="en-US" smtClean="0"/>
              <a:t>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424E7-BE4E-49B0-B955-4892655BE3A6}" type="slidenum">
              <a:rPr lang="en-US" smtClean="0"/>
              <a:t>‹#›</a:t>
            </a:fld>
            <a:endParaRPr lang="en-US"/>
          </a:p>
        </p:txBody>
      </p:sp>
    </p:spTree>
    <p:extLst>
      <p:ext uri="{BB962C8B-B14F-4D97-AF65-F5344CB8AC3E}">
        <p14:creationId xmlns:p14="http://schemas.microsoft.com/office/powerpoint/2010/main" val="103261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electronics.howstuffworks.com/led.htm" TargetMode="External"/><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298C7-C5F5-43C5-833A-72BB14E25D54}"/>
              </a:ext>
            </a:extLst>
          </p:cNvPr>
          <p:cNvSpPr>
            <a:spLocks noGrp="1"/>
          </p:cNvSpPr>
          <p:nvPr>
            <p:ph type="title"/>
          </p:nvPr>
        </p:nvSpPr>
        <p:spPr>
          <a:xfrm>
            <a:off x="389458" y="5823167"/>
            <a:ext cx="9389547" cy="541867"/>
          </a:xfrm>
        </p:spPr>
        <p:txBody>
          <a:bodyPr/>
          <a:lstStyle/>
          <a:p>
            <a:r>
              <a:rPr lang="en-US" dirty="0"/>
              <a:t>Building Science</a:t>
            </a:r>
          </a:p>
        </p:txBody>
      </p:sp>
      <p:pic>
        <p:nvPicPr>
          <p:cNvPr id="7" name="Content Placeholder 8">
            <a:extLst>
              <a:ext uri="{FF2B5EF4-FFF2-40B4-BE49-F238E27FC236}">
                <a16:creationId xmlns:a16="http://schemas.microsoft.com/office/drawing/2014/main" id="{60C0040A-1815-430B-8F64-FBA982CD9AF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818" b="39658"/>
          <a:stretch/>
        </p:blipFill>
        <p:spPr>
          <a:xfrm>
            <a:off x="-22574" y="-32945"/>
            <a:ext cx="12243879" cy="5374001"/>
          </a:xfrm>
        </p:spPr>
      </p:pic>
    </p:spTree>
    <p:extLst>
      <p:ext uri="{BB962C8B-B14F-4D97-AF65-F5344CB8AC3E}">
        <p14:creationId xmlns:p14="http://schemas.microsoft.com/office/powerpoint/2010/main" val="259203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4E4CE-9D19-43CB-AE02-34446B5CE783}"/>
              </a:ext>
            </a:extLst>
          </p:cNvPr>
          <p:cNvSpPr>
            <a:spLocks noGrp="1"/>
          </p:cNvSpPr>
          <p:nvPr>
            <p:ph type="title"/>
          </p:nvPr>
        </p:nvSpPr>
        <p:spPr/>
        <p:txBody>
          <a:bodyPr/>
          <a:lstStyle/>
          <a:p>
            <a:r>
              <a:rPr lang="en-US" dirty="0"/>
              <a:t>Voltage</a:t>
            </a:r>
          </a:p>
        </p:txBody>
      </p:sp>
      <p:sp>
        <p:nvSpPr>
          <p:cNvPr id="6" name="Text Placeholder 5">
            <a:extLst>
              <a:ext uri="{FF2B5EF4-FFF2-40B4-BE49-F238E27FC236}">
                <a16:creationId xmlns:a16="http://schemas.microsoft.com/office/drawing/2014/main" id="{AAB14CC3-A49D-4A28-82EE-CA0F67E45C3A}"/>
              </a:ext>
            </a:extLst>
          </p:cNvPr>
          <p:cNvSpPr>
            <a:spLocks noGrp="1"/>
          </p:cNvSpPr>
          <p:nvPr>
            <p:ph type="body" sz="quarter" idx="12"/>
          </p:nvPr>
        </p:nvSpPr>
        <p:spPr>
          <a:xfrm>
            <a:off x="825500" y="1753644"/>
            <a:ext cx="4974051" cy="4545557"/>
          </a:xfrm>
        </p:spPr>
        <p:txBody>
          <a:bodyPr/>
          <a:lstStyle/>
          <a:p>
            <a:pPr marL="342900" indent="-342900">
              <a:spcBef>
                <a:spcPts val="0"/>
              </a:spcBef>
              <a:spcAft>
                <a:spcPts val="1200"/>
              </a:spcAft>
              <a:buClr>
                <a:srgbClr val="00B0F0"/>
              </a:buClr>
              <a:buFont typeface="Arial" panose="020B0604020202020204" pitchFamily="34" charset="0"/>
              <a:buChar char="•"/>
            </a:pPr>
            <a:r>
              <a:rPr lang="en-US" sz="3200" dirty="0"/>
              <a:t>The potential for an electron to move is its voltage</a:t>
            </a:r>
          </a:p>
          <a:p>
            <a:pPr marL="342900" indent="-342900">
              <a:spcBef>
                <a:spcPts val="0"/>
              </a:spcBef>
              <a:spcAft>
                <a:spcPts val="1200"/>
              </a:spcAft>
              <a:buClr>
                <a:srgbClr val="00B0F0"/>
              </a:buClr>
              <a:buFont typeface="Arial" panose="020B0604020202020204" pitchFamily="34" charset="0"/>
              <a:buChar char="•"/>
            </a:pPr>
            <a:r>
              <a:rPr lang="en-US" sz="3200" dirty="0"/>
              <a:t>Analogous to the pressure of water</a:t>
            </a:r>
          </a:p>
          <a:p>
            <a:pPr marL="342900" indent="-342900">
              <a:spcBef>
                <a:spcPts val="0"/>
              </a:spcBef>
              <a:spcAft>
                <a:spcPts val="1200"/>
              </a:spcAft>
              <a:buClr>
                <a:srgbClr val="00B0F0"/>
              </a:buClr>
              <a:buFont typeface="Arial" panose="020B0604020202020204" pitchFamily="34" charset="0"/>
              <a:buChar char="•"/>
            </a:pPr>
            <a:r>
              <a:rPr lang="en-US" sz="3200" dirty="0"/>
              <a:t>High voltages give electrons the ability to do difficult work</a:t>
            </a:r>
          </a:p>
          <a:p>
            <a:pPr marL="342900" indent="-342900">
              <a:buClr>
                <a:srgbClr val="00B0F0"/>
              </a:buClr>
              <a:buFont typeface="Arial" panose="020B0604020202020204" pitchFamily="34" charset="0"/>
              <a:buChar char="•"/>
            </a:pPr>
            <a:endParaRPr lang="en-US" dirty="0"/>
          </a:p>
        </p:txBody>
      </p:sp>
      <p:pic>
        <p:nvPicPr>
          <p:cNvPr id="7" name="Picture 2" descr="http://images-cdn.9gag.com/photo/6631330_700b.jpg">
            <a:extLst>
              <a:ext uri="{FF2B5EF4-FFF2-40B4-BE49-F238E27FC236}">
                <a16:creationId xmlns:a16="http://schemas.microsoft.com/office/drawing/2014/main" id="{E2ECCFF3-6C8C-42E3-97DB-D60C02D835B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472" b="1472"/>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730AEE4-31B3-4937-8E5C-6754EDE04CB0}"/>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254150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E8AB76-E9AE-400F-8E26-ADA444D5FD56}"/>
              </a:ext>
            </a:extLst>
          </p:cNvPr>
          <p:cNvSpPr>
            <a:spLocks noGrp="1"/>
          </p:cNvSpPr>
          <p:nvPr>
            <p:ph type="title"/>
          </p:nvPr>
        </p:nvSpPr>
        <p:spPr/>
        <p:txBody>
          <a:bodyPr/>
          <a:lstStyle/>
          <a:p>
            <a:r>
              <a:rPr lang="en-US" dirty="0"/>
              <a:t>Voltage x Current = Power</a:t>
            </a:r>
          </a:p>
        </p:txBody>
      </p:sp>
      <p:sp>
        <p:nvSpPr>
          <p:cNvPr id="6" name="Content Placeholder 5">
            <a:extLst>
              <a:ext uri="{FF2B5EF4-FFF2-40B4-BE49-F238E27FC236}">
                <a16:creationId xmlns:a16="http://schemas.microsoft.com/office/drawing/2014/main" id="{90A740A1-F8F0-4197-841F-E76A0CF123FE}"/>
              </a:ext>
            </a:extLst>
          </p:cNvPr>
          <p:cNvSpPr>
            <a:spLocks noGrp="1"/>
          </p:cNvSpPr>
          <p:nvPr>
            <p:ph idx="1"/>
          </p:nvPr>
        </p:nvSpPr>
        <p:spPr>
          <a:xfrm>
            <a:off x="838200" y="1499991"/>
            <a:ext cx="6147144" cy="4953000"/>
          </a:xfrm>
        </p:spPr>
        <p:txBody>
          <a:bodyPr>
            <a:normAutofit lnSpcReduction="10000"/>
          </a:bodyPr>
          <a:lstStyle/>
          <a:p>
            <a:pPr>
              <a:spcBef>
                <a:spcPts val="0"/>
              </a:spcBef>
              <a:spcAft>
                <a:spcPts val="1200"/>
              </a:spcAft>
            </a:pPr>
            <a:r>
              <a:rPr lang="en-US" sz="2700" b="1" dirty="0">
                <a:solidFill>
                  <a:schemeClr val="tx1"/>
                </a:solidFill>
              </a:rPr>
              <a:t>Power</a:t>
            </a:r>
            <a:r>
              <a:rPr lang="en-US" sz="2700" dirty="0">
                <a:solidFill>
                  <a:schemeClr val="tx1"/>
                </a:solidFill>
              </a:rPr>
              <a:t> = rate (speed) at which work is done</a:t>
            </a:r>
          </a:p>
          <a:p>
            <a:pPr>
              <a:spcBef>
                <a:spcPts val="0"/>
              </a:spcBef>
              <a:spcAft>
                <a:spcPts val="1200"/>
              </a:spcAft>
            </a:pPr>
            <a:r>
              <a:rPr lang="en-US" sz="2700" dirty="0">
                <a:solidFill>
                  <a:schemeClr val="tx1"/>
                </a:solidFill>
              </a:rPr>
              <a:t>Power is measured in </a:t>
            </a:r>
            <a:r>
              <a:rPr lang="en-US" sz="2700" b="1" dirty="0">
                <a:solidFill>
                  <a:schemeClr val="tx1"/>
                </a:solidFill>
              </a:rPr>
              <a:t>Watts </a:t>
            </a:r>
            <a:r>
              <a:rPr lang="en-US" sz="2700" dirty="0">
                <a:solidFill>
                  <a:schemeClr val="tx1"/>
                </a:solidFill>
              </a:rPr>
              <a:t>(W)</a:t>
            </a:r>
            <a:endParaRPr lang="en-US" sz="2700" b="1" dirty="0">
              <a:solidFill>
                <a:schemeClr val="tx1"/>
              </a:solidFill>
            </a:endParaRPr>
          </a:p>
          <a:p>
            <a:pPr>
              <a:spcBef>
                <a:spcPts val="0"/>
              </a:spcBef>
              <a:spcAft>
                <a:spcPts val="1200"/>
              </a:spcAft>
            </a:pPr>
            <a:r>
              <a:rPr lang="en-US" sz="2700" dirty="0">
                <a:solidFill>
                  <a:schemeClr val="tx1"/>
                </a:solidFill>
              </a:rPr>
              <a:t>High voltage with low current = do a little bit of difficult work</a:t>
            </a:r>
          </a:p>
          <a:p>
            <a:pPr>
              <a:spcBef>
                <a:spcPts val="0"/>
              </a:spcBef>
              <a:spcAft>
                <a:spcPts val="1200"/>
              </a:spcAft>
            </a:pPr>
            <a:r>
              <a:rPr lang="en-US" sz="2700" dirty="0">
                <a:solidFill>
                  <a:schemeClr val="tx1"/>
                </a:solidFill>
              </a:rPr>
              <a:t>Low voltage with high current = do a lot of easy work</a:t>
            </a:r>
          </a:p>
          <a:p>
            <a:pPr>
              <a:spcBef>
                <a:spcPts val="0"/>
              </a:spcBef>
              <a:spcAft>
                <a:spcPts val="1200"/>
              </a:spcAft>
            </a:pPr>
            <a:r>
              <a:rPr lang="en-US" sz="2700" dirty="0">
                <a:solidFill>
                  <a:schemeClr val="tx1"/>
                </a:solidFill>
              </a:rPr>
              <a:t>Electricity from the utility is measured in </a:t>
            </a:r>
            <a:r>
              <a:rPr lang="en-US" sz="2700" b="1" dirty="0">
                <a:solidFill>
                  <a:schemeClr val="tx1"/>
                </a:solidFill>
              </a:rPr>
              <a:t>kilowatt-hours </a:t>
            </a:r>
            <a:r>
              <a:rPr lang="en-US" sz="2700" dirty="0">
                <a:solidFill>
                  <a:schemeClr val="tx1"/>
                </a:solidFill>
              </a:rPr>
              <a:t>(kWh)</a:t>
            </a:r>
            <a:endParaRPr lang="en-US" sz="2700" b="1" dirty="0">
              <a:solidFill>
                <a:schemeClr val="tx1"/>
              </a:solidFill>
            </a:endParaRPr>
          </a:p>
          <a:p>
            <a:pPr>
              <a:spcBef>
                <a:spcPts val="0"/>
              </a:spcBef>
              <a:spcAft>
                <a:spcPts val="1200"/>
              </a:spcAft>
            </a:pPr>
            <a:r>
              <a:rPr lang="en-US" sz="2700" dirty="0">
                <a:solidFill>
                  <a:schemeClr val="tx1"/>
                </a:solidFill>
              </a:rPr>
              <a:t>One kilowatt-hour is 1,000 watts used in one hour</a:t>
            </a:r>
          </a:p>
          <a:p>
            <a:endParaRPr lang="en-US" dirty="0">
              <a:solidFill>
                <a:schemeClr val="tx1"/>
              </a:solidFill>
            </a:endParaRPr>
          </a:p>
        </p:txBody>
      </p:sp>
      <p:sp>
        <p:nvSpPr>
          <p:cNvPr id="7" name="Right Brace 6">
            <a:extLst>
              <a:ext uri="{FF2B5EF4-FFF2-40B4-BE49-F238E27FC236}">
                <a16:creationId xmlns:a16="http://schemas.microsoft.com/office/drawing/2014/main" id="{27043662-884C-4CEA-9CC1-62FB1676C90E}"/>
              </a:ext>
            </a:extLst>
          </p:cNvPr>
          <p:cNvSpPr/>
          <p:nvPr/>
        </p:nvSpPr>
        <p:spPr>
          <a:xfrm>
            <a:off x="6799542" y="2824619"/>
            <a:ext cx="685800" cy="1371600"/>
          </a:xfrm>
          <a:prstGeom prst="rightBrace">
            <a:avLst>
              <a:gd name="adj1" fmla="val 8333"/>
              <a:gd name="adj2" fmla="val 51990"/>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8">
            <a:extLst>
              <a:ext uri="{FF2B5EF4-FFF2-40B4-BE49-F238E27FC236}">
                <a16:creationId xmlns:a16="http://schemas.microsoft.com/office/drawing/2014/main" id="{A2B49EE7-A631-4CF1-8DF8-DEED0F8D41BC}"/>
              </a:ext>
            </a:extLst>
          </p:cNvPr>
          <p:cNvSpPr/>
          <p:nvPr/>
        </p:nvSpPr>
        <p:spPr>
          <a:xfrm>
            <a:off x="7637742" y="2824619"/>
            <a:ext cx="3124200" cy="1676400"/>
          </a:xfrm>
          <a:prstGeom prst="roundRect">
            <a:avLst/>
          </a:prstGeom>
          <a:solidFill>
            <a:srgbClr val="00B0F0"/>
          </a:solidFill>
          <a:ln>
            <a:solidFill>
              <a:srgbClr val="00B0F0"/>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chemeClr val="bg1"/>
                </a:solidFill>
              </a:rPr>
              <a:t>Both of these scenarios could require the same amount of power.</a:t>
            </a:r>
          </a:p>
        </p:txBody>
      </p:sp>
      <p:sp>
        <p:nvSpPr>
          <p:cNvPr id="10" name="Rectangle 9">
            <a:extLst>
              <a:ext uri="{FF2B5EF4-FFF2-40B4-BE49-F238E27FC236}">
                <a16:creationId xmlns:a16="http://schemas.microsoft.com/office/drawing/2014/main" id="{243EFBC4-46DD-438B-84E5-52B34F0D5884}"/>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47584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ECCA-C216-439E-B689-73BC9F60707C}"/>
              </a:ext>
            </a:extLst>
          </p:cNvPr>
          <p:cNvSpPr>
            <a:spLocks noGrp="1"/>
          </p:cNvSpPr>
          <p:nvPr>
            <p:ph type="title"/>
          </p:nvPr>
        </p:nvSpPr>
        <p:spPr/>
        <p:txBody>
          <a:bodyPr/>
          <a:lstStyle/>
          <a:p>
            <a:r>
              <a:rPr lang="en-US" dirty="0"/>
              <a:t>Common Residential Lighting Types</a:t>
            </a:r>
          </a:p>
        </p:txBody>
      </p:sp>
      <p:sp>
        <p:nvSpPr>
          <p:cNvPr id="3" name="Content Placeholder 2">
            <a:extLst>
              <a:ext uri="{FF2B5EF4-FFF2-40B4-BE49-F238E27FC236}">
                <a16:creationId xmlns:a16="http://schemas.microsoft.com/office/drawing/2014/main" id="{274C2A18-09C2-4CB6-BE88-EAE10C313AE5}"/>
              </a:ext>
            </a:extLst>
          </p:cNvPr>
          <p:cNvSpPr>
            <a:spLocks noGrp="1"/>
          </p:cNvSpPr>
          <p:nvPr>
            <p:ph idx="1"/>
          </p:nvPr>
        </p:nvSpPr>
        <p:spPr>
          <a:xfrm>
            <a:off x="838200" y="1481335"/>
            <a:ext cx="10541000" cy="4468528"/>
          </a:xfrm>
        </p:spPr>
        <p:txBody>
          <a:bodyPr>
            <a:normAutofit/>
          </a:bodyPr>
          <a:lstStyle/>
          <a:p>
            <a:r>
              <a:rPr lang="en-US" sz="3600" dirty="0"/>
              <a:t>Incandescent</a:t>
            </a:r>
          </a:p>
          <a:p>
            <a:r>
              <a:rPr lang="en-US" sz="3600" dirty="0"/>
              <a:t>Fluorescent</a:t>
            </a:r>
          </a:p>
          <a:p>
            <a:r>
              <a:rPr lang="en-US" sz="3600" dirty="0"/>
              <a:t>Light-emitting Diode (LED)</a:t>
            </a:r>
          </a:p>
          <a:p>
            <a:pPr marL="0" indent="0">
              <a:buNone/>
            </a:pPr>
            <a:endParaRPr lang="en-US" sz="3200" dirty="0"/>
          </a:p>
          <a:p>
            <a:pPr marL="0" indent="0">
              <a:buNone/>
            </a:pPr>
            <a:r>
              <a:rPr lang="en-US" sz="3200" dirty="0"/>
              <a:t>Lumens is the light given off by a bulb.</a:t>
            </a:r>
          </a:p>
          <a:p>
            <a:pPr marL="0" indent="0">
              <a:buNone/>
            </a:pPr>
            <a:r>
              <a:rPr lang="en-US" sz="3200" dirty="0"/>
              <a:t>Watts is the amount of energy it takes to operate the bulb.</a:t>
            </a:r>
          </a:p>
          <a:p>
            <a:pPr marL="0" indent="0">
              <a:buNone/>
            </a:pPr>
            <a:r>
              <a:rPr lang="en-US" sz="3200" dirty="0"/>
              <a:t>To compare bulbs, compare </a:t>
            </a:r>
            <a:r>
              <a:rPr lang="en-US" sz="3200" dirty="0">
                <a:solidFill>
                  <a:srgbClr val="00B0F0"/>
                </a:solidFill>
              </a:rPr>
              <a:t>lumens</a:t>
            </a:r>
            <a:r>
              <a:rPr lang="en-US" sz="3200" dirty="0"/>
              <a:t>, not watts!</a:t>
            </a:r>
          </a:p>
          <a:p>
            <a:endParaRPr lang="en-US" dirty="0"/>
          </a:p>
        </p:txBody>
      </p:sp>
      <p:sp>
        <p:nvSpPr>
          <p:cNvPr id="5" name="Rectangle 4">
            <a:extLst>
              <a:ext uri="{FF2B5EF4-FFF2-40B4-BE49-F238E27FC236}">
                <a16:creationId xmlns:a16="http://schemas.microsoft.com/office/drawing/2014/main" id="{1A4E6F55-D08E-4345-BD12-2114126EBE12}"/>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414946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53FE-EBCB-431E-B868-01EA85E9D5A9}"/>
              </a:ext>
            </a:extLst>
          </p:cNvPr>
          <p:cNvSpPr>
            <a:spLocks noGrp="1"/>
          </p:cNvSpPr>
          <p:nvPr>
            <p:ph type="title"/>
          </p:nvPr>
        </p:nvSpPr>
        <p:spPr/>
        <p:txBody>
          <a:bodyPr/>
          <a:lstStyle/>
          <a:p>
            <a:r>
              <a:rPr lang="en-US" dirty="0"/>
              <a:t>Incandescent Lighting</a:t>
            </a:r>
          </a:p>
        </p:txBody>
      </p:sp>
      <p:sp>
        <p:nvSpPr>
          <p:cNvPr id="3" name="Content Placeholder 2">
            <a:extLst>
              <a:ext uri="{FF2B5EF4-FFF2-40B4-BE49-F238E27FC236}">
                <a16:creationId xmlns:a16="http://schemas.microsoft.com/office/drawing/2014/main" id="{1EE7B0A1-AE5B-4822-A05A-FD826B4C5BC1}"/>
              </a:ext>
            </a:extLst>
          </p:cNvPr>
          <p:cNvSpPr>
            <a:spLocks noGrp="1"/>
          </p:cNvSpPr>
          <p:nvPr>
            <p:ph idx="1"/>
          </p:nvPr>
        </p:nvSpPr>
        <p:spPr>
          <a:xfrm>
            <a:off x="838199" y="1368601"/>
            <a:ext cx="8067805" cy="4808362"/>
          </a:xfrm>
        </p:spPr>
        <p:txBody>
          <a:bodyPr>
            <a:normAutofit/>
          </a:bodyPr>
          <a:lstStyle/>
          <a:p>
            <a:pPr>
              <a:spcBef>
                <a:spcPts val="0"/>
              </a:spcBef>
              <a:spcAft>
                <a:spcPts val="1200"/>
              </a:spcAft>
            </a:pPr>
            <a:r>
              <a:rPr lang="en-US" sz="2600" dirty="0"/>
              <a:t>Produce light by getting hot</a:t>
            </a:r>
          </a:p>
          <a:p>
            <a:pPr>
              <a:spcBef>
                <a:spcPts val="0"/>
              </a:spcBef>
              <a:spcAft>
                <a:spcPts val="1200"/>
              </a:spcAft>
            </a:pPr>
            <a:r>
              <a:rPr lang="en-US" sz="2600" dirty="0"/>
              <a:t>Friction of electrons in filament</a:t>
            </a:r>
          </a:p>
          <a:p>
            <a:pPr>
              <a:spcBef>
                <a:spcPts val="0"/>
              </a:spcBef>
              <a:spcAft>
                <a:spcPts val="1200"/>
              </a:spcAft>
            </a:pPr>
            <a:r>
              <a:rPr lang="en-US" sz="2600" dirty="0"/>
              <a:t>Incandesces</a:t>
            </a:r>
          </a:p>
          <a:p>
            <a:pPr>
              <a:spcBef>
                <a:spcPts val="0"/>
              </a:spcBef>
              <a:spcAft>
                <a:spcPts val="1200"/>
              </a:spcAft>
            </a:pPr>
            <a:r>
              <a:rPr lang="en-US" sz="2600" dirty="0"/>
              <a:t>Exceptionally inefficient – 10% electrical energy is transformed to light (90% not used for light)</a:t>
            </a:r>
          </a:p>
          <a:p>
            <a:pPr>
              <a:spcBef>
                <a:spcPts val="0"/>
              </a:spcBef>
              <a:spcAft>
                <a:spcPts val="1200"/>
              </a:spcAft>
            </a:pPr>
            <a:r>
              <a:rPr lang="en-US" sz="2600" dirty="0"/>
              <a:t>Generally unchanged since Edison</a:t>
            </a:r>
          </a:p>
          <a:p>
            <a:pPr>
              <a:spcBef>
                <a:spcPts val="0"/>
              </a:spcBef>
              <a:spcAft>
                <a:spcPts val="1200"/>
              </a:spcAft>
            </a:pPr>
            <a:r>
              <a:rPr lang="en-US" sz="2600" dirty="0"/>
              <a:t>“Energy Efficient” incandescent bulbs have bubble of inert gas around filament</a:t>
            </a:r>
          </a:p>
          <a:p>
            <a:pPr>
              <a:spcBef>
                <a:spcPts val="0"/>
              </a:spcBef>
              <a:spcAft>
                <a:spcPts val="1200"/>
              </a:spcAft>
            </a:pPr>
            <a:r>
              <a:rPr lang="en-US" sz="2600" dirty="0"/>
              <a:t>“Energy Efficient” bulbs use 25% less energy for same lumens as traditional incandescent</a:t>
            </a:r>
          </a:p>
          <a:p>
            <a:endParaRPr lang="en-US" dirty="0"/>
          </a:p>
        </p:txBody>
      </p:sp>
      <p:pic>
        <p:nvPicPr>
          <p:cNvPr id="4" name="Picture 2" descr="http://classroom.synonym.com/DM-Resize/photos.demandstudios.com/getty/article/151/90/78466294.jpg?w=600&amp;h=600&amp;keep_ratio=1">
            <a:extLst>
              <a:ext uri="{FF2B5EF4-FFF2-40B4-BE49-F238E27FC236}">
                <a16:creationId xmlns:a16="http://schemas.microsoft.com/office/drawing/2014/main" id="{0BFBF07D-EAAD-47D1-AEAB-A1366C916D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5500" l="10000" r="90000"/>
                    </a14:imgEffect>
                  </a14:imgLayer>
                </a14:imgProps>
              </a:ext>
              <a:ext uri="{28A0092B-C50C-407E-A947-70E740481C1C}">
                <a14:useLocalDpi xmlns:a14="http://schemas.microsoft.com/office/drawing/2010/main" val="0"/>
              </a:ext>
            </a:extLst>
          </a:blip>
          <a:srcRect/>
          <a:stretch>
            <a:fillRect/>
          </a:stretch>
        </p:blipFill>
        <p:spPr bwMode="auto">
          <a:xfrm>
            <a:off x="8906004" y="1630831"/>
            <a:ext cx="2855935" cy="4283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75A89E4-D6AD-4849-9D42-F8B1CF32457C}"/>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88453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1F65-76F7-42FF-B28C-7AA4018DCEBA}"/>
              </a:ext>
            </a:extLst>
          </p:cNvPr>
          <p:cNvSpPr>
            <a:spLocks noGrp="1"/>
          </p:cNvSpPr>
          <p:nvPr>
            <p:ph type="title"/>
          </p:nvPr>
        </p:nvSpPr>
        <p:spPr/>
        <p:txBody>
          <a:bodyPr/>
          <a:lstStyle/>
          <a:p>
            <a:r>
              <a:rPr lang="en-US" dirty="0"/>
              <a:t>Fluorescent Lighting</a:t>
            </a:r>
          </a:p>
        </p:txBody>
      </p:sp>
      <p:sp>
        <p:nvSpPr>
          <p:cNvPr id="3" name="Content Placeholder 2">
            <a:extLst>
              <a:ext uri="{FF2B5EF4-FFF2-40B4-BE49-F238E27FC236}">
                <a16:creationId xmlns:a16="http://schemas.microsoft.com/office/drawing/2014/main" id="{386FE2A3-72E3-455C-AB15-78EBD3A7C704}"/>
              </a:ext>
            </a:extLst>
          </p:cNvPr>
          <p:cNvSpPr>
            <a:spLocks noGrp="1"/>
          </p:cNvSpPr>
          <p:nvPr>
            <p:ph idx="1"/>
          </p:nvPr>
        </p:nvSpPr>
        <p:spPr>
          <a:xfrm>
            <a:off x="838200" y="1368602"/>
            <a:ext cx="10541000" cy="2613852"/>
          </a:xfrm>
        </p:spPr>
        <p:txBody>
          <a:bodyPr/>
          <a:lstStyle/>
          <a:p>
            <a:r>
              <a:rPr lang="en-US" sz="2600" dirty="0"/>
              <a:t>Two-step lighting process</a:t>
            </a:r>
          </a:p>
          <a:p>
            <a:r>
              <a:rPr lang="en-US" sz="2600" dirty="0"/>
              <a:t>Mercury vapor absorbs electrical energy and its electrons get energized</a:t>
            </a:r>
          </a:p>
          <a:p>
            <a:r>
              <a:rPr lang="en-US" sz="2600" dirty="0"/>
              <a:t>Energized Hg electrons release energy as UV light</a:t>
            </a:r>
          </a:p>
          <a:p>
            <a:r>
              <a:rPr lang="en-US" sz="2600" dirty="0"/>
              <a:t>Phosphor coating on inside absorbs UV light</a:t>
            </a:r>
          </a:p>
          <a:p>
            <a:r>
              <a:rPr lang="en-US" sz="2600" dirty="0"/>
              <a:t>Energized phosphor electrons release energy as visible light</a:t>
            </a:r>
          </a:p>
          <a:p>
            <a:pPr marL="0" indent="0">
              <a:buNone/>
            </a:pPr>
            <a:endParaRPr lang="en-US" dirty="0"/>
          </a:p>
        </p:txBody>
      </p:sp>
      <p:pic>
        <p:nvPicPr>
          <p:cNvPr id="4" name="Picture 2" descr="http://www.safespectrum.com/images/inside-fluorescent-lamp-bulb.jpg">
            <a:extLst>
              <a:ext uri="{FF2B5EF4-FFF2-40B4-BE49-F238E27FC236}">
                <a16:creationId xmlns:a16="http://schemas.microsoft.com/office/drawing/2014/main" id="{7F21B246-0B89-4E2F-90D8-EF47948B13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63"/>
          <a:stretch/>
        </p:blipFill>
        <p:spPr bwMode="auto">
          <a:xfrm>
            <a:off x="922421" y="3982454"/>
            <a:ext cx="8212286" cy="1702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E5650A-B05C-47E0-813C-74B65B0A8378}"/>
              </a:ext>
            </a:extLst>
          </p:cNvPr>
          <p:cNvSpPr txBox="1"/>
          <p:nvPr/>
        </p:nvSpPr>
        <p:spPr>
          <a:xfrm>
            <a:off x="922421" y="5777570"/>
            <a:ext cx="4402872" cy="276999"/>
          </a:xfrm>
          <a:prstGeom prst="rect">
            <a:avLst/>
          </a:prstGeom>
          <a:noFill/>
        </p:spPr>
        <p:txBody>
          <a:bodyPr wrap="none" rtlCol="0">
            <a:spAutoFit/>
          </a:bodyPr>
          <a:lstStyle/>
          <a:p>
            <a:r>
              <a:rPr lang="en-US" sz="1200" dirty="0">
                <a:solidFill>
                  <a:schemeClr val="bg2">
                    <a:lumMod val="50000"/>
                  </a:schemeClr>
                </a:solidFill>
              </a:rPr>
              <a:t>Image credit:  http://www.safespectrum.com/light_fluorescent.php</a:t>
            </a:r>
          </a:p>
        </p:txBody>
      </p:sp>
      <p:sp>
        <p:nvSpPr>
          <p:cNvPr id="7" name="Rectangle 6">
            <a:extLst>
              <a:ext uri="{FF2B5EF4-FFF2-40B4-BE49-F238E27FC236}">
                <a16:creationId xmlns:a16="http://schemas.microsoft.com/office/drawing/2014/main" id="{8CC03903-96B8-4F6B-AF3E-C48F09260911}"/>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183515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84C8-A61C-47C8-B323-344671FC6D4E}"/>
              </a:ext>
            </a:extLst>
          </p:cNvPr>
          <p:cNvSpPr>
            <a:spLocks noGrp="1"/>
          </p:cNvSpPr>
          <p:nvPr>
            <p:ph type="title"/>
          </p:nvPr>
        </p:nvSpPr>
        <p:spPr/>
        <p:txBody>
          <a:bodyPr/>
          <a:lstStyle/>
          <a:p>
            <a:r>
              <a:rPr lang="en-US" dirty="0"/>
              <a:t>Light-emitting Diodes (LEDs)</a:t>
            </a:r>
          </a:p>
        </p:txBody>
      </p:sp>
      <p:sp>
        <p:nvSpPr>
          <p:cNvPr id="3" name="Content Placeholder 2">
            <a:extLst>
              <a:ext uri="{FF2B5EF4-FFF2-40B4-BE49-F238E27FC236}">
                <a16:creationId xmlns:a16="http://schemas.microsoft.com/office/drawing/2014/main" id="{7B7E564D-11AB-449B-8320-D9562E05FC5E}"/>
              </a:ext>
            </a:extLst>
          </p:cNvPr>
          <p:cNvSpPr>
            <a:spLocks noGrp="1"/>
          </p:cNvSpPr>
          <p:nvPr>
            <p:ph idx="1"/>
          </p:nvPr>
        </p:nvSpPr>
        <p:spPr>
          <a:xfrm>
            <a:off x="838200" y="1368601"/>
            <a:ext cx="5637756" cy="4808362"/>
          </a:xfrm>
        </p:spPr>
        <p:txBody>
          <a:bodyPr/>
          <a:lstStyle/>
          <a:p>
            <a:pPr>
              <a:spcBef>
                <a:spcPts val="0"/>
              </a:spcBef>
              <a:spcAft>
                <a:spcPts val="1200"/>
              </a:spcAft>
            </a:pPr>
            <a:r>
              <a:rPr lang="en-US" dirty="0"/>
              <a:t>Solid, very efficient</a:t>
            </a:r>
          </a:p>
          <a:p>
            <a:pPr>
              <a:spcBef>
                <a:spcPts val="0"/>
              </a:spcBef>
              <a:spcAft>
                <a:spcPts val="1200"/>
              </a:spcAft>
            </a:pPr>
            <a:r>
              <a:rPr lang="en-US" dirty="0"/>
              <a:t>Works like a PV cell in reverse</a:t>
            </a:r>
          </a:p>
          <a:p>
            <a:pPr>
              <a:spcBef>
                <a:spcPts val="0"/>
              </a:spcBef>
              <a:spcAft>
                <a:spcPts val="1200"/>
              </a:spcAft>
            </a:pPr>
            <a:r>
              <a:rPr lang="en-US" dirty="0"/>
              <a:t>Current will only flow in one direction</a:t>
            </a:r>
          </a:p>
          <a:p>
            <a:pPr>
              <a:spcBef>
                <a:spcPts val="0"/>
              </a:spcBef>
              <a:spcAft>
                <a:spcPts val="1200"/>
              </a:spcAft>
            </a:pPr>
            <a:r>
              <a:rPr lang="en-US" dirty="0"/>
              <a:t>Current energizes electrons and they move from N-type across depletion zone to P-type</a:t>
            </a:r>
          </a:p>
          <a:p>
            <a:pPr>
              <a:spcBef>
                <a:spcPts val="0"/>
              </a:spcBef>
              <a:spcAft>
                <a:spcPts val="1200"/>
              </a:spcAft>
            </a:pPr>
            <a:r>
              <a:rPr lang="en-US" dirty="0"/>
              <a:t>Electrons then return to lower energy state and release energy as light</a:t>
            </a:r>
          </a:p>
          <a:p>
            <a:pPr marL="0" indent="0">
              <a:buNone/>
            </a:pPr>
            <a:endParaRPr lang="en-US" dirty="0"/>
          </a:p>
        </p:txBody>
      </p:sp>
      <p:pic>
        <p:nvPicPr>
          <p:cNvPr id="4" name="Picture 2" descr="http://www.imagesco.com/articles/photovoltaic/ledW.jpg">
            <a:extLst>
              <a:ext uri="{FF2B5EF4-FFF2-40B4-BE49-F238E27FC236}">
                <a16:creationId xmlns:a16="http://schemas.microsoft.com/office/drawing/2014/main" id="{8553D888-07FC-4959-953B-BF16DA118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4" t="11317" r="24664" b="-1508"/>
          <a:stretch/>
        </p:blipFill>
        <p:spPr bwMode="auto">
          <a:xfrm>
            <a:off x="6658169" y="1519631"/>
            <a:ext cx="5210420" cy="3818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6D4D22-D9B7-4D8C-93C2-4BB9B1FA5FE9}"/>
              </a:ext>
            </a:extLst>
          </p:cNvPr>
          <p:cNvSpPr txBox="1"/>
          <p:nvPr/>
        </p:nvSpPr>
        <p:spPr>
          <a:xfrm>
            <a:off x="6658169" y="6305163"/>
            <a:ext cx="5533831" cy="276999"/>
          </a:xfrm>
          <a:prstGeom prst="rect">
            <a:avLst/>
          </a:prstGeom>
          <a:noFill/>
        </p:spPr>
        <p:txBody>
          <a:bodyPr wrap="square" rtlCol="0">
            <a:spAutoFit/>
          </a:bodyPr>
          <a:lstStyle/>
          <a:p>
            <a:r>
              <a:rPr lang="en-US" sz="1200" dirty="0">
                <a:solidFill>
                  <a:schemeClr val="bg2">
                    <a:lumMod val="50000"/>
                  </a:schemeClr>
                </a:solidFill>
              </a:rPr>
              <a:t>Image credit: http://www.imagesco.com/articles/photovoltaic/photovoltaic-pg4.html</a:t>
            </a:r>
          </a:p>
        </p:txBody>
      </p:sp>
      <p:sp>
        <p:nvSpPr>
          <p:cNvPr id="7" name="Action Button: Information 5">
            <a:hlinkClick r:id="rId3" highlightClick="1"/>
            <a:extLst>
              <a:ext uri="{FF2B5EF4-FFF2-40B4-BE49-F238E27FC236}">
                <a16:creationId xmlns:a16="http://schemas.microsoft.com/office/drawing/2014/main" id="{DAF8E7FE-FE5E-469D-B38E-C08D5FBFD758}"/>
              </a:ext>
            </a:extLst>
          </p:cNvPr>
          <p:cNvSpPr/>
          <p:nvPr/>
        </p:nvSpPr>
        <p:spPr>
          <a:xfrm>
            <a:off x="158023" y="5910263"/>
            <a:ext cx="609600" cy="533400"/>
          </a:xfrm>
          <a:prstGeom prst="actionButtonInformat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73BB510-0CAF-4216-A3D4-CA8B086E1AA3}"/>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11542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C60CA8-797F-40D3-A08A-B92D5F20F8F3}"/>
              </a:ext>
            </a:extLst>
          </p:cNvPr>
          <p:cNvSpPr>
            <a:spLocks noGrp="1"/>
          </p:cNvSpPr>
          <p:nvPr>
            <p:ph type="body" sz="quarter" idx="11"/>
          </p:nvPr>
        </p:nvSpPr>
        <p:spPr>
          <a:xfrm>
            <a:off x="7589537" y="5900664"/>
            <a:ext cx="6205794" cy="704963"/>
          </a:xfrm>
        </p:spPr>
        <p:txBody>
          <a:bodyPr>
            <a:normAutofit/>
          </a:bodyPr>
          <a:lstStyle/>
          <a:p>
            <a:r>
              <a:rPr lang="en-US" sz="3200" dirty="0"/>
              <a:t>A Building is a System</a:t>
            </a:r>
          </a:p>
        </p:txBody>
      </p:sp>
      <p:pic>
        <p:nvPicPr>
          <p:cNvPr id="4" name="Picture 3">
            <a:extLst>
              <a:ext uri="{FF2B5EF4-FFF2-40B4-BE49-F238E27FC236}">
                <a16:creationId xmlns:a16="http://schemas.microsoft.com/office/drawing/2014/main" id="{556AD34F-429F-43A8-9487-B9DC468916D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341" b="90455" l="0" r="100000">
                        <a14:foregroundMark x1="23350" y1="45682" x2="23350" y2="45682"/>
                        <a14:foregroundMark x1="25428" y1="49545" x2="25428" y2="49545"/>
                        <a14:foregroundMark x1="24939" y1="64773" x2="24939" y2="64773"/>
                        <a14:foregroundMark x1="19071" y1="69205" x2="19071" y2="69205"/>
                        <a14:foregroundMark x1="18949" y1="70795" x2="18949" y2="70795"/>
                        <a14:foregroundMark x1="19071" y1="71932" x2="19071" y2="71932"/>
                        <a14:foregroundMark x1="18582" y1="75795" x2="18582" y2="75795"/>
                        <a14:foregroundMark x1="37775" y1="45000" x2="37775" y2="45000"/>
                        <a14:foregroundMark x1="65281" y1="42841" x2="65281" y2="42841"/>
                        <a14:foregroundMark x1="77017" y1="42727" x2="77017" y2="42727"/>
                        <a14:foregroundMark x1="80807" y1="64659" x2="80807" y2="64659"/>
                        <a14:foregroundMark x1="80073" y1="70455" x2="80073" y2="70455"/>
                        <a14:foregroundMark x1="80807" y1="68636" x2="80807" y2="68636"/>
                        <a14:foregroundMark x1="81051" y1="67500" x2="81051" y2="67500"/>
                        <a14:foregroundMark x1="79829" y1="68750" x2="79829" y2="68750"/>
                        <a14:foregroundMark x1="82763" y1="70568" x2="82763" y2="70568"/>
                        <a14:foregroundMark x1="62103" y1="79318" x2="62103" y2="79318"/>
                        <a14:foregroundMark x1="61736" y1="74886" x2="61736" y2="74886"/>
                        <a14:foregroundMark x1="61980" y1="73068" x2="61980" y2="73068"/>
                        <a14:foregroundMark x1="61858" y1="71705" x2="61858" y2="71705"/>
                        <a14:foregroundMark x1="61858" y1="70682" x2="61858" y2="70682"/>
                        <a14:foregroundMark x1="61491" y1="69432" x2="61491" y2="69432"/>
                        <a14:foregroundMark x1="61858" y1="75909" x2="61858" y2="75909"/>
                        <a14:foregroundMark x1="31907" y1="53636" x2="31907" y2="53636"/>
                        <a14:foregroundMark x1="19438" y1="80227" x2="19438" y2="80227"/>
                        <a14:foregroundMark x1="16748" y1="79432" x2="16748" y2="79432"/>
                        <a14:foregroundMark x1="83130" y1="68182" x2="83130" y2="68182"/>
                        <a14:foregroundMark x1="84597" y1="68750" x2="84597" y2="68750"/>
                        <a14:foregroundMark x1="86553" y1="68750" x2="86553" y2="68750"/>
                        <a14:foregroundMark x1="87775" y1="68523" x2="87775" y2="68523"/>
                        <a14:foregroundMark x1="85575" y1="69205" x2="85575" y2="69205"/>
                        <a14:foregroundMark x1="87531" y1="70000" x2="87531" y2="70000"/>
                        <a14:foregroundMark x1="89242" y1="69545" x2="89242" y2="69545"/>
                        <a14:foregroundMark x1="29584" y1="47500" x2="29584" y2="47500"/>
                        <a14:foregroundMark x1="23961" y1="33864" x2="23961" y2="33864"/>
                        <a14:foregroundMark x1="24083" y1="35909" x2="24083" y2="35909"/>
                        <a14:foregroundMark x1="23105" y1="33864" x2="23105" y2="33864"/>
                        <a14:foregroundMark x1="24817" y1="33864" x2="24817" y2="33864"/>
                        <a14:foregroundMark x1="24694" y1="33182" x2="24694" y2="33182"/>
                        <a14:foregroundMark x1="35330" y1="26591" x2="35330" y2="26591"/>
                        <a14:foregroundMark x1="82763" y1="66591" x2="82763" y2="66591"/>
                        <a14:foregroundMark x1="21394" y1="52955" x2="21394" y2="52955"/>
                        <a14:foregroundMark x1="17726" y1="57045" x2="17726" y2="57045"/>
                        <a14:foregroundMark x1="13447" y1="66932" x2="13447" y2="66932"/>
                        <a14:foregroundMark x1="7090" y1="67159" x2="7090" y2="67159"/>
                        <a14:foregroundMark x1="5501" y1="68409" x2="5501" y2="68409"/>
                        <a14:foregroundMark x1="3790" y1="68750" x2="3790" y2="68750"/>
                        <a14:foregroundMark x1="2200" y1="68636" x2="2200" y2="68636"/>
                        <a14:foregroundMark x1="82518" y1="61364" x2="82518" y2="61364"/>
                        <a14:foregroundMark x1="91809" y1="68068" x2="91809" y2="68068"/>
                        <a14:foregroundMark x1="93276" y1="70114" x2="93276" y2="70114"/>
                        <a14:foregroundMark x1="93032" y1="69091" x2="93032" y2="69091"/>
                        <a14:foregroundMark x1="96210" y1="69545" x2="96210" y2="69545"/>
                        <a14:foregroundMark x1="97677" y1="70000" x2="97677" y2="70000"/>
                        <a14:foregroundMark x1="94499" y1="68182" x2="94499" y2="68182"/>
                        <a14:foregroundMark x1="98411" y1="68409" x2="98411" y2="68409"/>
                        <a14:foregroundMark x1="99144" y1="70227" x2="99144" y2="70227"/>
                        <a14:foregroundMark x1="64181" y1="70114" x2="64181" y2="70114"/>
                        <a14:foregroundMark x1="46699" y1="45795" x2="46699" y2="45795"/>
                      </a14:backgroundRemoval>
                    </a14:imgEffect>
                  </a14:imgLayer>
                </a14:imgProps>
              </a:ext>
              <a:ext uri="{28A0092B-C50C-407E-A947-70E740481C1C}">
                <a14:useLocalDpi xmlns:a14="http://schemas.microsoft.com/office/drawing/2010/main" val="0"/>
              </a:ext>
            </a:extLst>
          </a:blip>
          <a:srcRect l="1947" t="15762" r="1830" b="20573"/>
          <a:stretch/>
        </p:blipFill>
        <p:spPr>
          <a:xfrm>
            <a:off x="866383" y="292457"/>
            <a:ext cx="8142305" cy="5797851"/>
          </a:xfrm>
          <a:prstGeom prst="rect">
            <a:avLst/>
          </a:prstGeom>
          <a:ln>
            <a:noFill/>
          </a:ln>
          <a:effectLst>
            <a:outerShdw blurRad="292100" dist="139700" dir="2700000" algn="tl" rotWithShape="0">
              <a:srgbClr val="333333">
                <a:alpha val="65000"/>
              </a:srgbClr>
            </a:outerShdw>
          </a:effectLst>
        </p:spPr>
      </p:pic>
      <p:sp>
        <p:nvSpPr>
          <p:cNvPr id="5" name="Rounded Rectangle 9">
            <a:extLst>
              <a:ext uri="{FF2B5EF4-FFF2-40B4-BE49-F238E27FC236}">
                <a16:creationId xmlns:a16="http://schemas.microsoft.com/office/drawing/2014/main" id="{527A7DDF-E164-4E80-AD4E-4DA3DDE79323}"/>
              </a:ext>
            </a:extLst>
          </p:cNvPr>
          <p:cNvSpPr/>
          <p:nvPr/>
        </p:nvSpPr>
        <p:spPr>
          <a:xfrm>
            <a:off x="8594175" y="455295"/>
            <a:ext cx="2972535" cy="2351806"/>
          </a:xfrm>
          <a:prstGeom prst="roundRect">
            <a:avLst/>
          </a:prstGeom>
          <a:solidFill>
            <a:srgbClr val="00B0F0"/>
          </a:solidFill>
          <a:ln>
            <a:solidFill>
              <a:srgbClr val="00B0F0"/>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chemeClr val="bg1"/>
                </a:solidFill>
              </a:rPr>
              <a:t>All the systems of a building combine to determine its energy efficiency.</a:t>
            </a:r>
          </a:p>
        </p:txBody>
      </p:sp>
      <p:sp>
        <p:nvSpPr>
          <p:cNvPr id="6" name="TextBox 5">
            <a:extLst>
              <a:ext uri="{FF2B5EF4-FFF2-40B4-BE49-F238E27FC236}">
                <a16:creationId xmlns:a16="http://schemas.microsoft.com/office/drawing/2014/main" id="{B367213F-302A-47FF-A23F-206614E677A5}"/>
              </a:ext>
            </a:extLst>
          </p:cNvPr>
          <p:cNvSpPr txBox="1"/>
          <p:nvPr/>
        </p:nvSpPr>
        <p:spPr>
          <a:xfrm>
            <a:off x="2338191" y="149306"/>
            <a:ext cx="3593219" cy="461665"/>
          </a:xfrm>
          <a:prstGeom prst="rect">
            <a:avLst/>
          </a:prstGeom>
          <a:noFill/>
        </p:spPr>
        <p:txBody>
          <a:bodyPr wrap="square" rtlCol="0">
            <a:spAutoFit/>
          </a:bodyPr>
          <a:lstStyle/>
          <a:p>
            <a:r>
              <a:rPr lang="en-US" sz="2400" dirty="0"/>
              <a:t>Building Envelope</a:t>
            </a:r>
          </a:p>
        </p:txBody>
      </p:sp>
      <p:sp>
        <p:nvSpPr>
          <p:cNvPr id="7" name="TextBox 6">
            <a:extLst>
              <a:ext uri="{FF2B5EF4-FFF2-40B4-BE49-F238E27FC236}">
                <a16:creationId xmlns:a16="http://schemas.microsoft.com/office/drawing/2014/main" id="{4C063C08-B0F1-4525-88DC-96C2CAEE3D62}"/>
              </a:ext>
            </a:extLst>
          </p:cNvPr>
          <p:cNvSpPr txBox="1"/>
          <p:nvPr/>
        </p:nvSpPr>
        <p:spPr>
          <a:xfrm>
            <a:off x="1003032" y="1652860"/>
            <a:ext cx="1713249" cy="461665"/>
          </a:xfrm>
          <a:prstGeom prst="rect">
            <a:avLst/>
          </a:prstGeom>
          <a:noFill/>
        </p:spPr>
        <p:txBody>
          <a:bodyPr wrap="square" rtlCol="0">
            <a:spAutoFit/>
          </a:bodyPr>
          <a:lstStyle/>
          <a:p>
            <a:r>
              <a:rPr lang="en-US" sz="2400" dirty="0"/>
              <a:t>Lighting</a:t>
            </a:r>
          </a:p>
        </p:txBody>
      </p:sp>
      <p:sp>
        <p:nvSpPr>
          <p:cNvPr id="8" name="TextBox 7">
            <a:extLst>
              <a:ext uri="{FF2B5EF4-FFF2-40B4-BE49-F238E27FC236}">
                <a16:creationId xmlns:a16="http://schemas.microsoft.com/office/drawing/2014/main" id="{5DD80D47-3886-4EDE-8060-EF4AFE6A40FA}"/>
              </a:ext>
            </a:extLst>
          </p:cNvPr>
          <p:cNvSpPr txBox="1"/>
          <p:nvPr/>
        </p:nvSpPr>
        <p:spPr>
          <a:xfrm>
            <a:off x="174105" y="6045256"/>
            <a:ext cx="4127755" cy="830997"/>
          </a:xfrm>
          <a:prstGeom prst="rect">
            <a:avLst/>
          </a:prstGeom>
          <a:noFill/>
        </p:spPr>
        <p:txBody>
          <a:bodyPr wrap="square" rtlCol="0">
            <a:spAutoFit/>
          </a:bodyPr>
          <a:lstStyle/>
          <a:p>
            <a:r>
              <a:rPr lang="en-US" sz="2400" dirty="0"/>
              <a:t>Electrical Appliances and Devices</a:t>
            </a:r>
          </a:p>
        </p:txBody>
      </p:sp>
      <p:sp>
        <p:nvSpPr>
          <p:cNvPr id="9" name="TextBox 8">
            <a:extLst>
              <a:ext uri="{FF2B5EF4-FFF2-40B4-BE49-F238E27FC236}">
                <a16:creationId xmlns:a16="http://schemas.microsoft.com/office/drawing/2014/main" id="{89C8AFF6-8869-4DC1-82C1-94A6691402F2}"/>
              </a:ext>
            </a:extLst>
          </p:cNvPr>
          <p:cNvSpPr txBox="1"/>
          <p:nvPr/>
        </p:nvSpPr>
        <p:spPr>
          <a:xfrm>
            <a:off x="3879937" y="6157990"/>
            <a:ext cx="3091230" cy="461665"/>
          </a:xfrm>
          <a:prstGeom prst="rect">
            <a:avLst/>
          </a:prstGeom>
          <a:noFill/>
        </p:spPr>
        <p:txBody>
          <a:bodyPr wrap="square" rtlCol="0">
            <a:spAutoFit/>
          </a:bodyPr>
          <a:lstStyle/>
          <a:p>
            <a:r>
              <a:rPr lang="en-US" sz="2400" dirty="0"/>
              <a:t>HVAC Systems</a:t>
            </a:r>
          </a:p>
        </p:txBody>
      </p:sp>
    </p:spTree>
    <p:extLst>
      <p:ext uri="{BB962C8B-B14F-4D97-AF65-F5344CB8AC3E}">
        <p14:creationId xmlns:p14="http://schemas.microsoft.com/office/powerpoint/2010/main" val="40307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42EF5-6C18-4E3D-BCB3-1C1E8BE4CE8D}"/>
              </a:ext>
            </a:extLst>
          </p:cNvPr>
          <p:cNvSpPr>
            <a:spLocks noGrp="1"/>
          </p:cNvSpPr>
          <p:nvPr>
            <p:ph type="title"/>
          </p:nvPr>
        </p:nvSpPr>
        <p:spPr/>
        <p:txBody>
          <a:bodyPr/>
          <a:lstStyle/>
          <a:p>
            <a:r>
              <a:rPr lang="en-US" dirty="0"/>
              <a:t>Building Science</a:t>
            </a:r>
          </a:p>
        </p:txBody>
      </p:sp>
      <p:sp>
        <p:nvSpPr>
          <p:cNvPr id="5" name="Content Placeholder 4">
            <a:extLst>
              <a:ext uri="{FF2B5EF4-FFF2-40B4-BE49-F238E27FC236}">
                <a16:creationId xmlns:a16="http://schemas.microsoft.com/office/drawing/2014/main" id="{4397FCFB-7F59-4FA5-A349-F5923EDD69EC}"/>
              </a:ext>
            </a:extLst>
          </p:cNvPr>
          <p:cNvSpPr>
            <a:spLocks noGrp="1"/>
          </p:cNvSpPr>
          <p:nvPr>
            <p:ph idx="1"/>
          </p:nvPr>
        </p:nvSpPr>
        <p:spPr/>
        <p:txBody>
          <a:bodyPr/>
          <a:lstStyle/>
          <a:p>
            <a:r>
              <a:rPr lang="en-US" sz="3200" dirty="0"/>
              <a:t>All systems have to be in good working order to be efficient</a:t>
            </a:r>
          </a:p>
          <a:p>
            <a:r>
              <a:rPr lang="en-US" sz="3200" dirty="0"/>
              <a:t>Air flow in and out of building must be regulated</a:t>
            </a:r>
          </a:p>
          <a:p>
            <a:r>
              <a:rPr lang="en-US" sz="3200" dirty="0"/>
              <a:t>Entire building envelope must be properly insulated</a:t>
            </a:r>
          </a:p>
          <a:p>
            <a:r>
              <a:rPr lang="en-US" sz="3200" dirty="0"/>
              <a:t>Interruptions in building envelope (doors, windows, light fixtures, chimneys, etc.) must be properly sealed</a:t>
            </a:r>
          </a:p>
          <a:p>
            <a:r>
              <a:rPr lang="en-US" sz="3200" dirty="0"/>
              <a:t>HVAC must be cleaned and maintained</a:t>
            </a:r>
          </a:p>
          <a:p>
            <a:r>
              <a:rPr lang="en-US" sz="3200" dirty="0"/>
              <a:t>Proper and efficient lighting should be used</a:t>
            </a:r>
          </a:p>
          <a:p>
            <a:pPr marL="0" indent="0">
              <a:buNone/>
            </a:pPr>
            <a:endParaRPr lang="en-US" dirty="0"/>
          </a:p>
        </p:txBody>
      </p:sp>
      <p:sp>
        <p:nvSpPr>
          <p:cNvPr id="7" name="Rectangle 6">
            <a:extLst>
              <a:ext uri="{FF2B5EF4-FFF2-40B4-BE49-F238E27FC236}">
                <a16:creationId xmlns:a16="http://schemas.microsoft.com/office/drawing/2014/main" id="{7087A020-6A00-45E9-9837-B4D553A5E880}"/>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400909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oofSnowHeatLeaksPS">
            <a:extLst>
              <a:ext uri="{FF2B5EF4-FFF2-40B4-BE49-F238E27FC236}">
                <a16:creationId xmlns:a16="http://schemas.microsoft.com/office/drawing/2014/main" id="{69D4AE5C-3327-4B6D-9731-744EE430183E}"/>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1373" b="11373"/>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63115B28-F9EA-491D-8037-FE15EC4E9C23}"/>
              </a:ext>
            </a:extLst>
          </p:cNvPr>
          <p:cNvSpPr>
            <a:spLocks noGrp="1"/>
          </p:cNvSpPr>
          <p:nvPr>
            <p:ph type="body" sz="quarter" idx="11"/>
          </p:nvPr>
        </p:nvSpPr>
        <p:spPr>
          <a:xfrm>
            <a:off x="8289758" y="5723548"/>
            <a:ext cx="3902242" cy="704963"/>
          </a:xfrm>
        </p:spPr>
        <p:txBody>
          <a:bodyPr/>
          <a:lstStyle/>
          <a:p>
            <a:r>
              <a:rPr lang="en-US" dirty="0"/>
              <a:t>What’s Happening Here?</a:t>
            </a:r>
          </a:p>
        </p:txBody>
      </p:sp>
    </p:spTree>
    <p:extLst>
      <p:ext uri="{BB962C8B-B14F-4D97-AF65-F5344CB8AC3E}">
        <p14:creationId xmlns:p14="http://schemas.microsoft.com/office/powerpoint/2010/main" val="243532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descr="Air Seal Bypass Large Sealed">
            <a:extLst>
              <a:ext uri="{FF2B5EF4-FFF2-40B4-BE49-F238E27FC236}">
                <a16:creationId xmlns:a16="http://schemas.microsoft.com/office/drawing/2014/main" id="{1DD452C7-2710-4D91-A4EA-77BD1008E14B}"/>
              </a:ext>
            </a:extLst>
          </p:cNvPr>
          <p:cNvSpPr>
            <a:spLocks noGrp="1" noChangeAspect="1" noChangeArrowheads="1"/>
          </p:cNvSpPr>
          <p:nvPr isPhoto="1">
            <p:ph type="pic" sz="quarter" idx="15"/>
          </p:nvPr>
        </p:nvSpPr>
        <p:spPr bwMode="auto">
          <a:prstGeom prst="rect">
            <a:avLst/>
          </a:prstGeom>
          <a:blipFill dpi="0" rotWithShape="1">
            <a:blip r:embed="rId2"/>
            <a:srcRect/>
            <a:stretch>
              <a:fillRect/>
            </a:stretch>
          </a:blipFill>
          <a:ln w="9525">
            <a:solidFill>
              <a:schemeClr val="tx1"/>
            </a:solidFill>
            <a:miter lim="800000"/>
            <a:headEnd/>
            <a:tailEnd/>
          </a:ln>
          <a:effectLst>
            <a:outerShdw blurRad="50800" dist="38100" dir="5400000" algn="t" rotWithShape="0">
              <a:prstClr val="black">
                <a:alpha val="40000"/>
              </a:prstClr>
            </a:outerShdw>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chemeClr val="bg1"/>
                </a:solidFill>
              </a:rPr>
              <a:t>After</a:t>
            </a:r>
          </a:p>
        </p:txBody>
      </p:sp>
      <p:sp>
        <p:nvSpPr>
          <p:cNvPr id="9" name="Picture Placeholder 8" descr="Air Seal Bypass Large 2">
            <a:extLst>
              <a:ext uri="{FF2B5EF4-FFF2-40B4-BE49-F238E27FC236}">
                <a16:creationId xmlns:a16="http://schemas.microsoft.com/office/drawing/2014/main" id="{132748A5-D8E8-48B7-93B7-8CCE403AB73C}"/>
              </a:ext>
            </a:extLst>
          </p:cNvPr>
          <p:cNvSpPr>
            <a:spLocks noGrp="1" noChangeAspect="1" noChangeArrowheads="1"/>
          </p:cNvSpPr>
          <p:nvPr isPhoto="1">
            <p:ph type="pic" sz="quarter" idx="14"/>
          </p:nvPr>
        </p:nvSpPr>
        <p:spPr bwMode="auto">
          <a:xfrm>
            <a:off x="632177" y="1207908"/>
            <a:ext cx="5348111" cy="5034848"/>
          </a:xfrm>
          <a:prstGeom prst="rect">
            <a:avLst/>
          </a:prstGeom>
          <a:blipFill dpi="0" rotWithShape="1">
            <a:blip r:embed="rId3"/>
            <a:srcRect/>
            <a:stretch>
              <a:fillRect/>
            </a:stretch>
          </a:blipFill>
          <a:ln w="9525">
            <a:solidFill>
              <a:schemeClr val="tx1"/>
            </a:solidFill>
            <a:miter lim="800000"/>
            <a:headEnd/>
            <a:tailEnd/>
          </a:ln>
          <a:effectLst>
            <a:outerShdw blurRad="50800" dist="38100" dir="5400000" algn="t" rotWithShape="0">
              <a:prstClr val="black">
                <a:alpha val="40000"/>
              </a:prstClr>
            </a:outerShdw>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chemeClr val="bg1"/>
                </a:solidFill>
              </a:rPr>
              <a:t>Before</a:t>
            </a:r>
          </a:p>
        </p:txBody>
      </p:sp>
      <p:sp>
        <p:nvSpPr>
          <p:cNvPr id="2" name="Title 1">
            <a:extLst>
              <a:ext uri="{FF2B5EF4-FFF2-40B4-BE49-F238E27FC236}">
                <a16:creationId xmlns:a16="http://schemas.microsoft.com/office/drawing/2014/main" id="{815DDC56-4C5F-4A90-8FEE-75E02A356EEA}"/>
              </a:ext>
            </a:extLst>
          </p:cNvPr>
          <p:cNvSpPr>
            <a:spLocks noGrp="1"/>
          </p:cNvSpPr>
          <p:nvPr>
            <p:ph type="title"/>
          </p:nvPr>
        </p:nvSpPr>
        <p:spPr/>
        <p:txBody>
          <a:bodyPr/>
          <a:lstStyle/>
          <a:p>
            <a:r>
              <a:rPr lang="en-US" dirty="0">
                <a:solidFill>
                  <a:schemeClr val="tx1"/>
                </a:solidFill>
              </a:rPr>
              <a:t>Attic Air Sealing</a:t>
            </a:r>
          </a:p>
        </p:txBody>
      </p:sp>
      <p:sp>
        <p:nvSpPr>
          <p:cNvPr id="12" name="Rectangle 11">
            <a:extLst>
              <a:ext uri="{FF2B5EF4-FFF2-40B4-BE49-F238E27FC236}">
                <a16:creationId xmlns:a16="http://schemas.microsoft.com/office/drawing/2014/main" id="{91E832F7-15F3-4C7C-896B-092A331C1B23}"/>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179928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65610C1F-D0C2-4B1C-AE93-1EF58DB261AD}"/>
              </a:ext>
            </a:extLst>
          </p:cNvPr>
          <p:cNvSpPr/>
          <p:nvPr/>
        </p:nvSpPr>
        <p:spPr>
          <a:xfrm>
            <a:off x="1330891" y="328809"/>
            <a:ext cx="3657600" cy="1752600"/>
          </a:xfrm>
          <a:prstGeom prst="round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ENERGY</a:t>
            </a:r>
          </a:p>
        </p:txBody>
      </p:sp>
      <p:sp>
        <p:nvSpPr>
          <p:cNvPr id="3" name="Rounded Rectangle 10">
            <a:extLst>
              <a:ext uri="{FF2B5EF4-FFF2-40B4-BE49-F238E27FC236}">
                <a16:creationId xmlns:a16="http://schemas.microsoft.com/office/drawing/2014/main" id="{1E6EF149-1560-4972-8A5D-8128DD1C77AD}"/>
              </a:ext>
            </a:extLst>
          </p:cNvPr>
          <p:cNvSpPr/>
          <p:nvPr/>
        </p:nvSpPr>
        <p:spPr>
          <a:xfrm>
            <a:off x="2429383" y="2614809"/>
            <a:ext cx="3657600" cy="1676400"/>
          </a:xfrm>
          <a:prstGeom prst="roundRect">
            <a:avLst/>
          </a:prstGeom>
          <a:solidFill>
            <a:srgbClr val="9A0000"/>
          </a:solidFill>
          <a:ln>
            <a:solidFill>
              <a:srgbClr val="9A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THERMAL ENERGY</a:t>
            </a:r>
          </a:p>
          <a:p>
            <a:pPr algn="ctr"/>
            <a:r>
              <a:rPr lang="en-US" i="1" dirty="0">
                <a:solidFill>
                  <a:schemeClr val="bg1"/>
                </a:solidFill>
              </a:rPr>
              <a:t>A form of kinetic energy</a:t>
            </a:r>
          </a:p>
        </p:txBody>
      </p:sp>
      <p:sp>
        <p:nvSpPr>
          <p:cNvPr id="4" name="Rounded Rectangle 11">
            <a:extLst>
              <a:ext uri="{FF2B5EF4-FFF2-40B4-BE49-F238E27FC236}">
                <a16:creationId xmlns:a16="http://schemas.microsoft.com/office/drawing/2014/main" id="{DDBB0422-55FF-4DE2-A881-3114EF032521}"/>
              </a:ext>
            </a:extLst>
          </p:cNvPr>
          <p:cNvSpPr/>
          <p:nvPr/>
        </p:nvSpPr>
        <p:spPr>
          <a:xfrm>
            <a:off x="3464491" y="4824609"/>
            <a:ext cx="3657600" cy="167640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TEMPERATURE</a:t>
            </a:r>
          </a:p>
          <a:p>
            <a:pPr algn="ctr"/>
            <a:r>
              <a:rPr lang="en-US" i="1" dirty="0">
                <a:solidFill>
                  <a:schemeClr val="bg1"/>
                </a:solidFill>
              </a:rPr>
              <a:t>A way to measure kinetic energy</a:t>
            </a:r>
          </a:p>
        </p:txBody>
      </p:sp>
      <p:sp>
        <p:nvSpPr>
          <p:cNvPr id="5" name="TextBox 4">
            <a:extLst>
              <a:ext uri="{FF2B5EF4-FFF2-40B4-BE49-F238E27FC236}">
                <a16:creationId xmlns:a16="http://schemas.microsoft.com/office/drawing/2014/main" id="{6943052C-1C88-4361-A089-4CC142115B2D}"/>
              </a:ext>
            </a:extLst>
          </p:cNvPr>
          <p:cNvSpPr txBox="1"/>
          <p:nvPr/>
        </p:nvSpPr>
        <p:spPr>
          <a:xfrm>
            <a:off x="5293291" y="728055"/>
            <a:ext cx="3733799" cy="954107"/>
          </a:xfrm>
          <a:prstGeom prst="rect">
            <a:avLst/>
          </a:prstGeom>
          <a:noFill/>
        </p:spPr>
        <p:txBody>
          <a:bodyPr wrap="square" rtlCol="0">
            <a:spAutoFit/>
          </a:bodyPr>
          <a:lstStyle/>
          <a:p>
            <a:r>
              <a:rPr lang="en-US" sz="2800" dirty="0"/>
              <a:t>The ability to do work or cause change.</a:t>
            </a:r>
          </a:p>
        </p:txBody>
      </p:sp>
      <p:sp>
        <p:nvSpPr>
          <p:cNvPr id="6" name="TextBox 5">
            <a:extLst>
              <a:ext uri="{FF2B5EF4-FFF2-40B4-BE49-F238E27FC236}">
                <a16:creationId xmlns:a16="http://schemas.microsoft.com/office/drawing/2014/main" id="{2E8CEE41-41D4-4956-9BFE-265C4F59911F}"/>
              </a:ext>
            </a:extLst>
          </p:cNvPr>
          <p:cNvSpPr txBox="1"/>
          <p:nvPr/>
        </p:nvSpPr>
        <p:spPr>
          <a:xfrm>
            <a:off x="6283891" y="2975955"/>
            <a:ext cx="3733799" cy="954107"/>
          </a:xfrm>
          <a:prstGeom prst="rect">
            <a:avLst/>
          </a:prstGeom>
          <a:noFill/>
        </p:spPr>
        <p:txBody>
          <a:bodyPr wrap="square" rtlCol="0">
            <a:spAutoFit/>
          </a:bodyPr>
          <a:lstStyle/>
          <a:p>
            <a:r>
              <a:rPr lang="en-US" sz="2800" dirty="0"/>
              <a:t>The internal energy of substances.</a:t>
            </a:r>
          </a:p>
        </p:txBody>
      </p:sp>
      <p:sp>
        <p:nvSpPr>
          <p:cNvPr id="7" name="TextBox 6">
            <a:extLst>
              <a:ext uri="{FF2B5EF4-FFF2-40B4-BE49-F238E27FC236}">
                <a16:creationId xmlns:a16="http://schemas.microsoft.com/office/drawing/2014/main" id="{B9E52EDA-29D6-4D09-954B-CAC04FE59189}"/>
              </a:ext>
            </a:extLst>
          </p:cNvPr>
          <p:cNvSpPr txBox="1"/>
          <p:nvPr/>
        </p:nvSpPr>
        <p:spPr>
          <a:xfrm>
            <a:off x="7376386" y="4824609"/>
            <a:ext cx="2933702" cy="1384995"/>
          </a:xfrm>
          <a:prstGeom prst="rect">
            <a:avLst/>
          </a:prstGeom>
          <a:noFill/>
        </p:spPr>
        <p:txBody>
          <a:bodyPr wrap="square" rtlCol="0">
            <a:spAutoFit/>
          </a:bodyPr>
          <a:lstStyle/>
          <a:p>
            <a:r>
              <a:rPr lang="en-US" sz="2800" dirty="0"/>
              <a:t>Average kinetic energy of particles in a substance.</a:t>
            </a:r>
          </a:p>
        </p:txBody>
      </p:sp>
    </p:spTree>
    <p:extLst>
      <p:ext uri="{BB962C8B-B14F-4D97-AF65-F5344CB8AC3E}">
        <p14:creationId xmlns:p14="http://schemas.microsoft.com/office/powerpoint/2010/main" val="129258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9989-7015-4DC3-8664-47DF3C2F264A}"/>
              </a:ext>
            </a:extLst>
          </p:cNvPr>
          <p:cNvSpPr>
            <a:spLocks noGrp="1"/>
          </p:cNvSpPr>
          <p:nvPr>
            <p:ph type="title"/>
          </p:nvPr>
        </p:nvSpPr>
        <p:spPr>
          <a:xfrm>
            <a:off x="737992" y="365125"/>
            <a:ext cx="2606458" cy="2240289"/>
          </a:xfrm>
        </p:spPr>
        <p:txBody>
          <a:bodyPr/>
          <a:lstStyle/>
          <a:p>
            <a:r>
              <a:rPr lang="en-US" dirty="0"/>
              <a:t>Optimum Indoor Humidity</a:t>
            </a:r>
          </a:p>
        </p:txBody>
      </p:sp>
      <p:sp>
        <p:nvSpPr>
          <p:cNvPr id="6" name="Rectangle 5">
            <a:extLst>
              <a:ext uri="{FF2B5EF4-FFF2-40B4-BE49-F238E27FC236}">
                <a16:creationId xmlns:a16="http://schemas.microsoft.com/office/drawing/2014/main" id="{1CEC275B-7321-4F95-9F96-E2A8B0927629}"/>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pic>
        <p:nvPicPr>
          <p:cNvPr id="10" name="Picture 9">
            <a:extLst>
              <a:ext uri="{FF2B5EF4-FFF2-40B4-BE49-F238E27FC236}">
                <a16:creationId xmlns:a16="http://schemas.microsoft.com/office/drawing/2014/main" id="{DC8E72FD-EE98-4649-864A-978744292D40}"/>
              </a:ext>
            </a:extLst>
          </p:cNvPr>
          <p:cNvPicPr>
            <a:picLocks noChangeAspect="1"/>
          </p:cNvPicPr>
          <p:nvPr/>
        </p:nvPicPr>
        <p:blipFill>
          <a:blip r:embed="rId2"/>
          <a:stretch>
            <a:fillRect/>
          </a:stretch>
        </p:blipFill>
        <p:spPr>
          <a:xfrm>
            <a:off x="3110462" y="365125"/>
            <a:ext cx="8943923" cy="5903328"/>
          </a:xfrm>
          <a:prstGeom prst="rect">
            <a:avLst/>
          </a:prstGeom>
        </p:spPr>
      </p:pic>
    </p:spTree>
    <p:extLst>
      <p:ext uri="{BB962C8B-B14F-4D97-AF65-F5344CB8AC3E}">
        <p14:creationId xmlns:p14="http://schemas.microsoft.com/office/powerpoint/2010/main" val="381859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235A2-BB26-44BD-B9F2-D1BE7F25EBD6}"/>
              </a:ext>
            </a:extLst>
          </p:cNvPr>
          <p:cNvSpPr>
            <a:spLocks noGrp="1"/>
          </p:cNvSpPr>
          <p:nvPr>
            <p:ph type="title"/>
          </p:nvPr>
        </p:nvSpPr>
        <p:spPr/>
        <p:txBody>
          <a:bodyPr/>
          <a:lstStyle/>
          <a:p>
            <a:r>
              <a:rPr lang="en-US" dirty="0"/>
              <a:t>Blower Door Test</a:t>
            </a:r>
          </a:p>
        </p:txBody>
      </p:sp>
      <p:sp>
        <p:nvSpPr>
          <p:cNvPr id="6" name="Text Placeholder 5">
            <a:extLst>
              <a:ext uri="{FF2B5EF4-FFF2-40B4-BE49-F238E27FC236}">
                <a16:creationId xmlns:a16="http://schemas.microsoft.com/office/drawing/2014/main" id="{6B7B6358-DC0F-4DF0-82B7-50A52FCDEF3D}"/>
              </a:ext>
            </a:extLst>
          </p:cNvPr>
          <p:cNvSpPr>
            <a:spLocks noGrp="1"/>
          </p:cNvSpPr>
          <p:nvPr>
            <p:ph type="body" sz="quarter" idx="12"/>
          </p:nvPr>
        </p:nvSpPr>
        <p:spPr>
          <a:xfrm>
            <a:off x="825500" y="1653436"/>
            <a:ext cx="5172075" cy="4645765"/>
          </a:xfrm>
        </p:spPr>
        <p:txBody>
          <a:bodyPr/>
          <a:lstStyle/>
          <a:p>
            <a:pPr marL="457200" indent="-457200">
              <a:spcAft>
                <a:spcPts val="1200"/>
              </a:spcAft>
              <a:buClr>
                <a:srgbClr val="00B0F0"/>
              </a:buClr>
              <a:buFont typeface="Arial" panose="020B0604020202020204" pitchFamily="34" charset="0"/>
              <a:buChar char="•"/>
              <a:defRPr/>
            </a:pPr>
            <a:r>
              <a:rPr lang="en-US" sz="3200" dirty="0"/>
              <a:t>Measures the amount of air flow through a house</a:t>
            </a:r>
          </a:p>
          <a:p>
            <a:pPr marL="457200" indent="-457200">
              <a:spcAft>
                <a:spcPts val="1200"/>
              </a:spcAft>
              <a:buClr>
                <a:srgbClr val="00B0F0"/>
              </a:buClr>
              <a:buFont typeface="Arial" panose="020B0604020202020204" pitchFamily="34" charset="0"/>
              <a:buChar char="•"/>
              <a:defRPr/>
            </a:pPr>
            <a:r>
              <a:rPr lang="en-US" sz="3200" dirty="0"/>
              <a:t>Used to determine:</a:t>
            </a:r>
          </a:p>
          <a:p>
            <a:pPr lvl="1">
              <a:spcAft>
                <a:spcPts val="1200"/>
              </a:spcAft>
              <a:buClr>
                <a:srgbClr val="00B0F0"/>
              </a:buClr>
              <a:defRPr/>
            </a:pPr>
            <a:r>
              <a:rPr lang="en-US" sz="2800" dirty="0"/>
              <a:t>How much air sealing is needed prior to weatherization</a:t>
            </a:r>
          </a:p>
          <a:p>
            <a:pPr lvl="1">
              <a:spcAft>
                <a:spcPts val="1200"/>
              </a:spcAft>
              <a:buClr>
                <a:srgbClr val="00B0F0"/>
              </a:buClr>
              <a:defRPr/>
            </a:pPr>
            <a:r>
              <a:rPr lang="en-US" sz="2800" dirty="0"/>
              <a:t>If there is enough air flow after weatherization</a:t>
            </a:r>
          </a:p>
          <a:p>
            <a:pPr marL="342900" indent="-342900">
              <a:buClr>
                <a:srgbClr val="00B0F0"/>
              </a:buClr>
              <a:buFont typeface="Arial" panose="020B0604020202020204" pitchFamily="34" charset="0"/>
              <a:buChar char="•"/>
            </a:pPr>
            <a:endParaRPr lang="en-US" dirty="0"/>
          </a:p>
        </p:txBody>
      </p:sp>
      <p:pic>
        <p:nvPicPr>
          <p:cNvPr id="7" name="Picture Placeholder 6" descr="http://www.graniteridgebuilders.com/images/BlowerDoor2.gif">
            <a:extLst>
              <a:ext uri="{FF2B5EF4-FFF2-40B4-BE49-F238E27FC236}">
                <a16:creationId xmlns:a16="http://schemas.microsoft.com/office/drawing/2014/main" id="{AE29F36D-1DA2-456C-9A2D-8B440658112D}"/>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5514" b="1551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C428005-EC3A-4191-87AD-B4F0F53C2D12}"/>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42024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BFB0-B889-4927-87EE-AF845AC10C6B}"/>
              </a:ext>
            </a:extLst>
          </p:cNvPr>
          <p:cNvSpPr>
            <a:spLocks noGrp="1"/>
          </p:cNvSpPr>
          <p:nvPr>
            <p:ph type="title"/>
          </p:nvPr>
        </p:nvSpPr>
        <p:spPr/>
        <p:txBody>
          <a:bodyPr/>
          <a:lstStyle/>
          <a:p>
            <a:r>
              <a:rPr lang="en-US" dirty="0"/>
              <a:t>Building Science Activities</a:t>
            </a:r>
          </a:p>
        </p:txBody>
      </p:sp>
      <p:sp>
        <p:nvSpPr>
          <p:cNvPr id="3" name="Content Placeholder 2">
            <a:extLst>
              <a:ext uri="{FF2B5EF4-FFF2-40B4-BE49-F238E27FC236}">
                <a16:creationId xmlns:a16="http://schemas.microsoft.com/office/drawing/2014/main" id="{170ECBE3-55A9-4CE3-BB61-78AD4FAD8568}"/>
              </a:ext>
            </a:extLst>
          </p:cNvPr>
          <p:cNvSpPr>
            <a:spLocks noGrp="1"/>
          </p:cNvSpPr>
          <p:nvPr>
            <p:ph idx="1"/>
          </p:nvPr>
        </p:nvSpPr>
        <p:spPr/>
        <p:txBody>
          <a:bodyPr/>
          <a:lstStyle/>
          <a:p>
            <a:pPr>
              <a:spcBef>
                <a:spcPts val="0"/>
              </a:spcBef>
              <a:spcAft>
                <a:spcPts val="1200"/>
              </a:spcAft>
            </a:pPr>
            <a:r>
              <a:rPr lang="en-US" sz="3600" dirty="0"/>
              <a:t>Conduction – </a:t>
            </a:r>
            <a:r>
              <a:rPr lang="en-US" sz="3600" dirty="0" err="1"/>
              <a:t>Insulbox</a:t>
            </a:r>
            <a:r>
              <a:rPr lang="en-US" sz="3600" dirty="0"/>
              <a:t> and heating pad; measure with IR thermometer</a:t>
            </a:r>
          </a:p>
          <a:p>
            <a:pPr>
              <a:spcBef>
                <a:spcPts val="0"/>
              </a:spcBef>
              <a:spcAft>
                <a:spcPts val="1200"/>
              </a:spcAft>
            </a:pPr>
            <a:r>
              <a:rPr lang="en-US" sz="3600" dirty="0"/>
              <a:t>Radiation – make predictions and test with IR thermometer</a:t>
            </a:r>
          </a:p>
          <a:p>
            <a:pPr>
              <a:spcBef>
                <a:spcPts val="0"/>
              </a:spcBef>
              <a:spcAft>
                <a:spcPts val="1200"/>
              </a:spcAft>
            </a:pPr>
            <a:r>
              <a:rPr lang="en-US" sz="3600" dirty="0"/>
              <a:t>Convection – Home Airflow Simulation </a:t>
            </a:r>
          </a:p>
          <a:p>
            <a:pPr>
              <a:spcBef>
                <a:spcPts val="0"/>
              </a:spcBef>
              <a:spcAft>
                <a:spcPts val="1200"/>
              </a:spcAft>
            </a:pPr>
            <a:r>
              <a:rPr lang="en-US" sz="3600" dirty="0"/>
              <a:t>Comparing Appliances – calculating payback period</a:t>
            </a:r>
          </a:p>
          <a:p>
            <a:endParaRPr lang="en-US" dirty="0"/>
          </a:p>
        </p:txBody>
      </p:sp>
      <p:sp>
        <p:nvSpPr>
          <p:cNvPr id="6" name="Rectangle 5">
            <a:extLst>
              <a:ext uri="{FF2B5EF4-FFF2-40B4-BE49-F238E27FC236}">
                <a16:creationId xmlns:a16="http://schemas.microsoft.com/office/drawing/2014/main" id="{F12AC6A8-4F77-4DFA-83F5-2F2B493F5913}"/>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62303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822420"/>
            <a:ext cx="5157787" cy="4121327"/>
          </a:xfrm>
        </p:spPr>
        <p:txBody>
          <a:bodyPr>
            <a:normAutofit fontScale="77500" lnSpcReduction="20000"/>
          </a:bodyPr>
          <a:lstStyle/>
          <a:p>
            <a:pPr marL="0" indent="0">
              <a:spcAft>
                <a:spcPts val="1200"/>
              </a:spcAft>
              <a:buNone/>
            </a:pPr>
            <a:r>
              <a:rPr lang="en-US" altLang="en-US" sz="3600" dirty="0"/>
              <a:t>The NEED Project</a:t>
            </a:r>
            <a:endParaRPr lang="en-US" altLang="en-US" sz="3600" dirty="0">
              <a:hlinkClick r:id="" action="ppaction://noaction"/>
            </a:endParaRPr>
          </a:p>
          <a:p>
            <a:pPr lvl="1">
              <a:spcAft>
                <a:spcPts val="1200"/>
              </a:spcAft>
            </a:pPr>
            <a:r>
              <a:rPr lang="en-US" altLang="en-US" sz="3600" dirty="0">
                <a:hlinkClick r:id="" action="ppaction://noaction"/>
              </a:rPr>
              <a:t>www.need.org</a:t>
            </a:r>
            <a:endParaRPr lang="en-US" altLang="en-US" sz="3600" dirty="0"/>
          </a:p>
          <a:p>
            <a:pPr lvl="1">
              <a:spcAft>
                <a:spcPts val="1200"/>
              </a:spcAft>
            </a:pPr>
            <a:r>
              <a:rPr lang="en-US" altLang="en-US" sz="3600" dirty="0">
                <a:hlinkClick r:id="rId2"/>
              </a:rPr>
              <a:t>info@need.org</a:t>
            </a:r>
            <a:endParaRPr lang="en-US" altLang="en-US" sz="3600" dirty="0"/>
          </a:p>
          <a:p>
            <a:pPr lvl="1">
              <a:spcAft>
                <a:spcPts val="1200"/>
              </a:spcAft>
            </a:pPr>
            <a:r>
              <a:rPr lang="en-US" altLang="en-US" sz="3600" dirty="0"/>
              <a:t>1-800-875-5029</a:t>
            </a:r>
          </a:p>
          <a:p>
            <a:pPr marL="0" indent="0">
              <a:spcAft>
                <a:spcPts val="1200"/>
              </a:spcAft>
              <a:buNone/>
            </a:pPr>
            <a:r>
              <a:rPr lang="en-US" altLang="en-US" sz="3600" dirty="0"/>
              <a:t>Energy Information Administration</a:t>
            </a:r>
          </a:p>
          <a:p>
            <a:pPr lvl="1">
              <a:spcAft>
                <a:spcPts val="1200"/>
              </a:spcAft>
            </a:pPr>
            <a:r>
              <a:rPr lang="en-US" altLang="en-US" sz="3600" dirty="0"/>
              <a:t>U.S. Department of Energy</a:t>
            </a:r>
          </a:p>
          <a:p>
            <a:pPr lvl="1">
              <a:spcAft>
                <a:spcPts val="1200"/>
              </a:spcAft>
            </a:pPr>
            <a:r>
              <a:rPr lang="en-US" altLang="en-US" sz="3600" dirty="0">
                <a:hlinkClick r:id="rId3"/>
              </a:rPr>
              <a:t>www.eia.gov</a:t>
            </a:r>
            <a:endParaRPr lang="en-US" altLang="en-US" sz="3600" dirty="0"/>
          </a:p>
          <a:p>
            <a:endParaRPr lang="en-US" dirty="0"/>
          </a:p>
        </p:txBody>
      </p:sp>
      <p:sp>
        <p:nvSpPr>
          <p:cNvPr id="6" name="Rectangle 5">
            <a:extLst>
              <a:ext uri="{FF2B5EF4-FFF2-40B4-BE49-F238E27FC236}">
                <a16:creationId xmlns:a16="http://schemas.microsoft.com/office/drawing/2014/main" id="{1575F2C2-F7AB-4736-8943-413C1E227663}"/>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pic>
        <p:nvPicPr>
          <p:cNvPr id="14" name="Picture Placeholder 13" descr="A group of people sitting at a desk&#10;&#10;Description generated with very high confidence">
            <a:extLst>
              <a:ext uri="{FF2B5EF4-FFF2-40B4-BE49-F238E27FC236}">
                <a16:creationId xmlns:a16="http://schemas.microsoft.com/office/drawing/2014/main" id="{954D87AE-EFF0-4E19-B0C3-C1C59B612E5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278" r="20278"/>
          <a:stretch>
            <a:fillRect/>
          </a:stretch>
        </p:blipFill>
        <p:spPr/>
      </p:pic>
      <p:cxnSp>
        <p:nvCxnSpPr>
          <p:cNvPr id="16" name="Straight Connector 15">
            <a:extLst>
              <a:ext uri="{FF2B5EF4-FFF2-40B4-BE49-F238E27FC236}">
                <a16:creationId xmlns:a16="http://schemas.microsoft.com/office/drawing/2014/main" id="{AE40EFFB-8328-47C6-B26D-47DBFE3F5A87}"/>
              </a:ext>
            </a:extLst>
          </p:cNvPr>
          <p:cNvCxnSpPr>
            <a:cxnSpLocks/>
          </p:cNvCxnSpPr>
          <p:nvPr/>
        </p:nvCxnSpPr>
        <p:spPr>
          <a:xfrm>
            <a:off x="839788" y="1371600"/>
            <a:ext cx="465864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304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9" name="Rectangle 8">
            <a:extLst>
              <a:ext uri="{FF2B5EF4-FFF2-40B4-BE49-F238E27FC236}">
                <a16:creationId xmlns:a16="http://schemas.microsoft.com/office/drawing/2014/main" id="{E74B7746-BBD9-43BB-AEB5-7F627425CC9F}"/>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16100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F2D3-15CB-497A-88A6-2698186BB55A}"/>
              </a:ext>
            </a:extLst>
          </p:cNvPr>
          <p:cNvSpPr>
            <a:spLocks noGrp="1"/>
          </p:cNvSpPr>
          <p:nvPr>
            <p:ph type="title"/>
          </p:nvPr>
        </p:nvSpPr>
        <p:spPr/>
        <p:txBody>
          <a:bodyPr/>
          <a:lstStyle/>
          <a:p>
            <a:r>
              <a:rPr lang="en-US" dirty="0"/>
              <a:t>Transferring Thermal Energy</a:t>
            </a:r>
          </a:p>
        </p:txBody>
      </p:sp>
      <p:sp>
        <p:nvSpPr>
          <p:cNvPr id="4" name="TextBox 3">
            <a:extLst>
              <a:ext uri="{FF2B5EF4-FFF2-40B4-BE49-F238E27FC236}">
                <a16:creationId xmlns:a16="http://schemas.microsoft.com/office/drawing/2014/main" id="{3408D56F-E96B-40FF-9B2A-71B67F33237F}"/>
              </a:ext>
            </a:extLst>
          </p:cNvPr>
          <p:cNvSpPr txBox="1"/>
          <p:nvPr/>
        </p:nvSpPr>
        <p:spPr>
          <a:xfrm>
            <a:off x="7857099" y="3974968"/>
            <a:ext cx="2133918" cy="646331"/>
          </a:xfrm>
          <a:prstGeom prst="rect">
            <a:avLst/>
          </a:prstGeom>
          <a:noFill/>
        </p:spPr>
        <p:txBody>
          <a:bodyPr wrap="none" rtlCol="0">
            <a:spAutoFit/>
          </a:bodyPr>
          <a:lstStyle/>
          <a:p>
            <a:r>
              <a:rPr lang="en-US" sz="3600" dirty="0"/>
              <a:t>Radiation</a:t>
            </a:r>
          </a:p>
        </p:txBody>
      </p:sp>
      <p:cxnSp>
        <p:nvCxnSpPr>
          <p:cNvPr id="5" name="Curved Connector 13">
            <a:extLst>
              <a:ext uri="{FF2B5EF4-FFF2-40B4-BE49-F238E27FC236}">
                <a16:creationId xmlns:a16="http://schemas.microsoft.com/office/drawing/2014/main" id="{EBD52C7C-8AE5-4200-B52D-36C00089FAD9}"/>
              </a:ext>
            </a:extLst>
          </p:cNvPr>
          <p:cNvCxnSpPr/>
          <p:nvPr/>
        </p:nvCxnSpPr>
        <p:spPr>
          <a:xfrm rot="16200000" flipV="1">
            <a:off x="7628595" y="3371870"/>
            <a:ext cx="617736" cy="594394"/>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urved Connector 16">
            <a:extLst>
              <a:ext uri="{FF2B5EF4-FFF2-40B4-BE49-F238E27FC236}">
                <a16:creationId xmlns:a16="http://schemas.microsoft.com/office/drawing/2014/main" id="{5E85E39C-9368-456A-8029-DE7802D7C2EB}"/>
              </a:ext>
            </a:extLst>
          </p:cNvPr>
          <p:cNvCxnSpPr/>
          <p:nvPr/>
        </p:nvCxnSpPr>
        <p:spPr>
          <a:xfrm rot="16200000" flipV="1">
            <a:off x="7802377" y="3329510"/>
            <a:ext cx="916749" cy="37886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17">
            <a:extLst>
              <a:ext uri="{FF2B5EF4-FFF2-40B4-BE49-F238E27FC236}">
                <a16:creationId xmlns:a16="http://schemas.microsoft.com/office/drawing/2014/main" id="{693D6B02-A13D-453A-AD21-F56495A94130}"/>
              </a:ext>
            </a:extLst>
          </p:cNvPr>
          <p:cNvCxnSpPr/>
          <p:nvPr/>
        </p:nvCxnSpPr>
        <p:spPr>
          <a:xfrm rot="16200000" flipV="1">
            <a:off x="8008577" y="3319565"/>
            <a:ext cx="1098744"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18">
            <a:extLst>
              <a:ext uri="{FF2B5EF4-FFF2-40B4-BE49-F238E27FC236}">
                <a16:creationId xmlns:a16="http://schemas.microsoft.com/office/drawing/2014/main" id="{688A9DCF-7308-4277-B448-03C124CB1170}"/>
              </a:ext>
            </a:extLst>
          </p:cNvPr>
          <p:cNvCxnSpPr/>
          <p:nvPr/>
        </p:nvCxnSpPr>
        <p:spPr>
          <a:xfrm rot="18890151" flipV="1">
            <a:off x="8450794" y="2941099"/>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19">
            <a:extLst>
              <a:ext uri="{FF2B5EF4-FFF2-40B4-BE49-F238E27FC236}">
                <a16:creationId xmlns:a16="http://schemas.microsoft.com/office/drawing/2014/main" id="{07E966F5-8ABA-43EE-A73B-BB36735F41A1}"/>
              </a:ext>
            </a:extLst>
          </p:cNvPr>
          <p:cNvCxnSpPr/>
          <p:nvPr/>
        </p:nvCxnSpPr>
        <p:spPr>
          <a:xfrm rot="5400000" flipH="1" flipV="1">
            <a:off x="8585141" y="3257788"/>
            <a:ext cx="1229298" cy="20605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20">
            <a:extLst>
              <a:ext uri="{FF2B5EF4-FFF2-40B4-BE49-F238E27FC236}">
                <a16:creationId xmlns:a16="http://schemas.microsoft.com/office/drawing/2014/main" id="{E852DBCF-0E1C-4094-A6A3-9F4F6116DED7}"/>
              </a:ext>
            </a:extLst>
          </p:cNvPr>
          <p:cNvCxnSpPr/>
          <p:nvPr/>
        </p:nvCxnSpPr>
        <p:spPr>
          <a:xfrm rot="5400000" flipH="1" flipV="1">
            <a:off x="8871603" y="3318640"/>
            <a:ext cx="1096892"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21">
            <a:extLst>
              <a:ext uri="{FF2B5EF4-FFF2-40B4-BE49-F238E27FC236}">
                <a16:creationId xmlns:a16="http://schemas.microsoft.com/office/drawing/2014/main" id="{A86B8EFF-AD5C-4828-9D32-F289DD5FA0FB}"/>
              </a:ext>
            </a:extLst>
          </p:cNvPr>
          <p:cNvCxnSpPr/>
          <p:nvPr/>
        </p:nvCxnSpPr>
        <p:spPr>
          <a:xfrm rot="5400000" flipH="1" flipV="1">
            <a:off x="9302583" y="3285798"/>
            <a:ext cx="913663" cy="46320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24">
            <a:extLst>
              <a:ext uri="{FF2B5EF4-FFF2-40B4-BE49-F238E27FC236}">
                <a16:creationId xmlns:a16="http://schemas.microsoft.com/office/drawing/2014/main" id="{812245AE-D131-4037-9044-379A204A452F}"/>
              </a:ext>
            </a:extLst>
          </p:cNvPr>
          <p:cNvCxnSpPr/>
          <p:nvPr/>
        </p:nvCxnSpPr>
        <p:spPr>
          <a:xfrm flipV="1">
            <a:off x="9672463" y="3483174"/>
            <a:ext cx="637108" cy="49897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B911E1A-90D1-498D-8461-F89540B404B4}"/>
              </a:ext>
            </a:extLst>
          </p:cNvPr>
          <p:cNvGrpSpPr/>
          <p:nvPr/>
        </p:nvGrpSpPr>
        <p:grpSpPr>
          <a:xfrm rot="5400000">
            <a:off x="10048688" y="3846025"/>
            <a:ext cx="1053727" cy="904216"/>
            <a:chOff x="5423011" y="5156017"/>
            <a:chExt cx="1053727" cy="904216"/>
          </a:xfrm>
        </p:grpSpPr>
        <p:cxnSp>
          <p:nvCxnSpPr>
            <p:cNvPr id="14" name="Curved Connector 25">
              <a:extLst>
                <a:ext uri="{FF2B5EF4-FFF2-40B4-BE49-F238E27FC236}">
                  <a16:creationId xmlns:a16="http://schemas.microsoft.com/office/drawing/2014/main" id="{9315936D-6FD7-4686-8997-BC66C4AB5351}"/>
                </a:ext>
              </a:extLst>
            </p:cNvPr>
            <p:cNvCxnSpPr/>
            <p:nvPr/>
          </p:nvCxnSpPr>
          <p:spPr>
            <a:xfrm rot="18890151" flipV="1">
              <a:off x="5390313" y="5189333"/>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26">
              <a:extLst>
                <a:ext uri="{FF2B5EF4-FFF2-40B4-BE49-F238E27FC236}">
                  <a16:creationId xmlns:a16="http://schemas.microsoft.com/office/drawing/2014/main" id="{E2CD121C-8D66-4686-9FAE-7A82EB3ACFB1}"/>
                </a:ext>
              </a:extLst>
            </p:cNvPr>
            <p:cNvCxnSpPr/>
            <p:nvPr/>
          </p:nvCxnSpPr>
          <p:spPr>
            <a:xfrm rot="18890151" flipV="1">
              <a:off x="5605839" y="5188715"/>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E0D77CC-0953-42A2-A7B9-8BB8F05F2C11}"/>
              </a:ext>
            </a:extLst>
          </p:cNvPr>
          <p:cNvGrpSpPr/>
          <p:nvPr/>
        </p:nvGrpSpPr>
        <p:grpSpPr>
          <a:xfrm rot="16200000" flipH="1">
            <a:off x="6723721" y="3846024"/>
            <a:ext cx="1053727" cy="904216"/>
            <a:chOff x="5423011" y="5156017"/>
            <a:chExt cx="1053727" cy="904216"/>
          </a:xfrm>
        </p:grpSpPr>
        <p:cxnSp>
          <p:nvCxnSpPr>
            <p:cNvPr id="17" name="Curved Connector 54">
              <a:extLst>
                <a:ext uri="{FF2B5EF4-FFF2-40B4-BE49-F238E27FC236}">
                  <a16:creationId xmlns:a16="http://schemas.microsoft.com/office/drawing/2014/main" id="{84E2F223-3112-4F82-82BD-AC21FED473BE}"/>
                </a:ext>
              </a:extLst>
            </p:cNvPr>
            <p:cNvCxnSpPr/>
            <p:nvPr/>
          </p:nvCxnSpPr>
          <p:spPr>
            <a:xfrm rot="18890151" flipV="1">
              <a:off x="5390313" y="5189333"/>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55">
              <a:extLst>
                <a:ext uri="{FF2B5EF4-FFF2-40B4-BE49-F238E27FC236}">
                  <a16:creationId xmlns:a16="http://schemas.microsoft.com/office/drawing/2014/main" id="{D098DEDC-A2C2-4302-A9C2-5856E95DEF70}"/>
                </a:ext>
              </a:extLst>
            </p:cNvPr>
            <p:cNvCxnSpPr/>
            <p:nvPr/>
          </p:nvCxnSpPr>
          <p:spPr>
            <a:xfrm rot="18890151" flipV="1">
              <a:off x="5605839" y="5188715"/>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FD6F874-79E3-4469-B4FB-6091E0354B04}"/>
              </a:ext>
            </a:extLst>
          </p:cNvPr>
          <p:cNvGrpSpPr/>
          <p:nvPr/>
        </p:nvGrpSpPr>
        <p:grpSpPr>
          <a:xfrm flipV="1">
            <a:off x="7506341" y="4612836"/>
            <a:ext cx="2669305" cy="1235984"/>
            <a:chOff x="852413" y="4333800"/>
            <a:chExt cx="2669305" cy="1235984"/>
          </a:xfrm>
        </p:grpSpPr>
        <p:cxnSp>
          <p:nvCxnSpPr>
            <p:cNvPr id="20" name="Curved Connector 56">
              <a:extLst>
                <a:ext uri="{FF2B5EF4-FFF2-40B4-BE49-F238E27FC236}">
                  <a16:creationId xmlns:a16="http://schemas.microsoft.com/office/drawing/2014/main" id="{B9F0D863-A6A1-411D-BFE8-961F437474A9}"/>
                </a:ext>
              </a:extLst>
            </p:cNvPr>
            <p:cNvCxnSpPr/>
            <p:nvPr/>
          </p:nvCxnSpPr>
          <p:spPr>
            <a:xfrm rot="16200000" flipV="1">
              <a:off x="840742" y="4959502"/>
              <a:ext cx="617736" cy="594394"/>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57">
              <a:extLst>
                <a:ext uri="{FF2B5EF4-FFF2-40B4-BE49-F238E27FC236}">
                  <a16:creationId xmlns:a16="http://schemas.microsoft.com/office/drawing/2014/main" id="{8082CF0D-BA15-4CC4-93EF-3C142E8BE6F7}"/>
                </a:ext>
              </a:extLst>
            </p:cNvPr>
            <p:cNvCxnSpPr/>
            <p:nvPr/>
          </p:nvCxnSpPr>
          <p:spPr>
            <a:xfrm rot="16200000" flipV="1">
              <a:off x="1014524" y="4917142"/>
              <a:ext cx="916749" cy="37886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58">
              <a:extLst>
                <a:ext uri="{FF2B5EF4-FFF2-40B4-BE49-F238E27FC236}">
                  <a16:creationId xmlns:a16="http://schemas.microsoft.com/office/drawing/2014/main" id="{FAB75DBE-09DB-4646-B7A0-F724021F87AA}"/>
                </a:ext>
              </a:extLst>
            </p:cNvPr>
            <p:cNvCxnSpPr/>
            <p:nvPr/>
          </p:nvCxnSpPr>
          <p:spPr>
            <a:xfrm rot="16200000" flipV="1">
              <a:off x="1220724" y="4907197"/>
              <a:ext cx="1098744"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59">
              <a:extLst>
                <a:ext uri="{FF2B5EF4-FFF2-40B4-BE49-F238E27FC236}">
                  <a16:creationId xmlns:a16="http://schemas.microsoft.com/office/drawing/2014/main" id="{FA418A6F-A77F-478D-AF33-996548014366}"/>
                </a:ext>
              </a:extLst>
            </p:cNvPr>
            <p:cNvCxnSpPr/>
            <p:nvPr/>
          </p:nvCxnSpPr>
          <p:spPr>
            <a:xfrm rot="18890151" flipV="1">
              <a:off x="1662941" y="4528731"/>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60">
              <a:extLst>
                <a:ext uri="{FF2B5EF4-FFF2-40B4-BE49-F238E27FC236}">
                  <a16:creationId xmlns:a16="http://schemas.microsoft.com/office/drawing/2014/main" id="{84BEE657-BFDA-4A0A-8A2D-305B19F742FC}"/>
                </a:ext>
              </a:extLst>
            </p:cNvPr>
            <p:cNvCxnSpPr/>
            <p:nvPr/>
          </p:nvCxnSpPr>
          <p:spPr>
            <a:xfrm rot="5400000" flipH="1" flipV="1">
              <a:off x="1797288" y="4845420"/>
              <a:ext cx="1229298" cy="20605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61">
              <a:extLst>
                <a:ext uri="{FF2B5EF4-FFF2-40B4-BE49-F238E27FC236}">
                  <a16:creationId xmlns:a16="http://schemas.microsoft.com/office/drawing/2014/main" id="{750A125D-31F1-46A7-A3DF-487FE93C1989}"/>
                </a:ext>
              </a:extLst>
            </p:cNvPr>
            <p:cNvCxnSpPr/>
            <p:nvPr/>
          </p:nvCxnSpPr>
          <p:spPr>
            <a:xfrm rot="5400000" flipH="1" flipV="1">
              <a:off x="2083750" y="4906272"/>
              <a:ext cx="1096892"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62">
              <a:extLst>
                <a:ext uri="{FF2B5EF4-FFF2-40B4-BE49-F238E27FC236}">
                  <a16:creationId xmlns:a16="http://schemas.microsoft.com/office/drawing/2014/main" id="{12D7C5F3-37D4-4C24-8915-4614C3BA13F6}"/>
                </a:ext>
              </a:extLst>
            </p:cNvPr>
            <p:cNvCxnSpPr/>
            <p:nvPr/>
          </p:nvCxnSpPr>
          <p:spPr>
            <a:xfrm rot="5400000" flipH="1" flipV="1">
              <a:off x="2514730" y="4873430"/>
              <a:ext cx="913663" cy="46320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63">
              <a:extLst>
                <a:ext uri="{FF2B5EF4-FFF2-40B4-BE49-F238E27FC236}">
                  <a16:creationId xmlns:a16="http://schemas.microsoft.com/office/drawing/2014/main" id="{DCC62B4F-15EE-4822-BF10-E379812F764D}"/>
                </a:ext>
              </a:extLst>
            </p:cNvPr>
            <p:cNvCxnSpPr/>
            <p:nvPr/>
          </p:nvCxnSpPr>
          <p:spPr>
            <a:xfrm flipV="1">
              <a:off x="2884610" y="5070806"/>
              <a:ext cx="637108" cy="49897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FED10D5-358F-46AC-B6F4-4F582189386B}"/>
              </a:ext>
            </a:extLst>
          </p:cNvPr>
          <p:cNvSpPr txBox="1"/>
          <p:nvPr/>
        </p:nvSpPr>
        <p:spPr>
          <a:xfrm>
            <a:off x="7448910" y="5892590"/>
            <a:ext cx="2950295" cy="369332"/>
          </a:xfrm>
          <a:prstGeom prst="rect">
            <a:avLst/>
          </a:prstGeom>
          <a:noFill/>
        </p:spPr>
        <p:txBody>
          <a:bodyPr wrap="none" rtlCol="0">
            <a:spAutoFit/>
          </a:bodyPr>
          <a:lstStyle/>
          <a:p>
            <a:r>
              <a:rPr lang="en-US" dirty="0"/>
              <a:t>Transfer via Energy Waves</a:t>
            </a:r>
          </a:p>
        </p:txBody>
      </p:sp>
      <p:sp>
        <p:nvSpPr>
          <p:cNvPr id="29" name="TextBox 28">
            <a:extLst>
              <a:ext uri="{FF2B5EF4-FFF2-40B4-BE49-F238E27FC236}">
                <a16:creationId xmlns:a16="http://schemas.microsoft.com/office/drawing/2014/main" id="{50731A6F-7C99-454D-9F1B-B3092EFB820E}"/>
              </a:ext>
            </a:extLst>
          </p:cNvPr>
          <p:cNvSpPr txBox="1"/>
          <p:nvPr/>
        </p:nvSpPr>
        <p:spPr>
          <a:xfrm>
            <a:off x="2362543" y="3884518"/>
            <a:ext cx="2492990" cy="646331"/>
          </a:xfrm>
          <a:prstGeom prst="rect">
            <a:avLst/>
          </a:prstGeom>
          <a:noFill/>
        </p:spPr>
        <p:txBody>
          <a:bodyPr wrap="none" rtlCol="0">
            <a:spAutoFit/>
          </a:bodyPr>
          <a:lstStyle/>
          <a:p>
            <a:r>
              <a:rPr lang="en-US" sz="3600" dirty="0"/>
              <a:t>Convection</a:t>
            </a:r>
          </a:p>
        </p:txBody>
      </p:sp>
      <p:sp>
        <p:nvSpPr>
          <p:cNvPr id="30" name="Curved Down Arrow 9">
            <a:extLst>
              <a:ext uri="{FF2B5EF4-FFF2-40B4-BE49-F238E27FC236}">
                <a16:creationId xmlns:a16="http://schemas.microsoft.com/office/drawing/2014/main" id="{56845A4A-2CF2-4ED3-8040-B76A4F45AC4C}"/>
              </a:ext>
            </a:extLst>
          </p:cNvPr>
          <p:cNvSpPr/>
          <p:nvPr/>
        </p:nvSpPr>
        <p:spPr>
          <a:xfrm>
            <a:off x="2046938" y="3081747"/>
            <a:ext cx="3124200" cy="1125937"/>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Down Arrow 10">
            <a:extLst>
              <a:ext uri="{FF2B5EF4-FFF2-40B4-BE49-F238E27FC236}">
                <a16:creationId xmlns:a16="http://schemas.microsoft.com/office/drawing/2014/main" id="{6BB3B78A-7CB1-43AE-B940-C5F241180CFB}"/>
              </a:ext>
            </a:extLst>
          </p:cNvPr>
          <p:cNvSpPr/>
          <p:nvPr/>
        </p:nvSpPr>
        <p:spPr>
          <a:xfrm rot="10800000">
            <a:off x="1957581" y="4241166"/>
            <a:ext cx="3124200" cy="1125937"/>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AF4CB3E5-13B0-4A9E-A5C7-6F313E92E000}"/>
              </a:ext>
            </a:extLst>
          </p:cNvPr>
          <p:cNvSpPr txBox="1"/>
          <p:nvPr/>
        </p:nvSpPr>
        <p:spPr>
          <a:xfrm>
            <a:off x="2186159" y="5409684"/>
            <a:ext cx="2817823" cy="369332"/>
          </a:xfrm>
          <a:prstGeom prst="rect">
            <a:avLst/>
          </a:prstGeom>
          <a:noFill/>
        </p:spPr>
        <p:txBody>
          <a:bodyPr wrap="none" rtlCol="0">
            <a:spAutoFit/>
          </a:bodyPr>
          <a:lstStyle/>
          <a:p>
            <a:r>
              <a:rPr lang="en-US" dirty="0"/>
              <a:t>Transfer via Flowing Fluid</a:t>
            </a:r>
          </a:p>
        </p:txBody>
      </p:sp>
      <p:sp>
        <p:nvSpPr>
          <p:cNvPr id="38" name="Right Arrow 8">
            <a:extLst>
              <a:ext uri="{FF2B5EF4-FFF2-40B4-BE49-F238E27FC236}">
                <a16:creationId xmlns:a16="http://schemas.microsoft.com/office/drawing/2014/main" id="{A1271958-3271-4A0A-AB7A-FD1651C73443}"/>
              </a:ext>
            </a:extLst>
          </p:cNvPr>
          <p:cNvSpPr/>
          <p:nvPr/>
        </p:nvSpPr>
        <p:spPr>
          <a:xfrm>
            <a:off x="1009940" y="1158369"/>
            <a:ext cx="7897454" cy="989079"/>
          </a:xfrm>
          <a:prstGeom prst="rightArrow">
            <a:avLst/>
          </a:prstGeom>
          <a:gradFill flip="none" rotWithShape="1">
            <a:gsLst>
              <a:gs pos="0">
                <a:srgbClr val="C00000"/>
              </a:gs>
              <a:gs pos="50000">
                <a:srgbClr val="C00000">
                  <a:tint val="44500"/>
                  <a:satMod val="160000"/>
                </a:srgbClr>
              </a:gs>
              <a:gs pos="100000">
                <a:srgbClr val="C00000">
                  <a:tint val="23500"/>
                  <a:satMod val="160000"/>
                </a:srgbClr>
              </a:gs>
            </a:gsLst>
            <a:lin ang="108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r"/>
            <a:r>
              <a:rPr lang="en-US" b="1" dirty="0"/>
              <a:t>Transfer via Direct Contact</a:t>
            </a:r>
          </a:p>
        </p:txBody>
      </p:sp>
      <p:sp>
        <p:nvSpPr>
          <p:cNvPr id="39" name="TextBox 38">
            <a:extLst>
              <a:ext uri="{FF2B5EF4-FFF2-40B4-BE49-F238E27FC236}">
                <a16:creationId xmlns:a16="http://schemas.microsoft.com/office/drawing/2014/main" id="{20206607-2B9B-4CA8-91D3-996C4CF85832}"/>
              </a:ext>
            </a:extLst>
          </p:cNvPr>
          <p:cNvSpPr txBox="1"/>
          <p:nvPr/>
        </p:nvSpPr>
        <p:spPr>
          <a:xfrm>
            <a:off x="1099334" y="1322290"/>
            <a:ext cx="2387192" cy="646331"/>
          </a:xfrm>
          <a:prstGeom prst="rect">
            <a:avLst/>
          </a:prstGeom>
          <a:noFill/>
        </p:spPr>
        <p:txBody>
          <a:bodyPr wrap="none" rtlCol="0">
            <a:spAutoFit/>
          </a:bodyPr>
          <a:lstStyle/>
          <a:p>
            <a:r>
              <a:rPr lang="en-US" sz="3600" dirty="0"/>
              <a:t>Conduction</a:t>
            </a:r>
          </a:p>
        </p:txBody>
      </p:sp>
      <p:sp>
        <p:nvSpPr>
          <p:cNvPr id="40" name="TextBox 39">
            <a:extLst>
              <a:ext uri="{FF2B5EF4-FFF2-40B4-BE49-F238E27FC236}">
                <a16:creationId xmlns:a16="http://schemas.microsoft.com/office/drawing/2014/main" id="{9F154776-86BB-4E74-B039-72372B012348}"/>
              </a:ext>
            </a:extLst>
          </p:cNvPr>
          <p:cNvSpPr txBox="1"/>
          <p:nvPr/>
        </p:nvSpPr>
        <p:spPr>
          <a:xfrm>
            <a:off x="921153" y="1971401"/>
            <a:ext cx="7897454" cy="954107"/>
          </a:xfrm>
          <a:prstGeom prst="rect">
            <a:avLst/>
          </a:prstGeom>
          <a:noFill/>
        </p:spPr>
        <p:txBody>
          <a:bodyPr wrap="square" rtlCol="0">
            <a:spAutoFit/>
          </a:bodyPr>
          <a:lstStyle/>
          <a:p>
            <a:r>
              <a:rPr lang="en-US" sz="2800" dirty="0"/>
              <a:t>Thermal energy </a:t>
            </a:r>
            <a:r>
              <a:rPr lang="en-US" sz="2800" i="1" dirty="0"/>
              <a:t>always</a:t>
            </a:r>
            <a:r>
              <a:rPr lang="en-US" sz="2800" dirty="0"/>
              <a:t> transfers from high temperature to low temperature</a:t>
            </a:r>
            <a:r>
              <a:rPr lang="en-US" sz="2800" dirty="0">
                <a:solidFill>
                  <a:schemeClr val="bg1"/>
                </a:solidFill>
              </a:rPr>
              <a:t>. </a:t>
            </a:r>
          </a:p>
        </p:txBody>
      </p:sp>
      <p:sp>
        <p:nvSpPr>
          <p:cNvPr id="36" name="Rectangle 35">
            <a:extLst>
              <a:ext uri="{FF2B5EF4-FFF2-40B4-BE49-F238E27FC236}">
                <a16:creationId xmlns:a16="http://schemas.microsoft.com/office/drawing/2014/main" id="{4A8C7B7D-739A-4715-9537-78076ACB2306}"/>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pic>
        <p:nvPicPr>
          <p:cNvPr id="37" name="Picture 36" descr="A picture containing object&#10;&#10;Description generated with high confidence">
            <a:extLst>
              <a:ext uri="{FF2B5EF4-FFF2-40B4-BE49-F238E27FC236}">
                <a16:creationId xmlns:a16="http://schemas.microsoft.com/office/drawing/2014/main" id="{EB7AD9C6-CDBB-4BE3-B5E0-E241E60C7E55}"/>
              </a:ext>
            </a:extLst>
          </p:cNvPr>
          <p:cNvPicPr>
            <a:picLocks noChangeAspect="1"/>
          </p:cNvPicPr>
          <p:nvPr/>
        </p:nvPicPr>
        <p:blipFill rotWithShape="1">
          <a:blip r:embed="rId3">
            <a:extLst>
              <a:ext uri="{28A0092B-C50C-407E-A947-70E740481C1C}">
                <a14:useLocalDpi xmlns:a14="http://schemas.microsoft.com/office/drawing/2010/main" val="0"/>
              </a:ext>
            </a:extLst>
          </a:blip>
          <a:srcRect l="6311" t="15407" r="7826" b="14945"/>
          <a:stretch/>
        </p:blipFill>
        <p:spPr>
          <a:xfrm rot="10800000">
            <a:off x="8902593" y="1231782"/>
            <a:ext cx="2001318" cy="811692"/>
          </a:xfrm>
          <a:prstGeom prst="rect">
            <a:avLst/>
          </a:prstGeom>
        </p:spPr>
      </p:pic>
    </p:spTree>
    <p:extLst>
      <p:ext uri="{BB962C8B-B14F-4D97-AF65-F5344CB8AC3E}">
        <p14:creationId xmlns:p14="http://schemas.microsoft.com/office/powerpoint/2010/main" val="106375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A352-2857-40D6-935A-F42A655BA443}"/>
              </a:ext>
            </a:extLst>
          </p:cNvPr>
          <p:cNvSpPr>
            <a:spLocks noGrp="1"/>
          </p:cNvSpPr>
          <p:nvPr>
            <p:ph type="title"/>
          </p:nvPr>
        </p:nvSpPr>
        <p:spPr/>
        <p:txBody>
          <a:bodyPr/>
          <a:lstStyle/>
          <a:p>
            <a:r>
              <a:rPr lang="en-US" dirty="0"/>
              <a:t>Insulators…</a:t>
            </a:r>
          </a:p>
        </p:txBody>
      </p:sp>
      <p:pic>
        <p:nvPicPr>
          <p:cNvPr id="7" name="Picture Placeholder 6">
            <a:extLst>
              <a:ext uri="{FF2B5EF4-FFF2-40B4-BE49-F238E27FC236}">
                <a16:creationId xmlns:a16="http://schemas.microsoft.com/office/drawing/2014/main" id="{C0F64179-49F3-40F7-9503-C2CA9FD88B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416" b="4608"/>
          <a:stretch/>
        </p:blipFill>
        <p:spPr>
          <a:xfrm>
            <a:off x="977030" y="1241778"/>
            <a:ext cx="4332288" cy="2560320"/>
          </a:xfrm>
          <a:prstGeom prst="rect">
            <a:avLst/>
          </a:prstGeom>
        </p:spPr>
      </p:pic>
      <p:sp>
        <p:nvSpPr>
          <p:cNvPr id="6" name="Text Placeholder 5">
            <a:extLst>
              <a:ext uri="{FF2B5EF4-FFF2-40B4-BE49-F238E27FC236}">
                <a16:creationId xmlns:a16="http://schemas.microsoft.com/office/drawing/2014/main" id="{F59526C8-DA3E-4C59-B02F-484A387DC3BB}"/>
              </a:ext>
            </a:extLst>
          </p:cNvPr>
          <p:cNvSpPr>
            <a:spLocks noGrp="1"/>
          </p:cNvSpPr>
          <p:nvPr>
            <p:ph type="body" sz="quarter" idx="4294967295"/>
          </p:nvPr>
        </p:nvSpPr>
        <p:spPr>
          <a:xfrm>
            <a:off x="6108699" y="4257353"/>
            <a:ext cx="5573964" cy="1980609"/>
          </a:xfrm>
        </p:spPr>
        <p:txBody>
          <a:bodyPr>
            <a:normAutofit fontScale="85000" lnSpcReduction="10000"/>
          </a:bodyPr>
          <a:lstStyle/>
          <a:p>
            <a:pPr>
              <a:spcBef>
                <a:spcPts val="0"/>
              </a:spcBef>
              <a:spcAft>
                <a:spcPts val="1200"/>
              </a:spcAft>
            </a:pPr>
            <a:r>
              <a:rPr lang="en-US" dirty="0">
                <a:solidFill>
                  <a:schemeClr val="tx1">
                    <a:lumMod val="75000"/>
                    <a:lumOff val="25000"/>
                  </a:schemeClr>
                </a:solidFill>
              </a:rPr>
              <a:t>…block conduction by being discontinuous fibers made from poor conductors</a:t>
            </a:r>
          </a:p>
          <a:p>
            <a:pPr>
              <a:spcBef>
                <a:spcPts val="0"/>
              </a:spcBef>
              <a:spcAft>
                <a:spcPts val="1200"/>
              </a:spcAft>
            </a:pPr>
            <a:r>
              <a:rPr lang="en-US" dirty="0">
                <a:solidFill>
                  <a:schemeClr val="tx1">
                    <a:lumMod val="75000"/>
                    <a:lumOff val="25000"/>
                  </a:schemeClr>
                </a:solidFill>
              </a:rPr>
              <a:t>…block convection by trapping small air pockets and blocking air flow</a:t>
            </a:r>
          </a:p>
          <a:p>
            <a:pPr>
              <a:spcBef>
                <a:spcPts val="0"/>
              </a:spcBef>
              <a:spcAft>
                <a:spcPts val="1200"/>
              </a:spcAft>
            </a:pPr>
            <a:r>
              <a:rPr lang="en-US" dirty="0">
                <a:solidFill>
                  <a:schemeClr val="tx1">
                    <a:lumMod val="75000"/>
                    <a:lumOff val="25000"/>
                  </a:schemeClr>
                </a:solidFill>
              </a:rPr>
              <a:t>…block radiation by being reflective</a:t>
            </a:r>
          </a:p>
        </p:txBody>
      </p:sp>
      <p:pic>
        <p:nvPicPr>
          <p:cNvPr id="8" name="Picture Placeholder 7">
            <a:extLst>
              <a:ext uri="{FF2B5EF4-FFF2-40B4-BE49-F238E27FC236}">
                <a16:creationId xmlns:a16="http://schemas.microsoft.com/office/drawing/2014/main" id="{A70517FF-9DE9-43F5-BA03-E74E44DAACAC}"/>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0298" r="10298"/>
          <a:stretch>
            <a:fillRect/>
          </a:stretch>
        </p:blipFill>
        <p:spPr>
          <a:xfrm>
            <a:off x="6108699" y="1240826"/>
            <a:ext cx="4332288" cy="2562225"/>
          </a:xfrm>
          <a:prstGeom prst="rect">
            <a:avLst/>
          </a:prstGeom>
        </p:spPr>
      </p:pic>
      <p:pic>
        <p:nvPicPr>
          <p:cNvPr id="10" name="Picture 9">
            <a:extLst>
              <a:ext uri="{FF2B5EF4-FFF2-40B4-BE49-F238E27FC236}">
                <a16:creationId xmlns:a16="http://schemas.microsoft.com/office/drawing/2014/main" id="{2670EDD7-C856-414E-AA01-A61EB4487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30" y="3965628"/>
            <a:ext cx="4114799" cy="2294483"/>
          </a:xfrm>
          <a:prstGeom prst="rect">
            <a:avLst/>
          </a:prstGeom>
        </p:spPr>
      </p:pic>
      <p:sp>
        <p:nvSpPr>
          <p:cNvPr id="9" name="Rectangle 8">
            <a:extLst>
              <a:ext uri="{FF2B5EF4-FFF2-40B4-BE49-F238E27FC236}">
                <a16:creationId xmlns:a16="http://schemas.microsoft.com/office/drawing/2014/main" id="{8B8C7AAC-0DA5-4D11-90BB-643673A638ED}"/>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80063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4651138" y="1893847"/>
            <a:ext cx="907621" cy="369332"/>
          </a:xfrm>
          <a:prstGeom prst="rect">
            <a:avLst/>
          </a:prstGeom>
          <a:noFill/>
        </p:spPr>
        <p:txBody>
          <a:bodyPr wrap="none" rtlCol="0">
            <a:spAutoFit/>
          </a:bodyPr>
          <a:lstStyle/>
          <a:p>
            <a:r>
              <a:rPr lang="en-US" dirty="0"/>
              <a:t>((((   ))))</a:t>
            </a:r>
          </a:p>
        </p:txBody>
      </p:sp>
      <p:sp>
        <p:nvSpPr>
          <p:cNvPr id="2" name="Title 1"/>
          <p:cNvSpPr>
            <a:spLocks noGrp="1"/>
          </p:cNvSpPr>
          <p:nvPr>
            <p:ph type="title"/>
          </p:nvPr>
        </p:nvSpPr>
        <p:spPr/>
        <p:txBody>
          <a:bodyPr/>
          <a:lstStyle/>
          <a:p>
            <a:r>
              <a:rPr lang="en-US" dirty="0"/>
              <a:t>High Temperature = Fast Particles</a:t>
            </a:r>
          </a:p>
        </p:txBody>
      </p:sp>
      <p:sp>
        <p:nvSpPr>
          <p:cNvPr id="4" name="Oval 3"/>
          <p:cNvSpPr/>
          <p:nvPr/>
        </p:nvSpPr>
        <p:spPr>
          <a:xfrm>
            <a:off x="1993599" y="20025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17731" y="20025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93599" y="24824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17731" y="24824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1808" y="24723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14856" y="297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80307" y="2966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91808" y="1992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52220" y="20221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99820" y="26481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84337" y="29108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90724" y="297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77725" y="32246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435701">
            <a:off x="5043462" y="2035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435701">
            <a:off x="4764160" y="24309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435701">
            <a:off x="5430380" y="21288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435701">
            <a:off x="5398736" y="27367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435701">
            <a:off x="5818997" y="25042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43925" y="2337695"/>
            <a:ext cx="338554" cy="369332"/>
          </a:xfrm>
          <a:prstGeom prst="rect">
            <a:avLst/>
          </a:prstGeom>
          <a:noFill/>
        </p:spPr>
        <p:txBody>
          <a:bodyPr wrap="none" rtlCol="0">
            <a:spAutoFit/>
          </a:bodyPr>
          <a:lstStyle/>
          <a:p>
            <a:r>
              <a:rPr lang="en-US" dirty="0"/>
              <a:t>((</a:t>
            </a:r>
          </a:p>
        </p:txBody>
      </p:sp>
      <p:sp>
        <p:nvSpPr>
          <p:cNvPr id="28" name="TextBox 27"/>
          <p:cNvSpPr txBox="1"/>
          <p:nvPr/>
        </p:nvSpPr>
        <p:spPr>
          <a:xfrm>
            <a:off x="2934940" y="2337757"/>
            <a:ext cx="338554" cy="369332"/>
          </a:xfrm>
          <a:prstGeom prst="rect">
            <a:avLst/>
          </a:prstGeom>
          <a:noFill/>
        </p:spPr>
        <p:txBody>
          <a:bodyPr wrap="none" rtlCol="0">
            <a:spAutoFit/>
          </a:bodyPr>
          <a:lstStyle/>
          <a:p>
            <a:r>
              <a:rPr lang="en-US" dirty="0"/>
              <a:t>))</a:t>
            </a:r>
          </a:p>
        </p:txBody>
      </p:sp>
      <p:sp>
        <p:nvSpPr>
          <p:cNvPr id="29" name="TextBox 28"/>
          <p:cNvSpPr txBox="1"/>
          <p:nvPr/>
        </p:nvSpPr>
        <p:spPr>
          <a:xfrm>
            <a:off x="2961221" y="1860360"/>
            <a:ext cx="338554" cy="369332"/>
          </a:xfrm>
          <a:prstGeom prst="rect">
            <a:avLst/>
          </a:prstGeom>
          <a:noFill/>
        </p:spPr>
        <p:txBody>
          <a:bodyPr wrap="none" rtlCol="0">
            <a:spAutoFit/>
          </a:bodyPr>
          <a:lstStyle/>
          <a:p>
            <a:r>
              <a:rPr lang="en-US" dirty="0"/>
              <a:t>))</a:t>
            </a:r>
          </a:p>
        </p:txBody>
      </p:sp>
      <p:sp>
        <p:nvSpPr>
          <p:cNvPr id="30" name="TextBox 29"/>
          <p:cNvSpPr txBox="1"/>
          <p:nvPr/>
        </p:nvSpPr>
        <p:spPr>
          <a:xfrm>
            <a:off x="2954784" y="2852234"/>
            <a:ext cx="338554" cy="369332"/>
          </a:xfrm>
          <a:prstGeom prst="rect">
            <a:avLst/>
          </a:prstGeom>
          <a:noFill/>
        </p:spPr>
        <p:txBody>
          <a:bodyPr wrap="none" rtlCol="0">
            <a:spAutoFit/>
          </a:bodyPr>
          <a:lstStyle/>
          <a:p>
            <a:r>
              <a:rPr lang="en-US" dirty="0"/>
              <a:t>))</a:t>
            </a:r>
          </a:p>
        </p:txBody>
      </p:sp>
      <p:sp>
        <p:nvSpPr>
          <p:cNvPr id="31" name="TextBox 30"/>
          <p:cNvSpPr txBox="1"/>
          <p:nvPr/>
        </p:nvSpPr>
        <p:spPr>
          <a:xfrm>
            <a:off x="2661178" y="1860360"/>
            <a:ext cx="338554" cy="369332"/>
          </a:xfrm>
          <a:prstGeom prst="rect">
            <a:avLst/>
          </a:prstGeom>
          <a:noFill/>
        </p:spPr>
        <p:txBody>
          <a:bodyPr wrap="none" rtlCol="0">
            <a:spAutoFit/>
          </a:bodyPr>
          <a:lstStyle/>
          <a:p>
            <a:r>
              <a:rPr lang="en-US" dirty="0"/>
              <a:t>((</a:t>
            </a:r>
          </a:p>
        </p:txBody>
      </p:sp>
      <p:sp>
        <p:nvSpPr>
          <p:cNvPr id="32" name="TextBox 31"/>
          <p:cNvSpPr txBox="1"/>
          <p:nvPr/>
        </p:nvSpPr>
        <p:spPr>
          <a:xfrm>
            <a:off x="2643925" y="2847748"/>
            <a:ext cx="338554" cy="369332"/>
          </a:xfrm>
          <a:prstGeom prst="rect">
            <a:avLst/>
          </a:prstGeom>
          <a:noFill/>
        </p:spPr>
        <p:txBody>
          <a:bodyPr wrap="none" rtlCol="0">
            <a:spAutoFit/>
          </a:bodyPr>
          <a:lstStyle/>
          <a:p>
            <a:r>
              <a:rPr lang="en-US" dirty="0"/>
              <a:t>((</a:t>
            </a:r>
          </a:p>
        </p:txBody>
      </p:sp>
      <p:sp>
        <p:nvSpPr>
          <p:cNvPr id="33" name="TextBox 32"/>
          <p:cNvSpPr txBox="1"/>
          <p:nvPr/>
        </p:nvSpPr>
        <p:spPr>
          <a:xfrm>
            <a:off x="1731245" y="1862445"/>
            <a:ext cx="338554" cy="369332"/>
          </a:xfrm>
          <a:prstGeom prst="rect">
            <a:avLst/>
          </a:prstGeom>
          <a:noFill/>
        </p:spPr>
        <p:txBody>
          <a:bodyPr wrap="none" rtlCol="0">
            <a:spAutoFit/>
          </a:bodyPr>
          <a:lstStyle/>
          <a:p>
            <a:r>
              <a:rPr lang="en-US" dirty="0"/>
              <a:t>((</a:t>
            </a:r>
          </a:p>
        </p:txBody>
      </p:sp>
      <p:sp>
        <p:nvSpPr>
          <p:cNvPr id="34" name="TextBox 33"/>
          <p:cNvSpPr txBox="1"/>
          <p:nvPr/>
        </p:nvSpPr>
        <p:spPr>
          <a:xfrm rot="10800000">
            <a:off x="2069799" y="1928090"/>
            <a:ext cx="338554" cy="369332"/>
          </a:xfrm>
          <a:prstGeom prst="rect">
            <a:avLst/>
          </a:prstGeom>
          <a:noFill/>
        </p:spPr>
        <p:txBody>
          <a:bodyPr wrap="none" rtlCol="0">
            <a:spAutoFit/>
          </a:bodyPr>
          <a:lstStyle/>
          <a:p>
            <a:r>
              <a:rPr lang="en-US" dirty="0"/>
              <a:t>((</a:t>
            </a:r>
          </a:p>
        </p:txBody>
      </p:sp>
      <p:sp>
        <p:nvSpPr>
          <p:cNvPr id="37" name="TextBox 36"/>
          <p:cNvSpPr txBox="1"/>
          <p:nvPr/>
        </p:nvSpPr>
        <p:spPr>
          <a:xfrm>
            <a:off x="1784630" y="2358811"/>
            <a:ext cx="338554" cy="369332"/>
          </a:xfrm>
          <a:prstGeom prst="rect">
            <a:avLst/>
          </a:prstGeom>
          <a:noFill/>
        </p:spPr>
        <p:txBody>
          <a:bodyPr wrap="none" rtlCol="0">
            <a:spAutoFit/>
          </a:bodyPr>
          <a:lstStyle/>
          <a:p>
            <a:r>
              <a:rPr lang="en-US" dirty="0"/>
              <a:t>((</a:t>
            </a:r>
          </a:p>
        </p:txBody>
      </p:sp>
      <p:sp>
        <p:nvSpPr>
          <p:cNvPr id="38" name="TextBox 37"/>
          <p:cNvSpPr txBox="1"/>
          <p:nvPr/>
        </p:nvSpPr>
        <p:spPr>
          <a:xfrm>
            <a:off x="2075645" y="2358873"/>
            <a:ext cx="338554" cy="369332"/>
          </a:xfrm>
          <a:prstGeom prst="rect">
            <a:avLst/>
          </a:prstGeom>
          <a:noFill/>
        </p:spPr>
        <p:txBody>
          <a:bodyPr wrap="none" rtlCol="0">
            <a:spAutoFit/>
          </a:bodyPr>
          <a:lstStyle/>
          <a:p>
            <a:r>
              <a:rPr lang="en-US" dirty="0"/>
              <a:t>))</a:t>
            </a:r>
          </a:p>
        </p:txBody>
      </p:sp>
      <p:sp>
        <p:nvSpPr>
          <p:cNvPr id="39" name="TextBox 38"/>
          <p:cNvSpPr txBox="1"/>
          <p:nvPr/>
        </p:nvSpPr>
        <p:spPr>
          <a:xfrm>
            <a:off x="2232986" y="2345828"/>
            <a:ext cx="338554" cy="369332"/>
          </a:xfrm>
          <a:prstGeom prst="rect">
            <a:avLst/>
          </a:prstGeom>
          <a:noFill/>
        </p:spPr>
        <p:txBody>
          <a:bodyPr wrap="none" rtlCol="0">
            <a:spAutoFit/>
          </a:bodyPr>
          <a:lstStyle/>
          <a:p>
            <a:r>
              <a:rPr lang="en-US" dirty="0"/>
              <a:t>((</a:t>
            </a:r>
          </a:p>
        </p:txBody>
      </p:sp>
      <p:sp>
        <p:nvSpPr>
          <p:cNvPr id="40" name="TextBox 39"/>
          <p:cNvSpPr txBox="1"/>
          <p:nvPr/>
        </p:nvSpPr>
        <p:spPr>
          <a:xfrm>
            <a:off x="2524001" y="2345890"/>
            <a:ext cx="338554" cy="369332"/>
          </a:xfrm>
          <a:prstGeom prst="rect">
            <a:avLst/>
          </a:prstGeom>
          <a:noFill/>
        </p:spPr>
        <p:txBody>
          <a:bodyPr wrap="none" rtlCol="0">
            <a:spAutoFit/>
          </a:bodyPr>
          <a:lstStyle/>
          <a:p>
            <a:r>
              <a:rPr lang="en-US" dirty="0"/>
              <a:t>))</a:t>
            </a:r>
          </a:p>
        </p:txBody>
      </p:sp>
      <p:sp>
        <p:nvSpPr>
          <p:cNvPr id="41" name="TextBox 40"/>
          <p:cNvSpPr txBox="1"/>
          <p:nvPr/>
        </p:nvSpPr>
        <p:spPr>
          <a:xfrm>
            <a:off x="1784630" y="2852234"/>
            <a:ext cx="338554" cy="369332"/>
          </a:xfrm>
          <a:prstGeom prst="rect">
            <a:avLst/>
          </a:prstGeom>
          <a:noFill/>
        </p:spPr>
        <p:txBody>
          <a:bodyPr wrap="none" rtlCol="0">
            <a:spAutoFit/>
          </a:bodyPr>
          <a:lstStyle/>
          <a:p>
            <a:r>
              <a:rPr lang="en-US" dirty="0"/>
              <a:t>((</a:t>
            </a:r>
          </a:p>
        </p:txBody>
      </p:sp>
      <p:sp>
        <p:nvSpPr>
          <p:cNvPr id="42" name="TextBox 41"/>
          <p:cNvSpPr txBox="1"/>
          <p:nvPr/>
        </p:nvSpPr>
        <p:spPr>
          <a:xfrm>
            <a:off x="2075645" y="2852296"/>
            <a:ext cx="338554" cy="369332"/>
          </a:xfrm>
          <a:prstGeom prst="rect">
            <a:avLst/>
          </a:prstGeom>
          <a:noFill/>
        </p:spPr>
        <p:txBody>
          <a:bodyPr wrap="none" rtlCol="0">
            <a:spAutoFit/>
          </a:bodyPr>
          <a:lstStyle/>
          <a:p>
            <a:r>
              <a:rPr lang="en-US" dirty="0"/>
              <a:t>))</a:t>
            </a:r>
          </a:p>
        </p:txBody>
      </p:sp>
      <p:sp>
        <p:nvSpPr>
          <p:cNvPr id="43" name="TextBox 42"/>
          <p:cNvSpPr txBox="1"/>
          <p:nvPr/>
        </p:nvSpPr>
        <p:spPr>
          <a:xfrm>
            <a:off x="2213168" y="2847686"/>
            <a:ext cx="338554" cy="369332"/>
          </a:xfrm>
          <a:prstGeom prst="rect">
            <a:avLst/>
          </a:prstGeom>
          <a:noFill/>
        </p:spPr>
        <p:txBody>
          <a:bodyPr wrap="none" rtlCol="0">
            <a:spAutoFit/>
          </a:bodyPr>
          <a:lstStyle/>
          <a:p>
            <a:r>
              <a:rPr lang="en-US" dirty="0"/>
              <a:t>((</a:t>
            </a:r>
          </a:p>
        </p:txBody>
      </p:sp>
      <p:sp>
        <p:nvSpPr>
          <p:cNvPr id="44" name="TextBox 43"/>
          <p:cNvSpPr txBox="1"/>
          <p:nvPr/>
        </p:nvSpPr>
        <p:spPr>
          <a:xfrm>
            <a:off x="2504183" y="2847748"/>
            <a:ext cx="338554" cy="369332"/>
          </a:xfrm>
          <a:prstGeom prst="rect">
            <a:avLst/>
          </a:prstGeom>
          <a:noFill/>
        </p:spPr>
        <p:txBody>
          <a:bodyPr wrap="none" rtlCol="0">
            <a:spAutoFit/>
          </a:bodyPr>
          <a:lstStyle/>
          <a:p>
            <a:r>
              <a:rPr lang="en-US" dirty="0"/>
              <a:t>))</a:t>
            </a:r>
          </a:p>
        </p:txBody>
      </p:sp>
      <p:sp>
        <p:nvSpPr>
          <p:cNvPr id="45" name="TextBox 44"/>
          <p:cNvSpPr txBox="1"/>
          <p:nvPr/>
        </p:nvSpPr>
        <p:spPr>
          <a:xfrm>
            <a:off x="2213168" y="1894012"/>
            <a:ext cx="338554" cy="369332"/>
          </a:xfrm>
          <a:prstGeom prst="rect">
            <a:avLst/>
          </a:prstGeom>
          <a:noFill/>
        </p:spPr>
        <p:txBody>
          <a:bodyPr wrap="none" rtlCol="0">
            <a:spAutoFit/>
          </a:bodyPr>
          <a:lstStyle/>
          <a:p>
            <a:r>
              <a:rPr lang="en-US" dirty="0"/>
              <a:t>((</a:t>
            </a:r>
          </a:p>
        </p:txBody>
      </p:sp>
      <p:sp>
        <p:nvSpPr>
          <p:cNvPr id="46" name="TextBox 45"/>
          <p:cNvSpPr txBox="1"/>
          <p:nvPr/>
        </p:nvSpPr>
        <p:spPr>
          <a:xfrm>
            <a:off x="2504183" y="1894074"/>
            <a:ext cx="338554" cy="369332"/>
          </a:xfrm>
          <a:prstGeom prst="rect">
            <a:avLst/>
          </a:prstGeom>
          <a:noFill/>
        </p:spPr>
        <p:txBody>
          <a:bodyPr wrap="none" rtlCol="0">
            <a:spAutoFit/>
          </a:bodyPr>
          <a:lstStyle/>
          <a:p>
            <a:r>
              <a:rPr lang="en-US" dirty="0"/>
              <a:t>))</a:t>
            </a:r>
          </a:p>
        </p:txBody>
      </p:sp>
      <p:sp>
        <p:nvSpPr>
          <p:cNvPr id="52" name="Lightning Bolt 51"/>
          <p:cNvSpPr/>
          <p:nvPr/>
        </p:nvSpPr>
        <p:spPr>
          <a:xfrm rot="1320000">
            <a:off x="1973613" y="263026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p:cNvSpPr/>
          <p:nvPr/>
        </p:nvSpPr>
        <p:spPr>
          <a:xfrm rot="-3660000">
            <a:off x="2199022" y="1922255"/>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ghtning Bolt 53"/>
          <p:cNvSpPr/>
          <p:nvPr/>
        </p:nvSpPr>
        <p:spPr>
          <a:xfrm rot="-3660000">
            <a:off x="2658027" y="191155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rot="-3660000">
            <a:off x="2185468" y="238475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rot="-3660000">
            <a:off x="2629777" y="237824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p:cNvSpPr/>
          <p:nvPr/>
        </p:nvSpPr>
        <p:spPr>
          <a:xfrm rot="-3660000">
            <a:off x="2227361" y="28646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rot="-3660000">
            <a:off x="2662845" y="285709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p:cNvSpPr/>
          <p:nvPr/>
        </p:nvSpPr>
        <p:spPr>
          <a:xfrm rot="1320000">
            <a:off x="1961836" y="212027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p:cNvSpPr/>
          <p:nvPr/>
        </p:nvSpPr>
        <p:spPr>
          <a:xfrm rot="1320000">
            <a:off x="2409681" y="212027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rot="1320000">
            <a:off x="2889169" y="211906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rot="1320000">
            <a:off x="2410875" y="26572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p:cNvSpPr/>
          <p:nvPr/>
        </p:nvSpPr>
        <p:spPr>
          <a:xfrm rot="1320000">
            <a:off x="2867910" y="2640435"/>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p:cNvSpPr/>
          <p:nvPr/>
        </p:nvSpPr>
        <p:spPr>
          <a:xfrm rot="-1620000">
            <a:off x="4428536" y="2667252"/>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rot="2340000">
            <a:off x="4708882" y="253819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65"/>
          <p:cNvSpPr/>
          <p:nvPr/>
        </p:nvSpPr>
        <p:spPr>
          <a:xfrm rot="-3180000">
            <a:off x="5236815" y="196041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p:cNvSpPr/>
          <p:nvPr/>
        </p:nvSpPr>
        <p:spPr>
          <a:xfrm rot="-1440000">
            <a:off x="4516482" y="2121041"/>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p:cNvSpPr/>
          <p:nvPr/>
        </p:nvSpPr>
        <p:spPr>
          <a:xfrm rot="-1560000">
            <a:off x="4971317" y="300815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ghtning Bolt 68"/>
          <p:cNvSpPr/>
          <p:nvPr/>
        </p:nvSpPr>
        <p:spPr>
          <a:xfrm rot="2880000">
            <a:off x="5258124" y="284219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ightning Bolt 69"/>
          <p:cNvSpPr/>
          <p:nvPr/>
        </p:nvSpPr>
        <p:spPr>
          <a:xfrm rot="-1200000">
            <a:off x="5644008" y="2133272"/>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70"/>
          <p:cNvSpPr/>
          <p:nvPr/>
        </p:nvSpPr>
        <p:spPr>
          <a:xfrm rot="-240000">
            <a:off x="7861663" y="180826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839221">
            <a:off x="4830705" y="3108096"/>
            <a:ext cx="907621" cy="369332"/>
          </a:xfrm>
          <a:prstGeom prst="rect">
            <a:avLst/>
          </a:prstGeom>
          <a:noFill/>
        </p:spPr>
        <p:txBody>
          <a:bodyPr wrap="none" rtlCol="0">
            <a:spAutoFit/>
          </a:bodyPr>
          <a:lstStyle/>
          <a:p>
            <a:r>
              <a:rPr lang="en-US" dirty="0"/>
              <a:t>((((   ))))</a:t>
            </a:r>
          </a:p>
        </p:txBody>
      </p:sp>
      <p:sp>
        <p:nvSpPr>
          <p:cNvPr id="73" name="TextBox 72"/>
          <p:cNvSpPr txBox="1"/>
          <p:nvPr/>
        </p:nvSpPr>
        <p:spPr>
          <a:xfrm rot="18086560">
            <a:off x="3811216" y="2540165"/>
            <a:ext cx="907621" cy="369332"/>
          </a:xfrm>
          <a:prstGeom prst="rect">
            <a:avLst/>
          </a:prstGeom>
          <a:noFill/>
        </p:spPr>
        <p:txBody>
          <a:bodyPr wrap="none" rtlCol="0">
            <a:spAutoFit/>
          </a:bodyPr>
          <a:lstStyle/>
          <a:p>
            <a:r>
              <a:rPr lang="en-US" dirty="0"/>
              <a:t>((((   ))))</a:t>
            </a:r>
          </a:p>
        </p:txBody>
      </p:sp>
      <p:sp>
        <p:nvSpPr>
          <p:cNvPr id="74" name="TextBox 73"/>
          <p:cNvSpPr txBox="1"/>
          <p:nvPr/>
        </p:nvSpPr>
        <p:spPr>
          <a:xfrm rot="19222898">
            <a:off x="3947150" y="1899598"/>
            <a:ext cx="907621" cy="369332"/>
          </a:xfrm>
          <a:prstGeom prst="rect">
            <a:avLst/>
          </a:prstGeom>
          <a:noFill/>
        </p:spPr>
        <p:txBody>
          <a:bodyPr wrap="none" rtlCol="0">
            <a:spAutoFit/>
          </a:bodyPr>
          <a:lstStyle/>
          <a:p>
            <a:r>
              <a:rPr lang="en-US" dirty="0"/>
              <a:t>((((   ))))</a:t>
            </a:r>
          </a:p>
        </p:txBody>
      </p:sp>
      <p:sp>
        <p:nvSpPr>
          <p:cNvPr id="76" name="TextBox 75"/>
          <p:cNvSpPr txBox="1"/>
          <p:nvPr/>
        </p:nvSpPr>
        <p:spPr>
          <a:xfrm rot="19233756">
            <a:off x="5035754" y="1999964"/>
            <a:ext cx="907621" cy="369332"/>
          </a:xfrm>
          <a:prstGeom prst="rect">
            <a:avLst/>
          </a:prstGeom>
          <a:noFill/>
        </p:spPr>
        <p:txBody>
          <a:bodyPr wrap="none" rtlCol="0">
            <a:spAutoFit/>
          </a:bodyPr>
          <a:lstStyle/>
          <a:p>
            <a:r>
              <a:rPr lang="en-US" dirty="0"/>
              <a:t>((((   ))))</a:t>
            </a:r>
          </a:p>
        </p:txBody>
      </p:sp>
      <p:sp>
        <p:nvSpPr>
          <p:cNvPr id="77" name="TextBox 76"/>
          <p:cNvSpPr txBox="1"/>
          <p:nvPr/>
        </p:nvSpPr>
        <p:spPr>
          <a:xfrm>
            <a:off x="5380989" y="2392613"/>
            <a:ext cx="907621" cy="369332"/>
          </a:xfrm>
          <a:prstGeom prst="rect">
            <a:avLst/>
          </a:prstGeom>
          <a:noFill/>
        </p:spPr>
        <p:txBody>
          <a:bodyPr wrap="none" rtlCol="0">
            <a:spAutoFit/>
          </a:bodyPr>
          <a:lstStyle/>
          <a:p>
            <a:r>
              <a:rPr lang="en-US" dirty="0"/>
              <a:t>((((   ))))</a:t>
            </a:r>
          </a:p>
        </p:txBody>
      </p:sp>
      <p:sp>
        <p:nvSpPr>
          <p:cNvPr id="79" name="TextBox 78"/>
          <p:cNvSpPr txBox="1"/>
          <p:nvPr/>
        </p:nvSpPr>
        <p:spPr>
          <a:xfrm rot="16372884">
            <a:off x="5018913" y="2649429"/>
            <a:ext cx="907621" cy="369332"/>
          </a:xfrm>
          <a:prstGeom prst="rect">
            <a:avLst/>
          </a:prstGeom>
          <a:noFill/>
        </p:spPr>
        <p:txBody>
          <a:bodyPr wrap="none" rtlCol="0">
            <a:spAutoFit/>
          </a:bodyPr>
          <a:lstStyle/>
          <a:p>
            <a:r>
              <a:rPr lang="en-US" dirty="0"/>
              <a:t>((((   ))))</a:t>
            </a:r>
          </a:p>
        </p:txBody>
      </p:sp>
      <p:sp>
        <p:nvSpPr>
          <p:cNvPr id="80" name="TextBox 79"/>
          <p:cNvSpPr txBox="1"/>
          <p:nvPr/>
        </p:nvSpPr>
        <p:spPr>
          <a:xfrm>
            <a:off x="4270764" y="2810035"/>
            <a:ext cx="907621" cy="369332"/>
          </a:xfrm>
          <a:prstGeom prst="rect">
            <a:avLst/>
          </a:prstGeom>
          <a:noFill/>
        </p:spPr>
        <p:txBody>
          <a:bodyPr wrap="none" rtlCol="0">
            <a:spAutoFit/>
          </a:bodyPr>
          <a:lstStyle/>
          <a:p>
            <a:r>
              <a:rPr lang="en-US" dirty="0"/>
              <a:t>((((   ))))</a:t>
            </a:r>
          </a:p>
        </p:txBody>
      </p:sp>
      <p:sp>
        <p:nvSpPr>
          <p:cNvPr id="81" name="TextBox 80"/>
          <p:cNvSpPr txBox="1"/>
          <p:nvPr/>
        </p:nvSpPr>
        <p:spPr>
          <a:xfrm rot="16200000">
            <a:off x="4381994" y="2351740"/>
            <a:ext cx="907621" cy="369332"/>
          </a:xfrm>
          <a:prstGeom prst="rect">
            <a:avLst/>
          </a:prstGeom>
          <a:noFill/>
        </p:spPr>
        <p:txBody>
          <a:bodyPr wrap="none" rtlCol="0">
            <a:spAutoFit/>
          </a:bodyPr>
          <a:lstStyle/>
          <a:p>
            <a:r>
              <a:rPr lang="en-US" dirty="0"/>
              <a:t>((((   ))))</a:t>
            </a:r>
          </a:p>
        </p:txBody>
      </p:sp>
      <p:sp>
        <p:nvSpPr>
          <p:cNvPr id="83" name="Oval 82"/>
          <p:cNvSpPr/>
          <p:nvPr/>
        </p:nvSpPr>
        <p:spPr>
          <a:xfrm>
            <a:off x="9753600" y="18020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658225" y="20703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601200" y="28410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134350" y="2721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658225" y="3359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0496550" y="24073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696200" y="1703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9267759" y="40429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287000" y="34368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ightning Bolt 99"/>
          <p:cNvSpPr/>
          <p:nvPr/>
        </p:nvSpPr>
        <p:spPr>
          <a:xfrm rot="-1260000">
            <a:off x="9894369" y="19039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ightning Bolt 100"/>
          <p:cNvSpPr/>
          <p:nvPr/>
        </p:nvSpPr>
        <p:spPr>
          <a:xfrm rot="4320000">
            <a:off x="8482775" y="219423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ghtning Bolt 101"/>
          <p:cNvSpPr/>
          <p:nvPr/>
        </p:nvSpPr>
        <p:spPr>
          <a:xfrm rot="-480000">
            <a:off x="8312355" y="285618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rot="-960000">
            <a:off x="9741968" y="297979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ightning Bolt 103"/>
          <p:cNvSpPr/>
          <p:nvPr/>
        </p:nvSpPr>
        <p:spPr>
          <a:xfrm rot="2280000">
            <a:off x="10364826" y="2573320"/>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ightning Bolt 104"/>
          <p:cNvSpPr/>
          <p:nvPr/>
        </p:nvSpPr>
        <p:spPr>
          <a:xfrm rot="-840000">
            <a:off x="8853939" y="351539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ightning Bolt 105"/>
          <p:cNvSpPr/>
          <p:nvPr/>
        </p:nvSpPr>
        <p:spPr>
          <a:xfrm rot="-5640000">
            <a:off x="9542441" y="382232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ightning Bolt 106"/>
          <p:cNvSpPr/>
          <p:nvPr/>
        </p:nvSpPr>
        <p:spPr>
          <a:xfrm rot="4140000">
            <a:off x="10107825" y="351837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6755513" y="1581069"/>
            <a:ext cx="1965603" cy="369332"/>
          </a:xfrm>
          <a:prstGeom prst="rect">
            <a:avLst/>
          </a:prstGeom>
          <a:noFill/>
        </p:spPr>
        <p:txBody>
          <a:bodyPr wrap="none" rtlCol="0">
            <a:spAutoFit/>
          </a:bodyPr>
          <a:lstStyle/>
          <a:p>
            <a:r>
              <a:rPr lang="en-US" dirty="0"/>
              <a:t>(((((((((((   ))))))))))))</a:t>
            </a:r>
          </a:p>
        </p:txBody>
      </p:sp>
      <p:sp>
        <p:nvSpPr>
          <p:cNvPr id="109" name="TextBox 108"/>
          <p:cNvSpPr txBox="1"/>
          <p:nvPr/>
        </p:nvSpPr>
        <p:spPr>
          <a:xfrm rot="1096001">
            <a:off x="8880459" y="1674440"/>
            <a:ext cx="1965603" cy="369332"/>
          </a:xfrm>
          <a:prstGeom prst="rect">
            <a:avLst/>
          </a:prstGeom>
          <a:noFill/>
        </p:spPr>
        <p:txBody>
          <a:bodyPr wrap="none" rtlCol="0">
            <a:spAutoFit/>
          </a:bodyPr>
          <a:lstStyle/>
          <a:p>
            <a:r>
              <a:rPr lang="en-US" dirty="0"/>
              <a:t>(((((((((((   ))))))))))))</a:t>
            </a:r>
          </a:p>
        </p:txBody>
      </p:sp>
      <p:sp>
        <p:nvSpPr>
          <p:cNvPr id="110" name="TextBox 109"/>
          <p:cNvSpPr txBox="1"/>
          <p:nvPr/>
        </p:nvSpPr>
        <p:spPr>
          <a:xfrm rot="20591210">
            <a:off x="7778744" y="1901537"/>
            <a:ext cx="1965603" cy="369332"/>
          </a:xfrm>
          <a:prstGeom prst="rect">
            <a:avLst/>
          </a:prstGeom>
          <a:noFill/>
        </p:spPr>
        <p:txBody>
          <a:bodyPr wrap="none" rtlCol="0">
            <a:spAutoFit/>
          </a:bodyPr>
          <a:lstStyle/>
          <a:p>
            <a:r>
              <a:rPr lang="en-US" dirty="0"/>
              <a:t>(((((((((((   ))))))))))))</a:t>
            </a:r>
          </a:p>
        </p:txBody>
      </p:sp>
      <p:sp>
        <p:nvSpPr>
          <p:cNvPr id="111" name="TextBox 110"/>
          <p:cNvSpPr txBox="1"/>
          <p:nvPr/>
        </p:nvSpPr>
        <p:spPr>
          <a:xfrm>
            <a:off x="7197218" y="2590317"/>
            <a:ext cx="1965603" cy="369332"/>
          </a:xfrm>
          <a:prstGeom prst="rect">
            <a:avLst/>
          </a:prstGeom>
          <a:noFill/>
        </p:spPr>
        <p:txBody>
          <a:bodyPr wrap="none" rtlCol="0">
            <a:spAutoFit/>
          </a:bodyPr>
          <a:lstStyle/>
          <a:p>
            <a:r>
              <a:rPr lang="en-US" dirty="0"/>
              <a:t>(((((((((((   ))))))))))))</a:t>
            </a:r>
          </a:p>
        </p:txBody>
      </p:sp>
      <p:sp>
        <p:nvSpPr>
          <p:cNvPr id="112" name="TextBox 111"/>
          <p:cNvSpPr txBox="1"/>
          <p:nvPr/>
        </p:nvSpPr>
        <p:spPr>
          <a:xfrm rot="4824754">
            <a:off x="8722017" y="2739022"/>
            <a:ext cx="1965603" cy="369332"/>
          </a:xfrm>
          <a:prstGeom prst="rect">
            <a:avLst/>
          </a:prstGeom>
          <a:noFill/>
        </p:spPr>
        <p:txBody>
          <a:bodyPr wrap="none" rtlCol="0">
            <a:spAutoFit/>
          </a:bodyPr>
          <a:lstStyle/>
          <a:p>
            <a:r>
              <a:rPr lang="en-US" dirty="0"/>
              <a:t>(((((((((((   ))))))))))))</a:t>
            </a:r>
          </a:p>
        </p:txBody>
      </p:sp>
      <p:sp>
        <p:nvSpPr>
          <p:cNvPr id="113" name="TextBox 112"/>
          <p:cNvSpPr txBox="1"/>
          <p:nvPr/>
        </p:nvSpPr>
        <p:spPr>
          <a:xfrm rot="1538831">
            <a:off x="7812100" y="3248260"/>
            <a:ext cx="1965603" cy="369332"/>
          </a:xfrm>
          <a:prstGeom prst="rect">
            <a:avLst/>
          </a:prstGeom>
          <a:noFill/>
        </p:spPr>
        <p:txBody>
          <a:bodyPr wrap="none" rtlCol="0">
            <a:spAutoFit/>
          </a:bodyPr>
          <a:lstStyle/>
          <a:p>
            <a:r>
              <a:rPr lang="en-US" dirty="0"/>
              <a:t>(((((((((((   ))))))))))))</a:t>
            </a:r>
          </a:p>
        </p:txBody>
      </p:sp>
      <p:sp>
        <p:nvSpPr>
          <p:cNvPr id="114" name="TextBox 113"/>
          <p:cNvSpPr txBox="1"/>
          <p:nvPr/>
        </p:nvSpPr>
        <p:spPr>
          <a:xfrm rot="16458816">
            <a:off x="9549399" y="2228483"/>
            <a:ext cx="1965603" cy="369332"/>
          </a:xfrm>
          <a:prstGeom prst="rect">
            <a:avLst/>
          </a:prstGeom>
          <a:noFill/>
        </p:spPr>
        <p:txBody>
          <a:bodyPr wrap="none" rtlCol="0">
            <a:spAutoFit/>
          </a:bodyPr>
          <a:lstStyle/>
          <a:p>
            <a:r>
              <a:rPr lang="en-US" dirty="0"/>
              <a:t>(((((((((((   ))))))))))))</a:t>
            </a:r>
          </a:p>
        </p:txBody>
      </p:sp>
      <p:sp>
        <p:nvSpPr>
          <p:cNvPr id="115" name="TextBox 114"/>
          <p:cNvSpPr txBox="1"/>
          <p:nvPr/>
        </p:nvSpPr>
        <p:spPr>
          <a:xfrm rot="1195094">
            <a:off x="8420668" y="3928092"/>
            <a:ext cx="1965603" cy="369332"/>
          </a:xfrm>
          <a:prstGeom prst="rect">
            <a:avLst/>
          </a:prstGeom>
          <a:noFill/>
        </p:spPr>
        <p:txBody>
          <a:bodyPr wrap="none" rtlCol="0">
            <a:spAutoFit/>
          </a:bodyPr>
          <a:lstStyle/>
          <a:p>
            <a:r>
              <a:rPr lang="en-US" dirty="0"/>
              <a:t>(((((((((((   ))))))))))))</a:t>
            </a:r>
          </a:p>
        </p:txBody>
      </p:sp>
      <p:sp>
        <p:nvSpPr>
          <p:cNvPr id="116" name="TextBox 115"/>
          <p:cNvSpPr txBox="1"/>
          <p:nvPr/>
        </p:nvSpPr>
        <p:spPr>
          <a:xfrm rot="2555630">
            <a:off x="9429620" y="3323586"/>
            <a:ext cx="1965603" cy="369332"/>
          </a:xfrm>
          <a:prstGeom prst="rect">
            <a:avLst/>
          </a:prstGeom>
          <a:noFill/>
        </p:spPr>
        <p:txBody>
          <a:bodyPr wrap="none" rtlCol="0">
            <a:spAutoFit/>
          </a:bodyPr>
          <a:lstStyle/>
          <a:p>
            <a:r>
              <a:rPr lang="en-US" dirty="0"/>
              <a:t>(((((((((((   ))))))))))))</a:t>
            </a:r>
          </a:p>
        </p:txBody>
      </p:sp>
      <p:sp>
        <p:nvSpPr>
          <p:cNvPr id="117" name="TextBox 116"/>
          <p:cNvSpPr txBox="1"/>
          <p:nvPr/>
        </p:nvSpPr>
        <p:spPr>
          <a:xfrm>
            <a:off x="2090469" y="3240844"/>
            <a:ext cx="790601" cy="461665"/>
          </a:xfrm>
          <a:prstGeom prst="rect">
            <a:avLst/>
          </a:prstGeom>
          <a:noFill/>
        </p:spPr>
        <p:txBody>
          <a:bodyPr wrap="none" rtlCol="0">
            <a:spAutoFit/>
          </a:bodyPr>
          <a:lstStyle/>
          <a:p>
            <a:r>
              <a:rPr lang="en-US" sz="2400" dirty="0"/>
              <a:t>Solid</a:t>
            </a:r>
          </a:p>
        </p:txBody>
      </p:sp>
      <p:sp>
        <p:nvSpPr>
          <p:cNvPr id="118" name="TextBox 117"/>
          <p:cNvSpPr txBox="1"/>
          <p:nvPr/>
        </p:nvSpPr>
        <p:spPr>
          <a:xfrm>
            <a:off x="4138819" y="3411162"/>
            <a:ext cx="941283" cy="461665"/>
          </a:xfrm>
          <a:prstGeom prst="rect">
            <a:avLst/>
          </a:prstGeom>
          <a:noFill/>
        </p:spPr>
        <p:txBody>
          <a:bodyPr wrap="none" rtlCol="0">
            <a:spAutoFit/>
          </a:bodyPr>
          <a:lstStyle/>
          <a:p>
            <a:r>
              <a:rPr lang="en-US" sz="2400" dirty="0"/>
              <a:t>Liquid</a:t>
            </a:r>
          </a:p>
        </p:txBody>
      </p:sp>
      <p:sp>
        <p:nvSpPr>
          <p:cNvPr id="119" name="TextBox 118"/>
          <p:cNvSpPr txBox="1"/>
          <p:nvPr/>
        </p:nvSpPr>
        <p:spPr>
          <a:xfrm>
            <a:off x="7321739" y="3388843"/>
            <a:ext cx="646331" cy="461665"/>
          </a:xfrm>
          <a:prstGeom prst="rect">
            <a:avLst/>
          </a:prstGeom>
          <a:noFill/>
        </p:spPr>
        <p:txBody>
          <a:bodyPr wrap="none" rtlCol="0">
            <a:spAutoFit/>
          </a:bodyPr>
          <a:lstStyle/>
          <a:p>
            <a:r>
              <a:rPr lang="en-US" sz="2400" dirty="0"/>
              <a:t>Gas</a:t>
            </a:r>
          </a:p>
        </p:txBody>
      </p:sp>
      <p:sp>
        <p:nvSpPr>
          <p:cNvPr id="121" name="Oval 120"/>
          <p:cNvSpPr/>
          <p:nvPr/>
        </p:nvSpPr>
        <p:spPr>
          <a:xfrm rot="19435701">
            <a:off x="3426901" y="49070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9435701">
            <a:off x="2351929" y="53078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9435701">
            <a:off x="8399767" y="59816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9435701">
            <a:off x="7802992" y="55676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9435701">
            <a:off x="5644998" y="50808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435701">
            <a:off x="2232198" y="5408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435701">
            <a:off x="10242416" y="60002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9435701">
            <a:off x="7352903"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5863297" y="4676787"/>
            <a:ext cx="3305713" cy="369332"/>
          </a:xfrm>
          <a:prstGeom prst="rect">
            <a:avLst/>
          </a:prstGeom>
          <a:noFill/>
        </p:spPr>
        <p:txBody>
          <a:bodyPr wrap="none" rtlCol="0">
            <a:spAutoFit/>
          </a:bodyPr>
          <a:lstStyle/>
          <a:p>
            <a:r>
              <a:rPr lang="en-US" dirty="0"/>
              <a:t>((((((((((((((((((((   ))))))))))))))))))))))</a:t>
            </a:r>
          </a:p>
        </p:txBody>
      </p:sp>
      <p:sp>
        <p:nvSpPr>
          <p:cNvPr id="131" name="TextBox 130"/>
          <p:cNvSpPr txBox="1"/>
          <p:nvPr/>
        </p:nvSpPr>
        <p:spPr>
          <a:xfrm rot="20483006">
            <a:off x="6290067" y="5426824"/>
            <a:ext cx="3305713" cy="369332"/>
          </a:xfrm>
          <a:prstGeom prst="rect">
            <a:avLst/>
          </a:prstGeom>
          <a:noFill/>
        </p:spPr>
        <p:txBody>
          <a:bodyPr wrap="none" rtlCol="0">
            <a:spAutoFit/>
          </a:bodyPr>
          <a:lstStyle/>
          <a:p>
            <a:r>
              <a:rPr lang="en-US" dirty="0"/>
              <a:t>((((((((((((((((((((   ))))))))))))))))))))))</a:t>
            </a:r>
          </a:p>
        </p:txBody>
      </p:sp>
      <p:sp>
        <p:nvSpPr>
          <p:cNvPr id="133" name="TextBox 132"/>
          <p:cNvSpPr txBox="1"/>
          <p:nvPr/>
        </p:nvSpPr>
        <p:spPr>
          <a:xfrm rot="20882734">
            <a:off x="6893018" y="5855568"/>
            <a:ext cx="3305713" cy="369332"/>
          </a:xfrm>
          <a:prstGeom prst="rect">
            <a:avLst/>
          </a:prstGeom>
          <a:noFill/>
        </p:spPr>
        <p:txBody>
          <a:bodyPr wrap="none" rtlCol="0">
            <a:spAutoFit/>
          </a:bodyPr>
          <a:lstStyle/>
          <a:p>
            <a:r>
              <a:rPr lang="en-US" dirty="0"/>
              <a:t>((((((((((((((((((((   ))))))))))))))))))))))</a:t>
            </a:r>
          </a:p>
        </p:txBody>
      </p:sp>
      <p:sp>
        <p:nvSpPr>
          <p:cNvPr id="134" name="TextBox 133"/>
          <p:cNvSpPr txBox="1"/>
          <p:nvPr/>
        </p:nvSpPr>
        <p:spPr>
          <a:xfrm rot="1032298">
            <a:off x="781739" y="5254089"/>
            <a:ext cx="3305713" cy="369332"/>
          </a:xfrm>
          <a:prstGeom prst="rect">
            <a:avLst/>
          </a:prstGeom>
          <a:noFill/>
        </p:spPr>
        <p:txBody>
          <a:bodyPr wrap="none" rtlCol="0">
            <a:spAutoFit/>
          </a:bodyPr>
          <a:lstStyle/>
          <a:p>
            <a:r>
              <a:rPr lang="en-US" dirty="0"/>
              <a:t>((((((((((((((((((((   ))))))))))))))))))))))</a:t>
            </a:r>
          </a:p>
        </p:txBody>
      </p:sp>
      <p:sp>
        <p:nvSpPr>
          <p:cNvPr id="135" name="TextBox 134"/>
          <p:cNvSpPr txBox="1"/>
          <p:nvPr/>
        </p:nvSpPr>
        <p:spPr>
          <a:xfrm rot="21074584">
            <a:off x="8743273" y="5876646"/>
            <a:ext cx="3305713" cy="369332"/>
          </a:xfrm>
          <a:prstGeom prst="rect">
            <a:avLst/>
          </a:prstGeom>
          <a:noFill/>
        </p:spPr>
        <p:txBody>
          <a:bodyPr wrap="none" rtlCol="0">
            <a:spAutoFit/>
          </a:bodyPr>
          <a:lstStyle/>
          <a:p>
            <a:r>
              <a:rPr lang="en-US" dirty="0"/>
              <a:t>((((((((((((((((((((   ))))))))))))))))))))))</a:t>
            </a:r>
          </a:p>
        </p:txBody>
      </p:sp>
      <p:sp>
        <p:nvSpPr>
          <p:cNvPr id="136" name="TextBox 135"/>
          <p:cNvSpPr txBox="1"/>
          <p:nvPr/>
        </p:nvSpPr>
        <p:spPr>
          <a:xfrm rot="7308051">
            <a:off x="4027439" y="5092264"/>
            <a:ext cx="3305713" cy="369332"/>
          </a:xfrm>
          <a:prstGeom prst="rect">
            <a:avLst/>
          </a:prstGeom>
          <a:noFill/>
        </p:spPr>
        <p:txBody>
          <a:bodyPr wrap="square" rtlCol="0">
            <a:spAutoFit/>
          </a:bodyPr>
          <a:lstStyle/>
          <a:p>
            <a:r>
              <a:rPr lang="en-US" dirty="0"/>
              <a:t>(((((((((((((((((((( ))))))))))))))))))))))</a:t>
            </a:r>
          </a:p>
        </p:txBody>
      </p:sp>
      <p:sp>
        <p:nvSpPr>
          <p:cNvPr id="137" name="TextBox 136"/>
          <p:cNvSpPr txBox="1"/>
          <p:nvPr/>
        </p:nvSpPr>
        <p:spPr>
          <a:xfrm rot="606788">
            <a:off x="1922359" y="4806476"/>
            <a:ext cx="3305713" cy="369332"/>
          </a:xfrm>
          <a:prstGeom prst="rect">
            <a:avLst/>
          </a:prstGeom>
          <a:noFill/>
        </p:spPr>
        <p:txBody>
          <a:bodyPr wrap="none" rtlCol="0">
            <a:spAutoFit/>
          </a:bodyPr>
          <a:lstStyle/>
          <a:p>
            <a:r>
              <a:rPr lang="en-US" dirty="0"/>
              <a:t>((((((((((((((((((((   ))))))))))))))))))))))</a:t>
            </a:r>
          </a:p>
        </p:txBody>
      </p:sp>
      <p:sp>
        <p:nvSpPr>
          <p:cNvPr id="138" name="TextBox 137"/>
          <p:cNvSpPr txBox="1"/>
          <p:nvPr/>
        </p:nvSpPr>
        <p:spPr>
          <a:xfrm rot="19019266">
            <a:off x="826459" y="5147981"/>
            <a:ext cx="3305713" cy="369332"/>
          </a:xfrm>
          <a:prstGeom prst="rect">
            <a:avLst/>
          </a:prstGeom>
          <a:noFill/>
        </p:spPr>
        <p:txBody>
          <a:bodyPr wrap="none" rtlCol="0">
            <a:spAutoFit/>
          </a:bodyPr>
          <a:lstStyle/>
          <a:p>
            <a:r>
              <a:rPr lang="en-US" dirty="0"/>
              <a:t>((((((((((((((((((((   ))))))))))))))))))))))</a:t>
            </a:r>
          </a:p>
        </p:txBody>
      </p:sp>
      <p:sp>
        <p:nvSpPr>
          <p:cNvPr id="139" name="TextBox 138"/>
          <p:cNvSpPr txBox="1"/>
          <p:nvPr/>
        </p:nvSpPr>
        <p:spPr>
          <a:xfrm>
            <a:off x="6185427" y="5263511"/>
            <a:ext cx="1172116" cy="461665"/>
          </a:xfrm>
          <a:prstGeom prst="rect">
            <a:avLst/>
          </a:prstGeom>
          <a:noFill/>
        </p:spPr>
        <p:txBody>
          <a:bodyPr wrap="none" rtlCol="0">
            <a:spAutoFit/>
          </a:bodyPr>
          <a:lstStyle/>
          <a:p>
            <a:r>
              <a:rPr lang="en-US" sz="2400" dirty="0"/>
              <a:t>Hot Gas</a:t>
            </a:r>
          </a:p>
        </p:txBody>
      </p:sp>
      <p:sp>
        <p:nvSpPr>
          <p:cNvPr id="140" name="Rectangle 139"/>
          <p:cNvSpPr/>
          <p:nvPr/>
        </p:nvSpPr>
        <p:spPr>
          <a:xfrm>
            <a:off x="1524000" y="1703562"/>
            <a:ext cx="2051216" cy="2209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Snip Single Corner Rectangle 140"/>
          <p:cNvSpPr/>
          <p:nvPr/>
        </p:nvSpPr>
        <p:spPr>
          <a:xfrm flipV="1">
            <a:off x="3733800" y="1581070"/>
            <a:ext cx="2819400" cy="2332241"/>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Snip Single Corner Rectangle 141"/>
          <p:cNvSpPr/>
          <p:nvPr/>
        </p:nvSpPr>
        <p:spPr>
          <a:xfrm flipH="1" flipV="1">
            <a:off x="6810812" y="1347307"/>
            <a:ext cx="4516773" cy="3304744"/>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F06A42F-28A4-44D6-BEE0-D54D14109E35}"/>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250309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and Moisture</a:t>
            </a:r>
          </a:p>
        </p:txBody>
      </p:sp>
      <p:sp>
        <p:nvSpPr>
          <p:cNvPr id="35" name="Oval 34"/>
          <p:cNvSpPr/>
          <p:nvPr/>
        </p:nvSpPr>
        <p:spPr>
          <a:xfrm rot="19435701">
            <a:off x="3426901" y="42807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435701">
            <a:off x="2351929" y="46815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435701">
            <a:off x="8382488" y="59056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9435701">
            <a:off x="6730623" y="5893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435701">
            <a:off x="4440217" y="50921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435701">
            <a:off x="5644998" y="50808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435701">
            <a:off x="2708206" y="56864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435701">
            <a:off x="10046256" y="61065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435701">
            <a:off x="7352903"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700598" y="4652052"/>
            <a:ext cx="3305713" cy="369332"/>
          </a:xfrm>
          <a:prstGeom prst="rect">
            <a:avLst/>
          </a:prstGeom>
          <a:noFill/>
        </p:spPr>
        <p:txBody>
          <a:bodyPr wrap="none" rtlCol="0">
            <a:spAutoFit/>
          </a:bodyPr>
          <a:lstStyle/>
          <a:p>
            <a:r>
              <a:rPr lang="en-US" dirty="0"/>
              <a:t>((((((((((((((((((((   ))))))))))))))))))))))</a:t>
            </a:r>
          </a:p>
        </p:txBody>
      </p:sp>
      <p:sp>
        <p:nvSpPr>
          <p:cNvPr id="45" name="TextBox 44"/>
          <p:cNvSpPr txBox="1"/>
          <p:nvPr/>
        </p:nvSpPr>
        <p:spPr>
          <a:xfrm rot="20483006">
            <a:off x="5194390" y="5713221"/>
            <a:ext cx="3305713" cy="369332"/>
          </a:xfrm>
          <a:prstGeom prst="rect">
            <a:avLst/>
          </a:prstGeom>
          <a:noFill/>
        </p:spPr>
        <p:txBody>
          <a:bodyPr wrap="none" rtlCol="0">
            <a:spAutoFit/>
          </a:bodyPr>
          <a:lstStyle/>
          <a:p>
            <a:r>
              <a:rPr lang="en-US" dirty="0"/>
              <a:t>((((((((((((((((((((   ))))))))))))))))))))))</a:t>
            </a:r>
          </a:p>
        </p:txBody>
      </p:sp>
      <p:sp>
        <p:nvSpPr>
          <p:cNvPr id="46" name="TextBox 45"/>
          <p:cNvSpPr txBox="1"/>
          <p:nvPr/>
        </p:nvSpPr>
        <p:spPr>
          <a:xfrm rot="17520769">
            <a:off x="2907393" y="4892763"/>
            <a:ext cx="3305713" cy="369332"/>
          </a:xfrm>
          <a:prstGeom prst="rect">
            <a:avLst/>
          </a:prstGeom>
          <a:noFill/>
        </p:spPr>
        <p:txBody>
          <a:bodyPr wrap="none" rtlCol="0">
            <a:spAutoFit/>
          </a:bodyPr>
          <a:lstStyle/>
          <a:p>
            <a:r>
              <a:rPr lang="en-US" dirty="0"/>
              <a:t>((((((((((((((((((((   ))))))))))))))))))))))</a:t>
            </a:r>
          </a:p>
        </p:txBody>
      </p:sp>
      <p:sp>
        <p:nvSpPr>
          <p:cNvPr id="47" name="TextBox 46"/>
          <p:cNvSpPr txBox="1"/>
          <p:nvPr/>
        </p:nvSpPr>
        <p:spPr>
          <a:xfrm rot="20882734">
            <a:off x="6880890" y="5773348"/>
            <a:ext cx="3305713" cy="369332"/>
          </a:xfrm>
          <a:prstGeom prst="rect">
            <a:avLst/>
          </a:prstGeom>
          <a:noFill/>
        </p:spPr>
        <p:txBody>
          <a:bodyPr wrap="none" rtlCol="0">
            <a:spAutoFit/>
          </a:bodyPr>
          <a:lstStyle/>
          <a:p>
            <a:r>
              <a:rPr lang="en-US" dirty="0"/>
              <a:t>((((((((((((((((((((   ))))))))))))))))))))))</a:t>
            </a:r>
          </a:p>
        </p:txBody>
      </p:sp>
      <p:sp>
        <p:nvSpPr>
          <p:cNvPr id="48" name="TextBox 47"/>
          <p:cNvSpPr txBox="1"/>
          <p:nvPr/>
        </p:nvSpPr>
        <p:spPr>
          <a:xfrm rot="1032298">
            <a:off x="1220384" y="5574829"/>
            <a:ext cx="3305713" cy="369332"/>
          </a:xfrm>
          <a:prstGeom prst="rect">
            <a:avLst/>
          </a:prstGeom>
          <a:noFill/>
        </p:spPr>
        <p:txBody>
          <a:bodyPr wrap="none" rtlCol="0">
            <a:spAutoFit/>
          </a:bodyPr>
          <a:lstStyle/>
          <a:p>
            <a:r>
              <a:rPr lang="en-US" dirty="0"/>
              <a:t>((((((((((((((((((((   ))))))))))))))))))))))</a:t>
            </a:r>
          </a:p>
        </p:txBody>
      </p:sp>
      <p:sp>
        <p:nvSpPr>
          <p:cNvPr id="49" name="TextBox 48"/>
          <p:cNvSpPr txBox="1"/>
          <p:nvPr/>
        </p:nvSpPr>
        <p:spPr>
          <a:xfrm rot="21074584">
            <a:off x="8523693" y="5927994"/>
            <a:ext cx="3305713" cy="369332"/>
          </a:xfrm>
          <a:prstGeom prst="rect">
            <a:avLst/>
          </a:prstGeom>
          <a:noFill/>
        </p:spPr>
        <p:txBody>
          <a:bodyPr wrap="none" rtlCol="0">
            <a:spAutoFit/>
          </a:bodyPr>
          <a:lstStyle/>
          <a:p>
            <a:r>
              <a:rPr lang="en-US" dirty="0"/>
              <a:t>((((((((((((((((((((   ))))))))))))))))))))))</a:t>
            </a:r>
          </a:p>
        </p:txBody>
      </p:sp>
      <p:sp>
        <p:nvSpPr>
          <p:cNvPr id="50" name="TextBox 49"/>
          <p:cNvSpPr txBox="1"/>
          <p:nvPr/>
        </p:nvSpPr>
        <p:spPr>
          <a:xfrm rot="7308051">
            <a:off x="4050181" y="5078844"/>
            <a:ext cx="3305713" cy="369332"/>
          </a:xfrm>
          <a:prstGeom prst="rect">
            <a:avLst/>
          </a:prstGeom>
          <a:noFill/>
        </p:spPr>
        <p:txBody>
          <a:bodyPr wrap="none" rtlCol="0">
            <a:spAutoFit/>
          </a:bodyPr>
          <a:lstStyle/>
          <a:p>
            <a:r>
              <a:rPr lang="en-US" dirty="0"/>
              <a:t>((((((((((((((((((((   ))))))))))))))))))))))</a:t>
            </a:r>
          </a:p>
        </p:txBody>
      </p:sp>
      <p:sp>
        <p:nvSpPr>
          <p:cNvPr id="51" name="TextBox 50"/>
          <p:cNvSpPr txBox="1"/>
          <p:nvPr/>
        </p:nvSpPr>
        <p:spPr>
          <a:xfrm rot="606788">
            <a:off x="1947320" y="4167536"/>
            <a:ext cx="3305713" cy="369332"/>
          </a:xfrm>
          <a:prstGeom prst="rect">
            <a:avLst/>
          </a:prstGeom>
          <a:noFill/>
        </p:spPr>
        <p:txBody>
          <a:bodyPr wrap="none" rtlCol="0">
            <a:spAutoFit/>
          </a:bodyPr>
          <a:lstStyle/>
          <a:p>
            <a:r>
              <a:rPr lang="en-US" dirty="0"/>
              <a:t>((((((((((((((((((((   ))))))))))))))))))))))</a:t>
            </a:r>
          </a:p>
        </p:txBody>
      </p:sp>
      <p:sp>
        <p:nvSpPr>
          <p:cNvPr id="52" name="TextBox 51"/>
          <p:cNvSpPr txBox="1"/>
          <p:nvPr/>
        </p:nvSpPr>
        <p:spPr>
          <a:xfrm rot="19019266">
            <a:off x="827936" y="4522041"/>
            <a:ext cx="3305713" cy="369332"/>
          </a:xfrm>
          <a:prstGeom prst="rect">
            <a:avLst/>
          </a:prstGeom>
          <a:noFill/>
        </p:spPr>
        <p:txBody>
          <a:bodyPr wrap="none" rtlCol="0">
            <a:spAutoFit/>
          </a:bodyPr>
          <a:lstStyle/>
          <a:p>
            <a:r>
              <a:rPr lang="en-US" dirty="0"/>
              <a:t>((((((((((((((((((((   ))))))))))))))))))))))</a:t>
            </a:r>
          </a:p>
        </p:txBody>
      </p:sp>
      <p:sp>
        <p:nvSpPr>
          <p:cNvPr id="53" name="TextBox 52"/>
          <p:cNvSpPr txBox="1"/>
          <p:nvPr/>
        </p:nvSpPr>
        <p:spPr>
          <a:xfrm>
            <a:off x="6185427" y="5263511"/>
            <a:ext cx="1172116" cy="461665"/>
          </a:xfrm>
          <a:prstGeom prst="rect">
            <a:avLst/>
          </a:prstGeom>
          <a:noFill/>
        </p:spPr>
        <p:txBody>
          <a:bodyPr wrap="none" rtlCol="0">
            <a:spAutoFit/>
          </a:bodyPr>
          <a:lstStyle/>
          <a:p>
            <a:r>
              <a:rPr lang="en-US" sz="2400" dirty="0"/>
              <a:t>Hot Gas</a:t>
            </a:r>
          </a:p>
        </p:txBody>
      </p:sp>
      <p:sp>
        <p:nvSpPr>
          <p:cNvPr id="54" name="Lightning Bolt 53"/>
          <p:cNvSpPr/>
          <p:nvPr/>
        </p:nvSpPr>
        <p:spPr>
          <a:xfrm rot="-240000">
            <a:off x="7861663" y="180826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753600" y="18020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658225" y="20703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601200" y="28410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134350" y="2721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658225" y="3359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496550" y="24073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696200" y="1703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267759" y="40429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287000" y="34368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p:cNvSpPr/>
          <p:nvPr/>
        </p:nvSpPr>
        <p:spPr>
          <a:xfrm rot="-1260000">
            <a:off x="9894369" y="19039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rot="4320000">
            <a:off x="8482775" y="219423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65"/>
          <p:cNvSpPr/>
          <p:nvPr/>
        </p:nvSpPr>
        <p:spPr>
          <a:xfrm rot="-480000">
            <a:off x="8312355" y="285618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p:cNvSpPr/>
          <p:nvPr/>
        </p:nvSpPr>
        <p:spPr>
          <a:xfrm rot="-960000">
            <a:off x="9741968" y="297979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p:cNvSpPr/>
          <p:nvPr/>
        </p:nvSpPr>
        <p:spPr>
          <a:xfrm rot="2280000">
            <a:off x="10364826" y="2573320"/>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ghtning Bolt 68"/>
          <p:cNvSpPr/>
          <p:nvPr/>
        </p:nvSpPr>
        <p:spPr>
          <a:xfrm rot="-840000">
            <a:off x="8853939" y="351539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ightning Bolt 69"/>
          <p:cNvSpPr/>
          <p:nvPr/>
        </p:nvSpPr>
        <p:spPr>
          <a:xfrm rot="-5640000">
            <a:off x="9542441" y="382232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70"/>
          <p:cNvSpPr/>
          <p:nvPr/>
        </p:nvSpPr>
        <p:spPr>
          <a:xfrm rot="4140000">
            <a:off x="10107825" y="351837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755513" y="1581069"/>
            <a:ext cx="1965603" cy="369332"/>
          </a:xfrm>
          <a:prstGeom prst="rect">
            <a:avLst/>
          </a:prstGeom>
          <a:noFill/>
        </p:spPr>
        <p:txBody>
          <a:bodyPr wrap="none" rtlCol="0">
            <a:spAutoFit/>
          </a:bodyPr>
          <a:lstStyle/>
          <a:p>
            <a:r>
              <a:rPr lang="en-US" dirty="0"/>
              <a:t>(((((((((((   ))))))))))))</a:t>
            </a:r>
          </a:p>
        </p:txBody>
      </p:sp>
      <p:sp>
        <p:nvSpPr>
          <p:cNvPr id="73" name="TextBox 72"/>
          <p:cNvSpPr txBox="1"/>
          <p:nvPr/>
        </p:nvSpPr>
        <p:spPr>
          <a:xfrm rot="1096001">
            <a:off x="8880459" y="1674440"/>
            <a:ext cx="1965603" cy="369332"/>
          </a:xfrm>
          <a:prstGeom prst="rect">
            <a:avLst/>
          </a:prstGeom>
          <a:noFill/>
        </p:spPr>
        <p:txBody>
          <a:bodyPr wrap="none" rtlCol="0">
            <a:spAutoFit/>
          </a:bodyPr>
          <a:lstStyle/>
          <a:p>
            <a:r>
              <a:rPr lang="en-US" dirty="0"/>
              <a:t>(((((((((((   ))))))))))))</a:t>
            </a:r>
          </a:p>
        </p:txBody>
      </p:sp>
      <p:sp>
        <p:nvSpPr>
          <p:cNvPr id="74" name="TextBox 73"/>
          <p:cNvSpPr txBox="1"/>
          <p:nvPr/>
        </p:nvSpPr>
        <p:spPr>
          <a:xfrm rot="20591210">
            <a:off x="7778744" y="1901537"/>
            <a:ext cx="1965603" cy="369332"/>
          </a:xfrm>
          <a:prstGeom prst="rect">
            <a:avLst/>
          </a:prstGeom>
          <a:noFill/>
        </p:spPr>
        <p:txBody>
          <a:bodyPr wrap="none" rtlCol="0">
            <a:spAutoFit/>
          </a:bodyPr>
          <a:lstStyle/>
          <a:p>
            <a:r>
              <a:rPr lang="en-US" dirty="0"/>
              <a:t>(((((((((((   ))))))))))))</a:t>
            </a:r>
          </a:p>
        </p:txBody>
      </p:sp>
      <p:sp>
        <p:nvSpPr>
          <p:cNvPr id="75" name="TextBox 74"/>
          <p:cNvSpPr txBox="1"/>
          <p:nvPr/>
        </p:nvSpPr>
        <p:spPr>
          <a:xfrm>
            <a:off x="7197218" y="2590317"/>
            <a:ext cx="1965603" cy="369332"/>
          </a:xfrm>
          <a:prstGeom prst="rect">
            <a:avLst/>
          </a:prstGeom>
          <a:noFill/>
        </p:spPr>
        <p:txBody>
          <a:bodyPr wrap="none" rtlCol="0">
            <a:spAutoFit/>
          </a:bodyPr>
          <a:lstStyle/>
          <a:p>
            <a:r>
              <a:rPr lang="en-US" dirty="0"/>
              <a:t>(((((((((((   ))))))))))))</a:t>
            </a:r>
          </a:p>
        </p:txBody>
      </p:sp>
      <p:sp>
        <p:nvSpPr>
          <p:cNvPr id="76" name="TextBox 75"/>
          <p:cNvSpPr txBox="1"/>
          <p:nvPr/>
        </p:nvSpPr>
        <p:spPr>
          <a:xfrm rot="4824754">
            <a:off x="8722017" y="2739022"/>
            <a:ext cx="1965603" cy="369332"/>
          </a:xfrm>
          <a:prstGeom prst="rect">
            <a:avLst/>
          </a:prstGeom>
          <a:noFill/>
        </p:spPr>
        <p:txBody>
          <a:bodyPr wrap="none" rtlCol="0">
            <a:spAutoFit/>
          </a:bodyPr>
          <a:lstStyle/>
          <a:p>
            <a:r>
              <a:rPr lang="en-US" dirty="0"/>
              <a:t>(((((((((((   ))))))))))))</a:t>
            </a:r>
          </a:p>
        </p:txBody>
      </p:sp>
      <p:sp>
        <p:nvSpPr>
          <p:cNvPr id="77" name="TextBox 76"/>
          <p:cNvSpPr txBox="1"/>
          <p:nvPr/>
        </p:nvSpPr>
        <p:spPr>
          <a:xfrm rot="1538831">
            <a:off x="7812100" y="3248260"/>
            <a:ext cx="1965603" cy="369332"/>
          </a:xfrm>
          <a:prstGeom prst="rect">
            <a:avLst/>
          </a:prstGeom>
          <a:noFill/>
        </p:spPr>
        <p:txBody>
          <a:bodyPr wrap="none" rtlCol="0">
            <a:spAutoFit/>
          </a:bodyPr>
          <a:lstStyle/>
          <a:p>
            <a:r>
              <a:rPr lang="en-US" dirty="0"/>
              <a:t>(((((((((((   ))))))))))))</a:t>
            </a:r>
          </a:p>
        </p:txBody>
      </p:sp>
      <p:sp>
        <p:nvSpPr>
          <p:cNvPr id="78" name="TextBox 77"/>
          <p:cNvSpPr txBox="1"/>
          <p:nvPr/>
        </p:nvSpPr>
        <p:spPr>
          <a:xfrm rot="16458816">
            <a:off x="9549399" y="2228483"/>
            <a:ext cx="1965603" cy="369332"/>
          </a:xfrm>
          <a:prstGeom prst="rect">
            <a:avLst/>
          </a:prstGeom>
          <a:noFill/>
        </p:spPr>
        <p:txBody>
          <a:bodyPr wrap="none" rtlCol="0">
            <a:spAutoFit/>
          </a:bodyPr>
          <a:lstStyle/>
          <a:p>
            <a:r>
              <a:rPr lang="en-US" dirty="0"/>
              <a:t>(((((((((((   ))))))))))))</a:t>
            </a:r>
          </a:p>
        </p:txBody>
      </p:sp>
      <p:sp>
        <p:nvSpPr>
          <p:cNvPr id="79" name="TextBox 78"/>
          <p:cNvSpPr txBox="1"/>
          <p:nvPr/>
        </p:nvSpPr>
        <p:spPr>
          <a:xfrm rot="1195094">
            <a:off x="8420668" y="3928092"/>
            <a:ext cx="1965603" cy="369332"/>
          </a:xfrm>
          <a:prstGeom prst="rect">
            <a:avLst/>
          </a:prstGeom>
          <a:noFill/>
        </p:spPr>
        <p:txBody>
          <a:bodyPr wrap="none" rtlCol="0">
            <a:spAutoFit/>
          </a:bodyPr>
          <a:lstStyle/>
          <a:p>
            <a:r>
              <a:rPr lang="en-US" dirty="0"/>
              <a:t>(((((((((((   ))))))))))))</a:t>
            </a:r>
          </a:p>
        </p:txBody>
      </p:sp>
      <p:sp>
        <p:nvSpPr>
          <p:cNvPr id="80" name="TextBox 79"/>
          <p:cNvSpPr txBox="1"/>
          <p:nvPr/>
        </p:nvSpPr>
        <p:spPr>
          <a:xfrm rot="2555630">
            <a:off x="9429620" y="3323586"/>
            <a:ext cx="1965603" cy="369332"/>
          </a:xfrm>
          <a:prstGeom prst="rect">
            <a:avLst/>
          </a:prstGeom>
          <a:noFill/>
        </p:spPr>
        <p:txBody>
          <a:bodyPr wrap="none" rtlCol="0">
            <a:spAutoFit/>
          </a:bodyPr>
          <a:lstStyle/>
          <a:p>
            <a:r>
              <a:rPr lang="en-US" dirty="0"/>
              <a:t>(((((((((((   ))))))))))))</a:t>
            </a:r>
          </a:p>
        </p:txBody>
      </p:sp>
      <p:sp>
        <p:nvSpPr>
          <p:cNvPr id="81" name="TextBox 80"/>
          <p:cNvSpPr txBox="1"/>
          <p:nvPr/>
        </p:nvSpPr>
        <p:spPr>
          <a:xfrm>
            <a:off x="7321739" y="3388843"/>
            <a:ext cx="646331" cy="461665"/>
          </a:xfrm>
          <a:prstGeom prst="rect">
            <a:avLst/>
          </a:prstGeom>
          <a:noFill/>
        </p:spPr>
        <p:txBody>
          <a:bodyPr wrap="none" rtlCol="0">
            <a:spAutoFit/>
          </a:bodyPr>
          <a:lstStyle/>
          <a:p>
            <a:r>
              <a:rPr lang="en-US" sz="2400" dirty="0"/>
              <a:t>Gas</a:t>
            </a:r>
          </a:p>
        </p:txBody>
      </p:sp>
      <p:sp>
        <p:nvSpPr>
          <p:cNvPr id="82" name="Snip Single Corner Rectangle 81"/>
          <p:cNvSpPr/>
          <p:nvPr/>
        </p:nvSpPr>
        <p:spPr>
          <a:xfrm flipH="1" flipV="1">
            <a:off x="6810812" y="1347307"/>
            <a:ext cx="4516773" cy="3304744"/>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565362" y="1689381"/>
            <a:ext cx="3924058" cy="1191816"/>
          </a:xfrm>
          <a:prstGeom prst="roundRect">
            <a:avLst/>
          </a:prstGeom>
          <a:solidFill>
            <a:srgbClr val="9A0000"/>
          </a:solidFill>
          <a:ln>
            <a:noFill/>
          </a:ln>
          <a:effectLst>
            <a:outerShdw blurRad="50800" dist="38100" dir="5400000" algn="t" rotWithShape="0">
              <a:prstClr val="black">
                <a:alpha val="40000"/>
              </a:prstClr>
            </a:outerShdw>
          </a:effectLst>
        </p:spPr>
        <p:txBody>
          <a:bodyPr wrap="square" rtlCol="0">
            <a:spAutoFit/>
          </a:bodyPr>
          <a:lstStyle/>
          <a:p>
            <a:r>
              <a:rPr lang="en-US" sz="3200" dirty="0">
                <a:solidFill>
                  <a:schemeClr val="bg1"/>
                </a:solidFill>
              </a:rPr>
              <a:t>Hotter gases can hold more moisture</a:t>
            </a:r>
          </a:p>
        </p:txBody>
      </p:sp>
      <p:sp>
        <p:nvSpPr>
          <p:cNvPr id="84" name="Teardrop 83"/>
          <p:cNvSpPr/>
          <p:nvPr/>
        </p:nvSpPr>
        <p:spPr>
          <a:xfrm rot="-2460000">
            <a:off x="7461331" y="2067854"/>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p:cNvSpPr/>
          <p:nvPr/>
        </p:nvSpPr>
        <p:spPr>
          <a:xfrm rot="-2460000">
            <a:off x="10121004" y="153522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2460000">
            <a:off x="8238557" y="344600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p:cNvSpPr/>
          <p:nvPr/>
        </p:nvSpPr>
        <p:spPr>
          <a:xfrm rot="-2460000">
            <a:off x="9288120" y="317773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ardrop 87"/>
          <p:cNvSpPr/>
          <p:nvPr/>
        </p:nvSpPr>
        <p:spPr>
          <a:xfrm rot="-2460000">
            <a:off x="10200579" y="393652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ardrop 88"/>
          <p:cNvSpPr/>
          <p:nvPr/>
        </p:nvSpPr>
        <p:spPr>
          <a:xfrm rot="-2460000">
            <a:off x="9982378" y="2491148"/>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ardrop 89"/>
          <p:cNvSpPr/>
          <p:nvPr/>
        </p:nvSpPr>
        <p:spPr>
          <a:xfrm rot="-2460000">
            <a:off x="9094538" y="2243451"/>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ardrop 90"/>
          <p:cNvSpPr/>
          <p:nvPr/>
        </p:nvSpPr>
        <p:spPr>
          <a:xfrm rot="-2460000">
            <a:off x="8786905" y="300587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ardrop 91"/>
          <p:cNvSpPr/>
          <p:nvPr/>
        </p:nvSpPr>
        <p:spPr>
          <a:xfrm rot="-2460000">
            <a:off x="1930387" y="445841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92"/>
          <p:cNvSpPr/>
          <p:nvPr/>
        </p:nvSpPr>
        <p:spPr>
          <a:xfrm rot="-2460000">
            <a:off x="8948190" y="5444130"/>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2460000">
            <a:off x="8269810" y="5551411"/>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2460000">
            <a:off x="8579905" y="5100394"/>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rot="-2460000">
            <a:off x="7930949" y="5201466"/>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ardrop 96"/>
          <p:cNvSpPr/>
          <p:nvPr/>
        </p:nvSpPr>
        <p:spPr>
          <a:xfrm rot="-2460000">
            <a:off x="7733251" y="5713097"/>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2460000">
            <a:off x="7475409" y="499942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2460000">
            <a:off x="3639157" y="5434129"/>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rot="-2460000">
            <a:off x="3067316" y="5226198"/>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ardrop 100"/>
          <p:cNvSpPr/>
          <p:nvPr/>
        </p:nvSpPr>
        <p:spPr>
          <a:xfrm rot="-2460000">
            <a:off x="3692087" y="3839243"/>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2460000">
            <a:off x="4454050" y="618630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2460000">
            <a:off x="6726668" y="5013546"/>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ardrop 103"/>
          <p:cNvSpPr/>
          <p:nvPr/>
        </p:nvSpPr>
        <p:spPr>
          <a:xfrm rot="-2460000">
            <a:off x="5998261" y="5669916"/>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p:cNvSpPr/>
          <p:nvPr/>
        </p:nvSpPr>
        <p:spPr>
          <a:xfrm rot="-2460000">
            <a:off x="6047471" y="5095008"/>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ardrop 105"/>
          <p:cNvSpPr/>
          <p:nvPr/>
        </p:nvSpPr>
        <p:spPr>
          <a:xfrm rot="-2460000">
            <a:off x="3862761" y="4699881"/>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106"/>
          <p:cNvSpPr/>
          <p:nvPr/>
        </p:nvSpPr>
        <p:spPr>
          <a:xfrm rot="-2460000">
            <a:off x="5541634" y="5842566"/>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107"/>
          <p:cNvSpPr/>
          <p:nvPr/>
        </p:nvSpPr>
        <p:spPr>
          <a:xfrm rot="-2460000">
            <a:off x="4740575" y="555141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2460000">
            <a:off x="3314153" y="464596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2460000">
            <a:off x="2725968" y="4766572"/>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2460000">
            <a:off x="2312780" y="5150855"/>
            <a:ext cx="230699" cy="2549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44FC69A-90DC-45C7-9D40-3111C339F881}"/>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55974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4E8EC5-6D0E-4F82-BE73-2219708ED7FA}"/>
              </a:ext>
            </a:extLst>
          </p:cNvPr>
          <p:cNvSpPr>
            <a:spLocks noGrp="1"/>
          </p:cNvSpPr>
          <p:nvPr>
            <p:ph type="title"/>
          </p:nvPr>
        </p:nvSpPr>
        <p:spPr/>
        <p:txBody>
          <a:bodyPr/>
          <a:lstStyle/>
          <a:p>
            <a:pPr algn="l"/>
            <a:r>
              <a:rPr lang="en-US" dirty="0">
                <a:solidFill>
                  <a:schemeClr val="tx1"/>
                </a:solidFill>
              </a:rPr>
              <a:t>Relative Humidity</a:t>
            </a:r>
          </a:p>
        </p:txBody>
      </p:sp>
      <p:pic>
        <p:nvPicPr>
          <p:cNvPr id="6" name="Picture 5">
            <a:extLst>
              <a:ext uri="{FF2B5EF4-FFF2-40B4-BE49-F238E27FC236}">
                <a16:creationId xmlns:a16="http://schemas.microsoft.com/office/drawing/2014/main" id="{942F0BF8-9601-4CF6-AC5A-77820F04AA7E}"/>
              </a:ext>
            </a:extLst>
          </p:cNvPr>
          <p:cNvPicPr>
            <a:picLocks noChangeAspect="1"/>
          </p:cNvPicPr>
          <p:nvPr/>
        </p:nvPicPr>
        <p:blipFill>
          <a:blip r:embed="rId3"/>
          <a:stretch>
            <a:fillRect/>
          </a:stretch>
        </p:blipFill>
        <p:spPr>
          <a:xfrm>
            <a:off x="2424142" y="1457562"/>
            <a:ext cx="6900031" cy="3942875"/>
          </a:xfrm>
          <a:prstGeom prst="rect">
            <a:avLst/>
          </a:prstGeom>
        </p:spPr>
      </p:pic>
      <p:sp>
        <p:nvSpPr>
          <p:cNvPr id="13" name="Rectangle 12">
            <a:extLst>
              <a:ext uri="{FF2B5EF4-FFF2-40B4-BE49-F238E27FC236}">
                <a16:creationId xmlns:a16="http://schemas.microsoft.com/office/drawing/2014/main" id="{B3B751D9-61CC-4FDC-B3BE-9730A58B46D5}"/>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272229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98C-D10F-473B-B406-39423D8108F2}"/>
              </a:ext>
            </a:extLst>
          </p:cNvPr>
          <p:cNvSpPr>
            <a:spLocks noGrp="1"/>
          </p:cNvSpPr>
          <p:nvPr>
            <p:ph type="title"/>
          </p:nvPr>
        </p:nvSpPr>
        <p:spPr/>
        <p:txBody>
          <a:bodyPr/>
          <a:lstStyle/>
          <a:p>
            <a:r>
              <a:rPr lang="en-US" dirty="0"/>
              <a:t>Electricity</a:t>
            </a:r>
          </a:p>
        </p:txBody>
      </p:sp>
      <p:sp>
        <p:nvSpPr>
          <p:cNvPr id="3" name="Content Placeholder 2">
            <a:extLst>
              <a:ext uri="{FF2B5EF4-FFF2-40B4-BE49-F238E27FC236}">
                <a16:creationId xmlns:a16="http://schemas.microsoft.com/office/drawing/2014/main" id="{BD5833F6-7301-4A39-A448-E1977158D30B}"/>
              </a:ext>
            </a:extLst>
          </p:cNvPr>
          <p:cNvSpPr>
            <a:spLocks noGrp="1"/>
          </p:cNvSpPr>
          <p:nvPr>
            <p:ph idx="1"/>
          </p:nvPr>
        </p:nvSpPr>
        <p:spPr>
          <a:xfrm>
            <a:off x="838200" y="1343548"/>
            <a:ext cx="10541000" cy="5119882"/>
          </a:xfrm>
        </p:spPr>
        <p:txBody>
          <a:bodyPr>
            <a:normAutofit/>
          </a:bodyPr>
          <a:lstStyle/>
          <a:p>
            <a:pPr>
              <a:spcBef>
                <a:spcPts val="0"/>
              </a:spcBef>
              <a:spcAft>
                <a:spcPts val="1200"/>
              </a:spcAft>
            </a:pPr>
            <a:r>
              <a:rPr lang="en-US" sz="2600" dirty="0"/>
              <a:t>Electrons are always moving.</a:t>
            </a:r>
          </a:p>
          <a:p>
            <a:pPr>
              <a:spcBef>
                <a:spcPts val="0"/>
              </a:spcBef>
              <a:spcAft>
                <a:spcPts val="1200"/>
              </a:spcAft>
            </a:pPr>
            <a:r>
              <a:rPr lang="en-US" sz="2600" dirty="0"/>
              <a:t>Electrical conductors have overlapping electron shells – allow for free movement of electrons through material.</a:t>
            </a:r>
          </a:p>
          <a:p>
            <a:pPr>
              <a:spcBef>
                <a:spcPts val="0"/>
              </a:spcBef>
              <a:spcAft>
                <a:spcPts val="1200"/>
              </a:spcAft>
            </a:pPr>
            <a:r>
              <a:rPr lang="en-US" sz="2600" dirty="0"/>
              <a:t>Electricity is a purposeful, directional transfer of energy in electrons through a conductor.</a:t>
            </a:r>
          </a:p>
          <a:p>
            <a:pPr>
              <a:spcBef>
                <a:spcPts val="0"/>
              </a:spcBef>
              <a:spcAft>
                <a:spcPts val="1200"/>
              </a:spcAft>
            </a:pPr>
            <a:r>
              <a:rPr lang="en-US" sz="2600" dirty="0"/>
              <a:t>A </a:t>
            </a:r>
            <a:r>
              <a:rPr lang="en-US" sz="2600" b="1" dirty="0"/>
              <a:t>Coulomb </a:t>
            </a:r>
            <a:r>
              <a:rPr lang="en-US" sz="2600" dirty="0"/>
              <a:t>(C) is the unit for measuring the amount of electrical charge, whether positive or negative.</a:t>
            </a:r>
          </a:p>
          <a:p>
            <a:pPr>
              <a:spcBef>
                <a:spcPts val="0"/>
              </a:spcBef>
              <a:spcAft>
                <a:spcPts val="1200"/>
              </a:spcAft>
            </a:pPr>
            <a:r>
              <a:rPr lang="en-US" sz="2600" dirty="0"/>
              <a:t>An </a:t>
            </a:r>
            <a:r>
              <a:rPr lang="en-US" sz="2600" b="1" dirty="0"/>
              <a:t>Ampere</a:t>
            </a:r>
            <a:r>
              <a:rPr lang="en-US" sz="2600" dirty="0"/>
              <a:t> (A) is the unit for measuring how many Coulombs move past a point in a second – current.</a:t>
            </a:r>
          </a:p>
          <a:p>
            <a:pPr>
              <a:spcBef>
                <a:spcPts val="0"/>
              </a:spcBef>
              <a:spcAft>
                <a:spcPts val="1200"/>
              </a:spcAft>
            </a:pPr>
            <a:r>
              <a:rPr lang="en-US" sz="2600" dirty="0"/>
              <a:t>A </a:t>
            </a:r>
            <a:r>
              <a:rPr lang="en-US" sz="2600" b="1" dirty="0"/>
              <a:t>Volt </a:t>
            </a:r>
            <a:r>
              <a:rPr lang="en-US" sz="2600" dirty="0"/>
              <a:t>(V) is the unit for measuring the potential (ability) for a charge to move - voltage.</a:t>
            </a:r>
          </a:p>
        </p:txBody>
      </p:sp>
      <p:sp>
        <p:nvSpPr>
          <p:cNvPr id="5" name="Rectangle 4">
            <a:extLst>
              <a:ext uri="{FF2B5EF4-FFF2-40B4-BE49-F238E27FC236}">
                <a16:creationId xmlns:a16="http://schemas.microsoft.com/office/drawing/2014/main" id="{F90AE589-2DCD-4DA1-9428-F51B58B8E226}"/>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357640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6FCA-FC48-4CC0-803C-D23E98F36F8F}"/>
              </a:ext>
            </a:extLst>
          </p:cNvPr>
          <p:cNvSpPr>
            <a:spLocks noGrp="1"/>
          </p:cNvSpPr>
          <p:nvPr>
            <p:ph type="title"/>
          </p:nvPr>
        </p:nvSpPr>
        <p:spPr/>
        <p:txBody>
          <a:bodyPr/>
          <a:lstStyle/>
          <a:p>
            <a:r>
              <a:rPr lang="en-US" dirty="0"/>
              <a:t>Electrical Current</a:t>
            </a:r>
          </a:p>
        </p:txBody>
      </p:sp>
      <p:sp>
        <p:nvSpPr>
          <p:cNvPr id="3" name="Content Placeholder 2">
            <a:extLst>
              <a:ext uri="{FF2B5EF4-FFF2-40B4-BE49-F238E27FC236}">
                <a16:creationId xmlns:a16="http://schemas.microsoft.com/office/drawing/2014/main" id="{4DD78ED0-BC81-48D5-BDF3-40A3CCFCE5E7}"/>
              </a:ext>
            </a:extLst>
          </p:cNvPr>
          <p:cNvSpPr>
            <a:spLocks noGrp="1"/>
          </p:cNvSpPr>
          <p:nvPr>
            <p:ph idx="1"/>
          </p:nvPr>
        </p:nvSpPr>
        <p:spPr>
          <a:xfrm>
            <a:off x="838200" y="1646827"/>
            <a:ext cx="10541000" cy="3564346"/>
          </a:xfrm>
        </p:spPr>
        <p:txBody>
          <a:bodyPr>
            <a:normAutofit/>
          </a:bodyPr>
          <a:lstStyle/>
          <a:p>
            <a:pPr>
              <a:spcBef>
                <a:spcPts val="0"/>
              </a:spcBef>
              <a:spcAft>
                <a:spcPts val="1200"/>
              </a:spcAft>
            </a:pPr>
            <a:r>
              <a:rPr lang="en-US" dirty="0"/>
              <a:t>Electrons do not “flow through” a conductor – not a row of soldiers marching in line.</a:t>
            </a:r>
          </a:p>
          <a:p>
            <a:pPr>
              <a:spcBef>
                <a:spcPts val="0"/>
              </a:spcBef>
              <a:spcAft>
                <a:spcPts val="1200"/>
              </a:spcAft>
            </a:pPr>
            <a:r>
              <a:rPr lang="en-US" dirty="0"/>
              <a:t>Electrons move and bump along through a conductor, passing their energy to each other and sometimes moving through the conductor.</a:t>
            </a:r>
          </a:p>
          <a:p>
            <a:pPr>
              <a:spcBef>
                <a:spcPts val="0"/>
              </a:spcBef>
              <a:spcAft>
                <a:spcPts val="1200"/>
              </a:spcAft>
            </a:pPr>
            <a:r>
              <a:rPr lang="en-US" dirty="0"/>
              <a:t>The work is done by the electrons. </a:t>
            </a:r>
          </a:p>
          <a:p>
            <a:pPr>
              <a:spcBef>
                <a:spcPts val="0"/>
              </a:spcBef>
              <a:spcAft>
                <a:spcPts val="1200"/>
              </a:spcAft>
            </a:pPr>
            <a:r>
              <a:rPr lang="en-US" dirty="0"/>
              <a:t>More electrons = greater current = more work can be done</a:t>
            </a:r>
          </a:p>
          <a:p>
            <a:pPr>
              <a:spcBef>
                <a:spcPts val="0"/>
              </a:spcBef>
              <a:spcAft>
                <a:spcPts val="1200"/>
              </a:spcAft>
            </a:pPr>
            <a:r>
              <a:rPr lang="en-US" dirty="0"/>
              <a:t>Measured in </a:t>
            </a:r>
            <a:r>
              <a:rPr lang="en-US" b="1" dirty="0"/>
              <a:t>Amperes</a:t>
            </a:r>
            <a:r>
              <a:rPr lang="en-US" dirty="0"/>
              <a:t>, or simply </a:t>
            </a:r>
            <a:r>
              <a:rPr lang="en-US" b="1" dirty="0"/>
              <a:t>Amps</a:t>
            </a:r>
            <a:r>
              <a:rPr lang="en-US" dirty="0"/>
              <a:t>.</a:t>
            </a:r>
          </a:p>
        </p:txBody>
      </p:sp>
      <p:sp>
        <p:nvSpPr>
          <p:cNvPr id="5" name="Rectangle 4">
            <a:extLst>
              <a:ext uri="{FF2B5EF4-FFF2-40B4-BE49-F238E27FC236}">
                <a16:creationId xmlns:a16="http://schemas.microsoft.com/office/drawing/2014/main" id="{970DAF65-C306-4A9B-8DC4-6893766F015C}"/>
              </a:ext>
            </a:extLst>
          </p:cNvPr>
          <p:cNvSpPr/>
          <p:nvPr/>
        </p:nvSpPr>
        <p:spPr>
          <a:xfrm>
            <a:off x="1424218" y="6485877"/>
            <a:ext cx="2831929" cy="276999"/>
          </a:xfrm>
          <a:prstGeom prst="rect">
            <a:avLst/>
          </a:prstGeom>
        </p:spPr>
        <p:txBody>
          <a:bodyPr wrap="none">
            <a:spAutoFit/>
          </a:bodyPr>
          <a:lstStyle/>
          <a:p>
            <a:pPr lvl="0"/>
            <a:r>
              <a:rPr lang="en-US" sz="1200" dirty="0">
                <a:solidFill>
                  <a:prstClr val="black">
                    <a:tint val="75000"/>
                  </a:prstClr>
                </a:solidFill>
              </a:rPr>
              <a:t>Building Science 2018 ©The NEED Project </a:t>
            </a:r>
          </a:p>
        </p:txBody>
      </p:sp>
    </p:spTree>
    <p:extLst>
      <p:ext uri="{BB962C8B-B14F-4D97-AF65-F5344CB8AC3E}">
        <p14:creationId xmlns:p14="http://schemas.microsoft.com/office/powerpoint/2010/main" val="605865143"/>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113</TotalTime>
  <Words>1270</Words>
  <Application>Microsoft Office PowerPoint</Application>
  <PresentationFormat>Widescreen</PresentationFormat>
  <Paragraphs>213</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NewTemp2017</vt:lpstr>
      <vt:lpstr>Building Science</vt:lpstr>
      <vt:lpstr>PowerPoint Presentation</vt:lpstr>
      <vt:lpstr>Transferring Thermal Energy</vt:lpstr>
      <vt:lpstr>Insulators…</vt:lpstr>
      <vt:lpstr>High Temperature = Fast Particles</vt:lpstr>
      <vt:lpstr>Temperature and Moisture</vt:lpstr>
      <vt:lpstr>Relative Humidity</vt:lpstr>
      <vt:lpstr>Electricity</vt:lpstr>
      <vt:lpstr>Electrical Current</vt:lpstr>
      <vt:lpstr>Voltage</vt:lpstr>
      <vt:lpstr>Voltage x Current = Power</vt:lpstr>
      <vt:lpstr>Common Residential Lighting Types</vt:lpstr>
      <vt:lpstr>Incandescent Lighting</vt:lpstr>
      <vt:lpstr>Fluorescent Lighting</vt:lpstr>
      <vt:lpstr>Light-emitting Diodes (LEDs)</vt:lpstr>
      <vt:lpstr>PowerPoint Presentation</vt:lpstr>
      <vt:lpstr>Building Science</vt:lpstr>
      <vt:lpstr>PowerPoint Presentation</vt:lpstr>
      <vt:lpstr>Attic Air Sealing</vt:lpstr>
      <vt:lpstr>Optimum Indoor Humidity</vt:lpstr>
      <vt:lpstr>Blower Door Test</vt:lpstr>
      <vt:lpstr>Building Science Activities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Science</dc:title>
  <dc:creator>Yvonne Cramer</dc:creator>
  <cp:lastModifiedBy>Kim Swan</cp:lastModifiedBy>
  <cp:revision>12</cp:revision>
  <dcterms:created xsi:type="dcterms:W3CDTF">2017-07-13T17:24:56Z</dcterms:created>
  <dcterms:modified xsi:type="dcterms:W3CDTF">2019-02-07T21:00:57Z</dcterms:modified>
</cp:coreProperties>
</file>