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59" r:id="rId3"/>
    <p:sldId id="295" r:id="rId4"/>
    <p:sldId id="258" r:id="rId5"/>
    <p:sldId id="260" r:id="rId6"/>
    <p:sldId id="261" r:id="rId7"/>
    <p:sldId id="293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5" r:id="rId19"/>
    <p:sldId id="276" r:id="rId20"/>
    <p:sldId id="272" r:id="rId21"/>
    <p:sldId id="277" r:id="rId22"/>
    <p:sldId id="278" r:id="rId23"/>
    <p:sldId id="279" r:id="rId24"/>
    <p:sldId id="280" r:id="rId25"/>
    <p:sldId id="281" r:id="rId26"/>
    <p:sldId id="282" r:id="rId27"/>
    <p:sldId id="294" r:id="rId28"/>
    <p:sldId id="29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74" autoAdjust="0"/>
    <p:restoredTop sz="94660"/>
  </p:normalViewPr>
  <p:slideViewPr>
    <p:cSldViewPr snapToGrid="0">
      <p:cViewPr varScale="1">
        <p:scale>
          <a:sx n="90" d="100"/>
          <a:sy n="90" d="100"/>
        </p:scale>
        <p:origin x="38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C733A-47BF-44C8-89BC-0A2E40A23047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5FB37-1950-4A7D-98E3-97A50C348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45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</a:t>
            </a:r>
            <a:r>
              <a:rPr lang="en-US" baseline="0" dirty="0"/>
              <a:t> United States generates more electricity from nuclear than any other country. However for some countries like France, nuclear energy makes up a higher percentage of the country’s electricity production.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F6DC7-42D0-4462-AAB8-9911B5B533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627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1" t="9576" r="16277" b="22914"/>
          <a:stretch/>
        </p:blipFill>
        <p:spPr>
          <a:xfrm>
            <a:off x="9807581" y="4896739"/>
            <a:ext cx="2831759" cy="21618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18724487">
            <a:off x="8453064" y="5265366"/>
            <a:ext cx="4599706" cy="106601"/>
          </a:xfrm>
          <a:custGeom>
            <a:avLst/>
            <a:gdLst>
              <a:gd name="connsiteX0" fmla="*/ 0 w 4540003"/>
              <a:gd name="connsiteY0" fmla="*/ 0 h 106601"/>
              <a:gd name="connsiteX1" fmla="*/ 4540003 w 4540003"/>
              <a:gd name="connsiteY1" fmla="*/ 0 h 106601"/>
              <a:gd name="connsiteX2" fmla="*/ 4540003 w 4540003"/>
              <a:gd name="connsiteY2" fmla="*/ 106601 h 106601"/>
              <a:gd name="connsiteX3" fmla="*/ 0 w 4540003"/>
              <a:gd name="connsiteY3" fmla="*/ 106601 h 106601"/>
              <a:gd name="connsiteX4" fmla="*/ 0 w 4540003"/>
              <a:gd name="connsiteY4" fmla="*/ 0 h 106601"/>
              <a:gd name="connsiteX0" fmla="*/ 0 w 4599706"/>
              <a:gd name="connsiteY0" fmla="*/ 0 h 106601"/>
              <a:gd name="connsiteX1" fmla="*/ 4540003 w 4599706"/>
              <a:gd name="connsiteY1" fmla="*/ 0 h 106601"/>
              <a:gd name="connsiteX2" fmla="*/ 4599706 w 4599706"/>
              <a:gd name="connsiteY2" fmla="*/ 90033 h 106601"/>
              <a:gd name="connsiteX3" fmla="*/ 0 w 4599706"/>
              <a:gd name="connsiteY3" fmla="*/ 106601 h 106601"/>
              <a:gd name="connsiteX4" fmla="*/ 0 w 4599706"/>
              <a:gd name="connsiteY4" fmla="*/ 0 h 106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9706" h="106601">
                <a:moveTo>
                  <a:pt x="0" y="0"/>
                </a:moveTo>
                <a:lnTo>
                  <a:pt x="4540003" y="0"/>
                </a:lnTo>
                <a:lnTo>
                  <a:pt x="4599706" y="90033"/>
                </a:lnTo>
                <a:lnTo>
                  <a:pt x="0" y="10660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40825"/>
            <a:ext cx="10672764" cy="1517174"/>
          </a:xfrm>
          <a:custGeom>
            <a:avLst/>
            <a:gdLst>
              <a:gd name="connsiteX0" fmla="*/ 0 w 12192000"/>
              <a:gd name="connsiteY0" fmla="*/ 0 h 1517174"/>
              <a:gd name="connsiteX1" fmla="*/ 12192000 w 12192000"/>
              <a:gd name="connsiteY1" fmla="*/ 0 h 1517174"/>
              <a:gd name="connsiteX2" fmla="*/ 12192000 w 12192000"/>
              <a:gd name="connsiteY2" fmla="*/ 1517174 h 1517174"/>
              <a:gd name="connsiteX3" fmla="*/ 0 w 12192000"/>
              <a:gd name="connsiteY3" fmla="*/ 1517174 h 1517174"/>
              <a:gd name="connsiteX4" fmla="*/ 0 w 12192000"/>
              <a:gd name="connsiteY4" fmla="*/ 0 h 1517174"/>
              <a:gd name="connsiteX0" fmla="*/ 0 w 12192000"/>
              <a:gd name="connsiteY0" fmla="*/ 0 h 1517174"/>
              <a:gd name="connsiteX1" fmla="*/ 10906125 w 12192000"/>
              <a:gd name="connsiteY1" fmla="*/ 0 h 1517174"/>
              <a:gd name="connsiteX2" fmla="*/ 12192000 w 12192000"/>
              <a:gd name="connsiteY2" fmla="*/ 1517174 h 1517174"/>
              <a:gd name="connsiteX3" fmla="*/ 0 w 12192000"/>
              <a:gd name="connsiteY3" fmla="*/ 1517174 h 1517174"/>
              <a:gd name="connsiteX4" fmla="*/ 0 w 12192000"/>
              <a:gd name="connsiteY4" fmla="*/ 0 h 1517174"/>
              <a:gd name="connsiteX0" fmla="*/ 0 w 10906125"/>
              <a:gd name="connsiteY0" fmla="*/ 0 h 1517174"/>
              <a:gd name="connsiteX1" fmla="*/ 10906125 w 10906125"/>
              <a:gd name="connsiteY1" fmla="*/ 0 h 1517174"/>
              <a:gd name="connsiteX2" fmla="*/ 9563100 w 10906125"/>
              <a:gd name="connsiteY2" fmla="*/ 1517174 h 1517174"/>
              <a:gd name="connsiteX3" fmla="*/ 0 w 10906125"/>
              <a:gd name="connsiteY3" fmla="*/ 1517174 h 1517174"/>
              <a:gd name="connsiteX4" fmla="*/ 0 w 10906125"/>
              <a:gd name="connsiteY4" fmla="*/ 0 h 1517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06125" h="1517174">
                <a:moveTo>
                  <a:pt x="0" y="0"/>
                </a:moveTo>
                <a:lnTo>
                  <a:pt x="10906125" y="0"/>
                </a:lnTo>
                <a:lnTo>
                  <a:pt x="9563100" y="1517174"/>
                </a:lnTo>
                <a:lnTo>
                  <a:pt x="0" y="151717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89458" y="5635277"/>
            <a:ext cx="9389547" cy="541867"/>
          </a:xfrm>
        </p:spPr>
        <p:txBody>
          <a:bodyPr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389459" y="6194076"/>
            <a:ext cx="8968854" cy="462846"/>
          </a:xfrm>
        </p:spPr>
        <p:txBody>
          <a:bodyPr anchor="b"/>
          <a:lstStyle>
            <a:lvl1pPr marL="0" indent="0">
              <a:buNone/>
              <a:defRPr sz="2400" b="1" i="1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-22574" y="-32945"/>
            <a:ext cx="12243879" cy="5374001"/>
          </a:xfrm>
          <a:custGeom>
            <a:avLst/>
            <a:gdLst>
              <a:gd name="connsiteX0" fmla="*/ 0 w 8658584"/>
              <a:gd name="connsiteY0" fmla="*/ 0 h 6694311"/>
              <a:gd name="connsiteX1" fmla="*/ 7542843 w 8658584"/>
              <a:gd name="connsiteY1" fmla="*/ 0 h 6694311"/>
              <a:gd name="connsiteX2" fmla="*/ 8658584 w 8658584"/>
              <a:gd name="connsiteY2" fmla="*/ 1115741 h 6694311"/>
              <a:gd name="connsiteX3" fmla="*/ 8658584 w 8658584"/>
              <a:gd name="connsiteY3" fmla="*/ 6694311 h 6694311"/>
              <a:gd name="connsiteX4" fmla="*/ 0 w 8658584"/>
              <a:gd name="connsiteY4" fmla="*/ 6694311 h 6694311"/>
              <a:gd name="connsiteX5" fmla="*/ 0 w 8658584"/>
              <a:gd name="connsiteY5" fmla="*/ 0 h 6694311"/>
              <a:gd name="connsiteX0" fmla="*/ 0 w 8658584"/>
              <a:gd name="connsiteY0" fmla="*/ 0 h 6694311"/>
              <a:gd name="connsiteX1" fmla="*/ 6143021 w 8658584"/>
              <a:gd name="connsiteY1" fmla="*/ 0 h 6694311"/>
              <a:gd name="connsiteX2" fmla="*/ 8658584 w 8658584"/>
              <a:gd name="connsiteY2" fmla="*/ 1115741 h 6694311"/>
              <a:gd name="connsiteX3" fmla="*/ 8658584 w 8658584"/>
              <a:gd name="connsiteY3" fmla="*/ 6694311 h 6694311"/>
              <a:gd name="connsiteX4" fmla="*/ 0 w 8658584"/>
              <a:gd name="connsiteY4" fmla="*/ 6694311 h 6694311"/>
              <a:gd name="connsiteX5" fmla="*/ 0 w 8658584"/>
              <a:gd name="connsiteY5" fmla="*/ 0 h 6694311"/>
              <a:gd name="connsiteX0" fmla="*/ 0 w 8658584"/>
              <a:gd name="connsiteY0" fmla="*/ 0 h 6694311"/>
              <a:gd name="connsiteX1" fmla="*/ 6143021 w 8658584"/>
              <a:gd name="connsiteY1" fmla="*/ 0 h 6694311"/>
              <a:gd name="connsiteX2" fmla="*/ 8658584 w 8658584"/>
              <a:gd name="connsiteY2" fmla="*/ 2560719 h 6694311"/>
              <a:gd name="connsiteX3" fmla="*/ 8658584 w 8658584"/>
              <a:gd name="connsiteY3" fmla="*/ 6694311 h 6694311"/>
              <a:gd name="connsiteX4" fmla="*/ 0 w 8658584"/>
              <a:gd name="connsiteY4" fmla="*/ 6694311 h 6694311"/>
              <a:gd name="connsiteX5" fmla="*/ 0 w 8658584"/>
              <a:gd name="connsiteY5" fmla="*/ 0 h 6694311"/>
              <a:gd name="connsiteX0" fmla="*/ 0 w 8658584"/>
              <a:gd name="connsiteY0" fmla="*/ 0 h 6694311"/>
              <a:gd name="connsiteX1" fmla="*/ 5691465 w 8658584"/>
              <a:gd name="connsiteY1" fmla="*/ 0 h 6694311"/>
              <a:gd name="connsiteX2" fmla="*/ 8658584 w 8658584"/>
              <a:gd name="connsiteY2" fmla="*/ 2560719 h 6694311"/>
              <a:gd name="connsiteX3" fmla="*/ 8658584 w 8658584"/>
              <a:gd name="connsiteY3" fmla="*/ 6694311 h 6694311"/>
              <a:gd name="connsiteX4" fmla="*/ 0 w 8658584"/>
              <a:gd name="connsiteY4" fmla="*/ 6694311 h 6694311"/>
              <a:gd name="connsiteX5" fmla="*/ 0 w 8658584"/>
              <a:gd name="connsiteY5" fmla="*/ 0 h 6694311"/>
              <a:gd name="connsiteX0" fmla="*/ 0 w 8658584"/>
              <a:gd name="connsiteY0" fmla="*/ 0 h 6694311"/>
              <a:gd name="connsiteX1" fmla="*/ 5691465 w 8658584"/>
              <a:gd name="connsiteY1" fmla="*/ 0 h 6694311"/>
              <a:gd name="connsiteX2" fmla="*/ 8658584 w 8658584"/>
              <a:gd name="connsiteY2" fmla="*/ 3080008 h 6694311"/>
              <a:gd name="connsiteX3" fmla="*/ 8658584 w 8658584"/>
              <a:gd name="connsiteY3" fmla="*/ 6694311 h 6694311"/>
              <a:gd name="connsiteX4" fmla="*/ 0 w 8658584"/>
              <a:gd name="connsiteY4" fmla="*/ 6694311 h 6694311"/>
              <a:gd name="connsiteX5" fmla="*/ 0 w 8658584"/>
              <a:gd name="connsiteY5" fmla="*/ 0 h 6694311"/>
              <a:gd name="connsiteX0" fmla="*/ 0 w 8658584"/>
              <a:gd name="connsiteY0" fmla="*/ 0 h 6694311"/>
              <a:gd name="connsiteX1" fmla="*/ 5691465 w 8658584"/>
              <a:gd name="connsiteY1" fmla="*/ 0 h 6694311"/>
              <a:gd name="connsiteX2" fmla="*/ 8636006 w 8658584"/>
              <a:gd name="connsiteY2" fmla="*/ 2763920 h 6694311"/>
              <a:gd name="connsiteX3" fmla="*/ 8658584 w 8658584"/>
              <a:gd name="connsiteY3" fmla="*/ 6694311 h 6694311"/>
              <a:gd name="connsiteX4" fmla="*/ 0 w 8658584"/>
              <a:gd name="connsiteY4" fmla="*/ 6694311 h 6694311"/>
              <a:gd name="connsiteX5" fmla="*/ 0 w 8658584"/>
              <a:gd name="connsiteY5" fmla="*/ 0 h 6694311"/>
              <a:gd name="connsiteX0" fmla="*/ 0 w 8658584"/>
              <a:gd name="connsiteY0" fmla="*/ 22578 h 6716889"/>
              <a:gd name="connsiteX1" fmla="*/ 5510843 w 8658584"/>
              <a:gd name="connsiteY1" fmla="*/ 0 h 6716889"/>
              <a:gd name="connsiteX2" fmla="*/ 8636006 w 8658584"/>
              <a:gd name="connsiteY2" fmla="*/ 2786498 h 6716889"/>
              <a:gd name="connsiteX3" fmla="*/ 8658584 w 8658584"/>
              <a:gd name="connsiteY3" fmla="*/ 6716889 h 6716889"/>
              <a:gd name="connsiteX4" fmla="*/ 0 w 8658584"/>
              <a:gd name="connsiteY4" fmla="*/ 6716889 h 6716889"/>
              <a:gd name="connsiteX5" fmla="*/ 0 w 8658584"/>
              <a:gd name="connsiteY5" fmla="*/ 22578 h 6716889"/>
              <a:gd name="connsiteX0" fmla="*/ 0 w 8658584"/>
              <a:gd name="connsiteY0" fmla="*/ 22578 h 6716889"/>
              <a:gd name="connsiteX1" fmla="*/ 5510843 w 8658584"/>
              <a:gd name="connsiteY1" fmla="*/ 0 h 6716889"/>
              <a:gd name="connsiteX2" fmla="*/ 8636006 w 8658584"/>
              <a:gd name="connsiteY2" fmla="*/ 2876809 h 6716889"/>
              <a:gd name="connsiteX3" fmla="*/ 8658584 w 8658584"/>
              <a:gd name="connsiteY3" fmla="*/ 6716889 h 6716889"/>
              <a:gd name="connsiteX4" fmla="*/ 0 w 8658584"/>
              <a:gd name="connsiteY4" fmla="*/ 6716889 h 6716889"/>
              <a:gd name="connsiteX5" fmla="*/ 0 w 8658584"/>
              <a:gd name="connsiteY5" fmla="*/ 22578 h 6716889"/>
              <a:gd name="connsiteX0" fmla="*/ 0 w 8658584"/>
              <a:gd name="connsiteY0" fmla="*/ 1 h 6694312"/>
              <a:gd name="connsiteX1" fmla="*/ 6280495 w 8658584"/>
              <a:gd name="connsiteY1" fmla="*/ 6819 h 6694312"/>
              <a:gd name="connsiteX2" fmla="*/ 8636006 w 8658584"/>
              <a:gd name="connsiteY2" fmla="*/ 2854232 h 6694312"/>
              <a:gd name="connsiteX3" fmla="*/ 8658584 w 8658584"/>
              <a:gd name="connsiteY3" fmla="*/ 6694312 h 6694312"/>
              <a:gd name="connsiteX4" fmla="*/ 0 w 8658584"/>
              <a:gd name="connsiteY4" fmla="*/ 6694312 h 6694312"/>
              <a:gd name="connsiteX5" fmla="*/ 0 w 8658584"/>
              <a:gd name="connsiteY5" fmla="*/ 1 h 6694312"/>
              <a:gd name="connsiteX0" fmla="*/ 0 w 8684109"/>
              <a:gd name="connsiteY0" fmla="*/ 0 h 6694311"/>
              <a:gd name="connsiteX1" fmla="*/ 6280495 w 8684109"/>
              <a:gd name="connsiteY1" fmla="*/ 6818 h 6694311"/>
              <a:gd name="connsiteX2" fmla="*/ 8684109 w 8684109"/>
              <a:gd name="connsiteY2" fmla="*/ 3265770 h 6694311"/>
              <a:gd name="connsiteX3" fmla="*/ 8658584 w 8684109"/>
              <a:gd name="connsiteY3" fmla="*/ 6694311 h 6694311"/>
              <a:gd name="connsiteX4" fmla="*/ 0 w 8684109"/>
              <a:gd name="connsiteY4" fmla="*/ 6694311 h 6694311"/>
              <a:gd name="connsiteX5" fmla="*/ 0 w 8684109"/>
              <a:gd name="connsiteY5" fmla="*/ 0 h 6694311"/>
              <a:gd name="connsiteX0" fmla="*/ 0 w 8684109"/>
              <a:gd name="connsiteY0" fmla="*/ 0 h 6694311"/>
              <a:gd name="connsiteX1" fmla="*/ 6280495 w 8684109"/>
              <a:gd name="connsiteY1" fmla="*/ 6818 h 6694311"/>
              <a:gd name="connsiteX2" fmla="*/ 8684109 w 8684109"/>
              <a:gd name="connsiteY2" fmla="*/ 3265771 h 6694311"/>
              <a:gd name="connsiteX3" fmla="*/ 8658584 w 8684109"/>
              <a:gd name="connsiteY3" fmla="*/ 6694311 h 6694311"/>
              <a:gd name="connsiteX4" fmla="*/ 0 w 8684109"/>
              <a:gd name="connsiteY4" fmla="*/ 6694311 h 6694311"/>
              <a:gd name="connsiteX5" fmla="*/ 0 w 8684109"/>
              <a:gd name="connsiteY5" fmla="*/ 0 h 6694311"/>
              <a:gd name="connsiteX0" fmla="*/ 0 w 8684109"/>
              <a:gd name="connsiteY0" fmla="*/ 0 h 6694311"/>
              <a:gd name="connsiteX1" fmla="*/ 6280495 w 8684109"/>
              <a:gd name="connsiteY1" fmla="*/ 6818 h 6694311"/>
              <a:gd name="connsiteX2" fmla="*/ 8684109 w 8684109"/>
              <a:gd name="connsiteY2" fmla="*/ 3265771 h 6694311"/>
              <a:gd name="connsiteX3" fmla="*/ 8658584 w 8684109"/>
              <a:gd name="connsiteY3" fmla="*/ 6694311 h 6694311"/>
              <a:gd name="connsiteX4" fmla="*/ 0 w 8684109"/>
              <a:gd name="connsiteY4" fmla="*/ 6694311 h 6694311"/>
              <a:gd name="connsiteX5" fmla="*/ 0 w 8684109"/>
              <a:gd name="connsiteY5" fmla="*/ 0 h 6694311"/>
              <a:gd name="connsiteX0" fmla="*/ 0 w 8684109"/>
              <a:gd name="connsiteY0" fmla="*/ 0 h 6694311"/>
              <a:gd name="connsiteX1" fmla="*/ 6280495 w 8684109"/>
              <a:gd name="connsiteY1" fmla="*/ 6818 h 6694311"/>
              <a:gd name="connsiteX2" fmla="*/ 8684109 w 8684109"/>
              <a:gd name="connsiteY2" fmla="*/ 3265771 h 6694311"/>
              <a:gd name="connsiteX3" fmla="*/ 8674619 w 8684109"/>
              <a:gd name="connsiteY3" fmla="*/ 6694311 h 6694311"/>
              <a:gd name="connsiteX4" fmla="*/ 0 w 8684109"/>
              <a:gd name="connsiteY4" fmla="*/ 6694311 h 6694311"/>
              <a:gd name="connsiteX5" fmla="*/ 0 w 8684109"/>
              <a:gd name="connsiteY5" fmla="*/ 0 h 6694311"/>
              <a:gd name="connsiteX0" fmla="*/ 0 w 8684109"/>
              <a:gd name="connsiteY0" fmla="*/ 0 h 6840557"/>
              <a:gd name="connsiteX1" fmla="*/ 6280495 w 8684109"/>
              <a:gd name="connsiteY1" fmla="*/ 6818 h 6840557"/>
              <a:gd name="connsiteX2" fmla="*/ 8684109 w 8684109"/>
              <a:gd name="connsiteY2" fmla="*/ 3265771 h 6840557"/>
              <a:gd name="connsiteX3" fmla="*/ 8674619 w 8684109"/>
              <a:gd name="connsiteY3" fmla="*/ 6840557 h 6840557"/>
              <a:gd name="connsiteX4" fmla="*/ 0 w 8684109"/>
              <a:gd name="connsiteY4" fmla="*/ 6694311 h 6840557"/>
              <a:gd name="connsiteX5" fmla="*/ 0 w 8684109"/>
              <a:gd name="connsiteY5" fmla="*/ 0 h 6840557"/>
              <a:gd name="connsiteX0" fmla="*/ 0 w 8684109"/>
              <a:gd name="connsiteY0" fmla="*/ 0 h 6840558"/>
              <a:gd name="connsiteX1" fmla="*/ 6280495 w 8684109"/>
              <a:gd name="connsiteY1" fmla="*/ 6818 h 6840558"/>
              <a:gd name="connsiteX2" fmla="*/ 8684109 w 8684109"/>
              <a:gd name="connsiteY2" fmla="*/ 3265771 h 6840558"/>
              <a:gd name="connsiteX3" fmla="*/ 8674619 w 8684109"/>
              <a:gd name="connsiteY3" fmla="*/ 6840557 h 6840558"/>
              <a:gd name="connsiteX4" fmla="*/ 20294 w 8684109"/>
              <a:gd name="connsiteY4" fmla="*/ 6840558 h 6840558"/>
              <a:gd name="connsiteX5" fmla="*/ 0 w 8684109"/>
              <a:gd name="connsiteY5" fmla="*/ 0 h 6840558"/>
              <a:gd name="connsiteX0" fmla="*/ 0 w 8695428"/>
              <a:gd name="connsiteY0" fmla="*/ 29743 h 6870301"/>
              <a:gd name="connsiteX1" fmla="*/ 8695428 w 8695428"/>
              <a:gd name="connsiteY1" fmla="*/ 0 h 6870301"/>
              <a:gd name="connsiteX2" fmla="*/ 8684109 w 8695428"/>
              <a:gd name="connsiteY2" fmla="*/ 3295514 h 6870301"/>
              <a:gd name="connsiteX3" fmla="*/ 8674619 w 8695428"/>
              <a:gd name="connsiteY3" fmla="*/ 6870300 h 6870301"/>
              <a:gd name="connsiteX4" fmla="*/ 20294 w 8695428"/>
              <a:gd name="connsiteY4" fmla="*/ 6870301 h 6870301"/>
              <a:gd name="connsiteX5" fmla="*/ 0 w 8695428"/>
              <a:gd name="connsiteY5" fmla="*/ 29743 h 6870301"/>
              <a:gd name="connsiteX0" fmla="*/ 0 w 8695428"/>
              <a:gd name="connsiteY0" fmla="*/ 29743 h 6870301"/>
              <a:gd name="connsiteX1" fmla="*/ 8695428 w 8695428"/>
              <a:gd name="connsiteY1" fmla="*/ 0 h 6870301"/>
              <a:gd name="connsiteX2" fmla="*/ 8684109 w 8695428"/>
              <a:gd name="connsiteY2" fmla="*/ 3295514 h 6870301"/>
              <a:gd name="connsiteX3" fmla="*/ 7944051 w 8695428"/>
              <a:gd name="connsiteY3" fmla="*/ 6870300 h 6870301"/>
              <a:gd name="connsiteX4" fmla="*/ 20294 w 8695428"/>
              <a:gd name="connsiteY4" fmla="*/ 6870301 h 6870301"/>
              <a:gd name="connsiteX5" fmla="*/ 0 w 8695428"/>
              <a:gd name="connsiteY5" fmla="*/ 29743 h 6870301"/>
              <a:gd name="connsiteX0" fmla="*/ 0 w 8695428"/>
              <a:gd name="connsiteY0" fmla="*/ 29743 h 6870301"/>
              <a:gd name="connsiteX1" fmla="*/ 8695428 w 8695428"/>
              <a:gd name="connsiteY1" fmla="*/ 0 h 6870301"/>
              <a:gd name="connsiteX2" fmla="*/ 8684109 w 8695428"/>
              <a:gd name="connsiteY2" fmla="*/ 3295514 h 6870301"/>
              <a:gd name="connsiteX3" fmla="*/ 7781702 w 8695428"/>
              <a:gd name="connsiteY3" fmla="*/ 6870300 h 6870301"/>
              <a:gd name="connsiteX4" fmla="*/ 20294 w 8695428"/>
              <a:gd name="connsiteY4" fmla="*/ 6870301 h 6870301"/>
              <a:gd name="connsiteX5" fmla="*/ 0 w 8695428"/>
              <a:gd name="connsiteY5" fmla="*/ 29743 h 6870301"/>
              <a:gd name="connsiteX0" fmla="*/ 0 w 8695428"/>
              <a:gd name="connsiteY0" fmla="*/ 29743 h 6870301"/>
              <a:gd name="connsiteX1" fmla="*/ 8695428 w 8695428"/>
              <a:gd name="connsiteY1" fmla="*/ 0 h 6870301"/>
              <a:gd name="connsiteX2" fmla="*/ 8684109 w 8695428"/>
              <a:gd name="connsiteY2" fmla="*/ 3295514 h 6870301"/>
              <a:gd name="connsiteX3" fmla="*/ 7781702 w 8695428"/>
              <a:gd name="connsiteY3" fmla="*/ 6870300 h 6870301"/>
              <a:gd name="connsiteX4" fmla="*/ 20294 w 8695428"/>
              <a:gd name="connsiteY4" fmla="*/ 6870301 h 6870301"/>
              <a:gd name="connsiteX5" fmla="*/ 0 w 8695428"/>
              <a:gd name="connsiteY5" fmla="*/ 29743 h 6870301"/>
              <a:gd name="connsiteX0" fmla="*/ 0 w 8695428"/>
              <a:gd name="connsiteY0" fmla="*/ 29743 h 6870301"/>
              <a:gd name="connsiteX1" fmla="*/ 8695428 w 8695428"/>
              <a:gd name="connsiteY1" fmla="*/ 0 h 6870301"/>
              <a:gd name="connsiteX2" fmla="*/ 8694255 w 8695428"/>
              <a:gd name="connsiteY2" fmla="*/ 5525771 h 6870301"/>
              <a:gd name="connsiteX3" fmla="*/ 7781702 w 8695428"/>
              <a:gd name="connsiteY3" fmla="*/ 6870300 h 6870301"/>
              <a:gd name="connsiteX4" fmla="*/ 20294 w 8695428"/>
              <a:gd name="connsiteY4" fmla="*/ 6870301 h 6870301"/>
              <a:gd name="connsiteX5" fmla="*/ 0 w 8695428"/>
              <a:gd name="connsiteY5" fmla="*/ 29743 h 6870301"/>
              <a:gd name="connsiteX0" fmla="*/ 0 w 8695428"/>
              <a:gd name="connsiteY0" fmla="*/ 29743 h 6870301"/>
              <a:gd name="connsiteX1" fmla="*/ 8695428 w 8695428"/>
              <a:gd name="connsiteY1" fmla="*/ 0 h 6870301"/>
              <a:gd name="connsiteX2" fmla="*/ 8694255 w 8695428"/>
              <a:gd name="connsiteY2" fmla="*/ 5525771 h 6870301"/>
              <a:gd name="connsiteX3" fmla="*/ 7781702 w 8695428"/>
              <a:gd name="connsiteY3" fmla="*/ 6870300 h 6870301"/>
              <a:gd name="connsiteX4" fmla="*/ 20294 w 8695428"/>
              <a:gd name="connsiteY4" fmla="*/ 6870301 h 6870301"/>
              <a:gd name="connsiteX5" fmla="*/ 0 w 8695428"/>
              <a:gd name="connsiteY5" fmla="*/ 29743 h 6870301"/>
              <a:gd name="connsiteX0" fmla="*/ 0 w 8695428"/>
              <a:gd name="connsiteY0" fmla="*/ 29743 h 6870301"/>
              <a:gd name="connsiteX1" fmla="*/ 8695428 w 8695428"/>
              <a:gd name="connsiteY1" fmla="*/ 0 h 6870301"/>
              <a:gd name="connsiteX2" fmla="*/ 8694255 w 8695428"/>
              <a:gd name="connsiteY2" fmla="*/ 5525771 h 6870301"/>
              <a:gd name="connsiteX3" fmla="*/ 7720822 w 8695428"/>
              <a:gd name="connsiteY3" fmla="*/ 6870300 h 6870301"/>
              <a:gd name="connsiteX4" fmla="*/ 20294 w 8695428"/>
              <a:gd name="connsiteY4" fmla="*/ 6870301 h 6870301"/>
              <a:gd name="connsiteX5" fmla="*/ 0 w 8695428"/>
              <a:gd name="connsiteY5" fmla="*/ 29743 h 6870301"/>
              <a:gd name="connsiteX0" fmla="*/ 0 w 8695428"/>
              <a:gd name="connsiteY0" fmla="*/ 29743 h 6870301"/>
              <a:gd name="connsiteX1" fmla="*/ 8695428 w 8695428"/>
              <a:gd name="connsiteY1" fmla="*/ 0 h 6870301"/>
              <a:gd name="connsiteX2" fmla="*/ 8694255 w 8695428"/>
              <a:gd name="connsiteY2" fmla="*/ 5525771 h 6870301"/>
              <a:gd name="connsiteX3" fmla="*/ 7720822 w 8695428"/>
              <a:gd name="connsiteY3" fmla="*/ 6870300 h 6870301"/>
              <a:gd name="connsiteX4" fmla="*/ 20294 w 8695428"/>
              <a:gd name="connsiteY4" fmla="*/ 6870301 h 6870301"/>
              <a:gd name="connsiteX5" fmla="*/ 0 w 8695428"/>
              <a:gd name="connsiteY5" fmla="*/ 29743 h 6870301"/>
              <a:gd name="connsiteX0" fmla="*/ 0 w 8695428"/>
              <a:gd name="connsiteY0" fmla="*/ 29743 h 6870301"/>
              <a:gd name="connsiteX1" fmla="*/ 8695428 w 8695428"/>
              <a:gd name="connsiteY1" fmla="*/ 0 h 6870301"/>
              <a:gd name="connsiteX2" fmla="*/ 8694255 w 8695428"/>
              <a:gd name="connsiteY2" fmla="*/ 5525771 h 6870301"/>
              <a:gd name="connsiteX3" fmla="*/ 7558473 w 8695428"/>
              <a:gd name="connsiteY3" fmla="*/ 6870300 h 6870301"/>
              <a:gd name="connsiteX4" fmla="*/ 20294 w 8695428"/>
              <a:gd name="connsiteY4" fmla="*/ 6870301 h 6870301"/>
              <a:gd name="connsiteX5" fmla="*/ 0 w 8695428"/>
              <a:gd name="connsiteY5" fmla="*/ 29743 h 6870301"/>
              <a:gd name="connsiteX0" fmla="*/ 0 w 8695428"/>
              <a:gd name="connsiteY0" fmla="*/ 29743 h 6870301"/>
              <a:gd name="connsiteX1" fmla="*/ 8695428 w 8695428"/>
              <a:gd name="connsiteY1" fmla="*/ 0 h 6870301"/>
              <a:gd name="connsiteX2" fmla="*/ 8694255 w 8695428"/>
              <a:gd name="connsiteY2" fmla="*/ 5013909 h 6870301"/>
              <a:gd name="connsiteX3" fmla="*/ 7558473 w 8695428"/>
              <a:gd name="connsiteY3" fmla="*/ 6870300 h 6870301"/>
              <a:gd name="connsiteX4" fmla="*/ 20294 w 8695428"/>
              <a:gd name="connsiteY4" fmla="*/ 6870301 h 6870301"/>
              <a:gd name="connsiteX5" fmla="*/ 0 w 8695428"/>
              <a:gd name="connsiteY5" fmla="*/ 29743 h 6870301"/>
              <a:gd name="connsiteX0" fmla="*/ 0 w 8695428"/>
              <a:gd name="connsiteY0" fmla="*/ 29743 h 6870301"/>
              <a:gd name="connsiteX1" fmla="*/ 8695428 w 8695428"/>
              <a:gd name="connsiteY1" fmla="*/ 0 h 6870301"/>
              <a:gd name="connsiteX2" fmla="*/ 8694255 w 8695428"/>
              <a:gd name="connsiteY2" fmla="*/ 5013909 h 6870301"/>
              <a:gd name="connsiteX3" fmla="*/ 7558473 w 8695428"/>
              <a:gd name="connsiteY3" fmla="*/ 6870300 h 6870301"/>
              <a:gd name="connsiteX4" fmla="*/ 20294 w 8695428"/>
              <a:gd name="connsiteY4" fmla="*/ 6870301 h 6870301"/>
              <a:gd name="connsiteX5" fmla="*/ 0 w 8695428"/>
              <a:gd name="connsiteY5" fmla="*/ 29743 h 6870301"/>
              <a:gd name="connsiteX0" fmla="*/ 0 w 8695428"/>
              <a:gd name="connsiteY0" fmla="*/ 29743 h 6870301"/>
              <a:gd name="connsiteX1" fmla="*/ 8695428 w 8695428"/>
              <a:gd name="connsiteY1" fmla="*/ 0 h 6870301"/>
              <a:gd name="connsiteX2" fmla="*/ 8694255 w 8695428"/>
              <a:gd name="connsiteY2" fmla="*/ 5013909 h 6870301"/>
              <a:gd name="connsiteX3" fmla="*/ 7558473 w 8695428"/>
              <a:gd name="connsiteY3" fmla="*/ 6870300 h 6870301"/>
              <a:gd name="connsiteX4" fmla="*/ 20294 w 8695428"/>
              <a:gd name="connsiteY4" fmla="*/ 6870301 h 6870301"/>
              <a:gd name="connsiteX5" fmla="*/ 0 w 8695428"/>
              <a:gd name="connsiteY5" fmla="*/ 29743 h 6870301"/>
              <a:gd name="connsiteX0" fmla="*/ 0 w 8695428"/>
              <a:gd name="connsiteY0" fmla="*/ 29743 h 6870301"/>
              <a:gd name="connsiteX1" fmla="*/ 8695428 w 8695428"/>
              <a:gd name="connsiteY1" fmla="*/ 0 h 6870301"/>
              <a:gd name="connsiteX2" fmla="*/ 8694255 w 8695428"/>
              <a:gd name="connsiteY2" fmla="*/ 5013909 h 6870301"/>
              <a:gd name="connsiteX3" fmla="*/ 7588677 w 8695428"/>
              <a:gd name="connsiteY3" fmla="*/ 6870300 h 6870301"/>
              <a:gd name="connsiteX4" fmla="*/ 20294 w 8695428"/>
              <a:gd name="connsiteY4" fmla="*/ 6870301 h 6870301"/>
              <a:gd name="connsiteX5" fmla="*/ 0 w 8695428"/>
              <a:gd name="connsiteY5" fmla="*/ 29743 h 6870301"/>
              <a:gd name="connsiteX0" fmla="*/ 0 w 8695428"/>
              <a:gd name="connsiteY0" fmla="*/ 29743 h 6870301"/>
              <a:gd name="connsiteX1" fmla="*/ 8695428 w 8695428"/>
              <a:gd name="connsiteY1" fmla="*/ 0 h 6870301"/>
              <a:gd name="connsiteX2" fmla="*/ 8694255 w 8695428"/>
              <a:gd name="connsiteY2" fmla="*/ 4741823 h 6870301"/>
              <a:gd name="connsiteX3" fmla="*/ 7588677 w 8695428"/>
              <a:gd name="connsiteY3" fmla="*/ 6870300 h 6870301"/>
              <a:gd name="connsiteX4" fmla="*/ 20294 w 8695428"/>
              <a:gd name="connsiteY4" fmla="*/ 6870301 h 6870301"/>
              <a:gd name="connsiteX5" fmla="*/ 0 w 8695428"/>
              <a:gd name="connsiteY5" fmla="*/ 29743 h 6870301"/>
              <a:gd name="connsiteX0" fmla="*/ 0 w 8695428"/>
              <a:gd name="connsiteY0" fmla="*/ 29743 h 6870301"/>
              <a:gd name="connsiteX1" fmla="*/ 8695428 w 8695428"/>
              <a:gd name="connsiteY1" fmla="*/ 0 h 6870301"/>
              <a:gd name="connsiteX2" fmla="*/ 8694255 w 8695428"/>
              <a:gd name="connsiteY2" fmla="*/ 4741823 h 6870301"/>
              <a:gd name="connsiteX3" fmla="*/ 7588677 w 8695428"/>
              <a:gd name="connsiteY3" fmla="*/ 6870300 h 6870301"/>
              <a:gd name="connsiteX4" fmla="*/ 20294 w 8695428"/>
              <a:gd name="connsiteY4" fmla="*/ 6870301 h 6870301"/>
              <a:gd name="connsiteX5" fmla="*/ 0 w 8695428"/>
              <a:gd name="connsiteY5" fmla="*/ 29743 h 6870301"/>
              <a:gd name="connsiteX0" fmla="*/ 0 w 8695428"/>
              <a:gd name="connsiteY0" fmla="*/ 0 h 6876011"/>
              <a:gd name="connsiteX1" fmla="*/ 8695428 w 8695428"/>
              <a:gd name="connsiteY1" fmla="*/ 5710 h 6876011"/>
              <a:gd name="connsiteX2" fmla="*/ 8694255 w 8695428"/>
              <a:gd name="connsiteY2" fmla="*/ 4747533 h 6876011"/>
              <a:gd name="connsiteX3" fmla="*/ 7588677 w 8695428"/>
              <a:gd name="connsiteY3" fmla="*/ 6876010 h 6876011"/>
              <a:gd name="connsiteX4" fmla="*/ 20294 w 8695428"/>
              <a:gd name="connsiteY4" fmla="*/ 6876011 h 6876011"/>
              <a:gd name="connsiteX5" fmla="*/ 0 w 8695428"/>
              <a:gd name="connsiteY5" fmla="*/ 0 h 6876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95428" h="6876011">
                <a:moveTo>
                  <a:pt x="0" y="0"/>
                </a:moveTo>
                <a:lnTo>
                  <a:pt x="8695428" y="5710"/>
                </a:lnTo>
                <a:lnTo>
                  <a:pt x="8694255" y="4747533"/>
                </a:lnTo>
                <a:cubicBezTo>
                  <a:pt x="8630212" y="4756972"/>
                  <a:pt x="8048681" y="6053717"/>
                  <a:pt x="7588677" y="6876010"/>
                </a:cubicBezTo>
                <a:lnTo>
                  <a:pt x="20294" y="6876011"/>
                </a:lnTo>
                <a:cubicBezTo>
                  <a:pt x="13529" y="4595825"/>
                  <a:pt x="6765" y="2280186"/>
                  <a:pt x="0" y="0"/>
                </a:cubicBezTo>
                <a:close/>
              </a:path>
            </a:pathLst>
          </a:custGeom>
          <a:solidFill>
            <a:schemeClr val="tx1">
              <a:alpha val="48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157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21622" cy="775053"/>
          </a:xfrm>
        </p:spPr>
        <p:txBody>
          <a:bodyPr/>
          <a:lstStyle>
            <a:lvl1pPr algn="ctr">
              <a:defRPr>
                <a:solidFill>
                  <a:srgbClr val="00B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38200" y="1207908"/>
            <a:ext cx="5370689" cy="50348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299201" y="1207909"/>
            <a:ext cx="5260622" cy="24500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2999146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557962"/>
            <a:ext cx="1428750" cy="1428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42180" y="6557961"/>
            <a:ext cx="7930442" cy="142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6299200" y="3753373"/>
            <a:ext cx="5260622" cy="248938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536582"/>
            <a:ext cx="4668308" cy="533577"/>
          </a:xfrm>
          <a:solidFill>
            <a:schemeClr val="bg1"/>
          </a:solidFill>
        </p:spPr>
        <p:txBody>
          <a:bodyPr>
            <a:normAutofit/>
          </a:bodyPr>
          <a:lstStyle>
            <a:lvl1pPr algn="r">
              <a:defRPr sz="14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Add Subtitle or Photo Credit</a:t>
            </a:r>
          </a:p>
        </p:txBody>
      </p:sp>
    </p:spTree>
    <p:extLst>
      <p:ext uri="{BB962C8B-B14F-4D97-AF65-F5344CB8AC3E}">
        <p14:creationId xmlns:p14="http://schemas.microsoft.com/office/powerpoint/2010/main" val="1032801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5986206" y="5723548"/>
            <a:ext cx="6205794" cy="704963"/>
          </a:xfrm>
          <a:solidFill>
            <a:schemeClr val="bg1"/>
          </a:solidFill>
        </p:spPr>
        <p:txBody>
          <a:bodyPr anchor="ctr">
            <a:normAutofit/>
          </a:bodyPr>
          <a:lstStyle>
            <a:lvl1pPr>
              <a:defRPr sz="2400" b="1" i="1">
                <a:solidFill>
                  <a:srgbClr val="00B0F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2612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7976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flipV="1">
            <a:off x="0" y="0"/>
            <a:ext cx="221673" cy="6858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41000" cy="8766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1368601"/>
            <a:ext cx="10541000" cy="4808362"/>
          </a:xfrm>
        </p:spPr>
        <p:txBody>
          <a:bodyPr/>
          <a:lstStyle>
            <a:lvl1pPr marL="457200" indent="-457200">
              <a:buClr>
                <a:srgbClr val="00B0F0"/>
              </a:buClr>
              <a:buFont typeface="Arial" panose="020B0604020202020204" pitchFamily="34" charset="0"/>
              <a:buChar char="•"/>
              <a:defRPr b="0">
                <a:solidFill>
                  <a:schemeClr val="tx1"/>
                </a:solidFill>
              </a:defRPr>
            </a:lvl1pPr>
            <a:lvl2pPr marL="6858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2999146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557962"/>
            <a:ext cx="1428750" cy="1428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42180" y="6557961"/>
            <a:ext cx="7930442" cy="142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4"/>
          <p:cNvSpPr/>
          <p:nvPr/>
        </p:nvSpPr>
        <p:spPr>
          <a:xfrm rot="19717887">
            <a:off x="-69073" y="563933"/>
            <a:ext cx="460290" cy="498763"/>
          </a:xfrm>
          <a:custGeom>
            <a:avLst/>
            <a:gdLst>
              <a:gd name="connsiteX0" fmla="*/ 0 w 602243"/>
              <a:gd name="connsiteY0" fmla="*/ 498763 h 498763"/>
              <a:gd name="connsiteX1" fmla="*/ 301122 w 602243"/>
              <a:gd name="connsiteY1" fmla="*/ 0 h 498763"/>
              <a:gd name="connsiteX2" fmla="*/ 602243 w 602243"/>
              <a:gd name="connsiteY2" fmla="*/ 498763 h 498763"/>
              <a:gd name="connsiteX3" fmla="*/ 0 w 602243"/>
              <a:gd name="connsiteY3" fmla="*/ 498763 h 498763"/>
              <a:gd name="connsiteX0" fmla="*/ 0 w 493184"/>
              <a:gd name="connsiteY0" fmla="*/ 498763 h 498763"/>
              <a:gd name="connsiteX1" fmla="*/ 301122 w 493184"/>
              <a:gd name="connsiteY1" fmla="*/ 0 h 498763"/>
              <a:gd name="connsiteX2" fmla="*/ 493184 w 493184"/>
              <a:gd name="connsiteY2" fmla="*/ 464727 h 498763"/>
              <a:gd name="connsiteX3" fmla="*/ 0 w 493184"/>
              <a:gd name="connsiteY3" fmla="*/ 498763 h 498763"/>
              <a:gd name="connsiteX0" fmla="*/ 0 w 460290"/>
              <a:gd name="connsiteY0" fmla="*/ 498763 h 498763"/>
              <a:gd name="connsiteX1" fmla="*/ 301122 w 460290"/>
              <a:gd name="connsiteY1" fmla="*/ 0 h 498763"/>
              <a:gd name="connsiteX2" fmla="*/ 460290 w 460290"/>
              <a:gd name="connsiteY2" fmla="*/ 412221 h 498763"/>
              <a:gd name="connsiteX3" fmla="*/ 0 w 460290"/>
              <a:gd name="connsiteY3" fmla="*/ 498763 h 49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290" h="498763">
                <a:moveTo>
                  <a:pt x="0" y="498763"/>
                </a:moveTo>
                <a:lnTo>
                  <a:pt x="301122" y="0"/>
                </a:lnTo>
                <a:lnTo>
                  <a:pt x="460290" y="412221"/>
                </a:lnTo>
                <a:lnTo>
                  <a:pt x="0" y="498763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43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 flipV="1">
            <a:off x="0" y="0"/>
            <a:ext cx="221673" cy="6858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41000" cy="8766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4267200"/>
            <a:ext cx="10541000" cy="1966207"/>
          </a:xfrm>
        </p:spPr>
        <p:txBody>
          <a:bodyPr/>
          <a:lstStyle>
            <a:lvl1pPr marL="0" indent="0">
              <a:buClr>
                <a:srgbClr val="00B0F0"/>
              </a:buClr>
              <a:buFont typeface="Arial" panose="020B0604020202020204" pitchFamily="34" charset="0"/>
              <a:buNone/>
              <a:defRPr b="1">
                <a:solidFill>
                  <a:srgbClr val="00B0F0"/>
                </a:solidFill>
              </a:defRPr>
            </a:lvl1pPr>
            <a:lvl2pPr marL="6858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2999146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557962"/>
            <a:ext cx="1428750" cy="1428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42180" y="6557961"/>
            <a:ext cx="7930442" cy="142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838200" y="1368601"/>
            <a:ext cx="5190067" cy="2746728"/>
          </a:xfrm>
        </p:spPr>
        <p:txBody>
          <a:bodyPr/>
          <a:lstStyle>
            <a:lvl1pPr marL="0" indent="0">
              <a:buClr>
                <a:srgbClr val="00B0F0"/>
              </a:buClr>
              <a:buFont typeface="Arial" panose="020B0604020202020204" pitchFamily="34" charset="0"/>
              <a:buNone/>
              <a:defRPr b="1">
                <a:solidFill>
                  <a:srgbClr val="00B0F0"/>
                </a:solidFill>
              </a:defRPr>
            </a:lvl1pPr>
            <a:lvl2pPr marL="6858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6208889" y="1368601"/>
            <a:ext cx="5170311" cy="2746728"/>
          </a:xfrm>
        </p:spPr>
        <p:txBody>
          <a:bodyPr/>
          <a:lstStyle>
            <a:lvl1pPr marL="0" indent="0">
              <a:buClr>
                <a:srgbClr val="00B0F0"/>
              </a:buClr>
              <a:buFontTx/>
              <a:buNone/>
              <a:defRPr b="1">
                <a:solidFill>
                  <a:srgbClr val="00B0F0"/>
                </a:solidFill>
              </a:defRPr>
            </a:lvl1pPr>
            <a:lvl2pPr marL="6858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Isosceles Triangle 4"/>
          <p:cNvSpPr/>
          <p:nvPr/>
        </p:nvSpPr>
        <p:spPr>
          <a:xfrm rot="19717887">
            <a:off x="-69073" y="577787"/>
            <a:ext cx="460290" cy="498763"/>
          </a:xfrm>
          <a:custGeom>
            <a:avLst/>
            <a:gdLst>
              <a:gd name="connsiteX0" fmla="*/ 0 w 602243"/>
              <a:gd name="connsiteY0" fmla="*/ 498763 h 498763"/>
              <a:gd name="connsiteX1" fmla="*/ 301122 w 602243"/>
              <a:gd name="connsiteY1" fmla="*/ 0 h 498763"/>
              <a:gd name="connsiteX2" fmla="*/ 602243 w 602243"/>
              <a:gd name="connsiteY2" fmla="*/ 498763 h 498763"/>
              <a:gd name="connsiteX3" fmla="*/ 0 w 602243"/>
              <a:gd name="connsiteY3" fmla="*/ 498763 h 498763"/>
              <a:gd name="connsiteX0" fmla="*/ 0 w 493184"/>
              <a:gd name="connsiteY0" fmla="*/ 498763 h 498763"/>
              <a:gd name="connsiteX1" fmla="*/ 301122 w 493184"/>
              <a:gd name="connsiteY1" fmla="*/ 0 h 498763"/>
              <a:gd name="connsiteX2" fmla="*/ 493184 w 493184"/>
              <a:gd name="connsiteY2" fmla="*/ 464727 h 498763"/>
              <a:gd name="connsiteX3" fmla="*/ 0 w 493184"/>
              <a:gd name="connsiteY3" fmla="*/ 498763 h 498763"/>
              <a:gd name="connsiteX0" fmla="*/ 0 w 460290"/>
              <a:gd name="connsiteY0" fmla="*/ 498763 h 498763"/>
              <a:gd name="connsiteX1" fmla="*/ 301122 w 460290"/>
              <a:gd name="connsiteY1" fmla="*/ 0 h 498763"/>
              <a:gd name="connsiteX2" fmla="*/ 460290 w 460290"/>
              <a:gd name="connsiteY2" fmla="*/ 412221 h 498763"/>
              <a:gd name="connsiteX3" fmla="*/ 0 w 460290"/>
              <a:gd name="connsiteY3" fmla="*/ 498763 h 49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290" h="498763">
                <a:moveTo>
                  <a:pt x="0" y="498763"/>
                </a:moveTo>
                <a:lnTo>
                  <a:pt x="301122" y="0"/>
                </a:lnTo>
                <a:lnTo>
                  <a:pt x="460290" y="412221"/>
                </a:lnTo>
                <a:lnTo>
                  <a:pt x="0" y="498763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47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520" y="1521354"/>
            <a:ext cx="3917782" cy="41354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63066" y="873127"/>
            <a:ext cx="6290733" cy="876653"/>
          </a:xfrm>
        </p:spPr>
        <p:txBody>
          <a:bodyPr>
            <a:normAutofit/>
          </a:bodyPr>
          <a:lstStyle>
            <a:lvl1pPr algn="l">
              <a:defRPr sz="5400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7" name="Picture 2" descr="G:\NEED\NEED Materials\2015 Conversion\Catalog2015_16\pinterest-icon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067" y="4936065"/>
            <a:ext cx="720725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G:\NEED\NEED Materials\2014 Final Curriculum\Energy Rock Performances\Links\instagram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067" y="4021665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:\NEED\NEED Materials\2014 Final Curriculum\Energy Rock Performances\Links\twitter_ic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067" y="3031065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G:\NEED\NEED Materials\2014 Final Curriculum\Energy Rock Performances\Links\facebook-icon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867" y="1809719"/>
            <a:ext cx="884886" cy="114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6028267" y="2043640"/>
            <a:ext cx="5689071" cy="812447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028266" y="3058052"/>
            <a:ext cx="5689071" cy="83661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6028265" y="4048653"/>
            <a:ext cx="5689071" cy="77170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028265" y="4980514"/>
            <a:ext cx="5689071" cy="788107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1443034" y="6431138"/>
            <a:ext cx="2999146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6557962"/>
            <a:ext cx="1428750" cy="1428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442180" y="6557961"/>
            <a:ext cx="7930442" cy="142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71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6AB79-EEF7-4738-B635-4D2B6AD06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554B77-A07D-4457-B005-A3148BC3B6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2F4AB-B831-40E1-9A38-D83D23A6B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90B2C-3581-4725-8547-EAA9D2A09D4D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328DC7-23A2-47F5-9DA8-9CC4CB4B8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702D0-9BE0-4C55-BF53-1499805DE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567F6-DD12-40F4-8546-F4C3AC651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22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0" y="0"/>
            <a:ext cx="221673" cy="6858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31237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312378" cy="4351338"/>
          </a:xfrm>
        </p:spPr>
        <p:txBody>
          <a:bodyPr/>
          <a:lstStyle>
            <a:lvl1pPr marL="457200" indent="-457200">
              <a:buClr>
                <a:srgbClr val="00B0F0"/>
              </a:buClr>
              <a:buFont typeface="Arial" panose="020B0604020202020204" pitchFamily="34" charset="0"/>
              <a:buChar char="•"/>
              <a:defRPr b="0">
                <a:solidFill>
                  <a:schemeClr val="tx1"/>
                </a:solidFill>
              </a:defRPr>
            </a:lvl1pPr>
            <a:lvl2pPr marL="6858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445452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557962"/>
            <a:ext cx="1428750" cy="1428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398933" y="0"/>
            <a:ext cx="3793067" cy="342053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8398933" y="3556000"/>
            <a:ext cx="3793067" cy="3302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Isosceles Triangle 4"/>
          <p:cNvSpPr/>
          <p:nvPr/>
        </p:nvSpPr>
        <p:spPr>
          <a:xfrm rot="19717887">
            <a:off x="-69073" y="744044"/>
            <a:ext cx="460290" cy="498763"/>
          </a:xfrm>
          <a:custGeom>
            <a:avLst/>
            <a:gdLst>
              <a:gd name="connsiteX0" fmla="*/ 0 w 602243"/>
              <a:gd name="connsiteY0" fmla="*/ 498763 h 498763"/>
              <a:gd name="connsiteX1" fmla="*/ 301122 w 602243"/>
              <a:gd name="connsiteY1" fmla="*/ 0 h 498763"/>
              <a:gd name="connsiteX2" fmla="*/ 602243 w 602243"/>
              <a:gd name="connsiteY2" fmla="*/ 498763 h 498763"/>
              <a:gd name="connsiteX3" fmla="*/ 0 w 602243"/>
              <a:gd name="connsiteY3" fmla="*/ 498763 h 498763"/>
              <a:gd name="connsiteX0" fmla="*/ 0 w 493184"/>
              <a:gd name="connsiteY0" fmla="*/ 498763 h 498763"/>
              <a:gd name="connsiteX1" fmla="*/ 301122 w 493184"/>
              <a:gd name="connsiteY1" fmla="*/ 0 h 498763"/>
              <a:gd name="connsiteX2" fmla="*/ 493184 w 493184"/>
              <a:gd name="connsiteY2" fmla="*/ 464727 h 498763"/>
              <a:gd name="connsiteX3" fmla="*/ 0 w 493184"/>
              <a:gd name="connsiteY3" fmla="*/ 498763 h 498763"/>
              <a:gd name="connsiteX0" fmla="*/ 0 w 460290"/>
              <a:gd name="connsiteY0" fmla="*/ 498763 h 498763"/>
              <a:gd name="connsiteX1" fmla="*/ 301122 w 460290"/>
              <a:gd name="connsiteY1" fmla="*/ 0 h 498763"/>
              <a:gd name="connsiteX2" fmla="*/ 460290 w 460290"/>
              <a:gd name="connsiteY2" fmla="*/ 412221 h 498763"/>
              <a:gd name="connsiteX3" fmla="*/ 0 w 460290"/>
              <a:gd name="connsiteY3" fmla="*/ 498763 h 49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290" h="498763">
                <a:moveTo>
                  <a:pt x="0" y="498763"/>
                </a:moveTo>
                <a:lnTo>
                  <a:pt x="301122" y="0"/>
                </a:lnTo>
                <a:lnTo>
                  <a:pt x="460290" y="412221"/>
                </a:lnTo>
                <a:lnTo>
                  <a:pt x="0" y="498763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9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 flipV="1">
            <a:off x="0" y="0"/>
            <a:ext cx="221673" cy="6858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31237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312378" cy="4351338"/>
          </a:xfrm>
        </p:spPr>
        <p:txBody>
          <a:bodyPr/>
          <a:lstStyle>
            <a:lvl1pPr marL="457200" indent="-457200">
              <a:buClr>
                <a:srgbClr val="00B0F0"/>
              </a:buClr>
              <a:buFont typeface="Arial" panose="020B0604020202020204" pitchFamily="34" charset="0"/>
              <a:buChar char="•"/>
              <a:defRPr b="0">
                <a:solidFill>
                  <a:schemeClr val="tx1"/>
                </a:solidFill>
              </a:defRPr>
            </a:lvl1pPr>
            <a:lvl2pPr marL="6858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445452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557962"/>
            <a:ext cx="1428750" cy="1428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398933" y="0"/>
            <a:ext cx="3793067" cy="222391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8398933" y="2336800"/>
            <a:ext cx="3793067" cy="22126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8398932" y="4662311"/>
            <a:ext cx="3793067" cy="219568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Isosceles Triangle 4"/>
          <p:cNvSpPr/>
          <p:nvPr/>
        </p:nvSpPr>
        <p:spPr>
          <a:xfrm rot="19717887">
            <a:off x="-69073" y="744044"/>
            <a:ext cx="460290" cy="498763"/>
          </a:xfrm>
          <a:custGeom>
            <a:avLst/>
            <a:gdLst>
              <a:gd name="connsiteX0" fmla="*/ 0 w 602243"/>
              <a:gd name="connsiteY0" fmla="*/ 498763 h 498763"/>
              <a:gd name="connsiteX1" fmla="*/ 301122 w 602243"/>
              <a:gd name="connsiteY1" fmla="*/ 0 h 498763"/>
              <a:gd name="connsiteX2" fmla="*/ 602243 w 602243"/>
              <a:gd name="connsiteY2" fmla="*/ 498763 h 498763"/>
              <a:gd name="connsiteX3" fmla="*/ 0 w 602243"/>
              <a:gd name="connsiteY3" fmla="*/ 498763 h 498763"/>
              <a:gd name="connsiteX0" fmla="*/ 0 w 493184"/>
              <a:gd name="connsiteY0" fmla="*/ 498763 h 498763"/>
              <a:gd name="connsiteX1" fmla="*/ 301122 w 493184"/>
              <a:gd name="connsiteY1" fmla="*/ 0 h 498763"/>
              <a:gd name="connsiteX2" fmla="*/ 493184 w 493184"/>
              <a:gd name="connsiteY2" fmla="*/ 464727 h 498763"/>
              <a:gd name="connsiteX3" fmla="*/ 0 w 493184"/>
              <a:gd name="connsiteY3" fmla="*/ 498763 h 498763"/>
              <a:gd name="connsiteX0" fmla="*/ 0 w 460290"/>
              <a:gd name="connsiteY0" fmla="*/ 498763 h 498763"/>
              <a:gd name="connsiteX1" fmla="*/ 301122 w 460290"/>
              <a:gd name="connsiteY1" fmla="*/ 0 h 498763"/>
              <a:gd name="connsiteX2" fmla="*/ 460290 w 460290"/>
              <a:gd name="connsiteY2" fmla="*/ 412221 h 498763"/>
              <a:gd name="connsiteX3" fmla="*/ 0 w 460290"/>
              <a:gd name="connsiteY3" fmla="*/ 498763 h 49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290" h="498763">
                <a:moveTo>
                  <a:pt x="0" y="498763"/>
                </a:moveTo>
                <a:lnTo>
                  <a:pt x="301122" y="0"/>
                </a:lnTo>
                <a:lnTo>
                  <a:pt x="460290" y="412221"/>
                </a:lnTo>
                <a:lnTo>
                  <a:pt x="0" y="498763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53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images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flipV="1">
            <a:off x="0" y="0"/>
            <a:ext cx="221673" cy="6858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8398933" y="3683176"/>
            <a:ext cx="2438399" cy="287478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31237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312378" cy="4351338"/>
          </a:xfrm>
        </p:spPr>
        <p:txBody>
          <a:bodyPr/>
          <a:lstStyle>
            <a:lvl1pPr marL="457200" indent="-457200">
              <a:buClr>
                <a:srgbClr val="00B0F0"/>
              </a:buClr>
              <a:buFont typeface="Arial" panose="020B0604020202020204" pitchFamily="34" charset="0"/>
              <a:buChar char="•"/>
              <a:defRPr b="0">
                <a:solidFill>
                  <a:schemeClr val="tx1"/>
                </a:solidFill>
              </a:defRPr>
            </a:lvl1pPr>
            <a:lvl2pPr marL="6858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445452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557962"/>
            <a:ext cx="1428750" cy="1428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398934" y="365125"/>
            <a:ext cx="2438399" cy="287478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9499600" y="2075391"/>
            <a:ext cx="2438399" cy="287478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Isosceles Triangle 4"/>
          <p:cNvSpPr/>
          <p:nvPr/>
        </p:nvSpPr>
        <p:spPr>
          <a:xfrm rot="19717887">
            <a:off x="-69073" y="744044"/>
            <a:ext cx="460290" cy="498763"/>
          </a:xfrm>
          <a:custGeom>
            <a:avLst/>
            <a:gdLst>
              <a:gd name="connsiteX0" fmla="*/ 0 w 602243"/>
              <a:gd name="connsiteY0" fmla="*/ 498763 h 498763"/>
              <a:gd name="connsiteX1" fmla="*/ 301122 w 602243"/>
              <a:gd name="connsiteY1" fmla="*/ 0 h 498763"/>
              <a:gd name="connsiteX2" fmla="*/ 602243 w 602243"/>
              <a:gd name="connsiteY2" fmla="*/ 498763 h 498763"/>
              <a:gd name="connsiteX3" fmla="*/ 0 w 602243"/>
              <a:gd name="connsiteY3" fmla="*/ 498763 h 498763"/>
              <a:gd name="connsiteX0" fmla="*/ 0 w 493184"/>
              <a:gd name="connsiteY0" fmla="*/ 498763 h 498763"/>
              <a:gd name="connsiteX1" fmla="*/ 301122 w 493184"/>
              <a:gd name="connsiteY1" fmla="*/ 0 h 498763"/>
              <a:gd name="connsiteX2" fmla="*/ 493184 w 493184"/>
              <a:gd name="connsiteY2" fmla="*/ 464727 h 498763"/>
              <a:gd name="connsiteX3" fmla="*/ 0 w 493184"/>
              <a:gd name="connsiteY3" fmla="*/ 498763 h 498763"/>
              <a:gd name="connsiteX0" fmla="*/ 0 w 460290"/>
              <a:gd name="connsiteY0" fmla="*/ 498763 h 498763"/>
              <a:gd name="connsiteX1" fmla="*/ 301122 w 460290"/>
              <a:gd name="connsiteY1" fmla="*/ 0 h 498763"/>
              <a:gd name="connsiteX2" fmla="*/ 460290 w 460290"/>
              <a:gd name="connsiteY2" fmla="*/ 412221 h 498763"/>
              <a:gd name="connsiteX3" fmla="*/ 0 w 460290"/>
              <a:gd name="connsiteY3" fmla="*/ 498763 h 49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290" h="498763">
                <a:moveTo>
                  <a:pt x="0" y="498763"/>
                </a:moveTo>
                <a:lnTo>
                  <a:pt x="301122" y="0"/>
                </a:lnTo>
                <a:lnTo>
                  <a:pt x="460290" y="412221"/>
                </a:lnTo>
                <a:lnTo>
                  <a:pt x="0" y="498763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334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V="1">
            <a:off x="0" y="0"/>
            <a:ext cx="221673" cy="6858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0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88534"/>
            <a:ext cx="5181600" cy="4967109"/>
          </a:xfrm>
        </p:spPr>
        <p:txBody>
          <a:bodyPr/>
          <a:lstStyle>
            <a:lvl1pPr marL="0" indent="0">
              <a:buClr>
                <a:srgbClr val="00B0F0"/>
              </a:buClr>
              <a:buFont typeface="Arial" panose="020B0604020202020204" pitchFamily="34" charset="0"/>
              <a:buNone/>
              <a:defRPr b="1">
                <a:solidFill>
                  <a:srgbClr val="00B0F0"/>
                </a:solidFill>
              </a:defRPr>
            </a:lvl1pPr>
            <a:lvl2pPr marL="6858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88534"/>
            <a:ext cx="5181600" cy="4967110"/>
          </a:xfrm>
        </p:spPr>
        <p:txBody>
          <a:bodyPr/>
          <a:lstStyle>
            <a:lvl1pPr marL="0" indent="0">
              <a:buClr>
                <a:srgbClr val="00B0F0"/>
              </a:buClr>
              <a:buFont typeface="Arial" panose="020B0604020202020204" pitchFamily="34" charset="0"/>
              <a:buNone/>
              <a:defRPr b="1">
                <a:solidFill>
                  <a:srgbClr val="00B0F0"/>
                </a:solidFill>
              </a:defRPr>
            </a:lvl1pPr>
            <a:lvl2pPr marL="6858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445452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6557962"/>
            <a:ext cx="1428750" cy="1428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4"/>
          <p:cNvSpPr/>
          <p:nvPr/>
        </p:nvSpPr>
        <p:spPr>
          <a:xfrm rot="19717887">
            <a:off x="-69073" y="563932"/>
            <a:ext cx="460290" cy="498763"/>
          </a:xfrm>
          <a:custGeom>
            <a:avLst/>
            <a:gdLst>
              <a:gd name="connsiteX0" fmla="*/ 0 w 602243"/>
              <a:gd name="connsiteY0" fmla="*/ 498763 h 498763"/>
              <a:gd name="connsiteX1" fmla="*/ 301122 w 602243"/>
              <a:gd name="connsiteY1" fmla="*/ 0 h 498763"/>
              <a:gd name="connsiteX2" fmla="*/ 602243 w 602243"/>
              <a:gd name="connsiteY2" fmla="*/ 498763 h 498763"/>
              <a:gd name="connsiteX3" fmla="*/ 0 w 602243"/>
              <a:gd name="connsiteY3" fmla="*/ 498763 h 498763"/>
              <a:gd name="connsiteX0" fmla="*/ 0 w 493184"/>
              <a:gd name="connsiteY0" fmla="*/ 498763 h 498763"/>
              <a:gd name="connsiteX1" fmla="*/ 301122 w 493184"/>
              <a:gd name="connsiteY1" fmla="*/ 0 h 498763"/>
              <a:gd name="connsiteX2" fmla="*/ 493184 w 493184"/>
              <a:gd name="connsiteY2" fmla="*/ 464727 h 498763"/>
              <a:gd name="connsiteX3" fmla="*/ 0 w 493184"/>
              <a:gd name="connsiteY3" fmla="*/ 498763 h 498763"/>
              <a:gd name="connsiteX0" fmla="*/ 0 w 460290"/>
              <a:gd name="connsiteY0" fmla="*/ 498763 h 498763"/>
              <a:gd name="connsiteX1" fmla="*/ 301122 w 460290"/>
              <a:gd name="connsiteY1" fmla="*/ 0 h 498763"/>
              <a:gd name="connsiteX2" fmla="*/ 460290 w 460290"/>
              <a:gd name="connsiteY2" fmla="*/ 412221 h 498763"/>
              <a:gd name="connsiteX3" fmla="*/ 0 w 460290"/>
              <a:gd name="connsiteY3" fmla="*/ 498763 h 49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290" h="498763">
                <a:moveTo>
                  <a:pt x="0" y="498763"/>
                </a:moveTo>
                <a:lnTo>
                  <a:pt x="301122" y="0"/>
                </a:lnTo>
                <a:lnTo>
                  <a:pt x="460290" y="412221"/>
                </a:lnTo>
                <a:lnTo>
                  <a:pt x="0" y="498763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13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flipV="1">
            <a:off x="0" y="0"/>
            <a:ext cx="221673" cy="6858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7976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388535"/>
            <a:ext cx="5157787" cy="50694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95477"/>
            <a:ext cx="5157787" cy="4211812"/>
          </a:xfrm>
        </p:spPr>
        <p:txBody>
          <a:bodyPr/>
          <a:lstStyle>
            <a:lvl1pPr marL="457200" indent="-4572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1pPr>
            <a:lvl2pPr marL="6858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388535"/>
            <a:ext cx="5183188" cy="50694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1895477"/>
            <a:ext cx="5183188" cy="4211812"/>
          </a:xfrm>
        </p:spPr>
        <p:txBody>
          <a:bodyPr/>
          <a:lstStyle>
            <a:lvl1pPr marL="457200" indent="-4572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1pPr>
            <a:lvl2pPr marL="6858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445452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557962"/>
            <a:ext cx="1428750" cy="1428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4"/>
          <p:cNvSpPr/>
          <p:nvPr/>
        </p:nvSpPr>
        <p:spPr>
          <a:xfrm rot="19717887">
            <a:off x="-69073" y="494662"/>
            <a:ext cx="460290" cy="498763"/>
          </a:xfrm>
          <a:custGeom>
            <a:avLst/>
            <a:gdLst>
              <a:gd name="connsiteX0" fmla="*/ 0 w 602243"/>
              <a:gd name="connsiteY0" fmla="*/ 498763 h 498763"/>
              <a:gd name="connsiteX1" fmla="*/ 301122 w 602243"/>
              <a:gd name="connsiteY1" fmla="*/ 0 h 498763"/>
              <a:gd name="connsiteX2" fmla="*/ 602243 w 602243"/>
              <a:gd name="connsiteY2" fmla="*/ 498763 h 498763"/>
              <a:gd name="connsiteX3" fmla="*/ 0 w 602243"/>
              <a:gd name="connsiteY3" fmla="*/ 498763 h 498763"/>
              <a:gd name="connsiteX0" fmla="*/ 0 w 493184"/>
              <a:gd name="connsiteY0" fmla="*/ 498763 h 498763"/>
              <a:gd name="connsiteX1" fmla="*/ 301122 w 493184"/>
              <a:gd name="connsiteY1" fmla="*/ 0 h 498763"/>
              <a:gd name="connsiteX2" fmla="*/ 493184 w 493184"/>
              <a:gd name="connsiteY2" fmla="*/ 464727 h 498763"/>
              <a:gd name="connsiteX3" fmla="*/ 0 w 493184"/>
              <a:gd name="connsiteY3" fmla="*/ 498763 h 498763"/>
              <a:gd name="connsiteX0" fmla="*/ 0 w 460290"/>
              <a:gd name="connsiteY0" fmla="*/ 498763 h 498763"/>
              <a:gd name="connsiteX1" fmla="*/ 301122 w 460290"/>
              <a:gd name="connsiteY1" fmla="*/ 0 h 498763"/>
              <a:gd name="connsiteX2" fmla="*/ 460290 w 460290"/>
              <a:gd name="connsiteY2" fmla="*/ 412221 h 498763"/>
              <a:gd name="connsiteX3" fmla="*/ 0 w 460290"/>
              <a:gd name="connsiteY3" fmla="*/ 498763 h 49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290" h="498763">
                <a:moveTo>
                  <a:pt x="0" y="498763"/>
                </a:moveTo>
                <a:lnTo>
                  <a:pt x="301122" y="0"/>
                </a:lnTo>
                <a:lnTo>
                  <a:pt x="460290" y="412221"/>
                </a:lnTo>
                <a:lnTo>
                  <a:pt x="0" y="498763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98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flipV="1">
            <a:off x="0" y="0"/>
            <a:ext cx="221673" cy="6858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6100763" y="0"/>
            <a:ext cx="611505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5500" y="685800"/>
            <a:ext cx="5172075" cy="830788"/>
          </a:xfrm>
        </p:spPr>
        <p:txBody>
          <a:bodyPr/>
          <a:lstStyle/>
          <a:p>
            <a:r>
              <a:rPr lang="en-US" b="1">
                <a:latin typeface="+mn-lt"/>
              </a:rPr>
              <a:t>Click to edit Master title style</a:t>
            </a:r>
            <a:endParaRPr lang="en-US" b="1" dirty="0">
              <a:latin typeface="+mn-lt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839788" y="1545695"/>
            <a:ext cx="5157787" cy="823912"/>
          </a:xfrm>
        </p:spPr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pPr lvl="0"/>
            <a:r>
              <a:rPr lang="en-US">
                <a:solidFill>
                  <a:srgbClr val="00B0F0"/>
                </a:solidFill>
              </a:rPr>
              <a:t>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6905369" y="5280201"/>
            <a:ext cx="5300663" cy="990600"/>
          </a:xfrm>
          <a:solidFill>
            <a:schemeClr val="bg1"/>
          </a:solidFill>
        </p:spPr>
        <p:txBody>
          <a:bodyPr anchor="ctr">
            <a:normAutofit/>
          </a:bodyPr>
          <a:lstStyle>
            <a:lvl1pPr>
              <a:defRPr sz="14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825500" y="2398714"/>
            <a:ext cx="5172075" cy="390048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9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445452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557962"/>
            <a:ext cx="1428750" cy="1428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4"/>
          <p:cNvSpPr/>
          <p:nvPr/>
        </p:nvSpPr>
        <p:spPr>
          <a:xfrm rot="19717887">
            <a:off x="-69073" y="827174"/>
            <a:ext cx="460290" cy="498763"/>
          </a:xfrm>
          <a:custGeom>
            <a:avLst/>
            <a:gdLst>
              <a:gd name="connsiteX0" fmla="*/ 0 w 602243"/>
              <a:gd name="connsiteY0" fmla="*/ 498763 h 498763"/>
              <a:gd name="connsiteX1" fmla="*/ 301122 w 602243"/>
              <a:gd name="connsiteY1" fmla="*/ 0 h 498763"/>
              <a:gd name="connsiteX2" fmla="*/ 602243 w 602243"/>
              <a:gd name="connsiteY2" fmla="*/ 498763 h 498763"/>
              <a:gd name="connsiteX3" fmla="*/ 0 w 602243"/>
              <a:gd name="connsiteY3" fmla="*/ 498763 h 498763"/>
              <a:gd name="connsiteX0" fmla="*/ 0 w 493184"/>
              <a:gd name="connsiteY0" fmla="*/ 498763 h 498763"/>
              <a:gd name="connsiteX1" fmla="*/ 301122 w 493184"/>
              <a:gd name="connsiteY1" fmla="*/ 0 h 498763"/>
              <a:gd name="connsiteX2" fmla="*/ 493184 w 493184"/>
              <a:gd name="connsiteY2" fmla="*/ 464727 h 498763"/>
              <a:gd name="connsiteX3" fmla="*/ 0 w 493184"/>
              <a:gd name="connsiteY3" fmla="*/ 498763 h 498763"/>
              <a:gd name="connsiteX0" fmla="*/ 0 w 460290"/>
              <a:gd name="connsiteY0" fmla="*/ 498763 h 498763"/>
              <a:gd name="connsiteX1" fmla="*/ 301122 w 460290"/>
              <a:gd name="connsiteY1" fmla="*/ 0 h 498763"/>
              <a:gd name="connsiteX2" fmla="*/ 460290 w 460290"/>
              <a:gd name="connsiteY2" fmla="*/ 412221 h 498763"/>
              <a:gd name="connsiteX3" fmla="*/ 0 w 460290"/>
              <a:gd name="connsiteY3" fmla="*/ 498763 h 49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290" h="498763">
                <a:moveTo>
                  <a:pt x="0" y="498763"/>
                </a:moveTo>
                <a:lnTo>
                  <a:pt x="301122" y="0"/>
                </a:lnTo>
                <a:lnTo>
                  <a:pt x="460290" y="412221"/>
                </a:lnTo>
                <a:lnTo>
                  <a:pt x="0" y="498763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25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21622" cy="775053"/>
          </a:xfrm>
        </p:spPr>
        <p:txBody>
          <a:bodyPr/>
          <a:lstStyle>
            <a:lvl1pPr algn="ctr">
              <a:defRPr>
                <a:solidFill>
                  <a:srgbClr val="00B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1594557" y="1207908"/>
            <a:ext cx="4332185" cy="254188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050843" y="1207908"/>
            <a:ext cx="4357513" cy="254188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3804354" y="3872085"/>
            <a:ext cx="4425246" cy="25616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2999146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557962"/>
            <a:ext cx="1428750" cy="1428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42180" y="6557961"/>
            <a:ext cx="7930442" cy="142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8578850" y="4187650"/>
            <a:ext cx="3184525" cy="1964795"/>
          </a:xfrm>
        </p:spPr>
        <p:txBody>
          <a:bodyPr>
            <a:normAutofit/>
          </a:bodyPr>
          <a:lstStyle>
            <a:lvl1pPr>
              <a:defRPr sz="2000" b="1" i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607771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21622" cy="775053"/>
          </a:xfrm>
        </p:spPr>
        <p:txBody>
          <a:bodyPr/>
          <a:lstStyle>
            <a:lvl1pPr algn="ctr">
              <a:defRPr>
                <a:solidFill>
                  <a:srgbClr val="00B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38200" y="1207908"/>
            <a:ext cx="5348111" cy="50348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299201" y="1207908"/>
            <a:ext cx="5260622" cy="50348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2999146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557962"/>
            <a:ext cx="1428750" cy="1428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42180" y="6557961"/>
            <a:ext cx="7930442" cy="142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891515" y="5472114"/>
            <a:ext cx="4668308" cy="533577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4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Add Subtitle or Photo Credit</a:t>
            </a:r>
          </a:p>
        </p:txBody>
      </p:sp>
    </p:spTree>
    <p:extLst>
      <p:ext uri="{BB962C8B-B14F-4D97-AF65-F5344CB8AC3E}">
        <p14:creationId xmlns:p14="http://schemas.microsoft.com/office/powerpoint/2010/main" val="1016533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90B2C-3581-4725-8547-EAA9D2A09D4D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567F6-DD12-40F4-8546-F4C3AC651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32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" Target="slide19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.org" TargetMode="External"/><Relationship Id="rId2" Type="http://schemas.openxmlformats.org/officeDocument/2006/relationships/hyperlink" Target="http://www.need.org/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jpg"/><Relationship Id="rId4" Type="http://schemas.openxmlformats.org/officeDocument/2006/relationships/hyperlink" Target="http://www.eia.gov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D19611-BDD0-4CED-B3CB-72FA20C90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58" y="5835693"/>
            <a:ext cx="9389547" cy="541867"/>
          </a:xfrm>
        </p:spPr>
        <p:txBody>
          <a:bodyPr/>
          <a:lstStyle/>
          <a:p>
            <a:r>
              <a:rPr lang="en-US" dirty="0"/>
              <a:t>Nuclear Power in Perspective and Intro to Nuclear Reactors</a:t>
            </a:r>
          </a:p>
        </p:txBody>
      </p:sp>
      <p:pic>
        <p:nvPicPr>
          <p:cNvPr id="13" name="Picture Placeholder 12" descr="A large building&#10;&#10;Description generated with high confidence">
            <a:extLst>
              <a:ext uri="{FF2B5EF4-FFF2-40B4-BE49-F238E27FC236}">
                <a16:creationId xmlns:a16="http://schemas.microsoft.com/office/drawing/2014/main" id="{9FA88A63-025A-4B8F-A739-0D2972B1A0D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1" b="17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30947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10484-FA86-48E8-92D5-94DFF9578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Fuel Rod Assembly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03A579-726C-4C5A-8026-6703D67324C7}"/>
              </a:ext>
            </a:extLst>
          </p:cNvPr>
          <p:cNvSpPr/>
          <p:nvPr/>
        </p:nvSpPr>
        <p:spPr>
          <a:xfrm>
            <a:off x="1401916" y="6506891"/>
            <a:ext cx="31254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prstClr val="black">
                    <a:tint val="75000"/>
                  </a:prstClr>
                </a:solidFill>
              </a:rPr>
              <a:t>Nuclear Reactors 2018 ©The NEED Project </a:t>
            </a:r>
          </a:p>
        </p:txBody>
      </p:sp>
      <p:pic>
        <p:nvPicPr>
          <p:cNvPr id="6" name="Picture 5" descr="A picture containing indoor, person, man, kitchen&#10;&#10;Description generated with very high confidence">
            <a:extLst>
              <a:ext uri="{FF2B5EF4-FFF2-40B4-BE49-F238E27FC236}">
                <a16:creationId xmlns:a16="http://schemas.microsoft.com/office/drawing/2014/main" id="{91144E84-8B87-4163-B752-3F218D85B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26" y="1353829"/>
            <a:ext cx="3125479" cy="4677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F52D028-9D26-4722-9A3E-CEA608527D03}"/>
              </a:ext>
            </a:extLst>
          </p:cNvPr>
          <p:cNvSpPr txBox="1"/>
          <p:nvPr/>
        </p:nvSpPr>
        <p:spPr>
          <a:xfrm>
            <a:off x="1401916" y="6031629"/>
            <a:ext cx="21744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Courtesy of Wikimedia Commons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46A38F6-5490-4E58-81AD-C9287CE72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142" y="1342910"/>
            <a:ext cx="3713682" cy="2480624"/>
          </a:xfrm>
          <a:prstGeom prst="rect">
            <a:avLst/>
          </a:prstGeom>
        </p:spPr>
      </p:pic>
      <p:pic>
        <p:nvPicPr>
          <p:cNvPr id="19" name="Picture 3" descr="Assemble into mast.JPG">
            <a:extLst>
              <a:ext uri="{FF2B5EF4-FFF2-40B4-BE49-F238E27FC236}">
                <a16:creationId xmlns:a16="http://schemas.microsoft.com/office/drawing/2014/main" id="{025F0C08-B666-419E-9663-E9021BB4F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0" b="28900"/>
          <a:stretch>
            <a:fillRect/>
          </a:stretch>
        </p:blipFill>
        <p:spPr bwMode="auto">
          <a:xfrm>
            <a:off x="6663097" y="3692729"/>
            <a:ext cx="4438186" cy="2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441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plastic vessel.JPG">
            <a:extLst>
              <a:ext uri="{FF2B5EF4-FFF2-40B4-BE49-F238E27FC236}">
                <a16:creationId xmlns:a16="http://schemas.microsoft.com/office/drawing/2014/main" id="{85AAF4E5-F391-4684-BE33-1A4A07E802A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0" b="28900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F0821-96AD-4926-A551-CF88023197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i="0" dirty="0"/>
              <a:t>Reactor Coolant System</a:t>
            </a:r>
          </a:p>
        </p:txBody>
      </p:sp>
    </p:spTree>
    <p:extLst>
      <p:ext uri="{BB962C8B-B14F-4D97-AF65-F5344CB8AC3E}">
        <p14:creationId xmlns:p14="http://schemas.microsoft.com/office/powerpoint/2010/main" val="4090888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lastic head.JPG">
            <a:extLst>
              <a:ext uri="{FF2B5EF4-FFF2-40B4-BE49-F238E27FC236}">
                <a16:creationId xmlns:a16="http://schemas.microsoft.com/office/drawing/2014/main" id="{E44EE0B3-BBA2-4041-BF5E-10FD5EAE6CC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0" b="28900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E71AB-0D5C-4FF7-B552-E527948068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i="0" dirty="0"/>
              <a:t>Steam Generator</a:t>
            </a:r>
          </a:p>
        </p:txBody>
      </p:sp>
    </p:spTree>
    <p:extLst>
      <p:ext uri="{BB962C8B-B14F-4D97-AF65-F5344CB8AC3E}">
        <p14:creationId xmlns:p14="http://schemas.microsoft.com/office/powerpoint/2010/main" val="1413494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actor on crane">
            <a:hlinkClick r:id="rId2" action="ppaction://hlinksldjump"/>
            <a:extLst>
              <a:ext uri="{FF2B5EF4-FFF2-40B4-BE49-F238E27FC236}">
                <a16:creationId xmlns:a16="http://schemas.microsoft.com/office/drawing/2014/main" id="{4107947F-1846-4155-A234-F8E1D112E88D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DE226-5B09-4775-BF21-EFB55D622A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6772" y="5723548"/>
            <a:ext cx="2665228" cy="704963"/>
          </a:xfrm>
        </p:spPr>
        <p:txBody>
          <a:bodyPr/>
          <a:lstStyle/>
          <a:p>
            <a:r>
              <a:rPr lang="en-US" i="0" dirty="0"/>
              <a:t>Reactor Vessel</a:t>
            </a:r>
          </a:p>
        </p:txBody>
      </p:sp>
    </p:spTree>
    <p:extLst>
      <p:ext uri="{BB962C8B-B14F-4D97-AF65-F5344CB8AC3E}">
        <p14:creationId xmlns:p14="http://schemas.microsoft.com/office/powerpoint/2010/main" val="999606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cp pump assembly.JPG">
            <a:extLst>
              <a:ext uri="{FF2B5EF4-FFF2-40B4-BE49-F238E27FC236}">
                <a16:creationId xmlns:a16="http://schemas.microsoft.com/office/drawing/2014/main" id="{62EEA429-8EB0-4A73-BEDC-A5E78848F1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54" b="1764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C83E47-F6FA-49AF-8DB8-B292B618A9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46288" y="5642101"/>
            <a:ext cx="3345712" cy="726801"/>
          </a:xfrm>
        </p:spPr>
        <p:txBody>
          <a:bodyPr>
            <a:normAutofit/>
          </a:bodyPr>
          <a:lstStyle/>
          <a:p>
            <a:r>
              <a:rPr lang="en-US" i="0" dirty="0"/>
              <a:t>Re-circulating Pump</a:t>
            </a:r>
            <a:br>
              <a:rPr lang="en-US" i="0" dirty="0"/>
            </a:br>
            <a:r>
              <a:rPr lang="en-US" sz="2000" b="0" i="0" dirty="0"/>
              <a:t>(Vessel, Piping, Pumps…)</a:t>
            </a:r>
            <a:endParaRPr lang="en-US" b="0" i="0" dirty="0"/>
          </a:p>
        </p:txBody>
      </p:sp>
    </p:spTree>
    <p:extLst>
      <p:ext uri="{BB962C8B-B14F-4D97-AF65-F5344CB8AC3E}">
        <p14:creationId xmlns:p14="http://schemas.microsoft.com/office/powerpoint/2010/main" val="3959228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9CA8B37-850E-4B74-BBF9-4198B63788B8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1" b="11001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E6FDE86-2C81-4B2B-ABC9-AB6E34347A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37674" y="6056773"/>
            <a:ext cx="3154326" cy="482252"/>
          </a:xfrm>
        </p:spPr>
        <p:txBody>
          <a:bodyPr>
            <a:normAutofit/>
          </a:bodyPr>
          <a:lstStyle/>
          <a:p>
            <a:r>
              <a:rPr lang="en-US" i="0" dirty="0"/>
              <a:t>Steam-driven Turbine</a:t>
            </a:r>
          </a:p>
        </p:txBody>
      </p:sp>
    </p:spTree>
    <p:extLst>
      <p:ext uri="{BB962C8B-B14F-4D97-AF65-F5344CB8AC3E}">
        <p14:creationId xmlns:p14="http://schemas.microsoft.com/office/powerpoint/2010/main" val="872322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74D3D12-D91B-4242-A0D9-E3F6767D1AF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AB6D2A-B651-4D75-AE5F-64D29A9714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35656" y="5828397"/>
            <a:ext cx="3356344" cy="487343"/>
          </a:xfrm>
        </p:spPr>
        <p:txBody>
          <a:bodyPr>
            <a:normAutofit/>
          </a:bodyPr>
          <a:lstStyle/>
          <a:p>
            <a:r>
              <a:rPr lang="en-US" i="0" dirty="0"/>
              <a:t>Spent Fuel Pool </a:t>
            </a:r>
            <a:r>
              <a:rPr lang="en-US" sz="900" b="0" dirty="0">
                <a:solidFill>
                  <a:schemeClr val="tx1"/>
                </a:solidFill>
              </a:rPr>
              <a:t>Photo courtesy of NRC</a:t>
            </a:r>
          </a:p>
        </p:txBody>
      </p:sp>
    </p:spTree>
    <p:extLst>
      <p:ext uri="{BB962C8B-B14F-4D97-AF65-F5344CB8AC3E}">
        <p14:creationId xmlns:p14="http://schemas.microsoft.com/office/powerpoint/2010/main" val="3936308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4234EB9-7E35-4AD9-AE73-23492E31A000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1" b="126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78AD50-C886-494E-8EF5-A85CC00A7C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56381" y="5808608"/>
            <a:ext cx="2335619" cy="539029"/>
          </a:xfrm>
        </p:spPr>
        <p:txBody>
          <a:bodyPr/>
          <a:lstStyle/>
          <a:p>
            <a:r>
              <a:rPr lang="en-US" i="0" dirty="0"/>
              <a:t>Cooling Tower</a:t>
            </a:r>
          </a:p>
        </p:txBody>
      </p:sp>
    </p:spTree>
    <p:extLst>
      <p:ext uri="{BB962C8B-B14F-4D97-AF65-F5344CB8AC3E}">
        <p14:creationId xmlns:p14="http://schemas.microsoft.com/office/powerpoint/2010/main" val="2690665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:\Training\Operator\OT - Share\Pictures\100MLT03\PICT0012.JPG">
            <a:extLst>
              <a:ext uri="{FF2B5EF4-FFF2-40B4-BE49-F238E27FC236}">
                <a16:creationId xmlns:a16="http://schemas.microsoft.com/office/drawing/2014/main" id="{6E9ECCFB-3E6C-46BF-ADD8-F0F6ACA2BA76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2544B-D404-40E2-82A3-69EB776B66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56381" y="5808608"/>
            <a:ext cx="2335619" cy="539029"/>
          </a:xfrm>
        </p:spPr>
        <p:txBody>
          <a:bodyPr/>
          <a:lstStyle/>
          <a:p>
            <a:r>
              <a:rPr lang="en-US" i="0" dirty="0"/>
              <a:t>Containment</a:t>
            </a:r>
          </a:p>
        </p:txBody>
      </p:sp>
    </p:spTree>
    <p:extLst>
      <p:ext uri="{BB962C8B-B14F-4D97-AF65-F5344CB8AC3E}">
        <p14:creationId xmlns:p14="http://schemas.microsoft.com/office/powerpoint/2010/main" val="3984708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0C7A1-6523-47E2-AC66-446C4C939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117" y="438564"/>
            <a:ext cx="10541000" cy="876653"/>
          </a:xfrm>
        </p:spPr>
        <p:txBody>
          <a:bodyPr/>
          <a:lstStyle/>
          <a:p>
            <a:r>
              <a:rPr lang="en-US" dirty="0"/>
              <a:t>Watts Bar Nuclear Plant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D9D77-C2A7-41B0-8FE3-D487F6A9B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17" y="1721974"/>
            <a:ext cx="6889594" cy="2645838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Located in Spring City, TN </a:t>
            </a:r>
          </a:p>
          <a:p>
            <a:r>
              <a:rPr lang="en-US" sz="2400" dirty="0"/>
              <a:t>Last new commercial nuclear power plant in U.S.</a:t>
            </a:r>
          </a:p>
          <a:p>
            <a:r>
              <a:rPr lang="en-US" sz="2400" dirty="0"/>
              <a:t>Unit 1 came online in May 1996, Unit 2 in 2016</a:t>
            </a:r>
          </a:p>
          <a:p>
            <a:r>
              <a:rPr lang="en-US" sz="2400" dirty="0"/>
              <a:t>Each unit can generate 1,150 megawatts of electricity</a:t>
            </a:r>
          </a:p>
          <a:p>
            <a:r>
              <a:rPr lang="en-US" sz="2400" dirty="0"/>
              <a:t>Unit 1 &amp; 2 combined can supply electricity to 1.3 million homes daily</a:t>
            </a:r>
          </a:p>
          <a:p>
            <a:r>
              <a:rPr lang="en-US" sz="2400" dirty="0"/>
              <a:t>Watts Bar Nuclear Plant supports ~1,000 full-time jobs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CC4971-E850-4A09-AB8A-C60A8408DDE9}"/>
              </a:ext>
            </a:extLst>
          </p:cNvPr>
          <p:cNvSpPr/>
          <p:nvPr/>
        </p:nvSpPr>
        <p:spPr>
          <a:xfrm>
            <a:off x="1390765" y="6492875"/>
            <a:ext cx="31254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prstClr val="black">
                    <a:tint val="75000"/>
                  </a:prstClr>
                </a:solidFill>
              </a:rPr>
              <a:t>Nuclear Reactors 2018 ©The NEED Project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A671D4-BCBE-40D9-9638-5159244A8A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848"/>
          <a:stretch/>
        </p:blipFill>
        <p:spPr>
          <a:xfrm>
            <a:off x="7750098" y="1843688"/>
            <a:ext cx="3904785" cy="20005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645945-8F90-4017-8657-FFC980AEF261}"/>
              </a:ext>
            </a:extLst>
          </p:cNvPr>
          <p:cNvSpPr txBox="1"/>
          <p:nvPr/>
        </p:nvSpPr>
        <p:spPr>
          <a:xfrm>
            <a:off x="7593981" y="6296325"/>
            <a:ext cx="47776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https://www.tva.gov/Energy/Our-Power-System/Nuclear/Watts-Bar-Nuclear-Plant</a:t>
            </a:r>
          </a:p>
        </p:txBody>
      </p:sp>
    </p:spTree>
    <p:extLst>
      <p:ext uri="{BB962C8B-B14F-4D97-AF65-F5344CB8AC3E}">
        <p14:creationId xmlns:p14="http://schemas.microsoft.com/office/powerpoint/2010/main" val="1440767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A9D75-57A7-4BBD-8766-198675DFC1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9624" y="351562"/>
            <a:ext cx="5846376" cy="67556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U.S. Energy Consumption by source, 2016 </a:t>
            </a:r>
          </a:p>
        </p:txBody>
      </p:sp>
      <p:pic>
        <p:nvPicPr>
          <p:cNvPr id="4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6F39484-7C25-46F6-9DA6-031586234F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" t="10114" r="2214" b="6741"/>
          <a:stretch/>
        </p:blipFill>
        <p:spPr>
          <a:xfrm>
            <a:off x="823639" y="945647"/>
            <a:ext cx="3699103" cy="55843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39B24F-CA56-4FEB-A318-1A16BC794FD1}"/>
              </a:ext>
            </a:extLst>
          </p:cNvPr>
          <p:cNvSpPr txBox="1"/>
          <p:nvPr/>
        </p:nvSpPr>
        <p:spPr>
          <a:xfrm>
            <a:off x="379141" y="6596390"/>
            <a:ext cx="58463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Data: Energy Information Administration *Total does not equal 100% due to independent rounding</a:t>
            </a:r>
            <a:r>
              <a:rPr lang="en-US" sz="1100" dirty="0"/>
              <a:t>.</a:t>
            </a:r>
          </a:p>
        </p:txBody>
      </p:sp>
      <p:pic>
        <p:nvPicPr>
          <p:cNvPr id="39" name="Picture 38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CB56EBFD-2CAF-49E2-B6F8-22291D9249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2"/>
          <a:stretch/>
        </p:blipFill>
        <p:spPr>
          <a:xfrm>
            <a:off x="6096000" y="1984917"/>
            <a:ext cx="5546417" cy="2893755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5FD3E17C-F5A8-40D6-AC4A-6CD51B9C455B}"/>
              </a:ext>
            </a:extLst>
          </p:cNvPr>
          <p:cNvSpPr txBox="1">
            <a:spLocks/>
          </p:cNvSpPr>
          <p:nvPr/>
        </p:nvSpPr>
        <p:spPr>
          <a:xfrm>
            <a:off x="5946020" y="1158298"/>
            <a:ext cx="5846376" cy="675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B0F0"/>
                </a:solidFill>
              </a:rPr>
              <a:t>U.S. Electricity Production by source, 2016 </a:t>
            </a: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4440B261-8943-46FB-9416-A2261159E9E7}"/>
              </a:ext>
            </a:extLst>
          </p:cNvPr>
          <p:cNvSpPr/>
          <p:nvPr/>
        </p:nvSpPr>
        <p:spPr>
          <a:xfrm>
            <a:off x="457200" y="4878672"/>
            <a:ext cx="366439" cy="26161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F28DD55C-2A45-4BF3-8FB0-C8839598E758}"/>
              </a:ext>
            </a:extLst>
          </p:cNvPr>
          <p:cNvSpPr/>
          <p:nvPr/>
        </p:nvSpPr>
        <p:spPr>
          <a:xfrm>
            <a:off x="5859078" y="2200025"/>
            <a:ext cx="366439" cy="26161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113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CF974-8FEF-4716-A185-73563FF2F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Reactor Facts – Watts Bar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27C72-517A-4E90-8ACF-C34F1C1A9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8601"/>
            <a:ext cx="10541000" cy="500205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en-US" sz="3000" dirty="0">
                <a:solidFill>
                  <a:srgbClr val="262626"/>
                </a:solidFill>
              </a:rPr>
              <a:t>Containment Building 210</a:t>
            </a:r>
            <a:r>
              <a:rPr lang="ja-JP" altLang="en-US" sz="3000" dirty="0">
                <a:solidFill>
                  <a:srgbClr val="262626"/>
                </a:solidFill>
              </a:rPr>
              <a:t>’</a:t>
            </a:r>
            <a:r>
              <a:rPr lang="en-US" altLang="ja-JP" sz="3000" dirty="0">
                <a:solidFill>
                  <a:srgbClr val="262626"/>
                </a:solidFill>
              </a:rPr>
              <a:t> – 250</a:t>
            </a:r>
            <a:r>
              <a:rPr lang="ja-JP" altLang="en-US" sz="3000" dirty="0">
                <a:solidFill>
                  <a:srgbClr val="262626"/>
                </a:solidFill>
              </a:rPr>
              <a:t>’</a:t>
            </a:r>
            <a:r>
              <a:rPr lang="en-US" altLang="ja-JP" sz="3000" dirty="0">
                <a:solidFill>
                  <a:srgbClr val="262626"/>
                </a:solidFill>
              </a:rPr>
              <a:t> Tall, 130</a:t>
            </a:r>
            <a:r>
              <a:rPr lang="ja-JP" altLang="en-US" sz="3000" dirty="0">
                <a:solidFill>
                  <a:srgbClr val="262626"/>
                </a:solidFill>
              </a:rPr>
              <a:t>’</a:t>
            </a:r>
            <a:r>
              <a:rPr lang="en-US" altLang="ja-JP" sz="3000" dirty="0">
                <a:solidFill>
                  <a:srgbClr val="262626"/>
                </a:solidFill>
              </a:rPr>
              <a:t> – 175</a:t>
            </a:r>
            <a:r>
              <a:rPr lang="ja-JP" altLang="en-US" sz="3000" dirty="0">
                <a:solidFill>
                  <a:srgbClr val="262626"/>
                </a:solidFill>
              </a:rPr>
              <a:t>’</a:t>
            </a:r>
            <a:r>
              <a:rPr lang="en-US" altLang="ja-JP" sz="3000" dirty="0">
                <a:solidFill>
                  <a:srgbClr val="262626"/>
                </a:solidFill>
              </a:rPr>
              <a:t> diameter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en-US" sz="3000" dirty="0">
                <a:solidFill>
                  <a:srgbClr val="262626"/>
                </a:solidFill>
              </a:rPr>
              <a:t>Control Rods: 45 – 92 per assembly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en-US" sz="3000" dirty="0">
                <a:solidFill>
                  <a:srgbClr val="262626"/>
                </a:solidFill>
              </a:rPr>
              <a:t>Fuel Pellets: 1/3</a:t>
            </a:r>
            <a:r>
              <a:rPr lang="ja-JP" altLang="en-US" sz="3000" dirty="0">
                <a:solidFill>
                  <a:srgbClr val="262626"/>
                </a:solidFill>
              </a:rPr>
              <a:t>”</a:t>
            </a:r>
            <a:r>
              <a:rPr lang="en-US" altLang="ja-JP" sz="3000" dirty="0">
                <a:solidFill>
                  <a:srgbClr val="262626"/>
                </a:solidFill>
              </a:rPr>
              <a:t> </a:t>
            </a:r>
            <a:r>
              <a:rPr lang="en-US" altLang="ja-JP" sz="3000" dirty="0" err="1">
                <a:solidFill>
                  <a:srgbClr val="262626"/>
                </a:solidFill>
              </a:rPr>
              <a:t>dia</a:t>
            </a:r>
            <a:r>
              <a:rPr lang="en-US" altLang="ja-JP" sz="3000" dirty="0">
                <a:solidFill>
                  <a:srgbClr val="262626"/>
                </a:solidFill>
              </a:rPr>
              <a:t>, ½</a:t>
            </a:r>
            <a:r>
              <a:rPr lang="ja-JP" altLang="en-US" sz="3000" dirty="0">
                <a:solidFill>
                  <a:srgbClr val="262626"/>
                </a:solidFill>
              </a:rPr>
              <a:t>”</a:t>
            </a:r>
            <a:r>
              <a:rPr lang="en-US" altLang="ja-JP" sz="3000" dirty="0">
                <a:solidFill>
                  <a:srgbClr val="262626"/>
                </a:solidFill>
              </a:rPr>
              <a:t> long, less than 1/3oz. = 1600lbs of coal, 3.5 </a:t>
            </a:r>
            <a:r>
              <a:rPr lang="en-US" altLang="ja-JP" sz="3000" dirty="0" err="1">
                <a:solidFill>
                  <a:srgbClr val="262626"/>
                </a:solidFill>
              </a:rPr>
              <a:t>brls</a:t>
            </a:r>
            <a:r>
              <a:rPr lang="en-US" altLang="ja-JP" sz="3000" dirty="0">
                <a:solidFill>
                  <a:srgbClr val="262626"/>
                </a:solidFill>
              </a:rPr>
              <a:t> of oil, 15K </a:t>
            </a:r>
            <a:r>
              <a:rPr lang="en-US" altLang="ja-JP" sz="3000" dirty="0" err="1">
                <a:solidFill>
                  <a:srgbClr val="262626"/>
                </a:solidFill>
              </a:rPr>
              <a:t>cf</a:t>
            </a:r>
            <a:r>
              <a:rPr lang="en-US" altLang="ja-JP" sz="3000" dirty="0">
                <a:solidFill>
                  <a:srgbClr val="262626"/>
                </a:solidFill>
              </a:rPr>
              <a:t> gas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en-US" sz="3000" dirty="0">
                <a:solidFill>
                  <a:srgbClr val="262626"/>
                </a:solidFill>
              </a:rPr>
              <a:t>314 – 350 pellets per rod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en-US" sz="3000" dirty="0">
                <a:solidFill>
                  <a:srgbClr val="262626"/>
                </a:solidFill>
              </a:rPr>
              <a:t>Fuel rods made from Zircaloy (metal alloy), pellets and helium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en-US" sz="3000" dirty="0">
                <a:solidFill>
                  <a:srgbClr val="262626"/>
                </a:solidFill>
              </a:rPr>
              <a:t>Fuel rod assembly =176-236 rods, 13</a:t>
            </a:r>
            <a:r>
              <a:rPr lang="ja-JP" altLang="en-US" sz="3000" dirty="0">
                <a:solidFill>
                  <a:srgbClr val="262626"/>
                </a:solidFill>
              </a:rPr>
              <a:t>’</a:t>
            </a:r>
            <a:r>
              <a:rPr lang="en-US" altLang="ja-JP" sz="3000" dirty="0">
                <a:solidFill>
                  <a:srgbClr val="262626"/>
                </a:solidFill>
              </a:rPr>
              <a:t>8</a:t>
            </a:r>
            <a:r>
              <a:rPr lang="ja-JP" altLang="en-US" sz="3000" dirty="0">
                <a:solidFill>
                  <a:srgbClr val="262626"/>
                </a:solidFill>
              </a:rPr>
              <a:t>”</a:t>
            </a:r>
            <a:r>
              <a:rPr lang="en-US" altLang="ja-JP" sz="3000" dirty="0">
                <a:solidFill>
                  <a:srgbClr val="262626"/>
                </a:solidFill>
              </a:rPr>
              <a:t> long, 8x8 rods </a:t>
            </a:r>
            <a:r>
              <a:rPr lang="en-US" altLang="ja-JP" sz="3000" dirty="0" err="1">
                <a:solidFill>
                  <a:srgbClr val="262626"/>
                </a:solidFill>
              </a:rPr>
              <a:t>sqr</a:t>
            </a:r>
            <a:r>
              <a:rPr lang="en-US" altLang="ja-JP" sz="3000" dirty="0">
                <a:solidFill>
                  <a:srgbClr val="262626"/>
                </a:solidFill>
              </a:rPr>
              <a:t>., 1300lbs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en-US" sz="3000" dirty="0">
                <a:solidFill>
                  <a:srgbClr val="262626"/>
                </a:solidFill>
              </a:rPr>
              <a:t>Reactor will hold 157-217 fuel rod assemblies = 32k – 52k rods = 10,048,000 – 18.2 million pellets per reactor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8192A1-7368-4B52-8E14-2BF77DF9B625}"/>
              </a:ext>
            </a:extLst>
          </p:cNvPr>
          <p:cNvSpPr/>
          <p:nvPr/>
        </p:nvSpPr>
        <p:spPr>
          <a:xfrm>
            <a:off x="1390765" y="6492875"/>
            <a:ext cx="31254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prstClr val="black">
                    <a:tint val="75000"/>
                  </a:prstClr>
                </a:solidFill>
              </a:rPr>
              <a:t>Nuclear Reactors 2018 ©The NEED Project </a:t>
            </a:r>
          </a:p>
        </p:txBody>
      </p:sp>
    </p:spTree>
    <p:extLst>
      <p:ext uri="{BB962C8B-B14F-4D97-AF65-F5344CB8AC3E}">
        <p14:creationId xmlns:p14="http://schemas.microsoft.com/office/powerpoint/2010/main" val="3975497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rter_leaving_Three_Mile_Island.jpg">
            <a:extLst>
              <a:ext uri="{FF2B5EF4-FFF2-40B4-BE49-F238E27FC236}">
                <a16:creationId xmlns:a16="http://schemas.microsoft.com/office/drawing/2014/main" id="{4D080428-28A5-4B42-8638-A4BB1364AE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9" b="4389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6D1E20-31FF-4462-B502-635AB6BF4A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i="0" dirty="0"/>
              <a:t>Three Mile Island-2 (TMI-2) – Middleton, PA</a:t>
            </a:r>
          </a:p>
        </p:txBody>
      </p:sp>
    </p:spTree>
    <p:extLst>
      <p:ext uri="{BB962C8B-B14F-4D97-AF65-F5344CB8AC3E}">
        <p14:creationId xmlns:p14="http://schemas.microsoft.com/office/powerpoint/2010/main" val="2193660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Graphic_TMI-2_Core_End-State_Configuration.jpg">
            <a:extLst>
              <a:ext uri="{FF2B5EF4-FFF2-40B4-BE49-F238E27FC236}">
                <a16:creationId xmlns:a16="http://schemas.microsoft.com/office/drawing/2014/main" id="{54E686D1-EDA8-4283-BCF2-7663F55F4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62615" y="0"/>
            <a:ext cx="7904688" cy="6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931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ite Overview">
            <a:extLst>
              <a:ext uri="{FF2B5EF4-FFF2-40B4-BE49-F238E27FC236}">
                <a16:creationId xmlns:a16="http://schemas.microsoft.com/office/drawing/2014/main" id="{4C685F2E-DE4E-48AB-A52B-F01442DDDA3F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" b="101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74CA2E-9293-45C1-BB3D-D75EAD260E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i="0" dirty="0"/>
              <a:t>Chernobyl April 26, 1986</a:t>
            </a:r>
          </a:p>
        </p:txBody>
      </p:sp>
    </p:spTree>
    <p:extLst>
      <p:ext uri="{BB962C8B-B14F-4D97-AF65-F5344CB8AC3E}">
        <p14:creationId xmlns:p14="http://schemas.microsoft.com/office/powerpoint/2010/main" val="3086510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hernobyl Aftermath">
            <a:extLst>
              <a:ext uri="{FF2B5EF4-FFF2-40B4-BE49-F238E27FC236}">
                <a16:creationId xmlns:a16="http://schemas.microsoft.com/office/drawing/2014/main" id="{39E33D22-61A3-4F89-BBEC-C86E9B20E597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" b="1353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7E3424-F776-44E9-84C6-928289E724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1075429"/>
            <a:ext cx="3700718" cy="704963"/>
          </a:xfrm>
        </p:spPr>
        <p:txBody>
          <a:bodyPr>
            <a:normAutofit/>
          </a:bodyPr>
          <a:lstStyle/>
          <a:p>
            <a:pPr algn="r"/>
            <a:r>
              <a:rPr lang="en-US" i="0" dirty="0"/>
              <a:t>Cross Section of Chernobyl</a:t>
            </a:r>
          </a:p>
        </p:txBody>
      </p:sp>
    </p:spTree>
    <p:extLst>
      <p:ext uri="{BB962C8B-B14F-4D97-AF65-F5344CB8AC3E}">
        <p14:creationId xmlns:p14="http://schemas.microsoft.com/office/powerpoint/2010/main" val="10427297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2D8B4B-1A9A-408C-929C-C79E6BAAA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23" y="592275"/>
            <a:ext cx="5402089" cy="957789"/>
          </a:xfrm>
        </p:spPr>
        <p:txBody>
          <a:bodyPr>
            <a:normAutofit fontScale="90000"/>
          </a:bodyPr>
          <a:lstStyle/>
          <a:p>
            <a:r>
              <a:rPr lang="en-US" dirty="0"/>
              <a:t>Chernobyl Post-Accident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7BC7C8-59CE-4F56-90CA-0E9574E57D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8674" y="1516589"/>
            <a:ext cx="5006588" cy="4025568"/>
          </a:xfrm>
        </p:spPr>
        <p:txBody>
          <a:bodyPr/>
          <a:lstStyle/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31 immediate fatalities </a:t>
            </a:r>
            <a:r>
              <a:rPr lang="en-US" sz="2400" dirty="0"/>
              <a:t>(all but one due to radiation exposure)</a:t>
            </a:r>
          </a:p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&gt;200 people hospitalized due to exposure</a:t>
            </a:r>
          </a:p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135,000 people evacuated </a:t>
            </a:r>
            <a:r>
              <a:rPr lang="en-US" sz="2400" dirty="0"/>
              <a:t>(though none immediately)</a:t>
            </a:r>
          </a:p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~50 million curies of radioactive material released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2FF562-ED7C-4701-BA44-9339945E7F2C}"/>
              </a:ext>
            </a:extLst>
          </p:cNvPr>
          <p:cNvSpPr/>
          <p:nvPr/>
        </p:nvSpPr>
        <p:spPr>
          <a:xfrm>
            <a:off x="1390765" y="6492875"/>
            <a:ext cx="31254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prstClr val="black">
                    <a:tint val="75000"/>
                  </a:prstClr>
                </a:solidFill>
              </a:rPr>
              <a:t>Nuclear Reactors 2018 ©The NEED Project </a:t>
            </a:r>
          </a:p>
        </p:txBody>
      </p:sp>
      <p:pic>
        <p:nvPicPr>
          <p:cNvPr id="10" name="Picture Placeholder 9" descr="A picture containing building&#10;&#10;Description generated with very high confidence">
            <a:extLst>
              <a:ext uri="{FF2B5EF4-FFF2-40B4-BE49-F238E27FC236}">
                <a16:creationId xmlns:a16="http://schemas.microsoft.com/office/drawing/2014/main" id="{8F2E9434-B0D2-41CC-89B3-62133038C8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1" r="161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664177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16752-F0BE-4A3C-A8CB-864AA2594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32" y="476637"/>
            <a:ext cx="10541000" cy="876653"/>
          </a:xfrm>
        </p:spPr>
        <p:txBody>
          <a:bodyPr>
            <a:normAutofit fontScale="90000"/>
          </a:bodyPr>
          <a:lstStyle/>
          <a:p>
            <a:r>
              <a:rPr lang="en-US" dirty="0"/>
              <a:t>Any of the first 5 would have prevented accident</a:t>
            </a:r>
          </a:p>
        </p:txBody>
      </p:sp>
      <p:pic>
        <p:nvPicPr>
          <p:cNvPr id="4" name="Picture 4" descr="Most Dangerous Violations">
            <a:extLst>
              <a:ext uri="{FF2B5EF4-FFF2-40B4-BE49-F238E27FC236}">
                <a16:creationId xmlns:a16="http://schemas.microsoft.com/office/drawing/2014/main" id="{224D7611-08FD-48B8-AE8A-514CAEE2A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230" y="1353290"/>
            <a:ext cx="8084634" cy="492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3A07AD9-9BC2-4ACA-A2AC-A578558549BE}"/>
              </a:ext>
            </a:extLst>
          </p:cNvPr>
          <p:cNvSpPr/>
          <p:nvPr/>
        </p:nvSpPr>
        <p:spPr>
          <a:xfrm>
            <a:off x="1390765" y="6492875"/>
            <a:ext cx="31254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prstClr val="black">
                    <a:tint val="75000"/>
                  </a:prstClr>
                </a:solidFill>
              </a:rPr>
              <a:t>Nuclear Reactors 2018 ©The NEED Project </a:t>
            </a:r>
          </a:p>
        </p:txBody>
      </p:sp>
    </p:spTree>
    <p:extLst>
      <p:ext uri="{BB962C8B-B14F-4D97-AF65-F5344CB8AC3E}">
        <p14:creationId xmlns:p14="http://schemas.microsoft.com/office/powerpoint/2010/main" val="37521288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50034" y="107241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latin typeface="+mj-lt"/>
              </a:rPr>
              <a:t>For More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Information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63410" y="1956319"/>
            <a:ext cx="5542279" cy="388744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-228600">
              <a:spcAft>
                <a:spcPts val="600"/>
              </a:spcAft>
            </a:pPr>
            <a:r>
              <a:rPr lang="en-US" altLang="en-US" dirty="0"/>
              <a:t>The NEED Project</a:t>
            </a:r>
            <a:endParaRPr lang="en-US" altLang="en-US" dirty="0">
              <a:hlinkClick r:id="rId2"/>
            </a:endParaRPr>
          </a:p>
          <a:p>
            <a:pPr marL="228600" lvl="1" indent="0">
              <a:spcAft>
                <a:spcPts val="600"/>
              </a:spcAft>
              <a:buNone/>
            </a:pPr>
            <a:r>
              <a:rPr lang="en-US" altLang="en-US" sz="2600" dirty="0">
                <a:hlinkClick r:id="rId2"/>
              </a:rPr>
              <a:t>www.need.org</a:t>
            </a:r>
            <a:endParaRPr lang="en-US" altLang="en-US" sz="2600" dirty="0"/>
          </a:p>
          <a:p>
            <a:pPr marL="228600" lvl="1" indent="0">
              <a:spcAft>
                <a:spcPts val="600"/>
              </a:spcAft>
              <a:buNone/>
            </a:pPr>
            <a:r>
              <a:rPr lang="en-US" altLang="en-US" sz="2600" dirty="0">
                <a:hlinkClick r:id="rId3"/>
              </a:rPr>
              <a:t>info@need.org</a:t>
            </a:r>
            <a:endParaRPr lang="en-US" altLang="en-US" sz="2600" dirty="0"/>
          </a:p>
          <a:p>
            <a:pPr marL="228600" lvl="1" indent="0">
              <a:spcAft>
                <a:spcPts val="600"/>
              </a:spcAft>
              <a:buNone/>
            </a:pPr>
            <a:r>
              <a:rPr lang="en-US" altLang="en-US" sz="2600" dirty="0"/>
              <a:t>1-800-875-5029</a:t>
            </a:r>
          </a:p>
          <a:p>
            <a:pPr marL="0" indent="-228600">
              <a:spcAft>
                <a:spcPts val="600"/>
              </a:spcAft>
            </a:pPr>
            <a:r>
              <a:rPr lang="en-US" altLang="en-US" dirty="0"/>
              <a:t>Energy Information Administration</a:t>
            </a:r>
          </a:p>
          <a:p>
            <a:pPr marL="228600" lvl="1" indent="0">
              <a:spcAft>
                <a:spcPts val="600"/>
              </a:spcAft>
              <a:buNone/>
            </a:pPr>
            <a:r>
              <a:rPr lang="en-US" altLang="en-US" sz="2600" dirty="0"/>
              <a:t>U.S. Department of Energy</a:t>
            </a:r>
          </a:p>
          <a:p>
            <a:pPr marL="228600" lvl="1" indent="0">
              <a:spcAft>
                <a:spcPts val="600"/>
              </a:spcAft>
              <a:buNone/>
            </a:pPr>
            <a:r>
              <a:rPr lang="en-US" altLang="en-US" sz="2600" dirty="0">
                <a:hlinkClick r:id="rId4"/>
              </a:rPr>
              <a:t>www.eia.gov</a:t>
            </a:r>
            <a:endParaRPr lang="en-US" altLang="en-US" sz="2600" dirty="0"/>
          </a:p>
          <a:p>
            <a:pPr indent="-228600"/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A20872-4C70-4209-BF1F-F0C6470765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05"/>
          <a:stretch/>
        </p:blipFill>
        <p:spPr>
          <a:xfrm>
            <a:off x="4781897" y="-1"/>
            <a:ext cx="7410104" cy="6492875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BAB0CD4-21ED-46CB-9E5E-B6D13BE8A44C}"/>
              </a:ext>
            </a:extLst>
          </p:cNvPr>
          <p:cNvCxnSpPr/>
          <p:nvPr/>
        </p:nvCxnSpPr>
        <p:spPr>
          <a:xfrm>
            <a:off x="463410" y="1800035"/>
            <a:ext cx="42214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AEE1033E-7A2C-4E1F-A173-501AA81F5DC1}"/>
              </a:ext>
            </a:extLst>
          </p:cNvPr>
          <p:cNvSpPr/>
          <p:nvPr/>
        </p:nvSpPr>
        <p:spPr>
          <a:xfrm>
            <a:off x="1390765" y="6492875"/>
            <a:ext cx="31254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prstClr val="black">
                    <a:tint val="75000"/>
                  </a:prstClr>
                </a:solidFill>
              </a:rPr>
              <a:t>Nuclear Reactors 2018 ©The NEED Project </a:t>
            </a:r>
          </a:p>
        </p:txBody>
      </p:sp>
    </p:spTree>
    <p:extLst>
      <p:ext uri="{BB962C8B-B14F-4D97-AF65-F5344CB8AC3E}">
        <p14:creationId xmlns:p14="http://schemas.microsoft.com/office/powerpoint/2010/main" val="36653972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IS SOCIAL!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Stay up-to-date with NEED. “Like” us on Facebook! Search for The NEED Project, and check out all we’ve got going on!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Follow us on Twitter. We share the latest energy news from around the country, @</a:t>
            </a:r>
            <a:r>
              <a:rPr lang="en-US" dirty="0" err="1"/>
              <a:t>NEED_Project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Follow us on Instagram and check out the photos taken at NEED events, instagram.com/</a:t>
            </a:r>
            <a:r>
              <a:rPr lang="en-US" dirty="0" err="1"/>
              <a:t>theneedproject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Follow us on Pinterest and pin ideas to use in your classroom, Pinterest.com/</a:t>
            </a:r>
            <a:r>
              <a:rPr lang="en-US" dirty="0" err="1"/>
              <a:t>NeedProject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4176E1-5732-4D17-A658-1C2FE77DCE6B}"/>
              </a:ext>
            </a:extLst>
          </p:cNvPr>
          <p:cNvSpPr/>
          <p:nvPr/>
        </p:nvSpPr>
        <p:spPr>
          <a:xfrm>
            <a:off x="1390765" y="6492875"/>
            <a:ext cx="31254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prstClr val="black">
                    <a:tint val="75000"/>
                  </a:prstClr>
                </a:solidFill>
              </a:rPr>
              <a:t>Nuclear Reactors 2018 ©The NEED Project </a:t>
            </a:r>
          </a:p>
        </p:txBody>
      </p:sp>
    </p:spTree>
    <p:extLst>
      <p:ext uri="{BB962C8B-B14F-4D97-AF65-F5344CB8AC3E}">
        <p14:creationId xmlns:p14="http://schemas.microsoft.com/office/powerpoint/2010/main" val="1610000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347" y="335406"/>
            <a:ext cx="11349789" cy="876653"/>
          </a:xfrm>
        </p:spPr>
        <p:txBody>
          <a:bodyPr>
            <a:normAutofit fontScale="90000"/>
          </a:bodyPr>
          <a:lstStyle/>
          <a:p>
            <a:r>
              <a:rPr lang="en-US" dirty="0"/>
              <a:t>Top 5 Nuclear Electricity Generating Countries, 2015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2479DB7-E66A-4EA5-AEBB-6129AE98599F}"/>
              </a:ext>
            </a:extLst>
          </p:cNvPr>
          <p:cNvGrpSpPr/>
          <p:nvPr/>
        </p:nvGrpSpPr>
        <p:grpSpPr>
          <a:xfrm>
            <a:off x="1364012" y="1528010"/>
            <a:ext cx="8650704" cy="4539036"/>
            <a:chOff x="1364012" y="1528010"/>
            <a:chExt cx="8650704" cy="453903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A91917C-F31B-4C14-9B24-8FEE6FF8CE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309" t="14737" r="24902" b="36807"/>
            <a:stretch/>
          </p:blipFill>
          <p:spPr>
            <a:xfrm>
              <a:off x="1364012" y="1528010"/>
              <a:ext cx="7094622" cy="422308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ABF0569-297D-4E41-B830-0ABB90CA76CB}"/>
                </a:ext>
              </a:extLst>
            </p:cNvPr>
            <p:cNvSpPr txBox="1"/>
            <p:nvPr/>
          </p:nvSpPr>
          <p:spPr>
            <a:xfrm>
              <a:off x="1364012" y="5790047"/>
              <a:ext cx="86507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Source: U.S. Energy Information Administration, International Energy Statistics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494957BD-E5CA-4B94-81BA-A9382B5EE30F}"/>
              </a:ext>
            </a:extLst>
          </p:cNvPr>
          <p:cNvSpPr/>
          <p:nvPr/>
        </p:nvSpPr>
        <p:spPr>
          <a:xfrm>
            <a:off x="1390765" y="6492875"/>
            <a:ext cx="31254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prstClr val="black">
                    <a:tint val="75000"/>
                  </a:prstClr>
                </a:solidFill>
              </a:rPr>
              <a:t>Nuclear Reactors 2018 ©The NEED Project </a:t>
            </a:r>
          </a:p>
        </p:txBody>
      </p:sp>
    </p:spTree>
    <p:extLst>
      <p:ext uri="{BB962C8B-B14F-4D97-AF65-F5344CB8AC3E}">
        <p14:creationId xmlns:p14="http://schemas.microsoft.com/office/powerpoint/2010/main" val="82302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DE71B-6872-477D-8A05-D05BF15EE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Nuclear Energy Production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EACB20B-E2A1-46F6-B706-48939D666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664" y="1463145"/>
            <a:ext cx="4284945" cy="4808362"/>
          </a:xfrm>
        </p:spPr>
        <p:txBody>
          <a:bodyPr/>
          <a:lstStyle/>
          <a:p>
            <a:r>
              <a:rPr lang="en-US" dirty="0"/>
              <a:t>Although the national percentage of nuclear generated electricity is about 20%, it varies from state to state.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DF9135-4004-4D7F-8529-D04CB4FBB31E}"/>
              </a:ext>
            </a:extLst>
          </p:cNvPr>
          <p:cNvSpPr/>
          <p:nvPr/>
        </p:nvSpPr>
        <p:spPr>
          <a:xfrm>
            <a:off x="1390765" y="6492875"/>
            <a:ext cx="31254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prstClr val="black">
                    <a:tint val="75000"/>
                  </a:prstClr>
                </a:solidFill>
              </a:rPr>
              <a:t>Nuclear Reactors 2018 ©The NEED Project </a:t>
            </a:r>
          </a:p>
        </p:txBody>
      </p:sp>
      <p:pic>
        <p:nvPicPr>
          <p:cNvPr id="4" name="Picture 3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D9D3B627-240E-4D17-9E21-95AA5FADE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010" y="1463145"/>
            <a:ext cx="6743159" cy="35549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C83368-4932-4B61-A4F6-440799E13878}"/>
              </a:ext>
            </a:extLst>
          </p:cNvPr>
          <p:cNvSpPr txBox="1"/>
          <p:nvPr/>
        </p:nvSpPr>
        <p:spPr>
          <a:xfrm>
            <a:off x="5187010" y="5087078"/>
            <a:ext cx="62335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U.S. Nuclear Power Plants, 2018</a:t>
            </a:r>
          </a:p>
          <a:p>
            <a:r>
              <a:rPr lang="en-US" sz="1600" i="1" dirty="0"/>
              <a:t>Source: EIA U.S. Energy Mapping System</a:t>
            </a:r>
          </a:p>
        </p:txBody>
      </p:sp>
      <p:pic>
        <p:nvPicPr>
          <p:cNvPr id="10" name="Picture 9" descr="A close up of a map&#10;&#10;Description generated with high confidence">
            <a:extLst>
              <a:ext uri="{FF2B5EF4-FFF2-40B4-BE49-F238E27FC236}">
                <a16:creationId xmlns:a16="http://schemas.microsoft.com/office/drawing/2014/main" id="{F2383CC3-7772-484B-88E4-7F682B571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64" y="3722656"/>
            <a:ext cx="3124504" cy="240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968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EC796E-70B5-4AAD-ACFC-F4EA8D784113}"/>
              </a:ext>
            </a:extLst>
          </p:cNvPr>
          <p:cNvSpPr/>
          <p:nvPr/>
        </p:nvSpPr>
        <p:spPr>
          <a:xfrm>
            <a:off x="1390765" y="6492875"/>
            <a:ext cx="31254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prstClr val="black">
                    <a:tint val="75000"/>
                  </a:prstClr>
                </a:solidFill>
              </a:rPr>
              <a:t>Nuclear Reactors 2018 ©The NEED Project </a:t>
            </a:r>
          </a:p>
        </p:txBody>
      </p:sp>
      <p:pic>
        <p:nvPicPr>
          <p:cNvPr id="8" name="Picture 7" descr="A close up of text on a white surface&#10;&#10;Description generated with high confidence">
            <a:extLst>
              <a:ext uri="{FF2B5EF4-FFF2-40B4-BE49-F238E27FC236}">
                <a16:creationId xmlns:a16="http://schemas.microsoft.com/office/drawing/2014/main" id="{18C47965-26E5-48B0-8CA6-07BB602CE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86" y="985925"/>
            <a:ext cx="10770230" cy="550695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994E1DD-93FE-4519-A9F9-A3CF8827476B}"/>
              </a:ext>
            </a:extLst>
          </p:cNvPr>
          <p:cNvSpPr txBox="1">
            <a:spLocks/>
          </p:cNvSpPr>
          <p:nvPr/>
        </p:nvSpPr>
        <p:spPr>
          <a:xfrm>
            <a:off x="624186" y="321533"/>
            <a:ext cx="6019800" cy="8766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U.S. Electricity Flow 2017</a:t>
            </a:r>
          </a:p>
        </p:txBody>
      </p:sp>
      <p:sp>
        <p:nvSpPr>
          <p:cNvPr id="10" name="Subtitle 3">
            <a:extLst>
              <a:ext uri="{FF2B5EF4-FFF2-40B4-BE49-F238E27FC236}">
                <a16:creationId xmlns:a16="http://schemas.microsoft.com/office/drawing/2014/main" id="{9402B1E1-BEA7-4752-A024-767E42836C0B}"/>
              </a:ext>
            </a:extLst>
          </p:cNvPr>
          <p:cNvSpPr txBox="1">
            <a:spLocks/>
          </p:cNvSpPr>
          <p:nvPr/>
        </p:nvSpPr>
        <p:spPr>
          <a:xfrm>
            <a:off x="6870700" y="558800"/>
            <a:ext cx="4902200" cy="427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B0F0"/>
                </a:solidFill>
              </a:rPr>
              <a:t>Quadrillion Btu</a:t>
            </a:r>
          </a:p>
        </p:txBody>
      </p:sp>
    </p:spTree>
    <p:extLst>
      <p:ext uri="{BB962C8B-B14F-4D97-AF65-F5344CB8AC3E}">
        <p14:creationId xmlns:p14="http://schemas.microsoft.com/office/powerpoint/2010/main" val="2240790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78DE9-2CD2-4E4C-BBC4-18A9DADDB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Capacity Brought Online by Fuel Type</a:t>
            </a:r>
          </a:p>
        </p:txBody>
      </p:sp>
      <p:pic>
        <p:nvPicPr>
          <p:cNvPr id="4" name="Content Placeholder 8" descr="fig25.gif">
            <a:extLst>
              <a:ext uri="{FF2B5EF4-FFF2-40B4-BE49-F238E27FC236}">
                <a16:creationId xmlns:a16="http://schemas.microsoft.com/office/drawing/2014/main" id="{A4609EB9-1C4B-4946-A8D8-7228DEBC5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199" y="1307437"/>
            <a:ext cx="7917494" cy="500225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787978B-A2E2-46A7-A6B9-69D9881A09AE}"/>
              </a:ext>
            </a:extLst>
          </p:cNvPr>
          <p:cNvSpPr/>
          <p:nvPr/>
        </p:nvSpPr>
        <p:spPr>
          <a:xfrm>
            <a:off x="1390765" y="6492875"/>
            <a:ext cx="31254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prstClr val="black">
                    <a:tint val="75000"/>
                  </a:prstClr>
                </a:solidFill>
              </a:rPr>
              <a:t>Nuclear Reactors 2018 ©The NEED Project </a:t>
            </a:r>
          </a:p>
        </p:txBody>
      </p:sp>
    </p:spTree>
    <p:extLst>
      <p:ext uri="{BB962C8B-B14F-4D97-AF65-F5344CB8AC3E}">
        <p14:creationId xmlns:p14="http://schemas.microsoft.com/office/powerpoint/2010/main" val="387133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83" y="342374"/>
            <a:ext cx="10515600" cy="910519"/>
          </a:xfrm>
        </p:spPr>
        <p:txBody>
          <a:bodyPr/>
          <a:lstStyle/>
          <a:p>
            <a:r>
              <a:rPr lang="en-US" dirty="0"/>
              <a:t>Food for thought…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779372" y="1580446"/>
            <a:ext cx="5043311" cy="3285066"/>
          </a:xfrm>
        </p:spPr>
        <p:txBody>
          <a:bodyPr>
            <a:normAutofit lnSpcReduction="10000"/>
          </a:bodyPr>
          <a:lstStyle/>
          <a:p>
            <a:r>
              <a:rPr lang="en-US" b="0" dirty="0">
                <a:latin typeface="+mj-lt"/>
              </a:rPr>
              <a:t>Of the </a:t>
            </a:r>
            <a:r>
              <a:rPr lang="en-US" dirty="0">
                <a:latin typeface="+mj-lt"/>
              </a:rPr>
              <a:t>15</a:t>
            </a:r>
            <a:r>
              <a:rPr lang="en-US" b="0" dirty="0">
                <a:latin typeface="+mj-lt"/>
              </a:rPr>
              <a:t> methods (wedges) proposed by a Princeton University study to stabilize Carbon Dioxide emissions, </a:t>
            </a:r>
            <a:r>
              <a:rPr lang="en-US" dirty="0">
                <a:latin typeface="+mj-lt"/>
              </a:rPr>
              <a:t>13 of them relate energy use. </a:t>
            </a:r>
          </a:p>
          <a:p>
            <a:r>
              <a:rPr lang="en-US" b="0" dirty="0">
                <a:latin typeface="+mj-lt"/>
              </a:rPr>
              <a:t>Implementation of any </a:t>
            </a:r>
            <a:r>
              <a:rPr lang="en-US" dirty="0">
                <a:latin typeface="+mj-lt"/>
              </a:rPr>
              <a:t>7</a:t>
            </a:r>
            <a:r>
              <a:rPr lang="en-US" b="0" dirty="0">
                <a:latin typeface="+mj-lt"/>
              </a:rPr>
              <a:t> would accomplish the goal of stabilizing emissions.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172202" y="991834"/>
            <a:ext cx="5771444" cy="5621866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b="0" dirty="0">
                <a:solidFill>
                  <a:schemeClr val="tx1"/>
                </a:solidFill>
              </a:rPr>
              <a:t>Efficient vehicles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b="0" dirty="0">
                <a:solidFill>
                  <a:schemeClr val="tx1"/>
                </a:solidFill>
              </a:rPr>
              <a:t>Reduced use of vehicles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b="0" dirty="0">
                <a:solidFill>
                  <a:schemeClr val="tx1"/>
                </a:solidFill>
              </a:rPr>
              <a:t>Efficient buildings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b="0" dirty="0">
                <a:solidFill>
                  <a:schemeClr val="tx1"/>
                </a:solidFill>
              </a:rPr>
              <a:t>Efficient coal power plants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b="0" dirty="0">
                <a:solidFill>
                  <a:schemeClr val="tx1"/>
                </a:solidFill>
              </a:rPr>
              <a:t>Gas instead of coal power plants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b="0" dirty="0">
                <a:solidFill>
                  <a:schemeClr val="tx1"/>
                </a:solidFill>
              </a:rPr>
              <a:t>Capture CO2 at base load power plant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b="0" dirty="0"/>
              <a:t>Nuclear power for coal power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b="0" dirty="0">
                <a:solidFill>
                  <a:schemeClr val="tx1"/>
                </a:solidFill>
              </a:rPr>
              <a:t>Wind power for coal power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b="0" dirty="0">
                <a:solidFill>
                  <a:schemeClr val="tx1"/>
                </a:solidFill>
              </a:rPr>
              <a:t>Photovoltaic power for coal power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b="0" dirty="0">
                <a:solidFill>
                  <a:schemeClr val="tx1"/>
                </a:solidFill>
              </a:rPr>
              <a:t>Capture CO2 at H2 plant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b="0" dirty="0">
                <a:solidFill>
                  <a:schemeClr val="tx1"/>
                </a:solidFill>
              </a:rPr>
              <a:t>Capture CO2 at coal-to-</a:t>
            </a:r>
            <a:r>
              <a:rPr lang="en-US" b="0" dirty="0" err="1">
                <a:solidFill>
                  <a:schemeClr val="tx1"/>
                </a:solidFill>
              </a:rPr>
              <a:t>synfuels</a:t>
            </a:r>
            <a:r>
              <a:rPr lang="en-US" b="0" dirty="0">
                <a:solidFill>
                  <a:schemeClr val="tx1"/>
                </a:solidFill>
              </a:rPr>
              <a:t> plant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b="0" dirty="0">
                <a:solidFill>
                  <a:schemeClr val="tx1"/>
                </a:solidFill>
              </a:rPr>
              <a:t>Wind H2 in fuel-cell car for gasoline in hybrid car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b="0" dirty="0">
                <a:solidFill>
                  <a:schemeClr val="tx1"/>
                </a:solidFill>
              </a:rPr>
              <a:t>Biomass fuel for fossil fuel </a:t>
            </a:r>
          </a:p>
          <a:p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CC1B69-3381-4E48-AA7F-B2A4843CE783}"/>
              </a:ext>
            </a:extLst>
          </p:cNvPr>
          <p:cNvSpPr/>
          <p:nvPr/>
        </p:nvSpPr>
        <p:spPr>
          <a:xfrm>
            <a:off x="1390765" y="6492875"/>
            <a:ext cx="31254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prstClr val="black">
                    <a:tint val="75000"/>
                  </a:prstClr>
                </a:solidFill>
              </a:rPr>
              <a:t>Nuclear Reactors 2018 ©The NEED Project </a:t>
            </a:r>
          </a:p>
        </p:txBody>
      </p:sp>
    </p:spTree>
    <p:extLst>
      <p:ext uri="{BB962C8B-B14F-4D97-AF65-F5344CB8AC3E}">
        <p14:creationId xmlns:p14="http://schemas.microsoft.com/office/powerpoint/2010/main" val="3967755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ite.jpg">
            <a:extLst>
              <a:ext uri="{FF2B5EF4-FFF2-40B4-BE49-F238E27FC236}">
                <a16:creationId xmlns:a16="http://schemas.microsoft.com/office/drawing/2014/main" id="{04823184-61C4-45F5-ABBC-2E60C1A8C30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3" b="7323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458166-DE4C-4075-BA3E-34B95CBD9E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i="0" dirty="0"/>
              <a:t>Aerial View of Watts Bar Nuclear Plant</a:t>
            </a:r>
          </a:p>
        </p:txBody>
      </p:sp>
    </p:spTree>
    <p:extLst>
      <p:ext uri="{BB962C8B-B14F-4D97-AF65-F5344CB8AC3E}">
        <p14:creationId xmlns:p14="http://schemas.microsoft.com/office/powerpoint/2010/main" val="44568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7171CB9-D032-404D-B5ED-D733D6E2A4E6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" b="396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0858685"/>
      </p:ext>
    </p:extLst>
  </p:cSld>
  <p:clrMapOvr>
    <a:masterClrMapping/>
  </p:clrMapOvr>
</p:sld>
</file>

<file path=ppt/theme/theme1.xml><?xml version="1.0" encoding="utf-8"?>
<a:theme xmlns:a="http://schemas.openxmlformats.org/drawingml/2006/main" name="NewTemp2017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Temp2017.pptx" id="{8CE685BC-EAD4-4B04-AD34-D12CC5CB9C7E}" vid="{9D789DC2-756E-4482-B117-D6B6D7DBFF8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NewTemp2017</Template>
  <TotalTime>227</TotalTime>
  <Words>766</Words>
  <Application>Microsoft Office PowerPoint</Application>
  <PresentationFormat>Widescreen</PresentationFormat>
  <Paragraphs>92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游ゴシック</vt:lpstr>
      <vt:lpstr>Arial</vt:lpstr>
      <vt:lpstr>Calibri</vt:lpstr>
      <vt:lpstr>Calibri Light</vt:lpstr>
      <vt:lpstr>NewTemp2017</vt:lpstr>
      <vt:lpstr>Nuclear Power in Perspective and Intro to Nuclear Reactors</vt:lpstr>
      <vt:lpstr>U.S. Energy Consumption by source, 2016 </vt:lpstr>
      <vt:lpstr>Top 5 Nuclear Electricity Generating Countries, 2015</vt:lpstr>
      <vt:lpstr>Nuclear Energy Production</vt:lpstr>
      <vt:lpstr>PowerPoint Presentation</vt:lpstr>
      <vt:lpstr>U.S. Capacity Brought Online by Fuel Type</vt:lpstr>
      <vt:lpstr>Food for thought…</vt:lpstr>
      <vt:lpstr>PowerPoint Presentation</vt:lpstr>
      <vt:lpstr>PowerPoint Presentation</vt:lpstr>
      <vt:lpstr>Fuel Rod Assembly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Watts Bar Nuclear Plant Facts</vt:lpstr>
      <vt:lpstr>Nuclear Reactor Facts – Watts Bar </vt:lpstr>
      <vt:lpstr>PowerPoint Presentation</vt:lpstr>
      <vt:lpstr>PowerPoint Presentation</vt:lpstr>
      <vt:lpstr>PowerPoint Presentation</vt:lpstr>
      <vt:lpstr>PowerPoint Presentation</vt:lpstr>
      <vt:lpstr>Chernobyl Post-Accident</vt:lpstr>
      <vt:lpstr>Any of the first 5 would have prevented accident</vt:lpstr>
      <vt:lpstr>For More  Information</vt:lpstr>
      <vt:lpstr>NEED IS SOCIAL!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Nuclear Power in Perspective and Intro to Nuclear Reactors</dc:title>
  <dc:creator>Yvonne Cramer</dc:creator>
  <cp:lastModifiedBy>Kim Swan</cp:lastModifiedBy>
  <cp:revision>20</cp:revision>
  <dcterms:created xsi:type="dcterms:W3CDTF">2017-07-13T16:44:46Z</dcterms:created>
  <dcterms:modified xsi:type="dcterms:W3CDTF">2019-02-04T19:36:40Z</dcterms:modified>
</cp:coreProperties>
</file>