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4" autoAdjust="0"/>
    <p:restoredTop sz="94660"/>
  </p:normalViewPr>
  <p:slideViewPr>
    <p:cSldViewPr snapToGrid="0">
      <p:cViewPr varScale="1">
        <p:scale>
          <a:sx n="82" d="100"/>
          <a:sy n="82" d="100"/>
        </p:scale>
        <p:origin x="7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B9740-5EA2-4AB5-A026-A97B23A20FC4}"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B8181-37BA-4A6E-AB03-C4D221439226}" type="slidenum">
              <a:rPr lang="en-US" smtClean="0"/>
              <a:t>‹#›</a:t>
            </a:fld>
            <a:endParaRPr lang="en-US"/>
          </a:p>
        </p:txBody>
      </p:sp>
    </p:spTree>
    <p:extLst>
      <p:ext uri="{BB962C8B-B14F-4D97-AF65-F5344CB8AC3E}">
        <p14:creationId xmlns:p14="http://schemas.microsoft.com/office/powerpoint/2010/main" val="199749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transfer of heat, air, and moisture into and out of the home is largely governed by the building envelope, which is made up of all the components that separate the inside of the home from outdoors. Siding, windows, doors, and roofs have an important role to play, as does how tightly the various parts of the building are sealed to one another. </a:t>
            </a:r>
            <a:endParaRPr lang="en-US" dirty="0"/>
          </a:p>
          <a:p>
            <a:endParaRPr lang="en-US" dirty="0"/>
          </a:p>
        </p:txBody>
      </p:sp>
      <p:sp>
        <p:nvSpPr>
          <p:cNvPr id="4" name="Slide Number Placeholder 3"/>
          <p:cNvSpPr>
            <a:spLocks noGrp="1"/>
          </p:cNvSpPr>
          <p:nvPr>
            <p:ph type="sldNum" sz="quarter" idx="5"/>
          </p:nvPr>
        </p:nvSpPr>
        <p:spPr/>
        <p:txBody>
          <a:bodyPr/>
          <a:lstStyle/>
          <a:p>
            <a:fld id="{A9BB8181-37BA-4A6E-AB03-C4D221439226}" type="slidenum">
              <a:rPr lang="en-US" smtClean="0"/>
              <a:t>9</a:t>
            </a:fld>
            <a:endParaRPr lang="en-US"/>
          </a:p>
        </p:txBody>
      </p:sp>
    </p:spTree>
    <p:extLst>
      <p:ext uri="{BB962C8B-B14F-4D97-AF65-F5344CB8AC3E}">
        <p14:creationId xmlns:p14="http://schemas.microsoft.com/office/powerpoint/2010/main" val="365525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BB8181-37BA-4A6E-AB03-C4D221439226}" type="slidenum">
              <a:rPr lang="en-US" smtClean="0"/>
              <a:t>10</a:t>
            </a:fld>
            <a:endParaRPr lang="en-US"/>
          </a:p>
        </p:txBody>
      </p:sp>
    </p:spTree>
    <p:extLst>
      <p:ext uri="{BB962C8B-B14F-4D97-AF65-F5344CB8AC3E}">
        <p14:creationId xmlns:p14="http://schemas.microsoft.com/office/powerpoint/2010/main" val="157093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two types of ballasts, magnetic and electronic. Magnetic ballasts produce a frequency of 60 Hertz (Hz), which means the light is flickering on and off 60 times a second. Electronic ballasts produce a frequency of at least 20,000 Hz. Fluorescent lights with electronic ballasts are more energy efficient than those with magnetic ballasts. </a:t>
            </a:r>
            <a:endParaRPr lang="en-US" dirty="0"/>
          </a:p>
        </p:txBody>
      </p:sp>
      <p:sp>
        <p:nvSpPr>
          <p:cNvPr id="4" name="Slide Number Placeholder 3"/>
          <p:cNvSpPr>
            <a:spLocks noGrp="1"/>
          </p:cNvSpPr>
          <p:nvPr>
            <p:ph type="sldNum" sz="quarter" idx="5"/>
          </p:nvPr>
        </p:nvSpPr>
        <p:spPr/>
        <p:txBody>
          <a:bodyPr/>
          <a:lstStyle/>
          <a:p>
            <a:fld id="{A9BB8181-37BA-4A6E-AB03-C4D221439226}" type="slidenum">
              <a:rPr lang="en-US" smtClean="0"/>
              <a:t>16</a:t>
            </a:fld>
            <a:endParaRPr lang="en-US"/>
          </a:p>
        </p:txBody>
      </p:sp>
    </p:spTree>
    <p:extLst>
      <p:ext uri="{BB962C8B-B14F-4D97-AF65-F5344CB8AC3E}">
        <p14:creationId xmlns:p14="http://schemas.microsoft.com/office/powerpoint/2010/main" val="1119831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BB8181-37BA-4A6E-AB03-C4D221439226}" type="slidenum">
              <a:rPr lang="en-US" smtClean="0"/>
              <a:t>17</a:t>
            </a:fld>
            <a:endParaRPr lang="en-US"/>
          </a:p>
        </p:txBody>
      </p:sp>
    </p:spTree>
    <p:extLst>
      <p:ext uri="{BB962C8B-B14F-4D97-AF65-F5344CB8AC3E}">
        <p14:creationId xmlns:p14="http://schemas.microsoft.com/office/powerpoint/2010/main" val="2726284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135953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70689"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9"/>
            <a:ext cx="5260622" cy="24500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Energy Efficiency &amp; Conservation - 1/19/17 -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r>
              <a:rPr lang="en-US"/>
              <a:t>Click icon to add picture</a:t>
            </a:r>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385326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6991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60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Energy Efficiency &amp; Conservation - 1/19/17 - ©The NEED Project </a:t>
            </a:r>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7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Text boxes">
    <p:spTree>
      <p:nvGrpSpPr>
        <p:cNvPr id="1" name=""/>
        <p:cNvGrpSpPr/>
        <p:nvPr/>
      </p:nvGrpSpPr>
      <p:grpSpPr>
        <a:xfrm>
          <a:off x="0" y="0"/>
          <a:ext cx="0" cy="0"/>
          <a:chOff x="0" y="0"/>
          <a:chExt cx="0" cy="0"/>
        </a:xfrm>
      </p:grpSpPr>
      <p:sp>
        <p:nvSpPr>
          <p:cNvPr id="16" name="Rectangle 15"/>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Energy Efficiency &amp; Conservation - 1/19/17 - ©The NEED Project </a:t>
            </a:r>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Isosceles Triangle 4"/>
          <p:cNvSpPr/>
          <p:nvPr/>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832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1" name="Graphic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r>
              <a:rPr lang="en-US"/>
              <a:t>Edit Master text styles</a:t>
            </a:r>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r>
              <a:rPr lang="en-US"/>
              <a:t>Edit Master text styles</a:t>
            </a:r>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r>
              <a:rPr lang="en-US"/>
              <a:t>Edit Master text styles</a:t>
            </a:r>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r>
              <a:rPr lang="en-US"/>
              <a:t>Edit Master text styles</a:t>
            </a:r>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Energy Efficiency &amp; Conservation - 1/19/17 - ©The NEED Project </a:t>
            </a:r>
          </a:p>
        </p:txBody>
      </p:sp>
      <p:sp>
        <p:nvSpPr>
          <p:cNvPr id="18" name="Rectangle 1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31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Energy Efficiency &amp; Conservation - 1/19/17 -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r>
              <a:rPr lang="en-US"/>
              <a:t>Click icon to add picture</a:t>
            </a:r>
          </a:p>
        </p:txBody>
      </p:sp>
      <p:sp>
        <p:nvSpPr>
          <p:cNvPr id="11" name="Picture Placeholder 9"/>
          <p:cNvSpPr>
            <a:spLocks noGrp="1"/>
          </p:cNvSpPr>
          <p:nvPr>
            <p:ph type="pic" sz="quarter" idx="15"/>
          </p:nvPr>
        </p:nvSpPr>
        <p:spPr>
          <a:xfrm>
            <a:off x="8398933" y="3556000"/>
            <a:ext cx="3793067" cy="3302000"/>
          </a:xfrm>
        </p:spPr>
        <p:txBody>
          <a:bodyPr/>
          <a:lstStyle/>
          <a:p>
            <a:r>
              <a:rPr lang="en-US"/>
              <a:t>Click icon to add picture</a:t>
            </a:r>
          </a:p>
        </p:txBody>
      </p:sp>
      <p:sp>
        <p:nvSpPr>
          <p:cNvPr id="5"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72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12" name="Rectangle 11"/>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Energy Efficiency &amp; Conservation - 1/19/17 -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r>
              <a:rPr lang="en-US"/>
              <a:t>Click icon to add picture</a:t>
            </a:r>
          </a:p>
        </p:txBody>
      </p:sp>
      <p:sp>
        <p:nvSpPr>
          <p:cNvPr id="11" name="Picture Placeholder 9"/>
          <p:cNvSpPr>
            <a:spLocks noGrp="1"/>
          </p:cNvSpPr>
          <p:nvPr>
            <p:ph type="pic" sz="quarter" idx="15"/>
          </p:nvPr>
        </p:nvSpPr>
        <p:spPr>
          <a:xfrm>
            <a:off x="8398933" y="2336800"/>
            <a:ext cx="3793067" cy="2212622"/>
          </a:xfrm>
        </p:spPr>
        <p:txBody>
          <a:bodyPr/>
          <a:lstStyle/>
          <a:p>
            <a:r>
              <a:rPr lang="en-US"/>
              <a:t>Click icon to add picture</a:t>
            </a:r>
          </a:p>
        </p:txBody>
      </p:sp>
      <p:sp>
        <p:nvSpPr>
          <p:cNvPr id="9" name="Picture Placeholder 9"/>
          <p:cNvSpPr>
            <a:spLocks noGrp="1"/>
          </p:cNvSpPr>
          <p:nvPr>
            <p:ph type="pic" sz="quarter" idx="16"/>
          </p:nvPr>
        </p:nvSpPr>
        <p:spPr>
          <a:xfrm>
            <a:off x="8398932" y="4662311"/>
            <a:ext cx="3793067" cy="2195689"/>
          </a:xfrm>
        </p:spPr>
        <p:txBody>
          <a:bodyPr/>
          <a:lstStyle/>
          <a:p>
            <a:r>
              <a:rPr lang="en-US"/>
              <a:t>Click icon to add picture</a:t>
            </a:r>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12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images collage">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r>
              <a:rPr lang="en-US"/>
              <a:t>Click icon to add picture</a:t>
            </a:r>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Energy Efficiency &amp; Conservation - 1/19/17 -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r>
              <a:rPr lang="en-US"/>
              <a:t>Click icon to add picture</a:t>
            </a:r>
            <a:endParaRPr lang="en-US" dirty="0"/>
          </a:p>
        </p:txBody>
      </p:sp>
      <p:sp>
        <p:nvSpPr>
          <p:cNvPr id="9" name="Picture Placeholder 9"/>
          <p:cNvSpPr>
            <a:spLocks noGrp="1"/>
          </p:cNvSpPr>
          <p:nvPr>
            <p:ph type="pic" sz="quarter" idx="15"/>
          </p:nvPr>
        </p:nvSpPr>
        <p:spPr>
          <a:xfrm>
            <a:off x="9499600" y="2075391"/>
            <a:ext cx="2438399" cy="2874786"/>
          </a:xfrm>
        </p:spPr>
        <p:txBody>
          <a:bodyPr/>
          <a:lstStyle/>
          <a:p>
            <a:r>
              <a:rPr lang="en-US"/>
              <a:t>Click icon to add picture</a:t>
            </a:r>
            <a:endParaRPr lang="en-US" dirty="0"/>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249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Energy Efficiency &amp; Conservation - 1/19/17 - ©The NEED Project </a:t>
            </a:r>
          </a:p>
        </p:txBody>
      </p:sp>
      <p:sp>
        <p:nvSpPr>
          <p:cNvPr id="13" name="Rectangle 12"/>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83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Energy Efficiency &amp; Conservation - 1/19/17 - ©The NEED Project </a:t>
            </a:r>
          </a:p>
        </p:txBody>
      </p:sp>
      <p:sp>
        <p:nvSpPr>
          <p:cNvPr id="11" name="Rectangle 10"/>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15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r>
              <a:rPr lang="en-US"/>
              <a:t>Click icon to add picture</a:t>
            </a:r>
            <a:endParaRPr lang="en-US" dirty="0"/>
          </a:p>
        </p:txBody>
      </p:sp>
      <p:sp>
        <p:nvSpPr>
          <p:cNvPr id="9" name="Title 1"/>
          <p:cNvSpPr>
            <a:spLocks noGrp="1"/>
          </p:cNvSpPr>
          <p:nvPr>
            <p:ph type="title"/>
          </p:nvPr>
        </p:nvSpPr>
        <p:spPr>
          <a:xfrm>
            <a:off x="825500" y="685800"/>
            <a:ext cx="5172075" cy="830788"/>
          </a:xfrm>
        </p:spPr>
        <p:txBody>
          <a:bodyPr/>
          <a:lstStyle/>
          <a:p>
            <a:r>
              <a:rPr lang="en-US" b="1">
                <a:latin typeface="+mn-lt"/>
              </a:rPr>
              <a:t>Click to edit Master title style</a:t>
            </a:r>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pPr lvl="0"/>
            <a:r>
              <a:rPr lang="en-US">
                <a:solidFill>
                  <a:srgbClr val="00B0F0"/>
                </a:solidFill>
              </a:rPr>
              <a:t>Edit Master text styles</a:t>
            </a: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r>
              <a:rPr lang="en-US"/>
              <a:t>Edit Master text styles</a:t>
            </a:r>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r>
              <a:rPr lang="en-US"/>
              <a:t>Edit Master text styles</a:t>
            </a:r>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a:t>Energy Efficiency &amp; Conservation - 1/19/17 - ©The NEED Project </a:t>
            </a:r>
          </a:p>
        </p:txBody>
      </p:sp>
      <p:sp>
        <p:nvSpPr>
          <p:cNvPr id="22" name="Rectangle 21"/>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83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1594557" y="1207908"/>
            <a:ext cx="4332185" cy="2541882"/>
          </a:xfrm>
        </p:spPr>
        <p:txBody>
          <a:bodyPr/>
          <a:lstStyle/>
          <a:p>
            <a:r>
              <a:rPr lang="en-US"/>
              <a:t>Click icon to add picture</a:t>
            </a:r>
          </a:p>
        </p:txBody>
      </p:sp>
      <p:sp>
        <p:nvSpPr>
          <p:cNvPr id="4" name="Picture Placeholder 9"/>
          <p:cNvSpPr>
            <a:spLocks noGrp="1"/>
          </p:cNvSpPr>
          <p:nvPr>
            <p:ph type="pic" sz="quarter" idx="15"/>
          </p:nvPr>
        </p:nvSpPr>
        <p:spPr>
          <a:xfrm>
            <a:off x="6050843" y="1207908"/>
            <a:ext cx="4357513" cy="2541882"/>
          </a:xfrm>
        </p:spPr>
        <p:txBody>
          <a:bodyPr/>
          <a:lstStyle/>
          <a:p>
            <a:r>
              <a:rPr lang="en-US"/>
              <a:t>Click icon to add picture</a:t>
            </a:r>
          </a:p>
        </p:txBody>
      </p:sp>
      <p:sp>
        <p:nvSpPr>
          <p:cNvPr id="5" name="Picture Placeholder 9"/>
          <p:cNvSpPr>
            <a:spLocks noGrp="1"/>
          </p:cNvSpPr>
          <p:nvPr>
            <p:ph type="pic" sz="quarter" idx="16"/>
          </p:nvPr>
        </p:nvSpPr>
        <p:spPr>
          <a:xfrm>
            <a:off x="3804354" y="3872085"/>
            <a:ext cx="4425246" cy="25616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Energy Efficiency &amp; Conservation - 1/19/17 -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408989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48111"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8"/>
            <a:ext cx="5260622" cy="503484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Energy Efficiency &amp; Conservation - 1/19/17 -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114389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Energy Efficiency &amp; Conservation - 1/19/17 -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C0161-59D0-4D7F-A38D-F7B8829E6C6F}" type="slidenum">
              <a:rPr lang="en-US" smtClean="0"/>
              <a:t>‹#›</a:t>
            </a:fld>
            <a:endParaRPr lang="en-US"/>
          </a:p>
        </p:txBody>
      </p:sp>
    </p:spTree>
    <p:extLst>
      <p:ext uri="{BB962C8B-B14F-4D97-AF65-F5344CB8AC3E}">
        <p14:creationId xmlns:p14="http://schemas.microsoft.com/office/powerpoint/2010/main" val="2561174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3.x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www.eia.gov/" TargetMode="External"/><Relationship Id="rId2" Type="http://schemas.openxmlformats.org/officeDocument/2006/relationships/hyperlink" Target="mailto:info@need.org" TargetMode="External"/><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energystar.gov/index.cfm?fuseaction=labeled_buildings.showResults&amp;building_type_id=334&amp;s_code=ALL&amp;profiles=0&amp;also_search_id=NON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37" y="5452568"/>
            <a:ext cx="9389547" cy="1405432"/>
          </a:xfrm>
        </p:spPr>
        <p:txBody>
          <a:bodyPr/>
          <a:lstStyle/>
          <a:p>
            <a:r>
              <a:rPr lang="en-US" sz="4400" b="0" dirty="0"/>
              <a:t>Exploring Energy Efficiency &amp; Conservation</a:t>
            </a: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8089" b="18089"/>
          <a:stretch>
            <a:fillRect/>
          </a:stretch>
        </p:blipFill>
        <p:spPr/>
      </p:pic>
    </p:spTree>
    <p:extLst>
      <p:ext uri="{BB962C8B-B14F-4D97-AF65-F5344CB8AC3E}">
        <p14:creationId xmlns:p14="http://schemas.microsoft.com/office/powerpoint/2010/main" val="428386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494079"/>
            <a:ext cx="10541000" cy="876653"/>
          </a:xfrm>
        </p:spPr>
        <p:txBody>
          <a:bodyPr/>
          <a:lstStyle/>
          <a:p>
            <a:r>
              <a:rPr lang="en-US" dirty="0"/>
              <a:t>The Building Envelope</a:t>
            </a:r>
          </a:p>
        </p:txBody>
      </p:sp>
      <p:sp>
        <p:nvSpPr>
          <p:cNvPr id="3" name="Content Placeholder 2"/>
          <p:cNvSpPr>
            <a:spLocks noGrp="1"/>
          </p:cNvSpPr>
          <p:nvPr>
            <p:ph idx="1"/>
          </p:nvPr>
        </p:nvSpPr>
        <p:spPr>
          <a:xfrm>
            <a:off x="825500" y="1878344"/>
            <a:ext cx="10541000" cy="1749737"/>
          </a:xfrm>
        </p:spPr>
        <p:txBody>
          <a:bodyPr>
            <a:normAutofit/>
          </a:bodyPr>
          <a:lstStyle/>
          <a:p>
            <a:pPr marL="0" indent="0">
              <a:buNone/>
            </a:pPr>
            <a:r>
              <a:rPr lang="en-US" sz="3200" dirty="0"/>
              <a:t>The envelope should limit:</a:t>
            </a:r>
          </a:p>
          <a:p>
            <a:pPr lvl="1"/>
            <a:r>
              <a:rPr lang="en-US" sz="2800" dirty="0"/>
              <a:t>The amount of thermal energy conducting through.</a:t>
            </a:r>
          </a:p>
          <a:p>
            <a:pPr lvl="1"/>
            <a:r>
              <a:rPr lang="en-US" sz="2800" dirty="0"/>
              <a:t>The amount of air that moves in and out of the building.</a:t>
            </a:r>
          </a:p>
          <a:p>
            <a:endParaRPr lang="en-US" dirty="0"/>
          </a:p>
        </p:txBody>
      </p:sp>
      <p:sp>
        <p:nvSpPr>
          <p:cNvPr id="6" name="Footer Placeholder 3">
            <a:extLst>
              <a:ext uri="{FF2B5EF4-FFF2-40B4-BE49-F238E27FC236}">
                <a16:creationId xmlns:a16="http://schemas.microsoft.com/office/drawing/2014/main" id="{EDF19A98-C826-45DB-93A0-43D5F9DD25F6}"/>
              </a:ext>
            </a:extLst>
          </p:cNvPr>
          <p:cNvSpPr>
            <a:spLocks noGrp="1"/>
          </p:cNvSpPr>
          <p:nvPr>
            <p:ph type="ftr" sz="quarter" idx="13"/>
          </p:nvPr>
        </p:nvSpPr>
        <p:spPr>
          <a:xfrm>
            <a:off x="1443034" y="6431138"/>
            <a:ext cx="2999146"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3108609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58" y="377063"/>
            <a:ext cx="10515600" cy="797631"/>
          </a:xfrm>
        </p:spPr>
        <p:txBody>
          <a:bodyPr/>
          <a:lstStyle/>
          <a:p>
            <a:r>
              <a:rPr lang="en-US" dirty="0"/>
              <a:t>Savings Opportunities: Building Envelope</a:t>
            </a:r>
          </a:p>
        </p:txBody>
      </p:sp>
      <p:sp>
        <p:nvSpPr>
          <p:cNvPr id="3" name="Text Placeholder 2"/>
          <p:cNvSpPr>
            <a:spLocks noGrp="1"/>
          </p:cNvSpPr>
          <p:nvPr>
            <p:ph type="body" idx="1"/>
          </p:nvPr>
        </p:nvSpPr>
        <p:spPr>
          <a:xfrm>
            <a:off x="548641" y="1399280"/>
            <a:ext cx="3840479" cy="797631"/>
          </a:xfrm>
        </p:spPr>
        <p:txBody>
          <a:bodyPr>
            <a:noAutofit/>
          </a:bodyPr>
          <a:lstStyle/>
          <a:p>
            <a:pPr algn="ctr"/>
            <a:r>
              <a:rPr lang="en-US" b="0" dirty="0"/>
              <a:t>Inadequate </a:t>
            </a:r>
            <a:r>
              <a:rPr lang="en-US" b="0" dirty="0" err="1"/>
              <a:t>weatherstripping</a:t>
            </a:r>
            <a:endParaRPr lang="en-US" b="0" dirty="0"/>
          </a:p>
        </p:txBody>
      </p:sp>
      <p:sp>
        <p:nvSpPr>
          <p:cNvPr id="5" name="Text Placeholder 4"/>
          <p:cNvSpPr>
            <a:spLocks noGrp="1"/>
          </p:cNvSpPr>
          <p:nvPr>
            <p:ph type="body" sz="quarter" idx="3"/>
          </p:nvPr>
        </p:nvSpPr>
        <p:spPr>
          <a:xfrm>
            <a:off x="4609369" y="1689969"/>
            <a:ext cx="2976438" cy="506942"/>
          </a:xfrm>
        </p:spPr>
        <p:txBody>
          <a:bodyPr>
            <a:normAutofit/>
          </a:bodyPr>
          <a:lstStyle/>
          <a:p>
            <a:pPr algn="ctr"/>
            <a:r>
              <a:rPr lang="en-US" b="0" dirty="0"/>
              <a:t>Windows left open</a:t>
            </a:r>
          </a:p>
        </p:txBody>
      </p:sp>
      <p:pic>
        <p:nvPicPr>
          <p:cNvPr id="14" name="Picture 2" descr="MVC-002X"/>
          <p:cNvPicPr>
            <a:picLocks noChangeAspect="1" noChangeArrowheads="1"/>
          </p:cNvPicPr>
          <p:nvPr/>
        </p:nvPicPr>
        <p:blipFill rotWithShape="1">
          <a:blip r:embed="rId2" cstate="print"/>
          <a:srcRect r="27131"/>
          <a:stretch/>
        </p:blipFill>
        <p:spPr bwMode="auto">
          <a:xfrm>
            <a:off x="7806056" y="2422690"/>
            <a:ext cx="3840480" cy="3952876"/>
          </a:xfrm>
          <a:prstGeom prst="rect">
            <a:avLst/>
          </a:prstGeom>
          <a:noFill/>
          <a:ln>
            <a:noFill/>
          </a:ln>
          <a:effectLst/>
        </p:spPr>
      </p:pic>
      <p:pic>
        <p:nvPicPr>
          <p:cNvPr id="15" name="Picture 3" descr="Mvc-009l"/>
          <p:cNvPicPr>
            <a:picLocks noChangeAspect="1" noChangeArrowheads="1"/>
          </p:cNvPicPr>
          <p:nvPr/>
        </p:nvPicPr>
        <p:blipFill>
          <a:blip r:embed="rId3" cstate="print"/>
          <a:srcRect/>
          <a:stretch>
            <a:fillRect/>
          </a:stretch>
        </p:blipFill>
        <p:spPr bwMode="auto">
          <a:xfrm>
            <a:off x="4609369" y="2422690"/>
            <a:ext cx="2976438" cy="3968584"/>
          </a:xfrm>
          <a:prstGeom prst="rect">
            <a:avLst/>
          </a:prstGeom>
          <a:noFill/>
          <a:ln>
            <a:noFill/>
          </a:ln>
          <a:effectLst/>
        </p:spPr>
      </p:pic>
      <p:pic>
        <p:nvPicPr>
          <p:cNvPr id="16" name="Picture 6" descr="MVC-005L"/>
          <p:cNvPicPr>
            <a:picLocks noChangeAspect="1" noChangeArrowheads="1"/>
          </p:cNvPicPr>
          <p:nvPr/>
        </p:nvPicPr>
        <p:blipFill rotWithShape="1">
          <a:blip r:embed="rId4" cstate="print"/>
          <a:srcRect l="10370" r="17051"/>
          <a:stretch/>
        </p:blipFill>
        <p:spPr bwMode="auto">
          <a:xfrm>
            <a:off x="548640" y="2422690"/>
            <a:ext cx="3840480" cy="3968585"/>
          </a:xfrm>
          <a:prstGeom prst="rect">
            <a:avLst/>
          </a:prstGeom>
          <a:noFill/>
          <a:ln>
            <a:noFill/>
          </a:ln>
          <a:effectLst/>
        </p:spPr>
      </p:pic>
      <p:sp>
        <p:nvSpPr>
          <p:cNvPr id="17" name="Text Placeholder 4"/>
          <p:cNvSpPr txBox="1">
            <a:spLocks/>
          </p:cNvSpPr>
          <p:nvPr/>
        </p:nvSpPr>
        <p:spPr>
          <a:xfrm>
            <a:off x="7806055" y="1689969"/>
            <a:ext cx="2976438" cy="50694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B0F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19" name="Text Placeholder 2"/>
          <p:cNvSpPr txBox="1">
            <a:spLocks/>
          </p:cNvSpPr>
          <p:nvPr/>
        </p:nvSpPr>
        <p:spPr>
          <a:xfrm>
            <a:off x="7806056" y="1737759"/>
            <a:ext cx="3840480" cy="50694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B0F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b="0" dirty="0"/>
              <a:t>Single Pane Window</a:t>
            </a:r>
          </a:p>
        </p:txBody>
      </p:sp>
      <p:sp>
        <p:nvSpPr>
          <p:cNvPr id="11" name="Footer Placeholder 3">
            <a:extLst>
              <a:ext uri="{FF2B5EF4-FFF2-40B4-BE49-F238E27FC236}">
                <a16:creationId xmlns:a16="http://schemas.microsoft.com/office/drawing/2014/main" id="{F11DC468-A8BA-4C1D-BFE4-D6FC04D4AC8B}"/>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2230924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0525"/>
            <a:ext cx="3264877" cy="876653"/>
          </a:xfrm>
        </p:spPr>
        <p:txBody>
          <a:bodyPr/>
          <a:lstStyle/>
          <a:p>
            <a:r>
              <a:rPr lang="en-US" dirty="0"/>
              <a:t>HVAC</a:t>
            </a:r>
          </a:p>
        </p:txBody>
      </p:sp>
      <p:sp>
        <p:nvSpPr>
          <p:cNvPr id="3" name="Content Placeholder 2"/>
          <p:cNvSpPr>
            <a:spLocks noGrp="1"/>
          </p:cNvSpPr>
          <p:nvPr>
            <p:ph idx="1"/>
          </p:nvPr>
        </p:nvSpPr>
        <p:spPr>
          <a:xfrm>
            <a:off x="838200" y="1460662"/>
            <a:ext cx="10541000" cy="4808362"/>
          </a:xfrm>
        </p:spPr>
        <p:txBody>
          <a:bodyPr/>
          <a:lstStyle/>
          <a:p>
            <a:r>
              <a:rPr lang="en-US" sz="3200" b="1" u="sng" dirty="0"/>
              <a:t>H</a:t>
            </a:r>
            <a:r>
              <a:rPr lang="en-US" sz="3200" dirty="0"/>
              <a:t>eating System (boiler, furnace)</a:t>
            </a:r>
          </a:p>
          <a:p>
            <a:r>
              <a:rPr lang="en-US" sz="3200" b="1" u="sng" dirty="0"/>
              <a:t>V</a:t>
            </a:r>
            <a:r>
              <a:rPr lang="en-US" sz="3200" dirty="0"/>
              <a:t>entilation System</a:t>
            </a:r>
          </a:p>
          <a:p>
            <a:r>
              <a:rPr lang="en-US" sz="3200" b="1" u="sng" dirty="0"/>
              <a:t>A</a:t>
            </a:r>
            <a:r>
              <a:rPr lang="en-US" sz="3200" dirty="0"/>
              <a:t>ir </a:t>
            </a:r>
            <a:r>
              <a:rPr lang="en-US" sz="3200" b="1" u="sng" dirty="0"/>
              <a:t>C</a:t>
            </a:r>
            <a:r>
              <a:rPr lang="en-US" sz="3200" dirty="0"/>
              <a:t>onditioning (chillers)</a:t>
            </a:r>
          </a:p>
          <a:p>
            <a:r>
              <a:rPr lang="en-US" sz="3200" dirty="0"/>
              <a:t>Hot Water </a:t>
            </a:r>
          </a:p>
          <a:p>
            <a:r>
              <a:rPr lang="en-US" sz="3200" dirty="0"/>
              <a:t>Thermostats</a:t>
            </a:r>
          </a:p>
          <a:p>
            <a:r>
              <a:rPr lang="en-US" sz="3200" dirty="0"/>
              <a:t>Ducts and Pipes</a:t>
            </a:r>
          </a:p>
          <a:p>
            <a:endParaRPr lang="en-US" dirty="0"/>
          </a:p>
        </p:txBody>
      </p:sp>
      <p:pic>
        <p:nvPicPr>
          <p:cNvPr id="4" name="Picture 4" descr="SY0078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3600" y="2489200"/>
            <a:ext cx="19304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Y0078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400" y="4089400"/>
            <a:ext cx="19812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SY0077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3200" y="508000"/>
            <a:ext cx="1905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id="{8C85AA2D-5C2D-41B8-9883-CCD5A927F938}"/>
              </a:ext>
            </a:extLst>
          </p:cNvPr>
          <p:cNvSpPr>
            <a:spLocks noGrp="1"/>
          </p:cNvSpPr>
          <p:nvPr>
            <p:ph type="ftr" sz="quarter" idx="13"/>
          </p:nvPr>
        </p:nvSpPr>
        <p:spPr>
          <a:xfrm>
            <a:off x="1443034" y="6431138"/>
            <a:ext cx="2999146"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1093240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58" y="351895"/>
            <a:ext cx="10515600" cy="797631"/>
          </a:xfrm>
        </p:spPr>
        <p:txBody>
          <a:bodyPr/>
          <a:lstStyle/>
          <a:p>
            <a:r>
              <a:rPr lang="en-US" dirty="0"/>
              <a:t>Building Automation System (BAS)</a:t>
            </a:r>
          </a:p>
        </p:txBody>
      </p:sp>
      <p:sp>
        <p:nvSpPr>
          <p:cNvPr id="4" name="Content Placeholder 3"/>
          <p:cNvSpPr>
            <a:spLocks noGrp="1"/>
          </p:cNvSpPr>
          <p:nvPr>
            <p:ph sz="half" idx="2"/>
          </p:nvPr>
        </p:nvSpPr>
        <p:spPr>
          <a:xfrm>
            <a:off x="706120" y="1556436"/>
            <a:ext cx="5157787" cy="2233896"/>
          </a:xfrm>
        </p:spPr>
        <p:txBody>
          <a:bodyPr>
            <a:normAutofit/>
          </a:bodyPr>
          <a:lstStyle/>
          <a:p>
            <a:pPr marL="0" indent="0">
              <a:buNone/>
            </a:pPr>
            <a:r>
              <a:rPr lang="en-US" sz="3200" dirty="0"/>
              <a:t>Provides school personnel with real time energy and performance data to manage the building’s energy needs. </a:t>
            </a:r>
          </a:p>
        </p:txBody>
      </p:sp>
      <p:sp>
        <p:nvSpPr>
          <p:cNvPr id="5" name="Text Placeholder 4"/>
          <p:cNvSpPr>
            <a:spLocks noGrp="1"/>
          </p:cNvSpPr>
          <p:nvPr>
            <p:ph type="body" sz="quarter" idx="3"/>
          </p:nvPr>
        </p:nvSpPr>
        <p:spPr>
          <a:xfrm>
            <a:off x="6273800" y="1556436"/>
            <a:ext cx="5183188" cy="402165"/>
          </a:xfrm>
        </p:spPr>
        <p:txBody>
          <a:bodyPr>
            <a:normAutofit lnSpcReduction="10000"/>
          </a:bodyPr>
          <a:lstStyle/>
          <a:p>
            <a:r>
              <a:rPr lang="en-US" b="0" dirty="0"/>
              <a:t>Temperature Sensor</a:t>
            </a:r>
          </a:p>
        </p:txBody>
      </p:sp>
      <p:pic>
        <p:nvPicPr>
          <p:cNvPr id="7" name="Picture 3" descr="Mvc-004x"/>
          <p:cNvPicPr>
            <a:picLocks noChangeAspect="1" noChangeArrowheads="1"/>
          </p:cNvPicPr>
          <p:nvPr/>
        </p:nvPicPr>
        <p:blipFill rotWithShape="1">
          <a:blip r:embed="rId2">
            <a:extLst>
              <a:ext uri="{28A0092B-C50C-407E-A947-70E740481C1C}">
                <a14:useLocalDpi xmlns:a14="http://schemas.microsoft.com/office/drawing/2010/main" val="0"/>
              </a:ext>
            </a:extLst>
          </a:blip>
          <a:srcRect r="7567"/>
          <a:stretch/>
        </p:blipFill>
        <p:spPr bwMode="auto">
          <a:xfrm>
            <a:off x="6273800" y="1971677"/>
            <a:ext cx="521208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id="{5D57F533-9444-4959-AB1B-F00789D7C77E}"/>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133678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253" y="482356"/>
            <a:ext cx="10541000" cy="876653"/>
          </a:xfrm>
        </p:spPr>
        <p:txBody>
          <a:bodyPr/>
          <a:lstStyle/>
          <a:p>
            <a:r>
              <a:rPr lang="en-US" dirty="0"/>
              <a:t>Types of Lighting Found in Schools</a:t>
            </a:r>
          </a:p>
        </p:txBody>
      </p:sp>
      <p:sp>
        <p:nvSpPr>
          <p:cNvPr id="3" name="Content Placeholder 2"/>
          <p:cNvSpPr>
            <a:spLocks noGrp="1"/>
          </p:cNvSpPr>
          <p:nvPr>
            <p:ph idx="1"/>
          </p:nvPr>
        </p:nvSpPr>
        <p:spPr>
          <a:xfrm>
            <a:off x="838200" y="1733726"/>
            <a:ext cx="10541000" cy="2582076"/>
          </a:xfrm>
        </p:spPr>
        <p:txBody>
          <a:bodyPr>
            <a:normAutofit/>
          </a:bodyPr>
          <a:lstStyle/>
          <a:p>
            <a:r>
              <a:rPr lang="en-US" sz="3200" dirty="0"/>
              <a:t>Incandescent</a:t>
            </a:r>
          </a:p>
          <a:p>
            <a:r>
              <a:rPr lang="en-US" sz="3200" dirty="0"/>
              <a:t>Fluorescent</a:t>
            </a:r>
          </a:p>
          <a:p>
            <a:r>
              <a:rPr lang="en-US" sz="3200" dirty="0"/>
              <a:t>High Intensity Discharge (HID)</a:t>
            </a:r>
          </a:p>
          <a:p>
            <a:r>
              <a:rPr lang="en-US" sz="3200" dirty="0"/>
              <a:t>Light Emitting Diode (LED)</a:t>
            </a:r>
          </a:p>
          <a:p>
            <a:endParaRPr lang="en-US" sz="3200" dirty="0"/>
          </a:p>
        </p:txBody>
      </p:sp>
      <p:sp>
        <p:nvSpPr>
          <p:cNvPr id="6" name="Footer Placeholder 3">
            <a:extLst>
              <a:ext uri="{FF2B5EF4-FFF2-40B4-BE49-F238E27FC236}">
                <a16:creationId xmlns:a16="http://schemas.microsoft.com/office/drawing/2014/main" id="{D5411286-26CB-4718-B81D-D74123EB46EC}"/>
              </a:ext>
            </a:extLst>
          </p:cNvPr>
          <p:cNvSpPr>
            <a:spLocks noGrp="1"/>
          </p:cNvSpPr>
          <p:nvPr>
            <p:ph type="ftr" sz="quarter" idx="13"/>
          </p:nvPr>
        </p:nvSpPr>
        <p:spPr>
          <a:xfrm>
            <a:off x="1443034" y="6431138"/>
            <a:ext cx="2999146" cy="365125"/>
          </a:xfrm>
        </p:spPr>
        <p:txBody>
          <a:bodyPr/>
          <a:lstStyle/>
          <a:p>
            <a:r>
              <a:rPr lang="en-US" dirty="0"/>
              <a:t>©2018 Energy Efficiency &amp; Conservation - The NEED Project </a:t>
            </a:r>
          </a:p>
        </p:txBody>
      </p:sp>
      <p:sp>
        <p:nvSpPr>
          <p:cNvPr id="7" name="TextBox 6">
            <a:extLst>
              <a:ext uri="{FF2B5EF4-FFF2-40B4-BE49-F238E27FC236}">
                <a16:creationId xmlns:a16="http://schemas.microsoft.com/office/drawing/2014/main" id="{83254D82-B7FA-429C-A0C8-99002481C7E3}"/>
              </a:ext>
            </a:extLst>
          </p:cNvPr>
          <p:cNvSpPr txBox="1"/>
          <p:nvPr/>
        </p:nvSpPr>
        <p:spPr>
          <a:xfrm>
            <a:off x="860780" y="4585011"/>
            <a:ext cx="7162800" cy="646331"/>
          </a:xfrm>
          <a:prstGeom prst="rect">
            <a:avLst/>
          </a:prstGeom>
          <a:noFill/>
        </p:spPr>
        <p:txBody>
          <a:bodyPr wrap="square" rtlCol="0">
            <a:spAutoFit/>
          </a:bodyPr>
          <a:lstStyle/>
          <a:p>
            <a:r>
              <a:rPr lang="en-US" i="1" dirty="0">
                <a:solidFill>
                  <a:srgbClr val="00B0F0"/>
                </a:solidFill>
              </a:rPr>
              <a:t>Lighting accounts for 9 percent of a school’s energy use, which translates to about 17% of the school’s electricity bill.</a:t>
            </a:r>
          </a:p>
        </p:txBody>
      </p:sp>
    </p:spTree>
    <p:extLst>
      <p:ext uri="{BB962C8B-B14F-4D97-AF65-F5344CB8AC3E}">
        <p14:creationId xmlns:p14="http://schemas.microsoft.com/office/powerpoint/2010/main" val="381753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VC-009X"/>
          <p:cNvPicPr>
            <a:picLocks noChangeAspect="1" noChangeArrowheads="1"/>
          </p:cNvPicPr>
          <p:nvPr/>
        </p:nvPicPr>
        <p:blipFill>
          <a:blip r:embed="rId2" cstate="print"/>
          <a:srcRect/>
          <a:stretch>
            <a:fillRect/>
          </a:stretch>
        </p:blipFill>
        <p:spPr bwMode="auto">
          <a:xfrm>
            <a:off x="-47796" y="-1"/>
            <a:ext cx="6143796" cy="4607847"/>
          </a:xfrm>
          <a:prstGeom prst="rect">
            <a:avLst/>
          </a:prstGeom>
          <a:noFill/>
          <a:ln>
            <a:noFill/>
          </a:ln>
          <a:effectLst/>
        </p:spPr>
      </p:pic>
      <p:pic>
        <p:nvPicPr>
          <p:cNvPr id="5" name="Picture 3" descr="MVC-002X"/>
          <p:cNvPicPr>
            <a:picLocks noChangeAspect="1" noChangeArrowheads="1"/>
          </p:cNvPicPr>
          <p:nvPr/>
        </p:nvPicPr>
        <p:blipFill>
          <a:blip r:embed="rId3" cstate="print"/>
          <a:srcRect/>
          <a:stretch>
            <a:fillRect/>
          </a:stretch>
        </p:blipFill>
        <p:spPr bwMode="auto">
          <a:xfrm>
            <a:off x="6045200" y="-1"/>
            <a:ext cx="6146800" cy="4610099"/>
          </a:xfrm>
          <a:prstGeom prst="rect">
            <a:avLst/>
          </a:prstGeom>
          <a:noFill/>
          <a:ln>
            <a:noFill/>
          </a:ln>
          <a:effectLst/>
        </p:spPr>
      </p:pic>
      <p:pic>
        <p:nvPicPr>
          <p:cNvPr id="6" name="Picture 4" descr="MVC-001X"/>
          <p:cNvPicPr>
            <a:picLocks noChangeAspect="1" noChangeArrowheads="1"/>
          </p:cNvPicPr>
          <p:nvPr/>
        </p:nvPicPr>
        <p:blipFill rotWithShape="1">
          <a:blip r:embed="rId4" cstate="print"/>
          <a:srcRect b="35717"/>
          <a:stretch/>
        </p:blipFill>
        <p:spPr bwMode="auto">
          <a:xfrm>
            <a:off x="-47796" y="4084385"/>
            <a:ext cx="6258093" cy="3017169"/>
          </a:xfrm>
          <a:prstGeom prst="rect">
            <a:avLst/>
          </a:prstGeom>
          <a:noFill/>
          <a:ln>
            <a:noFill/>
          </a:ln>
          <a:effectLst/>
        </p:spPr>
      </p:pic>
      <p:pic>
        <p:nvPicPr>
          <p:cNvPr id="7" name="Picture 5" descr="Mvc-002l"/>
          <p:cNvPicPr>
            <a:picLocks noChangeAspect="1" noChangeArrowheads="1"/>
          </p:cNvPicPr>
          <p:nvPr/>
        </p:nvPicPr>
        <p:blipFill rotWithShape="1">
          <a:blip r:embed="rId5" cstate="print"/>
          <a:srcRect b="60289"/>
          <a:stretch/>
        </p:blipFill>
        <p:spPr bwMode="auto">
          <a:xfrm>
            <a:off x="6210299" y="4084385"/>
            <a:ext cx="5981701" cy="3167223"/>
          </a:xfrm>
          <a:prstGeom prst="rect">
            <a:avLst/>
          </a:prstGeom>
          <a:noFill/>
          <a:ln>
            <a:noFill/>
          </a:ln>
          <a:effectLst/>
        </p:spPr>
      </p:pic>
      <p:sp>
        <p:nvSpPr>
          <p:cNvPr id="3" name="Text Placeholder 2"/>
          <p:cNvSpPr>
            <a:spLocks noGrp="1"/>
          </p:cNvSpPr>
          <p:nvPr>
            <p:ph type="body" sz="quarter" idx="11"/>
          </p:nvPr>
        </p:nvSpPr>
        <p:spPr>
          <a:xfrm>
            <a:off x="5065157" y="3731903"/>
            <a:ext cx="2061685" cy="704963"/>
          </a:xfrm>
        </p:spPr>
        <p:txBody>
          <a:bodyPr/>
          <a:lstStyle/>
          <a:p>
            <a:pPr algn="ctr"/>
            <a:r>
              <a:rPr lang="en-US" i="0" dirty="0"/>
              <a:t>Fluorescent</a:t>
            </a:r>
          </a:p>
        </p:txBody>
      </p:sp>
    </p:spTree>
    <p:extLst>
      <p:ext uri="{BB962C8B-B14F-4D97-AF65-F5344CB8AC3E}">
        <p14:creationId xmlns:p14="http://schemas.microsoft.com/office/powerpoint/2010/main" val="3931794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1948"/>
            <a:ext cx="10541000" cy="876653"/>
          </a:xfrm>
        </p:spPr>
        <p:txBody>
          <a:bodyPr/>
          <a:lstStyle/>
          <a:p>
            <a:r>
              <a:rPr lang="en-US" dirty="0"/>
              <a:t>Ballast</a:t>
            </a:r>
          </a:p>
        </p:txBody>
      </p:sp>
      <p:sp>
        <p:nvSpPr>
          <p:cNvPr id="3" name="Content Placeholder 2"/>
          <p:cNvSpPr>
            <a:spLocks noGrp="1"/>
          </p:cNvSpPr>
          <p:nvPr>
            <p:ph idx="1"/>
          </p:nvPr>
        </p:nvSpPr>
        <p:spPr>
          <a:xfrm>
            <a:off x="825500" y="1622776"/>
            <a:ext cx="10541000" cy="3324362"/>
          </a:xfrm>
        </p:spPr>
        <p:txBody>
          <a:bodyPr/>
          <a:lstStyle/>
          <a:p>
            <a:r>
              <a:rPr lang="en-US" sz="3200" dirty="0"/>
              <a:t>Required for operation of fluorescent lamps</a:t>
            </a:r>
          </a:p>
          <a:p>
            <a:r>
              <a:rPr lang="en-US" sz="3200" dirty="0"/>
              <a:t>Provides initial arc to start lamp</a:t>
            </a:r>
          </a:p>
          <a:p>
            <a:r>
              <a:rPr lang="en-US" sz="3200" dirty="0"/>
              <a:t>Regulates current during operation</a:t>
            </a:r>
          </a:p>
          <a:p>
            <a:r>
              <a:rPr lang="en-US" sz="3200" dirty="0"/>
              <a:t>Two main types: </a:t>
            </a:r>
          </a:p>
          <a:p>
            <a:pPr lvl="1"/>
            <a:r>
              <a:rPr lang="en-US" sz="2800" dirty="0"/>
              <a:t>magnetic</a:t>
            </a:r>
          </a:p>
          <a:p>
            <a:pPr lvl="1"/>
            <a:r>
              <a:rPr lang="en-US" sz="2800" dirty="0"/>
              <a:t>electronic</a:t>
            </a:r>
          </a:p>
          <a:p>
            <a:endParaRPr lang="en-US" dirty="0"/>
          </a:p>
        </p:txBody>
      </p:sp>
      <p:sp>
        <p:nvSpPr>
          <p:cNvPr id="4" name="Footer Placeholder 3"/>
          <p:cNvSpPr>
            <a:spLocks noGrp="1"/>
          </p:cNvSpPr>
          <p:nvPr>
            <p:ph type="ftr" sz="quarter" idx="13"/>
          </p:nvPr>
        </p:nvSpPr>
        <p:spPr/>
        <p:txBody>
          <a:bodyPr/>
          <a:lstStyle/>
          <a:p>
            <a:r>
              <a:rPr lang="en-US" dirty="0"/>
              <a:t>©2018 Energy Efficiency &amp; Conservation - The NEED Project </a:t>
            </a:r>
          </a:p>
        </p:txBody>
      </p:sp>
      <p:sp>
        <p:nvSpPr>
          <p:cNvPr id="5" name="Rectangle 4">
            <a:extLst>
              <a:ext uri="{FF2B5EF4-FFF2-40B4-BE49-F238E27FC236}">
                <a16:creationId xmlns:a16="http://schemas.microsoft.com/office/drawing/2014/main" id="{6C60A36D-34A0-49C1-AB84-772AEAEFFEFD}"/>
              </a:ext>
            </a:extLst>
          </p:cNvPr>
          <p:cNvSpPr/>
          <p:nvPr/>
        </p:nvSpPr>
        <p:spPr>
          <a:xfrm>
            <a:off x="850900" y="5130149"/>
            <a:ext cx="10528300" cy="369332"/>
          </a:xfrm>
          <a:prstGeom prst="rect">
            <a:avLst/>
          </a:prstGeom>
        </p:spPr>
        <p:txBody>
          <a:bodyPr wrap="square">
            <a:spAutoFit/>
          </a:bodyPr>
          <a:lstStyle/>
          <a:p>
            <a:r>
              <a:rPr lang="en-US" i="1" dirty="0">
                <a:solidFill>
                  <a:srgbClr val="00B0F0"/>
                </a:solidFill>
              </a:rPr>
              <a:t>Fluorescent lights with electronic ballasts are more energy efficient than those with magnetic ballasts. </a:t>
            </a:r>
          </a:p>
        </p:txBody>
      </p:sp>
    </p:spTree>
    <p:extLst>
      <p:ext uri="{BB962C8B-B14F-4D97-AF65-F5344CB8AC3E}">
        <p14:creationId xmlns:p14="http://schemas.microsoft.com/office/powerpoint/2010/main" val="189336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701" b="12701"/>
          <a:stretch>
            <a:fillRect/>
          </a:stretch>
        </p:blipFill>
        <p:spPr/>
      </p:pic>
      <p:sp>
        <p:nvSpPr>
          <p:cNvPr id="3" name="Title 2"/>
          <p:cNvSpPr>
            <a:spLocks noGrp="1"/>
          </p:cNvSpPr>
          <p:nvPr>
            <p:ph type="title"/>
          </p:nvPr>
        </p:nvSpPr>
        <p:spPr/>
        <p:txBody>
          <a:bodyPr/>
          <a:lstStyle/>
          <a:p>
            <a:r>
              <a:rPr lang="en-US" dirty="0"/>
              <a:t>Compact Fluorescent</a:t>
            </a:r>
          </a:p>
        </p:txBody>
      </p:sp>
      <p:sp>
        <p:nvSpPr>
          <p:cNvPr id="6" name="Text Placeholder 5"/>
          <p:cNvSpPr>
            <a:spLocks noGrp="1"/>
          </p:cNvSpPr>
          <p:nvPr>
            <p:ph type="body" sz="quarter" idx="12"/>
          </p:nvPr>
        </p:nvSpPr>
        <p:spPr>
          <a:xfrm>
            <a:off x="825500" y="1714500"/>
            <a:ext cx="5172075" cy="4584701"/>
          </a:xfrm>
        </p:spPr>
        <p:txBody>
          <a:bodyPr/>
          <a:lstStyle/>
          <a:p>
            <a:pPr marL="342900" indent="-342900">
              <a:buClr>
                <a:srgbClr val="00B0F0"/>
              </a:buClr>
              <a:buFont typeface="Arial" panose="020B0604020202020204" pitchFamily="34" charset="0"/>
              <a:buChar char="•"/>
            </a:pPr>
            <a:r>
              <a:rPr lang="en-US" sz="2400" dirty="0"/>
              <a:t>Miniature fluorescent with built in ballast</a:t>
            </a:r>
          </a:p>
          <a:p>
            <a:pPr marL="342900" indent="-342900">
              <a:buClr>
                <a:srgbClr val="00B0F0"/>
              </a:buClr>
              <a:buFont typeface="Arial" panose="020B0604020202020204" pitchFamily="34" charset="0"/>
              <a:buChar char="•"/>
            </a:pPr>
            <a:r>
              <a:rPr lang="en-US" sz="2400" dirty="0"/>
              <a:t>Ideal for replacement of incandescent lamps</a:t>
            </a:r>
          </a:p>
          <a:p>
            <a:pPr marL="342900" indent="-342900">
              <a:buClr>
                <a:srgbClr val="00B0F0"/>
              </a:buClr>
              <a:buFont typeface="Arial" panose="020B0604020202020204" pitchFamily="34" charset="0"/>
              <a:buChar char="•"/>
            </a:pPr>
            <a:r>
              <a:rPr lang="en-US" sz="2400" dirty="0"/>
              <a:t>Saves up to 75% on energy use</a:t>
            </a:r>
          </a:p>
          <a:p>
            <a:pPr marL="342900" indent="-342900">
              <a:buClr>
                <a:srgbClr val="00B0F0"/>
              </a:buClr>
              <a:buFont typeface="Arial" panose="020B0604020202020204" pitchFamily="34" charset="0"/>
              <a:buChar char="•"/>
            </a:pPr>
            <a:r>
              <a:rPr lang="en-US" sz="2400" dirty="0"/>
              <a:t>Last 7-10x longer than an incandescent</a:t>
            </a:r>
          </a:p>
          <a:p>
            <a:pPr marL="342900" indent="-342900">
              <a:buClr>
                <a:srgbClr val="00B0F0"/>
              </a:buClr>
              <a:buFont typeface="Arial" panose="020B0604020202020204" pitchFamily="34" charset="0"/>
              <a:buChar char="•"/>
            </a:pPr>
            <a:r>
              <a:rPr lang="en-US" sz="2400" dirty="0"/>
              <a:t>Low thermal energy output</a:t>
            </a:r>
          </a:p>
          <a:p>
            <a:pPr marL="342900" indent="-342900">
              <a:buClr>
                <a:srgbClr val="00B0F0"/>
              </a:buClr>
              <a:buFont typeface="Arial" panose="020B0604020202020204" pitchFamily="34" charset="0"/>
              <a:buChar char="•"/>
            </a:pPr>
            <a:r>
              <a:rPr lang="en-US" sz="2400" dirty="0"/>
              <a:t>Improved color rendition</a:t>
            </a:r>
          </a:p>
          <a:p>
            <a:endParaRPr lang="en-US" dirty="0"/>
          </a:p>
        </p:txBody>
      </p:sp>
      <p:sp>
        <p:nvSpPr>
          <p:cNvPr id="9" name="Footer Placeholder 3">
            <a:extLst>
              <a:ext uri="{FF2B5EF4-FFF2-40B4-BE49-F238E27FC236}">
                <a16:creationId xmlns:a16="http://schemas.microsoft.com/office/drawing/2014/main" id="{5158CE01-BAC1-4659-BF2B-E6DA22700CCF}"/>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3789292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5500" y="685800"/>
            <a:ext cx="6108700" cy="830788"/>
          </a:xfrm>
        </p:spPr>
        <p:txBody>
          <a:bodyPr>
            <a:normAutofit fontScale="90000"/>
          </a:bodyPr>
          <a:lstStyle/>
          <a:p>
            <a:r>
              <a:rPr lang="en-US" dirty="0"/>
              <a:t>Light Emitting Diodes (LEDs)</a:t>
            </a:r>
          </a:p>
        </p:txBody>
      </p:sp>
      <p:sp>
        <p:nvSpPr>
          <p:cNvPr id="6" name="Text Placeholder 5"/>
          <p:cNvSpPr>
            <a:spLocks noGrp="1"/>
          </p:cNvSpPr>
          <p:nvPr>
            <p:ph type="body" sz="quarter" idx="12"/>
          </p:nvPr>
        </p:nvSpPr>
        <p:spPr>
          <a:xfrm>
            <a:off x="825500" y="1739900"/>
            <a:ext cx="5172075" cy="4559301"/>
          </a:xfrm>
        </p:spPr>
        <p:txBody>
          <a:bodyPr/>
          <a:lstStyle/>
          <a:p>
            <a:pPr marL="342900" indent="-342900">
              <a:buClr>
                <a:srgbClr val="00B0F0"/>
              </a:buClr>
              <a:buFont typeface="Arial" panose="020B0604020202020204" pitchFamily="34" charset="0"/>
              <a:buChar char="•"/>
            </a:pPr>
            <a:r>
              <a:rPr lang="en-US" sz="2400" dirty="0"/>
              <a:t>Energy Star bulbs rated at 25,000 hours.</a:t>
            </a:r>
          </a:p>
          <a:p>
            <a:pPr marL="342900" indent="-342900">
              <a:buClr>
                <a:srgbClr val="00B0F0"/>
              </a:buClr>
              <a:buFont typeface="Arial" panose="020B0604020202020204" pitchFamily="34" charset="0"/>
              <a:buChar char="•"/>
            </a:pPr>
            <a:r>
              <a:rPr lang="en-US" sz="2400" dirty="0"/>
              <a:t>Can use up to 50% less energy than a CFL.</a:t>
            </a:r>
          </a:p>
          <a:p>
            <a:pPr marL="342900" indent="-342900">
              <a:buClr>
                <a:srgbClr val="00B0F0"/>
              </a:buClr>
              <a:buFont typeface="Arial" panose="020B0604020202020204" pitchFamily="34" charset="0"/>
              <a:buChar char="•"/>
            </a:pPr>
            <a:r>
              <a:rPr lang="en-US" sz="2400" dirty="0"/>
              <a:t>Widespread use over the next 20 years could reduce lighting energy demand by 33%.</a:t>
            </a:r>
          </a:p>
          <a:p>
            <a:pPr marL="342900" indent="-342900">
              <a:buClr>
                <a:srgbClr val="00B0F0"/>
              </a:buClr>
              <a:buFont typeface="Arial" panose="020B0604020202020204" pitchFamily="34" charset="0"/>
              <a:buChar char="•"/>
            </a:pPr>
            <a:r>
              <a:rPr lang="en-US" sz="2400" dirty="0"/>
              <a:t>Currently more expensive to purchase compared to incandescent and CFLs.</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4300" y="403225"/>
            <a:ext cx="5895976" cy="5895976"/>
          </a:xfrm>
          <a:prstGeom prst="rect">
            <a:avLst/>
          </a:prstGeom>
        </p:spPr>
      </p:pic>
      <p:sp>
        <p:nvSpPr>
          <p:cNvPr id="9" name="Footer Placeholder 3">
            <a:extLst>
              <a:ext uri="{FF2B5EF4-FFF2-40B4-BE49-F238E27FC236}">
                <a16:creationId xmlns:a16="http://schemas.microsoft.com/office/drawing/2014/main" id="{CDC27B42-3DC0-44D6-B857-AD1395F49F41}"/>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371604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310" t="3719" r="8616" b="3991"/>
          <a:stretch/>
        </p:blipFill>
        <p:spPr>
          <a:xfrm rot="16200000">
            <a:off x="4591415" y="-1169447"/>
            <a:ext cx="6279906" cy="8921264"/>
          </a:xfrm>
          <a:prstGeom prst="rect">
            <a:avLst/>
          </a:prstGeom>
        </p:spPr>
      </p:pic>
      <p:sp>
        <p:nvSpPr>
          <p:cNvPr id="2" name="Title 1"/>
          <p:cNvSpPr>
            <a:spLocks noGrp="1"/>
          </p:cNvSpPr>
          <p:nvPr>
            <p:ph type="title"/>
          </p:nvPr>
        </p:nvSpPr>
        <p:spPr>
          <a:xfrm>
            <a:off x="521224" y="390526"/>
            <a:ext cx="2490629" cy="2555875"/>
          </a:xfrm>
        </p:spPr>
        <p:txBody>
          <a:bodyPr>
            <a:normAutofit fontScale="90000"/>
          </a:bodyPr>
          <a:lstStyle/>
          <a:p>
            <a:pPr algn="ctr"/>
            <a:r>
              <a:rPr lang="en-US" dirty="0"/>
              <a:t>Comparing Light Bulbs </a:t>
            </a:r>
            <a:r>
              <a:rPr lang="en-US" i="1" dirty="0"/>
              <a:t>Answer Key</a:t>
            </a:r>
          </a:p>
        </p:txBody>
      </p:sp>
      <p:sp>
        <p:nvSpPr>
          <p:cNvPr id="8" name="Footer Placeholder 3">
            <a:extLst>
              <a:ext uri="{FF2B5EF4-FFF2-40B4-BE49-F238E27FC236}">
                <a16:creationId xmlns:a16="http://schemas.microsoft.com/office/drawing/2014/main" id="{C5C571F9-E065-47BB-8CE5-9A95C6269B34}"/>
              </a:ext>
            </a:extLst>
          </p:cNvPr>
          <p:cNvSpPr>
            <a:spLocks noGrp="1"/>
          </p:cNvSpPr>
          <p:nvPr>
            <p:ph type="ftr" sz="quarter" idx="13"/>
          </p:nvPr>
        </p:nvSpPr>
        <p:spPr>
          <a:xfrm>
            <a:off x="1443034" y="6431138"/>
            <a:ext cx="2999146"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147835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447187"/>
            <a:ext cx="10541000" cy="876653"/>
          </a:xfrm>
        </p:spPr>
        <p:txBody>
          <a:bodyPr/>
          <a:lstStyle/>
          <a:p>
            <a:r>
              <a:rPr lang="en-US" dirty="0"/>
              <a:t>What is Energy Efficiency and Conservation?</a:t>
            </a:r>
          </a:p>
        </p:txBody>
      </p:sp>
      <p:sp>
        <p:nvSpPr>
          <p:cNvPr id="3" name="Content Placeholder 2"/>
          <p:cNvSpPr>
            <a:spLocks noGrp="1"/>
          </p:cNvSpPr>
          <p:nvPr>
            <p:ph idx="1"/>
          </p:nvPr>
        </p:nvSpPr>
        <p:spPr>
          <a:xfrm>
            <a:off x="943708" y="1685542"/>
            <a:ext cx="9446231" cy="2820124"/>
          </a:xfrm>
        </p:spPr>
        <p:txBody>
          <a:bodyPr/>
          <a:lstStyle/>
          <a:p>
            <a:r>
              <a:rPr lang="en-US" dirty="0"/>
              <a:t>Energy Efficiency and Conservation is doing more with the same amount of energy or less energy.</a:t>
            </a:r>
          </a:p>
          <a:p>
            <a:pPr marL="0" indent="0">
              <a:buNone/>
            </a:pPr>
            <a:endParaRPr lang="en-US" dirty="0"/>
          </a:p>
          <a:p>
            <a:r>
              <a:rPr lang="en-US" dirty="0"/>
              <a:t>Energy Efficiency and Conservation saves money and makes buildings more comfortable, healthy, and safe.</a:t>
            </a:r>
          </a:p>
          <a:p>
            <a:endParaRPr lang="en-US" dirty="0"/>
          </a:p>
        </p:txBody>
      </p:sp>
      <p:sp>
        <p:nvSpPr>
          <p:cNvPr id="6" name="Footer Placeholder 3">
            <a:extLst>
              <a:ext uri="{FF2B5EF4-FFF2-40B4-BE49-F238E27FC236}">
                <a16:creationId xmlns:a16="http://schemas.microsoft.com/office/drawing/2014/main" id="{78F9A2B7-9368-4C68-A7CD-A371FD44BE8B}"/>
              </a:ext>
            </a:extLst>
          </p:cNvPr>
          <p:cNvSpPr>
            <a:spLocks noGrp="1"/>
          </p:cNvSpPr>
          <p:nvPr>
            <p:ph type="ftr" sz="quarter" idx="13"/>
          </p:nvPr>
        </p:nvSpPr>
        <p:spPr>
          <a:xfrm>
            <a:off x="1443034" y="6431138"/>
            <a:ext cx="2999146"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3808587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Electric Appliances in Schools</a:t>
            </a:r>
          </a:p>
        </p:txBody>
      </p:sp>
      <p:sp>
        <p:nvSpPr>
          <p:cNvPr id="6" name="Text Placeholder 5"/>
          <p:cNvSpPr>
            <a:spLocks noGrp="1"/>
          </p:cNvSpPr>
          <p:nvPr>
            <p:ph type="body" sz="quarter" idx="12"/>
          </p:nvPr>
        </p:nvSpPr>
        <p:spPr>
          <a:xfrm>
            <a:off x="825500" y="1892300"/>
            <a:ext cx="5172075" cy="4406901"/>
          </a:xfrm>
        </p:spPr>
        <p:txBody>
          <a:bodyPr/>
          <a:lstStyle/>
          <a:p>
            <a:pPr marL="342900" indent="-342900">
              <a:buClr>
                <a:srgbClr val="00B0F0"/>
              </a:buClr>
              <a:buFont typeface="Arial" panose="020B0604020202020204" pitchFamily="34" charset="0"/>
              <a:buChar char="•"/>
            </a:pPr>
            <a:r>
              <a:rPr lang="en-US" sz="2800" dirty="0"/>
              <a:t>Electric Space Heaters</a:t>
            </a:r>
          </a:p>
          <a:p>
            <a:pPr marL="342900" indent="-342900">
              <a:buClr>
                <a:srgbClr val="00B0F0"/>
              </a:buClr>
              <a:buFont typeface="Arial" panose="020B0604020202020204" pitchFamily="34" charset="0"/>
              <a:buChar char="•"/>
            </a:pPr>
            <a:r>
              <a:rPr lang="en-US" sz="2800" dirty="0"/>
              <a:t>Air Conditioning</a:t>
            </a:r>
          </a:p>
          <a:p>
            <a:pPr marL="342900" indent="-342900">
              <a:buClr>
                <a:srgbClr val="00B0F0"/>
              </a:buClr>
              <a:buFont typeface="Arial" panose="020B0604020202020204" pitchFamily="34" charset="0"/>
              <a:buChar char="•"/>
            </a:pPr>
            <a:r>
              <a:rPr lang="en-US" sz="2800" dirty="0"/>
              <a:t>Electric Water Heaters</a:t>
            </a:r>
          </a:p>
          <a:p>
            <a:pPr marL="342900" indent="-342900">
              <a:buClr>
                <a:srgbClr val="00B0F0"/>
              </a:buClr>
              <a:buFont typeface="Arial" panose="020B0604020202020204" pitchFamily="34" charset="0"/>
              <a:buChar char="•"/>
            </a:pPr>
            <a:r>
              <a:rPr lang="en-US" sz="2800" dirty="0"/>
              <a:t>Refrigerators/Freezers</a:t>
            </a:r>
          </a:p>
          <a:p>
            <a:pPr marL="342900" indent="-342900">
              <a:buClr>
                <a:srgbClr val="00B0F0"/>
              </a:buClr>
              <a:buFont typeface="Arial" panose="020B0604020202020204" pitchFamily="34" charset="0"/>
              <a:buChar char="•"/>
            </a:pPr>
            <a:r>
              <a:rPr lang="en-US" sz="2800" dirty="0"/>
              <a:t>Lighting</a:t>
            </a:r>
          </a:p>
          <a:p>
            <a:pPr marL="342900" indent="-342900">
              <a:buClr>
                <a:srgbClr val="00B0F0"/>
              </a:buClr>
              <a:buFont typeface="Arial" panose="020B0604020202020204" pitchFamily="34" charset="0"/>
              <a:buChar char="•"/>
            </a:pPr>
            <a:r>
              <a:rPr lang="en-US" sz="2800" dirty="0"/>
              <a:t>Computers and Office Equipment</a:t>
            </a:r>
          </a:p>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5726" y="2854394"/>
            <a:ext cx="4386274" cy="275356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0108" y="337757"/>
            <a:ext cx="3056284" cy="235766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2469" y="693712"/>
            <a:ext cx="2294174" cy="20519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9556" y="5557749"/>
            <a:ext cx="4050700" cy="121307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4526" y="3046775"/>
            <a:ext cx="1981200" cy="1986977"/>
          </a:xfrm>
          <a:prstGeom prst="rect">
            <a:avLst/>
          </a:prstGeom>
        </p:spPr>
      </p:pic>
      <p:sp>
        <p:nvSpPr>
          <p:cNvPr id="13" name="Footer Placeholder 3">
            <a:extLst>
              <a:ext uri="{FF2B5EF4-FFF2-40B4-BE49-F238E27FC236}">
                <a16:creationId xmlns:a16="http://schemas.microsoft.com/office/drawing/2014/main" id="{BF2CF499-908E-45E5-9CAF-F1249BF7287A}"/>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3518939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 Opportunities: Electric Appliances</a:t>
            </a:r>
          </a:p>
        </p:txBody>
      </p:sp>
      <p:sp>
        <p:nvSpPr>
          <p:cNvPr id="3" name="Text Placeholder 2"/>
          <p:cNvSpPr>
            <a:spLocks noGrp="1"/>
          </p:cNvSpPr>
          <p:nvPr>
            <p:ph type="body" idx="1"/>
          </p:nvPr>
        </p:nvSpPr>
        <p:spPr>
          <a:xfrm>
            <a:off x="839788" y="1346200"/>
            <a:ext cx="10515600" cy="434977"/>
          </a:xfrm>
        </p:spPr>
        <p:txBody>
          <a:bodyPr>
            <a:normAutofit/>
          </a:bodyPr>
          <a:lstStyle/>
          <a:p>
            <a:r>
              <a:rPr lang="en-US" b="0" dirty="0"/>
              <a:t>Monitors with Screen Savers, Power Saving Options Not Enabled</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062910"/>
            <a:ext cx="5157787" cy="3876768"/>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056542"/>
            <a:ext cx="5183188" cy="3889504"/>
          </a:xfrm>
        </p:spPr>
      </p:pic>
      <p:sp>
        <p:nvSpPr>
          <p:cNvPr id="9" name="Footer Placeholder 8"/>
          <p:cNvSpPr>
            <a:spLocks noGrp="1"/>
          </p:cNvSpPr>
          <p:nvPr>
            <p:ph type="ftr" sz="quarter" idx="13"/>
          </p:nvPr>
        </p:nvSpPr>
        <p:spPr/>
        <p:txBody>
          <a:bodyPr/>
          <a:lstStyle/>
          <a:p>
            <a:r>
              <a:rPr lang="en-US"/>
              <a:t>Energy Efficiency &amp; Conservation - 1/19/17 - ©The NEED Project </a:t>
            </a:r>
          </a:p>
        </p:txBody>
      </p:sp>
    </p:spTree>
    <p:extLst>
      <p:ext uri="{BB962C8B-B14F-4D97-AF65-F5344CB8AC3E}">
        <p14:creationId xmlns:p14="http://schemas.microsoft.com/office/powerpoint/2010/main" val="1699616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Personal Computers</a:t>
            </a:r>
          </a:p>
        </p:txBody>
      </p:sp>
      <p:sp>
        <p:nvSpPr>
          <p:cNvPr id="6" name="Text Placeholder 5"/>
          <p:cNvSpPr>
            <a:spLocks noGrp="1"/>
          </p:cNvSpPr>
          <p:nvPr>
            <p:ph type="body" idx="1"/>
          </p:nvPr>
        </p:nvSpPr>
        <p:spPr>
          <a:xfrm>
            <a:off x="839788" y="1210735"/>
            <a:ext cx="10515600" cy="506942"/>
          </a:xfrm>
        </p:spPr>
        <p:txBody>
          <a:bodyPr/>
          <a:lstStyle/>
          <a:p>
            <a:r>
              <a:rPr lang="en-US" b="0" dirty="0"/>
              <a:t>Enable Power Management Settings</a:t>
            </a:r>
          </a:p>
        </p:txBody>
      </p:sp>
      <p:sp>
        <p:nvSpPr>
          <p:cNvPr id="7" name="Content Placeholder 6"/>
          <p:cNvSpPr>
            <a:spLocks noGrp="1"/>
          </p:cNvSpPr>
          <p:nvPr>
            <p:ph sz="half" idx="2"/>
          </p:nvPr>
        </p:nvSpPr>
        <p:spPr/>
        <p:txBody>
          <a:bodyPr/>
          <a:lstStyle/>
          <a:p>
            <a:r>
              <a:rPr lang="en-US" dirty="0"/>
              <a:t>Set your computer to automatically go into STANDBY mode after 10 minutes.  </a:t>
            </a:r>
          </a:p>
          <a:p>
            <a:r>
              <a:rPr lang="en-US" dirty="0"/>
              <a:t>To bring it back up, either move your mouse or hit the power button (depending on your machine). </a:t>
            </a:r>
          </a:p>
          <a:p>
            <a:endParaRPr lang="en-US" dirty="0"/>
          </a:p>
          <a:p>
            <a:pPr marL="0" indent="0">
              <a:buNone/>
            </a:pPr>
            <a:r>
              <a:rPr lang="en-US" b="1" dirty="0">
                <a:solidFill>
                  <a:srgbClr val="00B0F0"/>
                </a:solidFill>
              </a:rPr>
              <a:t>Disable screensavers!</a:t>
            </a:r>
          </a:p>
          <a:p>
            <a:endParaRPr lang="en-US" dirty="0"/>
          </a:p>
        </p:txBody>
      </p:sp>
      <p:pic>
        <p:nvPicPr>
          <p:cNvPr id="10" name="Picture 5" descr="Power Options Screen 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987" y="638932"/>
            <a:ext cx="5310061" cy="553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0BA39604-FAB5-4705-9C98-D56890C20ADD}"/>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3420806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with Vending Machines</a:t>
            </a:r>
          </a:p>
        </p:txBody>
      </p:sp>
      <p:sp>
        <p:nvSpPr>
          <p:cNvPr id="3" name="Text Placeholder 2"/>
          <p:cNvSpPr>
            <a:spLocks noGrp="1"/>
          </p:cNvSpPr>
          <p:nvPr>
            <p:ph type="body" idx="1"/>
          </p:nvPr>
        </p:nvSpPr>
        <p:spPr>
          <a:xfrm>
            <a:off x="827088" y="1401235"/>
            <a:ext cx="5157787" cy="506942"/>
          </a:xfrm>
        </p:spPr>
        <p:txBody>
          <a:bodyPr/>
          <a:lstStyle/>
          <a:p>
            <a:r>
              <a:rPr lang="en-US" b="0" dirty="0"/>
              <a:t>Unplug during school breaks/vacation</a:t>
            </a:r>
          </a:p>
        </p:txBody>
      </p:sp>
      <p:sp>
        <p:nvSpPr>
          <p:cNvPr id="5" name="Text Placeholder 4"/>
          <p:cNvSpPr>
            <a:spLocks noGrp="1"/>
          </p:cNvSpPr>
          <p:nvPr>
            <p:ph type="body" sz="quarter" idx="3"/>
          </p:nvPr>
        </p:nvSpPr>
        <p:spPr>
          <a:xfrm>
            <a:off x="6396828" y="1388535"/>
            <a:ext cx="4958559" cy="506942"/>
          </a:xfrm>
        </p:spPr>
        <p:txBody>
          <a:bodyPr/>
          <a:lstStyle/>
          <a:p>
            <a:r>
              <a:rPr lang="en-US" b="0" dirty="0"/>
              <a:t>Install timers</a:t>
            </a:r>
          </a:p>
        </p:txBody>
      </p:sp>
      <p:pic>
        <p:nvPicPr>
          <p:cNvPr id="7" name="Picture 2" descr="MVC-018L"/>
          <p:cNvPicPr>
            <a:picLocks noChangeAspect="1" noChangeArrowheads="1"/>
          </p:cNvPicPr>
          <p:nvPr/>
        </p:nvPicPr>
        <p:blipFill>
          <a:blip r:embed="rId2" cstate="print"/>
          <a:srcRect/>
          <a:stretch>
            <a:fillRect/>
          </a:stretch>
        </p:blipFill>
        <p:spPr bwMode="auto">
          <a:xfrm>
            <a:off x="6396829" y="2121255"/>
            <a:ext cx="5096671" cy="3822503"/>
          </a:xfrm>
          <a:prstGeom prst="rect">
            <a:avLst/>
          </a:prstGeom>
          <a:noFill/>
          <a:effectLst/>
        </p:spPr>
      </p:pic>
      <p:pic>
        <p:nvPicPr>
          <p:cNvPr id="8" name="Picture 3" descr="Mvc-019l"/>
          <p:cNvPicPr>
            <a:picLocks noChangeAspect="1" noChangeArrowheads="1"/>
          </p:cNvPicPr>
          <p:nvPr/>
        </p:nvPicPr>
        <p:blipFill>
          <a:blip r:embed="rId3" cstate="print"/>
          <a:srcRect/>
          <a:stretch>
            <a:fillRect/>
          </a:stretch>
        </p:blipFill>
        <p:spPr bwMode="auto">
          <a:xfrm>
            <a:off x="4083050" y="2121255"/>
            <a:ext cx="2193204" cy="3826297"/>
          </a:xfrm>
          <a:prstGeom prst="rect">
            <a:avLst/>
          </a:prstGeom>
          <a:noFill/>
          <a:effectLst/>
        </p:spPr>
      </p:pic>
      <p:pic>
        <p:nvPicPr>
          <p:cNvPr id="9" name="Picture 4" descr="vending plug"/>
          <p:cNvPicPr>
            <a:picLocks noChangeAspect="1" noChangeArrowheads="1"/>
          </p:cNvPicPr>
          <p:nvPr/>
        </p:nvPicPr>
        <p:blipFill>
          <a:blip r:embed="rId4" cstate="print"/>
          <a:srcRect/>
          <a:stretch>
            <a:fillRect/>
          </a:stretch>
        </p:blipFill>
        <p:spPr bwMode="auto">
          <a:xfrm>
            <a:off x="839787" y="2121255"/>
            <a:ext cx="3129533" cy="3806683"/>
          </a:xfrm>
          <a:prstGeom prst="rect">
            <a:avLst/>
          </a:prstGeom>
          <a:noFill/>
          <a:effectLst/>
        </p:spPr>
      </p:pic>
      <p:sp>
        <p:nvSpPr>
          <p:cNvPr id="12" name="Footer Placeholder 3">
            <a:extLst>
              <a:ext uri="{FF2B5EF4-FFF2-40B4-BE49-F238E27FC236}">
                <a16:creationId xmlns:a16="http://schemas.microsoft.com/office/drawing/2014/main" id="{80412C05-1461-4878-9853-9068170F84EC}"/>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236008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558" r="12696"/>
          <a:stretch/>
        </p:blipFill>
        <p:spPr>
          <a:xfrm>
            <a:off x="6100763" y="0"/>
            <a:ext cx="6115050" cy="6858000"/>
          </a:xfrm>
        </p:spPr>
      </p:pic>
      <p:sp>
        <p:nvSpPr>
          <p:cNvPr id="3" name="Title 2"/>
          <p:cNvSpPr>
            <a:spLocks noGrp="1"/>
          </p:cNvSpPr>
          <p:nvPr>
            <p:ph type="title"/>
          </p:nvPr>
        </p:nvSpPr>
        <p:spPr/>
        <p:txBody>
          <a:bodyPr/>
          <a:lstStyle/>
          <a:p>
            <a:r>
              <a:rPr lang="en-US" dirty="0"/>
              <a:t>Plug Loads</a:t>
            </a:r>
          </a:p>
        </p:txBody>
      </p:sp>
      <p:sp>
        <p:nvSpPr>
          <p:cNvPr id="6" name="Text Placeholder 5"/>
          <p:cNvSpPr>
            <a:spLocks noGrp="1"/>
          </p:cNvSpPr>
          <p:nvPr>
            <p:ph type="body" sz="quarter" idx="12"/>
          </p:nvPr>
        </p:nvSpPr>
        <p:spPr>
          <a:xfrm>
            <a:off x="825500" y="1765300"/>
            <a:ext cx="5172075" cy="4533901"/>
          </a:xfrm>
        </p:spPr>
        <p:txBody>
          <a:bodyPr/>
          <a:lstStyle/>
          <a:p>
            <a:pPr marL="342900" indent="-342900">
              <a:buClr>
                <a:srgbClr val="00B0F0"/>
              </a:buClr>
              <a:buFont typeface="Arial" panose="020B0604020202020204" pitchFamily="34" charset="0"/>
              <a:buChar char="•"/>
            </a:pPr>
            <a:r>
              <a:rPr lang="en-US" sz="2800" dirty="0"/>
              <a:t>Students count electrical devices</a:t>
            </a:r>
          </a:p>
          <a:p>
            <a:pPr marL="342900" indent="-342900">
              <a:buClr>
                <a:srgbClr val="00B0F0"/>
              </a:buClr>
              <a:buFont typeface="Arial" panose="020B0604020202020204" pitchFamily="34" charset="0"/>
              <a:buChar char="•"/>
            </a:pPr>
            <a:r>
              <a:rPr lang="en-US" sz="2800" dirty="0"/>
              <a:t>Students estimate number of hours per week device is used</a:t>
            </a:r>
          </a:p>
          <a:p>
            <a:pPr marL="342900" indent="-342900">
              <a:buClr>
                <a:srgbClr val="00B0F0"/>
              </a:buClr>
              <a:buFont typeface="Arial" panose="020B0604020202020204" pitchFamily="34" charset="0"/>
              <a:buChar char="•"/>
            </a:pPr>
            <a:r>
              <a:rPr lang="en-US" sz="2800" dirty="0"/>
              <a:t>Excel spreadsheet uses formulas to compute cost</a:t>
            </a:r>
          </a:p>
          <a:p>
            <a:endParaRPr lang="en-US" dirty="0"/>
          </a:p>
        </p:txBody>
      </p:sp>
      <p:sp>
        <p:nvSpPr>
          <p:cNvPr id="10" name="Footer Placeholder 3">
            <a:extLst>
              <a:ext uri="{FF2B5EF4-FFF2-40B4-BE49-F238E27FC236}">
                <a16:creationId xmlns:a16="http://schemas.microsoft.com/office/drawing/2014/main" id="{BBE84E87-AFCF-4037-8644-60A0116BF0BB}"/>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3214677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491948"/>
            <a:ext cx="10541000" cy="876653"/>
          </a:xfrm>
        </p:spPr>
        <p:txBody>
          <a:bodyPr/>
          <a:lstStyle/>
          <a:p>
            <a:r>
              <a:rPr lang="en-US" dirty="0"/>
              <a:t>Student Energy Audit</a:t>
            </a:r>
          </a:p>
        </p:txBody>
      </p:sp>
      <p:sp>
        <p:nvSpPr>
          <p:cNvPr id="3" name="Content Placeholder 2"/>
          <p:cNvSpPr>
            <a:spLocks noGrp="1"/>
          </p:cNvSpPr>
          <p:nvPr>
            <p:ph idx="1"/>
          </p:nvPr>
        </p:nvSpPr>
        <p:spPr>
          <a:xfrm>
            <a:off x="825500" y="1521001"/>
            <a:ext cx="10541000" cy="3039276"/>
          </a:xfrm>
        </p:spPr>
        <p:txBody>
          <a:bodyPr/>
          <a:lstStyle/>
          <a:p>
            <a:r>
              <a:rPr lang="en-US" dirty="0"/>
              <a:t>Investigate your building and look for the following:</a:t>
            </a:r>
          </a:p>
          <a:p>
            <a:pPr lvl="1"/>
            <a:r>
              <a:rPr lang="en-US" dirty="0"/>
              <a:t>Fluorescent light ballast type</a:t>
            </a:r>
          </a:p>
          <a:p>
            <a:pPr lvl="1"/>
            <a:r>
              <a:rPr lang="en-US" dirty="0"/>
              <a:t>Light levels</a:t>
            </a:r>
          </a:p>
          <a:p>
            <a:pPr lvl="1"/>
            <a:r>
              <a:rPr lang="en-US" dirty="0"/>
              <a:t>Humidity levels</a:t>
            </a:r>
          </a:p>
          <a:p>
            <a:pPr lvl="1"/>
            <a:r>
              <a:rPr lang="en-US" dirty="0"/>
              <a:t>Temperature</a:t>
            </a:r>
          </a:p>
          <a:p>
            <a:pPr lvl="1"/>
            <a:r>
              <a:rPr lang="en-US" dirty="0"/>
              <a:t>Electricity usage</a:t>
            </a:r>
          </a:p>
          <a:p>
            <a:r>
              <a:rPr lang="en-US" dirty="0"/>
              <a:t>Reporting Form (Before and After)</a:t>
            </a:r>
          </a:p>
          <a:p>
            <a:endParaRPr lang="en-US" dirty="0"/>
          </a:p>
        </p:txBody>
      </p:sp>
      <p:sp>
        <p:nvSpPr>
          <p:cNvPr id="5" name="Footer Placeholder 3">
            <a:extLst>
              <a:ext uri="{FF2B5EF4-FFF2-40B4-BE49-F238E27FC236}">
                <a16:creationId xmlns:a16="http://schemas.microsoft.com/office/drawing/2014/main" id="{578BDD5B-8392-494D-8E03-C216094540A1}"/>
              </a:ext>
            </a:extLst>
          </p:cNvPr>
          <p:cNvSpPr>
            <a:spLocks noGrp="1"/>
          </p:cNvSpPr>
          <p:nvPr>
            <p:ph type="ftr" sz="quarter" idx="13"/>
          </p:nvPr>
        </p:nvSpPr>
        <p:spPr>
          <a:xfrm>
            <a:off x="1443034" y="6431138"/>
            <a:ext cx="2999146" cy="365125"/>
          </a:xfrm>
        </p:spPr>
        <p:txBody>
          <a:bodyPr/>
          <a:lstStyle/>
          <a:p>
            <a:r>
              <a:rPr lang="en-US" dirty="0"/>
              <a:t>©2018 Energy Efficiency &amp; Conservation - The NEED Project </a:t>
            </a:r>
          </a:p>
        </p:txBody>
      </p:sp>
      <p:pic>
        <p:nvPicPr>
          <p:cNvPr id="9" name="Picture 8" descr="A group of people in a room&#10;&#10;Description generated with very high confidence">
            <a:extLst>
              <a:ext uri="{FF2B5EF4-FFF2-40B4-BE49-F238E27FC236}">
                <a16:creationId xmlns:a16="http://schemas.microsoft.com/office/drawing/2014/main" id="{95945464-54B4-4313-B1A4-E4353453D59B}"/>
              </a:ext>
            </a:extLst>
          </p:cNvPr>
          <p:cNvPicPr>
            <a:picLocks noChangeAspect="1"/>
          </p:cNvPicPr>
          <p:nvPr/>
        </p:nvPicPr>
        <p:blipFill rotWithShape="1">
          <a:blip r:embed="rId2">
            <a:extLst>
              <a:ext uri="{28A0092B-C50C-407E-A947-70E740481C1C}">
                <a14:useLocalDpi xmlns:a14="http://schemas.microsoft.com/office/drawing/2010/main" val="0"/>
              </a:ext>
            </a:extLst>
          </a:blip>
          <a:srcRect l="3277" t="10256" b="27180"/>
          <a:stretch/>
        </p:blipFill>
        <p:spPr>
          <a:xfrm>
            <a:off x="7291754" y="2352813"/>
            <a:ext cx="4728795" cy="4078325"/>
          </a:xfrm>
          <a:prstGeom prst="rect">
            <a:avLst/>
          </a:prstGeom>
        </p:spPr>
      </p:pic>
    </p:spTree>
    <p:extLst>
      <p:ext uri="{BB962C8B-B14F-4D97-AF65-F5344CB8AC3E}">
        <p14:creationId xmlns:p14="http://schemas.microsoft.com/office/powerpoint/2010/main" val="4270765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23" y="431223"/>
            <a:ext cx="10541000" cy="876653"/>
          </a:xfrm>
        </p:spPr>
        <p:txBody>
          <a:bodyPr/>
          <a:lstStyle/>
          <a:p>
            <a:r>
              <a:rPr lang="en-US" dirty="0"/>
              <a:t>Determining Ballast Type</a:t>
            </a:r>
          </a:p>
        </p:txBody>
      </p:sp>
      <p:sp>
        <p:nvSpPr>
          <p:cNvPr id="4" name="Text Box 4"/>
          <p:cNvSpPr txBox="1">
            <a:spLocks noChangeArrowheads="1"/>
          </p:cNvSpPr>
          <p:nvPr/>
        </p:nvSpPr>
        <p:spPr bwMode="auto">
          <a:xfrm>
            <a:off x="1037492" y="5526034"/>
            <a:ext cx="1054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buFont typeface="Wingdings" pitchFamily="2" charset="2"/>
              <a:buNone/>
            </a:pPr>
            <a:r>
              <a:rPr lang="en-US" altLang="en-US" sz="2000" dirty="0">
                <a:latin typeface="+mn-lt"/>
                <a:cs typeface="Tahoma" pitchFamily="34" charset="0"/>
              </a:rPr>
              <a:t>A flicker checker is a small plastic top-like device used to identify ballast type.  A gray scale pattern indicates an electronic ballast, while a checkerboard pattern indicates a magnetic ballast. </a:t>
            </a:r>
          </a:p>
        </p:txBody>
      </p:sp>
      <p:pic>
        <p:nvPicPr>
          <p:cNvPr id="5" name="Picture 6" descr="FlickerElectronic.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2793" y="1307876"/>
            <a:ext cx="3433615" cy="394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FlickerMagneti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1146" y="1180183"/>
            <a:ext cx="3390900" cy="398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6729BA1C-1634-4C4D-A4EF-FD4B5CAA9A74}"/>
              </a:ext>
            </a:extLst>
          </p:cNvPr>
          <p:cNvSpPr>
            <a:spLocks noGrp="1"/>
          </p:cNvSpPr>
          <p:nvPr>
            <p:ph type="ftr" sz="quarter" idx="13"/>
          </p:nvPr>
        </p:nvSpPr>
        <p:spPr>
          <a:xfrm>
            <a:off x="1443034" y="6431138"/>
            <a:ext cx="2999146"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3460996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Light Meter</a:t>
            </a:r>
          </a:p>
        </p:txBody>
      </p:sp>
      <p:sp>
        <p:nvSpPr>
          <p:cNvPr id="4" name="Text Placeholder 3"/>
          <p:cNvSpPr>
            <a:spLocks noGrp="1"/>
          </p:cNvSpPr>
          <p:nvPr>
            <p:ph type="body" idx="1"/>
          </p:nvPr>
        </p:nvSpPr>
        <p:spPr>
          <a:xfrm>
            <a:off x="825500" y="1791878"/>
            <a:ext cx="5157787" cy="2073806"/>
          </a:xfrm>
        </p:spPr>
        <p:txBody>
          <a:bodyPr>
            <a:normAutofit/>
          </a:bodyPr>
          <a:lstStyle/>
          <a:p>
            <a:r>
              <a:rPr lang="en-US" dirty="0"/>
              <a:t>A light meter measures the amount of light in a space in units of foot candles. Spaces that are overly lit may be using more energy than necessary.</a:t>
            </a:r>
          </a:p>
          <a:p>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l="4546" t="12682" r="52020"/>
          <a:stretch>
            <a:fillRect/>
          </a:stretch>
        </p:blipFill>
        <p:spPr bwMode="auto">
          <a:xfrm>
            <a:off x="7253286" y="380999"/>
            <a:ext cx="3821113" cy="613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6" name="Footer Placeholder 3">
            <a:extLst>
              <a:ext uri="{FF2B5EF4-FFF2-40B4-BE49-F238E27FC236}">
                <a16:creationId xmlns:a16="http://schemas.microsoft.com/office/drawing/2014/main" id="{8BE7786E-1779-44E7-AD3B-0E8B1C6DD16D}"/>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820882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Hygrometer</a:t>
            </a:r>
          </a:p>
        </p:txBody>
      </p:sp>
      <p:sp>
        <p:nvSpPr>
          <p:cNvPr id="4" name="Text Placeholder 3"/>
          <p:cNvSpPr>
            <a:spLocks noGrp="1"/>
          </p:cNvSpPr>
          <p:nvPr>
            <p:ph type="body" idx="1"/>
          </p:nvPr>
        </p:nvSpPr>
        <p:spPr>
          <a:xfrm>
            <a:off x="825500" y="1756709"/>
            <a:ext cx="5157787" cy="2073806"/>
          </a:xfrm>
        </p:spPr>
        <p:txBody>
          <a:bodyPr>
            <a:normAutofit/>
          </a:bodyPr>
          <a:lstStyle/>
          <a:p>
            <a:r>
              <a:rPr lang="en-US" dirty="0"/>
              <a:t>A hygrometer measures relative humidity. Warmer air can hold more moisture, so if cold air is heated, it will feel very dry unless humidified.</a:t>
            </a:r>
          </a:p>
          <a:p>
            <a:endParaRPr lang="en-US" dirty="0"/>
          </a:p>
        </p:txBody>
      </p:sp>
      <p:pic>
        <p:nvPicPr>
          <p:cNvPr id="5" name="Picture 2" descr="G:\NEED\NEED Materials\PPTs\Images\HygrometerP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83467">
            <a:off x="8267762" y="451482"/>
            <a:ext cx="1070541" cy="619786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7E12D6AD-159F-4446-A1FC-AB137D8098EA}"/>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3498512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Digital Thermometer</a:t>
            </a:r>
          </a:p>
        </p:txBody>
      </p:sp>
      <p:sp>
        <p:nvSpPr>
          <p:cNvPr id="4" name="Text Placeholder 3"/>
          <p:cNvSpPr>
            <a:spLocks noGrp="1"/>
          </p:cNvSpPr>
          <p:nvPr>
            <p:ph type="body" idx="1"/>
          </p:nvPr>
        </p:nvSpPr>
        <p:spPr>
          <a:xfrm>
            <a:off x="839788" y="1545694"/>
            <a:ext cx="5157787" cy="4283606"/>
          </a:xfrm>
        </p:spPr>
        <p:txBody>
          <a:bodyPr>
            <a:normAutofit/>
          </a:bodyPr>
          <a:lstStyle/>
          <a:p>
            <a:r>
              <a:rPr lang="en-US" dirty="0"/>
              <a:t>The digital thermometer can be used to tell if a room is of the appropriate temperature, and compare how spaces may be infiltrated by thermal energy or moving air.  Waterproof versions can also help check the temperature setting of your water heating system.</a:t>
            </a:r>
          </a:p>
          <a:p>
            <a:endParaRPr lang="en-US" dirty="0"/>
          </a:p>
        </p:txBody>
      </p:sp>
      <p:pic>
        <p:nvPicPr>
          <p:cNvPr id="6" name="Picture 2" descr="G:\NEED\NEED Materials\2014 Final Curriculum\Learning and Conserving - Teacher\Links\thermome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30200"/>
            <a:ext cx="3860800" cy="6351637"/>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6FEDEA41-6EAB-43E7-B14D-DAC6F9A38B8B}"/>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24419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vs. Conservation</a:t>
            </a:r>
          </a:p>
        </p:txBody>
      </p:sp>
      <p:sp>
        <p:nvSpPr>
          <p:cNvPr id="3" name="Text Placeholder 2"/>
          <p:cNvSpPr>
            <a:spLocks noGrp="1"/>
          </p:cNvSpPr>
          <p:nvPr>
            <p:ph type="body" idx="1"/>
          </p:nvPr>
        </p:nvSpPr>
        <p:spPr/>
        <p:txBody>
          <a:bodyPr/>
          <a:lstStyle/>
          <a:p>
            <a:r>
              <a:rPr lang="en-US" dirty="0"/>
              <a:t>Efficiency</a:t>
            </a:r>
          </a:p>
        </p:txBody>
      </p:sp>
      <p:sp>
        <p:nvSpPr>
          <p:cNvPr id="4" name="Content Placeholder 3"/>
          <p:cNvSpPr>
            <a:spLocks noGrp="1"/>
          </p:cNvSpPr>
          <p:nvPr>
            <p:ph sz="half" idx="2"/>
          </p:nvPr>
        </p:nvSpPr>
        <p:spPr/>
        <p:txBody>
          <a:bodyPr/>
          <a:lstStyle/>
          <a:p>
            <a:r>
              <a:rPr lang="en-US" dirty="0"/>
              <a:t>Energy efficiency involves the use of technology that requires less energy to perform the same function.</a:t>
            </a:r>
          </a:p>
          <a:p>
            <a:r>
              <a:rPr lang="en-US" dirty="0"/>
              <a:t>Focuses on the equipment or machinery being used</a:t>
            </a:r>
          </a:p>
          <a:p>
            <a:r>
              <a:rPr lang="en-US" dirty="0"/>
              <a:t>One example is installing LED light bulbs throughout the house</a:t>
            </a:r>
          </a:p>
          <a:p>
            <a:endParaRPr lang="en-US" dirty="0"/>
          </a:p>
        </p:txBody>
      </p:sp>
      <p:sp>
        <p:nvSpPr>
          <p:cNvPr id="5" name="Text Placeholder 4"/>
          <p:cNvSpPr>
            <a:spLocks noGrp="1"/>
          </p:cNvSpPr>
          <p:nvPr>
            <p:ph type="body" sz="quarter" idx="3"/>
          </p:nvPr>
        </p:nvSpPr>
        <p:spPr/>
        <p:txBody>
          <a:bodyPr/>
          <a:lstStyle/>
          <a:p>
            <a:r>
              <a:rPr lang="en-US" dirty="0"/>
              <a:t>Conservation</a:t>
            </a:r>
          </a:p>
        </p:txBody>
      </p:sp>
      <p:sp>
        <p:nvSpPr>
          <p:cNvPr id="6" name="Content Placeholder 5"/>
          <p:cNvSpPr>
            <a:spLocks noGrp="1"/>
          </p:cNvSpPr>
          <p:nvPr>
            <p:ph sz="quarter" idx="4"/>
          </p:nvPr>
        </p:nvSpPr>
        <p:spPr/>
        <p:txBody>
          <a:bodyPr/>
          <a:lstStyle/>
          <a:p>
            <a:r>
              <a:rPr lang="en-US" dirty="0"/>
              <a:t>Energy conservation includes any behavior that results in the use of less energy.</a:t>
            </a:r>
          </a:p>
          <a:p>
            <a:r>
              <a:rPr lang="en-US" dirty="0"/>
              <a:t>Focuses on the behavior of people</a:t>
            </a:r>
          </a:p>
          <a:p>
            <a:r>
              <a:rPr lang="en-US" dirty="0"/>
              <a:t>One example is using daylighting through windows rather than turning on the lights</a:t>
            </a:r>
          </a:p>
        </p:txBody>
      </p:sp>
      <p:sp>
        <p:nvSpPr>
          <p:cNvPr id="8" name="Footer Placeholder 3">
            <a:extLst>
              <a:ext uri="{FF2B5EF4-FFF2-40B4-BE49-F238E27FC236}">
                <a16:creationId xmlns:a16="http://schemas.microsoft.com/office/drawing/2014/main" id="{5E55410E-E57C-49C1-9C6F-106A26C49144}"/>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3149994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Kill A Watt meter</a:t>
            </a:r>
          </a:p>
        </p:txBody>
      </p:sp>
      <p:sp>
        <p:nvSpPr>
          <p:cNvPr id="4" name="Text Placeholder 3"/>
          <p:cNvSpPr>
            <a:spLocks noGrp="1"/>
          </p:cNvSpPr>
          <p:nvPr>
            <p:ph type="body" idx="1"/>
          </p:nvPr>
        </p:nvSpPr>
        <p:spPr>
          <a:xfrm>
            <a:off x="839788" y="1545694"/>
            <a:ext cx="5157787" cy="4283606"/>
          </a:xfrm>
        </p:spPr>
        <p:txBody>
          <a:bodyPr>
            <a:normAutofit/>
          </a:bodyPr>
          <a:lstStyle/>
          <a:p>
            <a:r>
              <a:rPr lang="en-US" dirty="0"/>
              <a:t>This tool allows you to measure how much power (Watts) an electrical device uses at any given time. By changing the display, it will also measure kWh consumed over a period of time. </a:t>
            </a:r>
          </a:p>
          <a:p>
            <a:endParaRPr lang="en-US" dirty="0"/>
          </a:p>
        </p:txBody>
      </p:sp>
      <p:pic>
        <p:nvPicPr>
          <p:cNvPr id="5" name="Picture 4" descr="KillAWattMet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0324" y="685800"/>
            <a:ext cx="2606675" cy="554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a:extLst>
              <a:ext uri="{FF2B5EF4-FFF2-40B4-BE49-F238E27FC236}">
                <a16:creationId xmlns:a16="http://schemas.microsoft.com/office/drawing/2014/main" id="{F520898B-981A-42D4-9651-A54D49491D72}"/>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386850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5501" y="762000"/>
            <a:ext cx="4000500" cy="1282700"/>
          </a:xfrm>
        </p:spPr>
        <p:txBody>
          <a:bodyPr>
            <a:normAutofit fontScale="90000"/>
          </a:bodyPr>
          <a:lstStyle/>
          <a:p>
            <a:r>
              <a:rPr lang="en-US" dirty="0"/>
              <a:t>Energy Efficiency: The Assessment</a:t>
            </a:r>
          </a:p>
        </p:txBody>
      </p:sp>
      <p:sp>
        <p:nvSpPr>
          <p:cNvPr id="5" name="Footer Placeholder 3">
            <a:extLst>
              <a:ext uri="{FF2B5EF4-FFF2-40B4-BE49-F238E27FC236}">
                <a16:creationId xmlns:a16="http://schemas.microsoft.com/office/drawing/2014/main" id="{3BF7DC10-7BD6-4E86-BC7F-CA1531DE58DD}"/>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pic>
        <p:nvPicPr>
          <p:cNvPr id="4" name="Picture 3" descr="A screenshot of a computer&#10;&#10;Description generated with very high confidence">
            <a:extLst>
              <a:ext uri="{FF2B5EF4-FFF2-40B4-BE49-F238E27FC236}">
                <a16:creationId xmlns:a16="http://schemas.microsoft.com/office/drawing/2014/main" id="{5D4439CF-AB05-486E-A8A6-0B70499FEF9B}"/>
              </a:ext>
            </a:extLst>
          </p:cNvPr>
          <p:cNvPicPr>
            <a:picLocks noChangeAspect="1"/>
          </p:cNvPicPr>
          <p:nvPr/>
        </p:nvPicPr>
        <p:blipFill rotWithShape="1">
          <a:blip r:embed="rId2">
            <a:extLst>
              <a:ext uri="{28A0092B-C50C-407E-A947-70E740481C1C}">
                <a14:useLocalDpi xmlns:a14="http://schemas.microsoft.com/office/drawing/2010/main" val="0"/>
              </a:ext>
            </a:extLst>
          </a:blip>
          <a:srcRect l="1817" t="1181" r="1915" b="2450"/>
          <a:stretch/>
        </p:blipFill>
        <p:spPr>
          <a:xfrm>
            <a:off x="6190069" y="78029"/>
            <a:ext cx="5176430" cy="6701941"/>
          </a:xfrm>
          <a:prstGeom prst="rect">
            <a:avLst/>
          </a:prstGeom>
        </p:spPr>
      </p:pic>
    </p:spTree>
    <p:extLst>
      <p:ext uri="{BB962C8B-B14F-4D97-AF65-F5344CB8AC3E}">
        <p14:creationId xmlns:p14="http://schemas.microsoft.com/office/powerpoint/2010/main" val="748355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Efficiency: Take Action</a:t>
            </a:r>
          </a:p>
        </p:txBody>
      </p:sp>
      <p:sp>
        <p:nvSpPr>
          <p:cNvPr id="3" name="Text Placeholder 2"/>
          <p:cNvSpPr>
            <a:spLocks noGrp="1"/>
          </p:cNvSpPr>
          <p:nvPr>
            <p:ph type="body" idx="1"/>
          </p:nvPr>
        </p:nvSpPr>
        <p:spPr>
          <a:xfrm>
            <a:off x="839788" y="1048456"/>
            <a:ext cx="7161212" cy="506942"/>
          </a:xfrm>
        </p:spPr>
        <p:txBody>
          <a:bodyPr>
            <a:normAutofit/>
          </a:bodyPr>
          <a:lstStyle/>
          <a:p>
            <a:r>
              <a:rPr lang="en-US" sz="2800" b="0" dirty="0"/>
              <a:t>Awareness Campaign</a:t>
            </a:r>
          </a:p>
        </p:txBody>
      </p:sp>
      <p:sp>
        <p:nvSpPr>
          <p:cNvPr id="4" name="Content Placeholder 3"/>
          <p:cNvSpPr>
            <a:spLocks noGrp="1"/>
          </p:cNvSpPr>
          <p:nvPr>
            <p:ph sz="half" idx="2"/>
          </p:nvPr>
        </p:nvSpPr>
        <p:spPr>
          <a:xfrm>
            <a:off x="839788" y="1895477"/>
            <a:ext cx="8888412" cy="3145446"/>
          </a:xfrm>
        </p:spPr>
        <p:txBody>
          <a:bodyPr/>
          <a:lstStyle/>
          <a:p>
            <a:pPr marL="0" indent="0">
              <a:buNone/>
            </a:pPr>
            <a:r>
              <a:rPr lang="en-US" altLang="en-US" sz="3200" b="1" dirty="0"/>
              <a:t>What Makes a Campaign Effective?</a:t>
            </a:r>
            <a:endParaRPr lang="en-US" sz="3200" b="1" dirty="0"/>
          </a:p>
          <a:p>
            <a:r>
              <a:rPr lang="en-US" dirty="0"/>
              <a:t>Clearly defined message</a:t>
            </a:r>
          </a:p>
          <a:p>
            <a:r>
              <a:rPr lang="en-US" dirty="0"/>
              <a:t> Motivational components</a:t>
            </a:r>
          </a:p>
          <a:p>
            <a:r>
              <a:rPr lang="en-US" dirty="0"/>
              <a:t> Delivering message via multiple media</a:t>
            </a:r>
          </a:p>
          <a:p>
            <a:r>
              <a:rPr lang="en-US" dirty="0"/>
              <a:t> Persistence in delivering message</a:t>
            </a:r>
          </a:p>
          <a:p>
            <a:pPr marL="0" indent="0">
              <a:buNone/>
            </a:pPr>
            <a:endParaRPr lang="en-US" dirty="0"/>
          </a:p>
        </p:txBody>
      </p:sp>
      <p:sp>
        <p:nvSpPr>
          <p:cNvPr id="6" name="Footer Placeholder 3">
            <a:extLst>
              <a:ext uri="{FF2B5EF4-FFF2-40B4-BE49-F238E27FC236}">
                <a16:creationId xmlns:a16="http://schemas.microsoft.com/office/drawing/2014/main" id="{611F3899-EAD5-41DA-9423-BAAC25B0F3BF}"/>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1824637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46" y="714906"/>
            <a:ext cx="5172075" cy="830788"/>
          </a:xfrm>
        </p:spPr>
        <p:txBody>
          <a:bodyPr>
            <a:normAutofit fontScale="90000"/>
          </a:bodyPr>
          <a:lstStyle/>
          <a:p>
            <a:r>
              <a:rPr lang="en-US" dirty="0"/>
              <a:t>For More Information</a:t>
            </a:r>
          </a:p>
        </p:txBody>
      </p:sp>
      <p:sp>
        <p:nvSpPr>
          <p:cNvPr id="3" name="Content Placeholder 2"/>
          <p:cNvSpPr>
            <a:spLocks noGrp="1"/>
          </p:cNvSpPr>
          <p:nvPr>
            <p:ph type="body" idx="1"/>
          </p:nvPr>
        </p:nvSpPr>
        <p:spPr>
          <a:xfrm>
            <a:off x="750705" y="1756709"/>
            <a:ext cx="5157787" cy="4121327"/>
          </a:xfrm>
        </p:spPr>
        <p:txBody>
          <a:bodyPr>
            <a:normAutofit fontScale="77500" lnSpcReduction="20000"/>
          </a:bodyPr>
          <a:lstStyle/>
          <a:p>
            <a:pPr marL="0" indent="0">
              <a:spcAft>
                <a:spcPts val="1200"/>
              </a:spcAft>
              <a:buNone/>
            </a:pPr>
            <a:r>
              <a:rPr lang="en-US" altLang="en-US" sz="3600" dirty="0"/>
              <a:t>The NEED Project</a:t>
            </a:r>
            <a:endParaRPr lang="en-US" altLang="en-US" sz="3600" dirty="0">
              <a:hlinkClick r:id="" action="ppaction://noaction"/>
            </a:endParaRPr>
          </a:p>
          <a:p>
            <a:pPr lvl="1">
              <a:spcAft>
                <a:spcPts val="1200"/>
              </a:spcAft>
            </a:pPr>
            <a:r>
              <a:rPr lang="en-US" altLang="en-US" sz="3600" dirty="0">
                <a:hlinkClick r:id="" action="ppaction://noaction"/>
              </a:rPr>
              <a:t>www.need.org</a:t>
            </a:r>
            <a:endParaRPr lang="en-US" altLang="en-US" sz="3600" dirty="0"/>
          </a:p>
          <a:p>
            <a:pPr lvl="1">
              <a:spcAft>
                <a:spcPts val="1200"/>
              </a:spcAft>
            </a:pPr>
            <a:r>
              <a:rPr lang="en-US" altLang="en-US" sz="3600" dirty="0">
                <a:hlinkClick r:id="rId2"/>
              </a:rPr>
              <a:t>info@need.org</a:t>
            </a:r>
            <a:endParaRPr lang="en-US" altLang="en-US" sz="3600" dirty="0"/>
          </a:p>
          <a:p>
            <a:pPr lvl="1">
              <a:spcAft>
                <a:spcPts val="1200"/>
              </a:spcAft>
            </a:pPr>
            <a:r>
              <a:rPr lang="en-US" altLang="en-US" sz="3600" dirty="0"/>
              <a:t>1-800-875-5029</a:t>
            </a:r>
          </a:p>
          <a:p>
            <a:pPr marL="0" indent="0">
              <a:spcAft>
                <a:spcPts val="1200"/>
              </a:spcAft>
              <a:buNone/>
            </a:pPr>
            <a:r>
              <a:rPr lang="en-US" altLang="en-US" sz="3600" dirty="0"/>
              <a:t>Energy Information Administration</a:t>
            </a:r>
          </a:p>
          <a:p>
            <a:pPr lvl="1">
              <a:spcAft>
                <a:spcPts val="1200"/>
              </a:spcAft>
            </a:pPr>
            <a:r>
              <a:rPr lang="en-US" altLang="en-US" sz="3600" dirty="0"/>
              <a:t>U.S. Department of Energy</a:t>
            </a:r>
          </a:p>
          <a:p>
            <a:pPr lvl="1">
              <a:spcAft>
                <a:spcPts val="1200"/>
              </a:spcAft>
            </a:pPr>
            <a:r>
              <a:rPr lang="en-US" altLang="en-US" sz="3600" dirty="0">
                <a:hlinkClick r:id="rId3"/>
              </a:rPr>
              <a:t>www.eia.gov</a:t>
            </a:r>
            <a:endParaRPr lang="en-US" altLang="en-US" sz="3600" dirty="0"/>
          </a:p>
          <a:p>
            <a:endParaRPr lang="en-US" dirty="0"/>
          </a:p>
        </p:txBody>
      </p:sp>
      <p:sp>
        <p:nvSpPr>
          <p:cNvPr id="8" name="Footer Placeholder 3">
            <a:extLst>
              <a:ext uri="{FF2B5EF4-FFF2-40B4-BE49-F238E27FC236}">
                <a16:creationId xmlns:a16="http://schemas.microsoft.com/office/drawing/2014/main" id="{CEBCF5B7-97E9-468F-9C75-946C287D47F0}"/>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cxnSp>
        <p:nvCxnSpPr>
          <p:cNvPr id="12" name="Straight Connector 11">
            <a:extLst>
              <a:ext uri="{FF2B5EF4-FFF2-40B4-BE49-F238E27FC236}">
                <a16:creationId xmlns:a16="http://schemas.microsoft.com/office/drawing/2014/main" id="{CC7F07B2-66AC-4F7F-BFC9-695ACD9A1EF8}"/>
              </a:ext>
            </a:extLst>
          </p:cNvPr>
          <p:cNvCxnSpPr/>
          <p:nvPr/>
        </p:nvCxnSpPr>
        <p:spPr>
          <a:xfrm>
            <a:off x="633046" y="1383323"/>
            <a:ext cx="4654062"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Placeholder 23" descr="A group of people in a room&#10;&#10;Description generated with very high confidence">
            <a:extLst>
              <a:ext uri="{FF2B5EF4-FFF2-40B4-BE49-F238E27FC236}">
                <a16:creationId xmlns:a16="http://schemas.microsoft.com/office/drawing/2014/main" id="{1EDC33DC-C2B4-4724-98AE-C232961EF705}"/>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6563" r="16563"/>
          <a:stretch>
            <a:fillRect/>
          </a:stretch>
        </p:blipFill>
        <p:spPr/>
      </p:pic>
    </p:spTree>
    <p:extLst>
      <p:ext uri="{BB962C8B-B14F-4D97-AF65-F5344CB8AC3E}">
        <p14:creationId xmlns:p14="http://schemas.microsoft.com/office/powerpoint/2010/main" val="2273049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IS SOCIAL!</a:t>
            </a:r>
          </a:p>
        </p:txBody>
      </p:sp>
      <p:sp>
        <p:nvSpPr>
          <p:cNvPr id="3" name="Text Placeholder 2"/>
          <p:cNvSpPr>
            <a:spLocks noGrp="1"/>
          </p:cNvSpPr>
          <p:nvPr>
            <p:ph type="body" sz="quarter" idx="10"/>
          </p:nvPr>
        </p:nvSpPr>
        <p:spPr/>
        <p:txBody>
          <a:bodyPr>
            <a:normAutofit fontScale="92500" lnSpcReduction="10000"/>
          </a:bodyPr>
          <a:lstStyle/>
          <a:p>
            <a:r>
              <a:rPr lang="en-US" dirty="0"/>
              <a:t>Stay up-to-date with NEED. “Like” us on Facebook! Search for The NEED Project, and check out all we’ve got going on!</a:t>
            </a:r>
          </a:p>
          <a:p>
            <a:endParaRPr lang="en-US" dirty="0"/>
          </a:p>
        </p:txBody>
      </p:sp>
      <p:sp>
        <p:nvSpPr>
          <p:cNvPr id="4" name="Text Placeholder 3"/>
          <p:cNvSpPr>
            <a:spLocks noGrp="1"/>
          </p:cNvSpPr>
          <p:nvPr>
            <p:ph type="body" sz="quarter" idx="11"/>
          </p:nvPr>
        </p:nvSpPr>
        <p:spPr/>
        <p:txBody>
          <a:bodyPr/>
          <a:lstStyle/>
          <a:p>
            <a:r>
              <a:rPr lang="en-US" sz="1900" dirty="0"/>
              <a:t>Follow us on Twitter. We share the latest energy news from around the country, @</a:t>
            </a:r>
            <a:r>
              <a:rPr lang="en-US" sz="1900" dirty="0" err="1"/>
              <a:t>NEED_Project</a:t>
            </a:r>
            <a:endParaRPr lang="en-US" sz="1900" dirty="0"/>
          </a:p>
          <a:p>
            <a:endParaRPr lang="en-US" dirty="0"/>
          </a:p>
        </p:txBody>
      </p:sp>
      <p:sp>
        <p:nvSpPr>
          <p:cNvPr id="5" name="Text Placeholder 4"/>
          <p:cNvSpPr>
            <a:spLocks noGrp="1"/>
          </p:cNvSpPr>
          <p:nvPr>
            <p:ph type="body" sz="quarter" idx="12"/>
          </p:nvPr>
        </p:nvSpPr>
        <p:spPr/>
        <p:txBody>
          <a:bodyPr>
            <a:normAutofit fontScale="92500"/>
          </a:bodyPr>
          <a:lstStyle/>
          <a:p>
            <a:r>
              <a:rPr lang="en-US" dirty="0"/>
              <a:t>Follow us on Instagram and check out the photos taken at NEED events, instagram.com/</a:t>
            </a:r>
            <a:r>
              <a:rPr lang="en-US" dirty="0" err="1"/>
              <a:t>theneedproject</a:t>
            </a:r>
            <a:endParaRPr lang="en-US" dirty="0"/>
          </a:p>
          <a:p>
            <a:endParaRPr lang="en-US" dirty="0"/>
          </a:p>
        </p:txBody>
      </p:sp>
      <p:sp>
        <p:nvSpPr>
          <p:cNvPr id="6" name="Text Placeholder 5"/>
          <p:cNvSpPr>
            <a:spLocks noGrp="1"/>
          </p:cNvSpPr>
          <p:nvPr>
            <p:ph type="body" sz="quarter" idx="13"/>
          </p:nvPr>
        </p:nvSpPr>
        <p:spPr/>
        <p:txBody>
          <a:bodyPr/>
          <a:lstStyle/>
          <a:p>
            <a:r>
              <a:rPr lang="en-US" sz="1900" dirty="0"/>
              <a:t>Follow us on Pinterest and pin ideas to use in your classroom, Pinterest.com/</a:t>
            </a:r>
            <a:r>
              <a:rPr lang="en-US" sz="1900" dirty="0" err="1"/>
              <a:t>NeedProject</a:t>
            </a:r>
            <a:r>
              <a:rPr lang="en-US" sz="1900" dirty="0"/>
              <a:t> </a:t>
            </a:r>
          </a:p>
          <a:p>
            <a:endParaRPr lang="en-US" dirty="0"/>
          </a:p>
        </p:txBody>
      </p:sp>
      <p:sp>
        <p:nvSpPr>
          <p:cNvPr id="9" name="Footer Placeholder 3">
            <a:extLst>
              <a:ext uri="{FF2B5EF4-FFF2-40B4-BE49-F238E27FC236}">
                <a16:creationId xmlns:a16="http://schemas.microsoft.com/office/drawing/2014/main" id="{27658C33-4125-492C-BF38-7826CDA9A5EA}"/>
              </a:ext>
            </a:extLst>
          </p:cNvPr>
          <p:cNvSpPr txBox="1">
            <a:spLocks/>
          </p:cNvSpPr>
          <p:nvPr/>
        </p:nvSpPr>
        <p:spPr>
          <a:xfrm>
            <a:off x="1443034" y="6492875"/>
            <a:ext cx="2999146" cy="365125"/>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50000"/>
                  </a:schemeClr>
                </a:solidFill>
              </a:rPr>
              <a:t>©2018 Energy Efficiency &amp; Conservation - The NEED Project </a:t>
            </a:r>
          </a:p>
        </p:txBody>
      </p:sp>
    </p:spTree>
    <p:extLst>
      <p:ext uri="{BB962C8B-B14F-4D97-AF65-F5344CB8AC3E}">
        <p14:creationId xmlns:p14="http://schemas.microsoft.com/office/powerpoint/2010/main" val="161000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464759"/>
            <a:ext cx="10541000" cy="876653"/>
          </a:xfrm>
        </p:spPr>
        <p:txBody>
          <a:bodyPr/>
          <a:lstStyle/>
          <a:p>
            <a:r>
              <a:rPr lang="en-US" dirty="0"/>
              <a:t>Benefits of Energy Management</a:t>
            </a:r>
          </a:p>
        </p:txBody>
      </p:sp>
      <p:sp>
        <p:nvSpPr>
          <p:cNvPr id="3" name="Content Placeholder 2"/>
          <p:cNvSpPr>
            <a:spLocks noGrp="1"/>
          </p:cNvSpPr>
          <p:nvPr>
            <p:ph idx="1"/>
          </p:nvPr>
        </p:nvSpPr>
        <p:spPr>
          <a:xfrm>
            <a:off x="838200" y="1733726"/>
            <a:ext cx="10541000" cy="3036131"/>
          </a:xfrm>
        </p:spPr>
        <p:txBody>
          <a:bodyPr/>
          <a:lstStyle/>
          <a:p>
            <a:r>
              <a:rPr lang="en-US" sz="3200" dirty="0"/>
              <a:t>Reduces consumption</a:t>
            </a:r>
          </a:p>
          <a:p>
            <a:r>
              <a:rPr lang="en-US" sz="3200" dirty="0"/>
              <a:t>Increases comfort &amp; safety</a:t>
            </a:r>
          </a:p>
          <a:p>
            <a:r>
              <a:rPr lang="en-US" sz="3200" dirty="0"/>
              <a:t>Reduces pollution</a:t>
            </a:r>
          </a:p>
          <a:p>
            <a:r>
              <a:rPr lang="en-US" sz="3200" dirty="0"/>
              <a:t>Makes our economy stronger</a:t>
            </a:r>
          </a:p>
          <a:p>
            <a:r>
              <a:rPr lang="en-US" sz="3200" dirty="0"/>
              <a:t>Increases our energy security</a:t>
            </a:r>
          </a:p>
          <a:p>
            <a:pPr marL="0" indent="0">
              <a:buNone/>
            </a:pPr>
            <a:endParaRPr lang="en-US" dirty="0"/>
          </a:p>
        </p:txBody>
      </p:sp>
      <p:sp>
        <p:nvSpPr>
          <p:cNvPr id="6" name="Footer Placeholder 3">
            <a:extLst>
              <a:ext uri="{FF2B5EF4-FFF2-40B4-BE49-F238E27FC236}">
                <a16:creationId xmlns:a16="http://schemas.microsoft.com/office/drawing/2014/main" id="{9A4139F7-A447-4315-B716-877A81AC4397}"/>
              </a:ext>
            </a:extLst>
          </p:cNvPr>
          <p:cNvSpPr>
            <a:spLocks noGrp="1"/>
          </p:cNvSpPr>
          <p:nvPr>
            <p:ph type="ftr" sz="quarter" idx="13"/>
          </p:nvPr>
        </p:nvSpPr>
        <p:spPr>
          <a:xfrm>
            <a:off x="1443034" y="6431138"/>
            <a:ext cx="2999146"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411260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ENERGY STAR® Program</a:t>
            </a:r>
          </a:p>
        </p:txBody>
      </p:sp>
      <p:sp>
        <p:nvSpPr>
          <p:cNvPr id="4" name="Content Placeholder 3"/>
          <p:cNvSpPr>
            <a:spLocks noGrp="1"/>
          </p:cNvSpPr>
          <p:nvPr>
            <p:ph sz="half" idx="2"/>
          </p:nvPr>
        </p:nvSpPr>
        <p:spPr/>
        <p:txBody>
          <a:bodyPr>
            <a:normAutofit/>
          </a:bodyPr>
          <a:lstStyle/>
          <a:p>
            <a:pPr marL="457200" indent="-457200">
              <a:buFont typeface="Arial" panose="020B0604020202020204" pitchFamily="34" charset="0"/>
              <a:buChar char="•"/>
            </a:pPr>
            <a:r>
              <a:rPr lang="en-US" b="0" dirty="0">
                <a:solidFill>
                  <a:schemeClr val="tx1"/>
                </a:solidFill>
              </a:rPr>
              <a:t>Joint program of the U.S. Environmental Protection Agency and the U.S. Department of Energy</a:t>
            </a:r>
          </a:p>
          <a:p>
            <a:pPr marL="457200" indent="-457200">
              <a:buFont typeface="Arial" panose="020B0604020202020204" pitchFamily="34" charset="0"/>
              <a:buChar char="•"/>
            </a:pPr>
            <a:r>
              <a:rPr lang="en-US" b="0" dirty="0">
                <a:solidFill>
                  <a:schemeClr val="tx1"/>
                </a:solidFill>
              </a:rPr>
              <a:t>National symbol for energy efficiency</a:t>
            </a:r>
          </a:p>
          <a:p>
            <a:pPr marL="457200" indent="-457200">
              <a:buFont typeface="Arial" panose="020B0604020202020204" pitchFamily="34" charset="0"/>
              <a:buChar char="•"/>
            </a:pPr>
            <a:r>
              <a:rPr lang="en-US" b="0" dirty="0">
                <a:solidFill>
                  <a:schemeClr val="tx1"/>
                </a:solidFill>
              </a:rPr>
              <a:t>Products and/or buildings must meet certain standards to display label</a:t>
            </a:r>
          </a:p>
          <a:p>
            <a:pPr marL="457200" indent="-457200">
              <a:buFont typeface="Arial" panose="020B0604020202020204" pitchFamily="34" charset="0"/>
              <a:buChar char="•"/>
            </a:pPr>
            <a:r>
              <a:rPr lang="en-US" b="0" dirty="0">
                <a:solidFill>
                  <a:schemeClr val="tx1"/>
                </a:solidFill>
              </a:rPr>
              <a:t>For homes &amp; businesses</a:t>
            </a:r>
          </a:p>
        </p:txBody>
      </p:sp>
      <p:pic>
        <p:nvPicPr>
          <p:cNvPr id="5" name="Content Placeholder 4" descr="change_for_the_better_with_energy_sta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461017" y="1655798"/>
            <a:ext cx="3172628" cy="4226180"/>
          </a:xfrm>
        </p:spPr>
      </p:pic>
      <p:sp>
        <p:nvSpPr>
          <p:cNvPr id="7" name="Footer Placeholder 3">
            <a:extLst>
              <a:ext uri="{FF2B5EF4-FFF2-40B4-BE49-F238E27FC236}">
                <a16:creationId xmlns:a16="http://schemas.microsoft.com/office/drawing/2014/main" id="{1CDDC2C4-84D9-4F62-B449-D22D1C921A5F}"/>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99212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Efficient are U.S. Schools?</a:t>
            </a:r>
          </a:p>
        </p:txBody>
      </p:sp>
      <p:sp>
        <p:nvSpPr>
          <p:cNvPr id="3" name="Content Placeholder 2"/>
          <p:cNvSpPr>
            <a:spLocks noGrp="1"/>
          </p:cNvSpPr>
          <p:nvPr>
            <p:ph sz="half" idx="1"/>
          </p:nvPr>
        </p:nvSpPr>
        <p:spPr>
          <a:xfrm>
            <a:off x="838200" y="1485574"/>
            <a:ext cx="6500446" cy="3886851"/>
          </a:xfrm>
        </p:spPr>
        <p:txBody>
          <a:bodyPr>
            <a:normAutofit/>
          </a:bodyPr>
          <a:lstStyle/>
          <a:p>
            <a:pPr marL="457200" indent="-457200">
              <a:spcBef>
                <a:spcPts val="0"/>
              </a:spcBef>
              <a:spcAft>
                <a:spcPts val="1200"/>
              </a:spcAft>
              <a:buFont typeface="Arial" panose="020B0604020202020204" pitchFamily="34" charset="0"/>
              <a:buChar char="•"/>
            </a:pPr>
            <a:r>
              <a:rPr lang="en-US" sz="2600" b="0" dirty="0">
                <a:solidFill>
                  <a:schemeClr val="tx1"/>
                </a:solidFill>
              </a:rPr>
              <a:t>Average annual energy bill to run America's schools: </a:t>
            </a:r>
            <a:r>
              <a:rPr lang="en-US" sz="2600" dirty="0"/>
              <a:t>$6 billion </a:t>
            </a:r>
          </a:p>
          <a:p>
            <a:pPr marL="457200" indent="-457200">
              <a:spcBef>
                <a:spcPts val="0"/>
              </a:spcBef>
              <a:spcAft>
                <a:spcPts val="1200"/>
              </a:spcAft>
              <a:buFont typeface="Arial" panose="020B0604020202020204" pitchFamily="34" charset="0"/>
              <a:buChar char="•"/>
            </a:pPr>
            <a:r>
              <a:rPr lang="en-US" sz="2600" b="0" dirty="0">
                <a:solidFill>
                  <a:schemeClr val="tx1"/>
                </a:solidFill>
              </a:rPr>
              <a:t>A typical school district with 3,000 students spends $400,000 on energy per year. </a:t>
            </a:r>
          </a:p>
          <a:p>
            <a:pPr marL="457200" indent="-457200">
              <a:spcBef>
                <a:spcPts val="0"/>
              </a:spcBef>
              <a:spcAft>
                <a:spcPts val="1200"/>
              </a:spcAft>
              <a:buFont typeface="Arial" panose="020B0604020202020204" pitchFamily="34" charset="0"/>
              <a:buChar char="•"/>
            </a:pPr>
            <a:r>
              <a:rPr lang="en-US" sz="2600" b="0" dirty="0">
                <a:solidFill>
                  <a:schemeClr val="tx1"/>
                </a:solidFill>
              </a:rPr>
              <a:t>The least efficient schools use 3x more energy than the best energy performers. </a:t>
            </a:r>
          </a:p>
          <a:p>
            <a:pPr marL="457200" indent="-457200">
              <a:spcBef>
                <a:spcPts val="0"/>
              </a:spcBef>
              <a:spcAft>
                <a:spcPts val="1200"/>
              </a:spcAft>
              <a:buFont typeface="Arial" panose="020B0604020202020204" pitchFamily="34" charset="0"/>
              <a:buChar char="•"/>
            </a:pPr>
            <a:r>
              <a:rPr lang="en-US" sz="2600" b="0" dirty="0">
                <a:solidFill>
                  <a:schemeClr val="tx1"/>
                </a:solidFill>
              </a:rPr>
              <a:t>Top performing </a:t>
            </a:r>
            <a:r>
              <a:rPr lang="en-US" sz="2600" b="0" dirty="0">
                <a:solidFill>
                  <a:schemeClr val="tx1"/>
                </a:solidFill>
                <a:hlinkClick r:id="rId2"/>
              </a:rPr>
              <a:t>ENERGY STAR® labeled schools </a:t>
            </a:r>
            <a:r>
              <a:rPr lang="en-US" sz="2600" b="0" dirty="0">
                <a:solidFill>
                  <a:schemeClr val="tx1"/>
                </a:solidFill>
              </a:rPr>
              <a:t>cost $0.40/square foot less to operate than the average schools. </a:t>
            </a:r>
          </a:p>
        </p:txBody>
      </p:sp>
      <p:sp>
        <p:nvSpPr>
          <p:cNvPr id="4" name="Content Placeholder 3"/>
          <p:cNvSpPr>
            <a:spLocks noGrp="1"/>
          </p:cNvSpPr>
          <p:nvPr>
            <p:ph sz="half" idx="2"/>
          </p:nvPr>
        </p:nvSpPr>
        <p:spPr>
          <a:xfrm>
            <a:off x="8484748" y="5660287"/>
            <a:ext cx="3561144" cy="1037063"/>
          </a:xfrm>
        </p:spPr>
        <p:txBody>
          <a:bodyPr/>
          <a:lstStyle/>
          <a:p>
            <a:r>
              <a:rPr lang="en-US" b="0" i="1" dirty="0"/>
              <a:t>Luckily, energy is a manageable expense</a:t>
            </a:r>
          </a:p>
          <a:p>
            <a:endParaRPr lang="en-US" dirty="0"/>
          </a:p>
        </p:txBody>
      </p:sp>
      <p:sp>
        <p:nvSpPr>
          <p:cNvPr id="6" name="Footer Placeholder 3">
            <a:extLst>
              <a:ext uri="{FF2B5EF4-FFF2-40B4-BE49-F238E27FC236}">
                <a16:creationId xmlns:a16="http://schemas.microsoft.com/office/drawing/2014/main" id="{E5A3D08B-0EF2-4E4C-A57B-BF1DBD4A78E1}"/>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1487665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58" r="16658"/>
          <a:stretch>
            <a:fillRect/>
          </a:stretch>
        </p:blipFill>
        <p:spPr/>
      </p:pic>
      <p:sp>
        <p:nvSpPr>
          <p:cNvPr id="3" name="Title 2"/>
          <p:cNvSpPr>
            <a:spLocks noGrp="1"/>
          </p:cNvSpPr>
          <p:nvPr>
            <p:ph type="title"/>
          </p:nvPr>
        </p:nvSpPr>
        <p:spPr>
          <a:xfrm>
            <a:off x="725483" y="451624"/>
            <a:ext cx="5172075" cy="2488915"/>
          </a:xfrm>
        </p:spPr>
        <p:txBody>
          <a:bodyPr>
            <a:normAutofit fontScale="90000"/>
          </a:bodyPr>
          <a:lstStyle/>
          <a:p>
            <a:r>
              <a:rPr lang="en-US" dirty="0"/>
              <a:t>When we look for ways to save energy in a school, we must keep in mind…</a:t>
            </a:r>
          </a:p>
        </p:txBody>
      </p:sp>
      <p:sp>
        <p:nvSpPr>
          <p:cNvPr id="6" name="Text Placeholder 5"/>
          <p:cNvSpPr>
            <a:spLocks noGrp="1"/>
          </p:cNvSpPr>
          <p:nvPr>
            <p:ph type="body" sz="quarter" idx="12"/>
          </p:nvPr>
        </p:nvSpPr>
        <p:spPr>
          <a:xfrm>
            <a:off x="725482" y="3247456"/>
            <a:ext cx="5172075" cy="2876764"/>
          </a:xfrm>
        </p:spPr>
        <p:txBody>
          <a:bodyPr>
            <a:normAutofit/>
          </a:bodyPr>
          <a:lstStyle/>
          <a:p>
            <a:pPr marL="342900" indent="-342900">
              <a:buClr>
                <a:srgbClr val="00B0F0"/>
              </a:buClr>
              <a:buFont typeface="Arial" panose="020B0604020202020204" pitchFamily="34" charset="0"/>
              <a:buChar char="•"/>
            </a:pPr>
            <a:r>
              <a:rPr lang="en-US" sz="2400" dirty="0"/>
              <a:t>The health and safety of the occupants.</a:t>
            </a:r>
          </a:p>
          <a:p>
            <a:pPr marL="342900" indent="-342900">
              <a:buClr>
                <a:srgbClr val="00B0F0"/>
              </a:buClr>
              <a:buFont typeface="Arial" panose="020B0604020202020204" pitchFamily="34" charset="0"/>
              <a:buChar char="•"/>
            </a:pPr>
            <a:r>
              <a:rPr lang="en-US" sz="2400" dirty="0"/>
              <a:t>Indoor air quality – adequate ventilation.</a:t>
            </a:r>
          </a:p>
          <a:p>
            <a:pPr marL="342900" indent="-342900">
              <a:buClr>
                <a:srgbClr val="00B0F0"/>
              </a:buClr>
              <a:buFont typeface="Arial" panose="020B0604020202020204" pitchFamily="34" charset="0"/>
              <a:buChar char="•"/>
            </a:pPr>
            <a:r>
              <a:rPr lang="en-US" sz="2400" dirty="0"/>
              <a:t>The comfort of the occupants.</a:t>
            </a:r>
          </a:p>
          <a:p>
            <a:endParaRPr lang="en-US" sz="2400" dirty="0"/>
          </a:p>
        </p:txBody>
      </p:sp>
      <p:sp>
        <p:nvSpPr>
          <p:cNvPr id="9" name="Footer Placeholder 3">
            <a:extLst>
              <a:ext uri="{FF2B5EF4-FFF2-40B4-BE49-F238E27FC236}">
                <a16:creationId xmlns:a16="http://schemas.microsoft.com/office/drawing/2014/main" id="{E7D3321F-ED96-409D-8096-AED47CCE2F65}"/>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54625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58" y="458910"/>
            <a:ext cx="10515600" cy="910519"/>
          </a:xfrm>
        </p:spPr>
        <p:txBody>
          <a:bodyPr/>
          <a:lstStyle/>
          <a:p>
            <a:r>
              <a:rPr lang="en-US" dirty="0"/>
              <a:t>How Does Your School Use Energy?</a:t>
            </a:r>
          </a:p>
        </p:txBody>
      </p:sp>
      <p:sp>
        <p:nvSpPr>
          <p:cNvPr id="3" name="Content Placeholder 2"/>
          <p:cNvSpPr>
            <a:spLocks noGrp="1"/>
          </p:cNvSpPr>
          <p:nvPr>
            <p:ph sz="half" idx="1"/>
          </p:nvPr>
        </p:nvSpPr>
        <p:spPr>
          <a:xfrm>
            <a:off x="838200" y="1552918"/>
            <a:ext cx="5181600" cy="594381"/>
          </a:xfrm>
        </p:spPr>
        <p:txBody>
          <a:bodyPr/>
          <a:lstStyle/>
          <a:p>
            <a:r>
              <a:rPr lang="en-US" sz="3000" dirty="0"/>
              <a:t>Energy System Components</a:t>
            </a:r>
          </a:p>
          <a:p>
            <a:endParaRPr lang="en-US" dirty="0"/>
          </a:p>
        </p:txBody>
      </p:sp>
      <p:sp>
        <p:nvSpPr>
          <p:cNvPr id="4" name="Content Placeholder 3"/>
          <p:cNvSpPr>
            <a:spLocks noGrp="1"/>
          </p:cNvSpPr>
          <p:nvPr>
            <p:ph sz="half" idx="2"/>
          </p:nvPr>
        </p:nvSpPr>
        <p:spPr>
          <a:xfrm>
            <a:off x="838200" y="2231013"/>
            <a:ext cx="5181600" cy="2708978"/>
          </a:xfrm>
        </p:spPr>
        <p:txBody>
          <a:bodyPr/>
          <a:lstStyle/>
          <a:p>
            <a:pPr marL="457200" indent="-457200">
              <a:buFont typeface="Arial" panose="020B0604020202020204" pitchFamily="34" charset="0"/>
              <a:buChar char="•"/>
            </a:pPr>
            <a:r>
              <a:rPr lang="en-US" b="0" dirty="0">
                <a:solidFill>
                  <a:schemeClr val="tx1"/>
                </a:solidFill>
              </a:rPr>
              <a:t>Building Envelope </a:t>
            </a:r>
          </a:p>
          <a:p>
            <a:pPr marL="457200" indent="-457200">
              <a:buFont typeface="Arial" panose="020B0604020202020204" pitchFamily="34" charset="0"/>
              <a:buChar char="•"/>
            </a:pPr>
            <a:r>
              <a:rPr lang="en-US" b="0" dirty="0">
                <a:solidFill>
                  <a:schemeClr val="tx1"/>
                </a:solidFill>
              </a:rPr>
              <a:t>Heating, Ventilation and Air Conditioning (HVAC)</a:t>
            </a:r>
          </a:p>
          <a:p>
            <a:pPr marL="457200" indent="-457200">
              <a:buFont typeface="Arial" panose="020B0604020202020204" pitchFamily="34" charset="0"/>
              <a:buChar char="•"/>
            </a:pPr>
            <a:r>
              <a:rPr lang="en-US" b="0" dirty="0">
                <a:solidFill>
                  <a:schemeClr val="tx1"/>
                </a:solidFill>
              </a:rPr>
              <a:t> Lighting</a:t>
            </a:r>
          </a:p>
          <a:p>
            <a:pPr marL="457200" indent="-457200">
              <a:buFont typeface="Arial" panose="020B0604020202020204" pitchFamily="34" charset="0"/>
              <a:buChar char="•"/>
            </a:pPr>
            <a:r>
              <a:rPr lang="en-US" b="0" dirty="0">
                <a:solidFill>
                  <a:schemeClr val="tx1"/>
                </a:solidFill>
              </a:rPr>
              <a:t> Electric Appliances</a:t>
            </a:r>
          </a:p>
          <a:p>
            <a:endParaRPr lang="en-US" dirty="0"/>
          </a:p>
        </p:txBody>
      </p:sp>
      <p:sp>
        <p:nvSpPr>
          <p:cNvPr id="6" name="Footer Placeholder 3">
            <a:extLst>
              <a:ext uri="{FF2B5EF4-FFF2-40B4-BE49-F238E27FC236}">
                <a16:creationId xmlns:a16="http://schemas.microsoft.com/office/drawing/2014/main" id="{7BB44221-7428-45E4-BF86-C795B2DE50F5}"/>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98334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Building Envelope</a:t>
            </a:r>
          </a:p>
        </p:txBody>
      </p:sp>
      <p:sp>
        <p:nvSpPr>
          <p:cNvPr id="4" name="Content Placeholder 3"/>
          <p:cNvSpPr>
            <a:spLocks noGrp="1"/>
          </p:cNvSpPr>
          <p:nvPr>
            <p:ph idx="1"/>
          </p:nvPr>
        </p:nvSpPr>
        <p:spPr>
          <a:xfrm>
            <a:off x="838200" y="1591449"/>
            <a:ext cx="7312378" cy="3538112"/>
          </a:xfrm>
        </p:spPr>
        <p:txBody>
          <a:bodyPr/>
          <a:lstStyle/>
          <a:p>
            <a:pPr marL="0" indent="0">
              <a:buNone/>
            </a:pPr>
            <a:r>
              <a:rPr lang="en-US" dirty="0"/>
              <a:t>Any part of the building which creates a boundary between indoor and outdoor space.  </a:t>
            </a:r>
          </a:p>
          <a:p>
            <a:r>
              <a:rPr lang="en-US" dirty="0"/>
              <a:t> Walls</a:t>
            </a:r>
          </a:p>
          <a:p>
            <a:r>
              <a:rPr lang="en-US" dirty="0"/>
              <a:t> Roofs</a:t>
            </a:r>
          </a:p>
          <a:p>
            <a:r>
              <a:rPr lang="en-US" dirty="0"/>
              <a:t> Ceilings</a:t>
            </a:r>
          </a:p>
          <a:p>
            <a:r>
              <a:rPr lang="en-US" dirty="0"/>
              <a:t> Doors</a:t>
            </a:r>
          </a:p>
          <a:p>
            <a:r>
              <a:rPr lang="en-US" dirty="0"/>
              <a:t> Windows</a:t>
            </a:r>
          </a:p>
          <a:p>
            <a:endParaRPr lang="en-US" dirty="0"/>
          </a:p>
        </p:txBody>
      </p:sp>
      <p:pic>
        <p:nvPicPr>
          <p:cNvPr id="2" name="Picture 1">
            <a:extLst>
              <a:ext uri="{FF2B5EF4-FFF2-40B4-BE49-F238E27FC236}">
                <a16:creationId xmlns:a16="http://schemas.microsoft.com/office/drawing/2014/main" id="{19AA4D69-0D94-44B7-91E5-2D4CF7A3C881}"/>
              </a:ext>
            </a:extLst>
          </p:cNvPr>
          <p:cNvPicPr>
            <a:picLocks noChangeAspect="1"/>
          </p:cNvPicPr>
          <p:nvPr/>
        </p:nvPicPr>
        <p:blipFill>
          <a:blip r:embed="rId3"/>
          <a:stretch>
            <a:fillRect/>
          </a:stretch>
        </p:blipFill>
        <p:spPr>
          <a:xfrm>
            <a:off x="8387747" y="0"/>
            <a:ext cx="3804253" cy="1721633"/>
          </a:xfrm>
          <a:prstGeom prst="rect">
            <a:avLst/>
          </a:prstGeom>
        </p:spPr>
      </p:pic>
      <p:pic>
        <p:nvPicPr>
          <p:cNvPr id="11" name="Picture 10">
            <a:extLst>
              <a:ext uri="{FF2B5EF4-FFF2-40B4-BE49-F238E27FC236}">
                <a16:creationId xmlns:a16="http://schemas.microsoft.com/office/drawing/2014/main" id="{E09BCCFC-C3AD-4CD4-93D5-C3CC86D0B615}"/>
              </a:ext>
            </a:extLst>
          </p:cNvPr>
          <p:cNvPicPr>
            <a:picLocks noChangeAspect="1"/>
          </p:cNvPicPr>
          <p:nvPr/>
        </p:nvPicPr>
        <p:blipFill rotWithShape="1">
          <a:blip r:embed="rId4"/>
          <a:srcRect t="13029" b="13605"/>
          <a:stretch/>
        </p:blipFill>
        <p:spPr>
          <a:xfrm>
            <a:off x="8384873" y="1754581"/>
            <a:ext cx="3810000" cy="2096429"/>
          </a:xfrm>
          <a:prstGeom prst="rect">
            <a:avLst/>
          </a:prstGeom>
        </p:spPr>
      </p:pic>
      <p:pic>
        <p:nvPicPr>
          <p:cNvPr id="16" name="Picture 15">
            <a:extLst>
              <a:ext uri="{FF2B5EF4-FFF2-40B4-BE49-F238E27FC236}">
                <a16:creationId xmlns:a16="http://schemas.microsoft.com/office/drawing/2014/main" id="{FF54404B-F19B-4106-B547-C677C9CAED40}"/>
              </a:ext>
            </a:extLst>
          </p:cNvPr>
          <p:cNvPicPr>
            <a:picLocks noChangeAspect="1"/>
          </p:cNvPicPr>
          <p:nvPr/>
        </p:nvPicPr>
        <p:blipFill>
          <a:blip r:embed="rId5"/>
          <a:stretch>
            <a:fillRect/>
          </a:stretch>
        </p:blipFill>
        <p:spPr>
          <a:xfrm>
            <a:off x="8382001" y="3851010"/>
            <a:ext cx="3781312" cy="2835984"/>
          </a:xfrm>
          <a:prstGeom prst="rect">
            <a:avLst/>
          </a:prstGeom>
        </p:spPr>
      </p:pic>
      <p:sp>
        <p:nvSpPr>
          <p:cNvPr id="17" name="Footer Placeholder 3">
            <a:extLst>
              <a:ext uri="{FF2B5EF4-FFF2-40B4-BE49-F238E27FC236}">
                <a16:creationId xmlns:a16="http://schemas.microsoft.com/office/drawing/2014/main" id="{0C385811-A0F0-4C4C-A974-BF7D66449A86}"/>
              </a:ext>
            </a:extLst>
          </p:cNvPr>
          <p:cNvSpPr>
            <a:spLocks noGrp="1"/>
          </p:cNvSpPr>
          <p:nvPr>
            <p:ph type="ftr" sz="quarter" idx="13"/>
          </p:nvPr>
        </p:nvSpPr>
        <p:spPr>
          <a:xfrm>
            <a:off x="1443033" y="6431138"/>
            <a:ext cx="4160597" cy="365125"/>
          </a:xfrm>
        </p:spPr>
        <p:txBody>
          <a:bodyPr/>
          <a:lstStyle/>
          <a:p>
            <a:r>
              <a:rPr lang="en-US" dirty="0"/>
              <a:t>©2018 Energy Efficiency &amp; Conservation - The NEED Project </a:t>
            </a:r>
          </a:p>
        </p:txBody>
      </p:sp>
    </p:spTree>
    <p:extLst>
      <p:ext uri="{BB962C8B-B14F-4D97-AF65-F5344CB8AC3E}">
        <p14:creationId xmlns:p14="http://schemas.microsoft.com/office/powerpoint/2010/main" val="2630096803"/>
      </p:ext>
    </p:extLst>
  </p:cSld>
  <p:clrMapOvr>
    <a:masterClrMapping/>
  </p:clrMapOvr>
</p:sld>
</file>

<file path=ppt/theme/theme1.xml><?xml version="1.0" encoding="utf-8"?>
<a:theme xmlns:a="http://schemas.openxmlformats.org/drawingml/2006/main" name="NewTemp201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2017.pptx" id="{8CE685BC-EAD4-4B04-AD34-D12CC5CB9C7E}" vid="{9D789DC2-756E-4482-B117-D6B6D7DBFF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NewTemp2017</Template>
  <TotalTime>94</TotalTime>
  <Words>1563</Words>
  <Application>Microsoft Office PowerPoint</Application>
  <PresentationFormat>Widescreen</PresentationFormat>
  <Paragraphs>193</Paragraphs>
  <Slides>34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Tahoma</vt:lpstr>
      <vt:lpstr>Wingdings</vt:lpstr>
      <vt:lpstr>NewTemp2017</vt:lpstr>
      <vt:lpstr>Exploring Energy Efficiency &amp; Conservation</vt:lpstr>
      <vt:lpstr>What is Energy Efficiency and Conservation?</vt:lpstr>
      <vt:lpstr>Efficiency vs. Conservation</vt:lpstr>
      <vt:lpstr>Benefits of Energy Management</vt:lpstr>
      <vt:lpstr>National ENERGY STAR® Program</vt:lpstr>
      <vt:lpstr>How Efficient are U.S. Schools?</vt:lpstr>
      <vt:lpstr>When we look for ways to save energy in a school, we must keep in mind…</vt:lpstr>
      <vt:lpstr>How Does Your School Use Energy?</vt:lpstr>
      <vt:lpstr>The Building Envelope</vt:lpstr>
      <vt:lpstr>The Building Envelope</vt:lpstr>
      <vt:lpstr>Savings Opportunities: Building Envelope</vt:lpstr>
      <vt:lpstr>HVAC</vt:lpstr>
      <vt:lpstr>Building Automation System (BAS)</vt:lpstr>
      <vt:lpstr>Types of Lighting Found in Schools</vt:lpstr>
      <vt:lpstr>PowerPoint Presentation</vt:lpstr>
      <vt:lpstr>Ballast</vt:lpstr>
      <vt:lpstr>Compact Fluorescent</vt:lpstr>
      <vt:lpstr>Light Emitting Diodes (LEDs)</vt:lpstr>
      <vt:lpstr>Comparing Light Bulbs Answer Key</vt:lpstr>
      <vt:lpstr>Electric Appliances in Schools</vt:lpstr>
      <vt:lpstr>Savings Opportunities: Electric Appliances</vt:lpstr>
      <vt:lpstr>Personal Computers</vt:lpstr>
      <vt:lpstr>Saving with Vending Machines</vt:lpstr>
      <vt:lpstr>Plug Loads</vt:lpstr>
      <vt:lpstr>Student Energy Audit</vt:lpstr>
      <vt:lpstr>Determining Ballast Type</vt:lpstr>
      <vt:lpstr>Light Meter</vt:lpstr>
      <vt:lpstr>Hygrometer</vt:lpstr>
      <vt:lpstr>Digital Thermometer</vt:lpstr>
      <vt:lpstr>Kill A Watt meter</vt:lpstr>
      <vt:lpstr>Energy Efficiency: The Assessment</vt:lpstr>
      <vt:lpstr>Energy Efficiency: Take Action</vt:lpstr>
      <vt:lpstr>For More Information</vt:lpstr>
      <vt:lpstr>NEED IS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Energy Efficiency &amp; Conservation</dc:title>
  <dc:creator>Yvonne Cramer</dc:creator>
  <cp:lastModifiedBy>Kim Swan</cp:lastModifiedBy>
  <cp:revision>15</cp:revision>
  <dcterms:created xsi:type="dcterms:W3CDTF">2017-01-19T18:45:54Z</dcterms:created>
  <dcterms:modified xsi:type="dcterms:W3CDTF">2019-01-23T15:29:42Z</dcterms:modified>
</cp:coreProperties>
</file>