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76" r:id="rId5"/>
    <p:sldId id="260" r:id="rId6"/>
    <p:sldId id="259" r:id="rId7"/>
    <p:sldId id="261" r:id="rId8"/>
    <p:sldId id="277"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94660"/>
  </p:normalViewPr>
  <p:slideViewPr>
    <p:cSldViewPr snapToGrid="0">
      <p:cViewPr varScale="1">
        <p:scale>
          <a:sx n="85" d="100"/>
          <a:sy n="85"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Turrel\AppData\Local\Temp\Total_Primary_Coal_Production_(Thousand_Short_Ton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Turrel\Documents\Summer%20Training\Data%20for%20Coal%20pp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Turrel\Documents\Summer%20Training\Data%20for%20Coal%20ppt.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CTurrel\Documents\Summer%20Training\Data%20for%20Coal%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solidFill>
          <a:schemeClr val="bg1">
            <a:lumMod val="75000"/>
          </a:schemeClr>
        </a:solidFill>
      </c:spPr>
    </c:floor>
    <c:sideWall>
      <c:thickness val="0"/>
      <c:spPr>
        <a:solidFill>
          <a:schemeClr val="bg1">
            <a:lumMod val="75000"/>
          </a:schemeClr>
        </a:solidFill>
      </c:spPr>
    </c:sideWall>
    <c:backWall>
      <c:thickness val="0"/>
      <c:spPr>
        <a:solidFill>
          <a:schemeClr val="bg1">
            <a:lumMod val="75000"/>
          </a:schemeClr>
        </a:solidFill>
      </c:spPr>
    </c:backWall>
    <c:plotArea>
      <c:layout/>
      <c:bar3DChart>
        <c:barDir val="col"/>
        <c:grouping val="clustered"/>
        <c:varyColors val="0"/>
        <c:ser>
          <c:idx val="0"/>
          <c:order val="0"/>
          <c:invertIfNegative val="0"/>
          <c:dPt>
            <c:idx val="0"/>
            <c:invertIfNegative val="0"/>
            <c:bubble3D val="0"/>
            <c:spPr>
              <a:solidFill>
                <a:schemeClr val="accent2"/>
              </a:solidFill>
              <a:ln>
                <a:solidFill>
                  <a:schemeClr val="accent2"/>
                </a:solidFill>
              </a:ln>
            </c:spPr>
            <c:extLst>
              <c:ext xmlns:c16="http://schemas.microsoft.com/office/drawing/2014/chart" uri="{C3380CC4-5D6E-409C-BE32-E72D297353CC}">
                <c16:uniqueId val="{00000001-814D-4E03-94A2-8F4A6CB8D4E5}"/>
              </c:ext>
            </c:extLst>
          </c:dPt>
          <c:dPt>
            <c:idx val="1"/>
            <c:invertIfNegative val="0"/>
            <c:bubble3D val="0"/>
            <c:spPr>
              <a:solidFill>
                <a:schemeClr val="accent1"/>
              </a:solidFill>
            </c:spPr>
            <c:extLst>
              <c:ext xmlns:c16="http://schemas.microsoft.com/office/drawing/2014/chart" uri="{C3380CC4-5D6E-409C-BE32-E72D297353CC}">
                <c16:uniqueId val="{00000003-814D-4E03-94A2-8F4A6CB8D4E5}"/>
              </c:ext>
            </c:extLst>
          </c:dPt>
          <c:dPt>
            <c:idx val="2"/>
            <c:invertIfNegative val="0"/>
            <c:bubble3D val="0"/>
            <c:spPr>
              <a:solidFill>
                <a:schemeClr val="accent3"/>
              </a:solidFill>
              <a:ln>
                <a:solidFill>
                  <a:schemeClr val="accent3"/>
                </a:solidFill>
              </a:ln>
            </c:spPr>
            <c:extLst>
              <c:ext xmlns:c16="http://schemas.microsoft.com/office/drawing/2014/chart" uri="{C3380CC4-5D6E-409C-BE32-E72D297353CC}">
                <c16:uniqueId val="{00000005-814D-4E03-94A2-8F4A6CB8D4E5}"/>
              </c:ext>
            </c:extLst>
          </c:dPt>
          <c:dPt>
            <c:idx val="3"/>
            <c:invertIfNegative val="0"/>
            <c:bubble3D val="0"/>
            <c:spPr>
              <a:solidFill>
                <a:schemeClr val="accent4"/>
              </a:solidFill>
              <a:ln>
                <a:solidFill>
                  <a:schemeClr val="accent4"/>
                </a:solidFill>
              </a:ln>
            </c:spPr>
            <c:extLst>
              <c:ext xmlns:c16="http://schemas.microsoft.com/office/drawing/2014/chart" uri="{C3380CC4-5D6E-409C-BE32-E72D297353CC}">
                <c16:uniqueId val="{00000007-814D-4E03-94A2-8F4A6CB8D4E5}"/>
              </c:ext>
            </c:extLst>
          </c:dPt>
          <c:dPt>
            <c:idx val="4"/>
            <c:invertIfNegative val="0"/>
            <c:bubble3D val="0"/>
            <c:spPr>
              <a:solidFill>
                <a:schemeClr val="accent6"/>
              </a:solidFill>
              <a:ln>
                <a:solidFill>
                  <a:schemeClr val="accent6"/>
                </a:solidFill>
              </a:ln>
            </c:spPr>
            <c:extLst>
              <c:ext xmlns:c16="http://schemas.microsoft.com/office/drawing/2014/chart" uri="{C3380CC4-5D6E-409C-BE32-E72D297353CC}">
                <c16:uniqueId val="{00000009-814D-4E03-94A2-8F4A6CB8D4E5}"/>
              </c:ext>
            </c:extLst>
          </c:dPt>
          <c:dPt>
            <c:idx val="5"/>
            <c:invertIfNegative val="0"/>
            <c:bubble3D val="0"/>
            <c:spPr>
              <a:solidFill>
                <a:schemeClr val="accent2">
                  <a:lumMod val="50000"/>
                </a:schemeClr>
              </a:solidFill>
              <a:ln>
                <a:solidFill>
                  <a:schemeClr val="accent2">
                    <a:lumMod val="50000"/>
                  </a:schemeClr>
                </a:solidFill>
              </a:ln>
            </c:spPr>
            <c:extLst>
              <c:ext xmlns:c16="http://schemas.microsoft.com/office/drawing/2014/chart" uri="{C3380CC4-5D6E-409C-BE32-E72D297353CC}">
                <c16:uniqueId val="{0000000B-814D-4E03-94A2-8F4A6CB8D4E5}"/>
              </c:ext>
            </c:extLst>
          </c:dPt>
          <c:dPt>
            <c:idx val="6"/>
            <c:invertIfNegative val="0"/>
            <c:bubble3D val="0"/>
            <c:spPr>
              <a:solidFill>
                <a:schemeClr val="accent1">
                  <a:lumMod val="50000"/>
                </a:schemeClr>
              </a:solidFill>
              <a:ln>
                <a:solidFill>
                  <a:schemeClr val="accent1">
                    <a:lumMod val="50000"/>
                  </a:schemeClr>
                </a:solidFill>
              </a:ln>
            </c:spPr>
            <c:extLst>
              <c:ext xmlns:c16="http://schemas.microsoft.com/office/drawing/2014/chart" uri="{C3380CC4-5D6E-409C-BE32-E72D297353CC}">
                <c16:uniqueId val="{0000000D-814D-4E03-94A2-8F4A6CB8D4E5}"/>
              </c:ext>
            </c:extLst>
          </c:dPt>
          <c:dPt>
            <c:idx val="7"/>
            <c:invertIfNegative val="0"/>
            <c:bubble3D val="0"/>
            <c:spPr>
              <a:solidFill>
                <a:schemeClr val="accent3">
                  <a:lumMod val="50000"/>
                </a:schemeClr>
              </a:solidFill>
              <a:ln>
                <a:solidFill>
                  <a:schemeClr val="accent3">
                    <a:lumMod val="50000"/>
                  </a:schemeClr>
                </a:solidFill>
              </a:ln>
            </c:spPr>
            <c:extLst>
              <c:ext xmlns:c16="http://schemas.microsoft.com/office/drawing/2014/chart" uri="{C3380CC4-5D6E-409C-BE32-E72D297353CC}">
                <c16:uniqueId val="{0000000F-814D-4E03-94A2-8F4A6CB8D4E5}"/>
              </c:ext>
            </c:extLst>
          </c:dPt>
          <c:dPt>
            <c:idx val="8"/>
            <c:invertIfNegative val="0"/>
            <c:bubble3D val="0"/>
            <c:spPr>
              <a:solidFill>
                <a:schemeClr val="accent4">
                  <a:lumMod val="50000"/>
                </a:schemeClr>
              </a:solidFill>
              <a:ln>
                <a:solidFill>
                  <a:schemeClr val="accent4">
                    <a:lumMod val="50000"/>
                  </a:schemeClr>
                </a:solidFill>
              </a:ln>
            </c:spPr>
            <c:extLst>
              <c:ext xmlns:c16="http://schemas.microsoft.com/office/drawing/2014/chart" uri="{C3380CC4-5D6E-409C-BE32-E72D297353CC}">
                <c16:uniqueId val="{00000011-814D-4E03-94A2-8F4A6CB8D4E5}"/>
              </c:ext>
            </c:extLst>
          </c:dPt>
          <c:dPt>
            <c:idx val="9"/>
            <c:invertIfNegative val="0"/>
            <c:bubble3D val="0"/>
            <c:spPr>
              <a:solidFill>
                <a:schemeClr val="accent6">
                  <a:lumMod val="50000"/>
                </a:schemeClr>
              </a:solidFill>
              <a:ln>
                <a:solidFill>
                  <a:schemeClr val="accent6">
                    <a:lumMod val="50000"/>
                  </a:schemeClr>
                </a:solidFill>
              </a:ln>
            </c:spPr>
            <c:extLst>
              <c:ext xmlns:c16="http://schemas.microsoft.com/office/drawing/2014/chart" uri="{C3380CC4-5D6E-409C-BE32-E72D297353CC}">
                <c16:uniqueId val="{00000013-814D-4E03-94A2-8F4A6CB8D4E5}"/>
              </c:ext>
            </c:extLst>
          </c:dPt>
          <c:dPt>
            <c:idx val="10"/>
            <c:invertIfNegative val="0"/>
            <c:bubble3D val="0"/>
            <c:spPr>
              <a:solidFill>
                <a:schemeClr val="accent5">
                  <a:lumMod val="75000"/>
                </a:schemeClr>
              </a:solidFill>
              <a:ln>
                <a:solidFill>
                  <a:schemeClr val="accent5">
                    <a:lumMod val="75000"/>
                  </a:schemeClr>
                </a:solidFill>
              </a:ln>
            </c:spPr>
            <c:extLst>
              <c:ext xmlns:c16="http://schemas.microsoft.com/office/drawing/2014/chart" uri="{C3380CC4-5D6E-409C-BE32-E72D297353CC}">
                <c16:uniqueId val="{00000015-814D-4E03-94A2-8F4A6CB8D4E5}"/>
              </c:ext>
            </c:extLst>
          </c:dPt>
          <c:cat>
            <c:strRef>
              <c:f>'[Total_Primary_Coal_Production_(Thousand_Short_Tons).xls]Data3'!$A$4:$A$14</c:f>
              <c:strCache>
                <c:ptCount val="11"/>
                <c:pt idx="0">
                  <c:v>China</c:v>
                </c:pt>
                <c:pt idx="1">
                  <c:v>United States</c:v>
                </c:pt>
                <c:pt idx="2">
                  <c:v>India</c:v>
                </c:pt>
                <c:pt idx="3">
                  <c:v>Indonesia</c:v>
                </c:pt>
                <c:pt idx="4">
                  <c:v>Australia</c:v>
                </c:pt>
                <c:pt idx="5">
                  <c:v>Russia</c:v>
                </c:pt>
                <c:pt idx="6">
                  <c:v>South Africa</c:v>
                </c:pt>
                <c:pt idx="7">
                  <c:v>Germany</c:v>
                </c:pt>
                <c:pt idx="8">
                  <c:v>Poland</c:v>
                </c:pt>
                <c:pt idx="9">
                  <c:v>Kazakhstan</c:v>
                </c:pt>
                <c:pt idx="10">
                  <c:v>World</c:v>
                </c:pt>
              </c:strCache>
            </c:strRef>
          </c:cat>
          <c:val>
            <c:numRef>
              <c:f>'[Total_Primary_Coal_Production_(Thousand_Short_Tons).xls]Data3'!$B$4:$B$14</c:f>
              <c:numCache>
                <c:formatCode>General</c:formatCode>
                <c:ptCount val="11"/>
                <c:pt idx="0">
                  <c:v>4017.91995</c:v>
                </c:pt>
                <c:pt idx="1">
                  <c:v>1016.4584180000001</c:v>
                </c:pt>
                <c:pt idx="2">
                  <c:v>649.6438928</c:v>
                </c:pt>
                <c:pt idx="3">
                  <c:v>488.11228849000003</c:v>
                </c:pt>
                <c:pt idx="4">
                  <c:v>463.78317447000001</c:v>
                </c:pt>
                <c:pt idx="5">
                  <c:v>390.15208259000002</c:v>
                </c:pt>
                <c:pt idx="6">
                  <c:v>285.83154015000002</c:v>
                </c:pt>
                <c:pt idx="7">
                  <c:v>217.14431471</c:v>
                </c:pt>
                <c:pt idx="8">
                  <c:v>158.19711244999999</c:v>
                </c:pt>
                <c:pt idx="9">
                  <c:v>138.91768676999999</c:v>
                </c:pt>
                <c:pt idx="10">
                  <c:v>8687.2970735300005</c:v>
                </c:pt>
              </c:numCache>
            </c:numRef>
          </c:val>
          <c:extLst>
            <c:ext xmlns:c16="http://schemas.microsoft.com/office/drawing/2014/chart" uri="{C3380CC4-5D6E-409C-BE32-E72D297353CC}">
              <c16:uniqueId val="{00000016-814D-4E03-94A2-8F4A6CB8D4E5}"/>
            </c:ext>
          </c:extLst>
        </c:ser>
        <c:dLbls>
          <c:showLegendKey val="0"/>
          <c:showVal val="0"/>
          <c:showCatName val="0"/>
          <c:showSerName val="0"/>
          <c:showPercent val="0"/>
          <c:showBubbleSize val="0"/>
        </c:dLbls>
        <c:gapWidth val="150"/>
        <c:shape val="box"/>
        <c:axId val="106628608"/>
        <c:axId val="106630144"/>
        <c:axId val="0"/>
      </c:bar3DChart>
      <c:catAx>
        <c:axId val="106628608"/>
        <c:scaling>
          <c:orientation val="minMax"/>
        </c:scaling>
        <c:delete val="0"/>
        <c:axPos val="b"/>
        <c:numFmt formatCode="General" sourceLinked="0"/>
        <c:majorTickMark val="out"/>
        <c:minorTickMark val="none"/>
        <c:tickLblPos val="nextTo"/>
        <c:txPr>
          <a:bodyPr/>
          <a:lstStyle/>
          <a:p>
            <a:pPr>
              <a:defRPr sz="1400"/>
            </a:pPr>
            <a:endParaRPr lang="en-US"/>
          </a:p>
        </c:txPr>
        <c:crossAx val="106630144"/>
        <c:crosses val="autoZero"/>
        <c:auto val="1"/>
        <c:lblAlgn val="ctr"/>
        <c:lblOffset val="100"/>
        <c:noMultiLvlLbl val="0"/>
      </c:catAx>
      <c:valAx>
        <c:axId val="106630144"/>
        <c:scaling>
          <c:orientation val="minMax"/>
        </c:scaling>
        <c:delete val="0"/>
        <c:axPos val="l"/>
        <c:majorGridlines/>
        <c:title>
          <c:tx>
            <c:rich>
              <a:bodyPr rot="-5400000" vert="horz"/>
              <a:lstStyle/>
              <a:p>
                <a:pPr>
                  <a:defRPr/>
                </a:pPr>
                <a:r>
                  <a:rPr lang="en-US"/>
                  <a:t>Million  Short Tons</a:t>
                </a:r>
              </a:p>
            </c:rich>
          </c:tx>
          <c:overlay val="0"/>
        </c:title>
        <c:numFmt formatCode="General" sourceLinked="1"/>
        <c:majorTickMark val="out"/>
        <c:minorTickMark val="none"/>
        <c:tickLblPos val="nextTo"/>
        <c:crossAx val="1066286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0"/>
            <c:bubble3D val="0"/>
            <c:spPr>
              <a:solidFill>
                <a:srgbClr val="00B050"/>
              </a:solidFill>
            </c:spPr>
            <c:extLst>
              <c:ext xmlns:c16="http://schemas.microsoft.com/office/drawing/2014/chart" uri="{C3380CC4-5D6E-409C-BE32-E72D297353CC}">
                <c16:uniqueId val="{00000004-3E9F-40EB-9412-A5628B74E725}"/>
              </c:ext>
            </c:extLst>
          </c:dPt>
          <c:dPt>
            <c:idx val="1"/>
            <c:bubble3D val="0"/>
            <c:spPr>
              <a:solidFill>
                <a:schemeClr val="accent4"/>
              </a:solidFill>
            </c:spPr>
            <c:extLst>
              <c:ext xmlns:c16="http://schemas.microsoft.com/office/drawing/2014/chart" uri="{C3380CC4-5D6E-409C-BE32-E72D297353CC}">
                <c16:uniqueId val="{00000001-0D06-47A7-84C4-B79807A9924B}"/>
              </c:ext>
            </c:extLst>
          </c:dPt>
          <c:dPt>
            <c:idx val="2"/>
            <c:bubble3D val="0"/>
            <c:spPr>
              <a:solidFill>
                <a:srgbClr val="0070C0"/>
              </a:solidFill>
            </c:spPr>
            <c:extLst>
              <c:ext xmlns:c16="http://schemas.microsoft.com/office/drawing/2014/chart" uri="{C3380CC4-5D6E-409C-BE32-E72D297353CC}">
                <c16:uniqueId val="{00000003-0D06-47A7-84C4-B79807A9924B}"/>
              </c:ext>
            </c:extLst>
          </c:dPt>
          <c:dLbls>
            <c:dLbl>
              <c:idx val="0"/>
              <c:tx>
                <c:rich>
                  <a:bodyPr/>
                  <a:lstStyle/>
                  <a:p>
                    <a:fld id="{214637DA-AE81-4686-AA13-9C835D40795D}" type="CATEGORYNAME">
                      <a:rPr lang="en-US"/>
                      <a:pPr/>
                      <a:t>[CATEGORY NAME]</a:t>
                    </a:fld>
                    <a:r>
                      <a:rPr lang="en-US" baseline="0"/>
                      <a:t>
8.45%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E9F-40EB-9412-A5628B74E725}"/>
                </c:ext>
              </c:extLst>
            </c:dLbl>
            <c:dLbl>
              <c:idx val="1"/>
              <c:layout>
                <c:manualLayout>
                  <c:x val="0.10123835508564472"/>
                  <c:y val="8.672706301046415E-2"/>
                </c:manualLayout>
              </c:layout>
              <c:tx>
                <c:rich>
                  <a:bodyPr/>
                  <a:lstStyle/>
                  <a:p>
                    <a:r>
                      <a:rPr lang="en-US" dirty="0"/>
                      <a:t>Residential &amp; Commercial</a:t>
                    </a:r>
                    <a:r>
                      <a:rPr lang="en-US" baseline="0" dirty="0"/>
                      <a:t> (heating)
0.17%</a:t>
                    </a:r>
                    <a:endParaRPr lang="en-US" dirty="0"/>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D06-47A7-84C4-B79807A9924B}"/>
                </c:ext>
              </c:extLst>
            </c:dLbl>
            <c:dLbl>
              <c:idx val="2"/>
              <c:layout>
                <c:manualLayout>
                  <c:x val="0.49938282227667519"/>
                  <c:y val="-0.1430892417167452"/>
                </c:manualLayout>
              </c:layout>
              <c:tx>
                <c:rich>
                  <a:bodyPr/>
                  <a:lstStyle/>
                  <a:p>
                    <a:fld id="{05782D00-615D-4F61-8D47-9739214E7469}" type="CATEGORYNAME">
                      <a:rPr lang="en-US"/>
                      <a:pPr/>
                      <a:t>[CATEGORY NAME]</a:t>
                    </a:fld>
                    <a:r>
                      <a:rPr lang="en-US" baseline="0" dirty="0"/>
                      <a:t>
91.39%</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06-47A7-84C4-B79807A9924B}"/>
                </c:ext>
              </c:extLst>
            </c:dLbl>
            <c:numFmt formatCode="0.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'All Data'!$L$3:$L$5</c:f>
              <c:strCache>
                <c:ptCount val="3"/>
                <c:pt idx="0">
                  <c:v>Industrial</c:v>
                </c:pt>
                <c:pt idx="1">
                  <c:v>Commercial</c:v>
                </c:pt>
                <c:pt idx="2">
                  <c:v>Electrical Power</c:v>
                </c:pt>
              </c:strCache>
            </c:strRef>
          </c:cat>
          <c:val>
            <c:numRef>
              <c:f>'All Data'!$M$3:$M$5</c:f>
              <c:numCache>
                <c:formatCode>General</c:formatCode>
                <c:ptCount val="3"/>
                <c:pt idx="0">
                  <c:v>1.5529999999999999</c:v>
                </c:pt>
                <c:pt idx="1">
                  <c:v>4.1000000000000002E-2</c:v>
                </c:pt>
                <c:pt idx="2">
                  <c:v>15.821</c:v>
                </c:pt>
              </c:numCache>
            </c:numRef>
          </c:val>
          <c:extLst>
            <c:ext xmlns:c16="http://schemas.microsoft.com/office/drawing/2014/chart" uri="{C3380CC4-5D6E-409C-BE32-E72D297353CC}">
              <c16:uniqueId val="{00000004-0D06-47A7-84C4-B79807A9924B}"/>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Acid-forming Emissions</a:t>
            </a:r>
          </a:p>
        </c:rich>
      </c:tx>
      <c:overlay val="0"/>
    </c:title>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'All Data'!$J$13</c:f>
              <c:strCache>
                <c:ptCount val="1"/>
                <c:pt idx="0">
                  <c:v>Nitrogen Oxides</c:v>
                </c:pt>
              </c:strCache>
            </c:strRef>
          </c:tx>
          <c:spPr>
            <a:solidFill>
              <a:schemeClr val="accent1">
                <a:lumMod val="60000"/>
                <a:lumOff val="40000"/>
              </a:schemeClr>
            </a:solidFill>
          </c:spPr>
          <c:invertIfNegative val="0"/>
          <c:cat>
            <c:strRef>
              <c:f>'All Data'!$K$12:$M$12</c:f>
              <c:strCache>
                <c:ptCount val="3"/>
                <c:pt idx="0">
                  <c:v>Coal</c:v>
                </c:pt>
                <c:pt idx="1">
                  <c:v>Natural Gas</c:v>
                </c:pt>
                <c:pt idx="2">
                  <c:v>Oil</c:v>
                </c:pt>
              </c:strCache>
            </c:strRef>
          </c:cat>
          <c:val>
            <c:numRef>
              <c:f>'All Data'!$K$13:$M$13</c:f>
              <c:numCache>
                <c:formatCode>General</c:formatCode>
                <c:ptCount val="3"/>
                <c:pt idx="0">
                  <c:v>6</c:v>
                </c:pt>
                <c:pt idx="1">
                  <c:v>1.7</c:v>
                </c:pt>
                <c:pt idx="2">
                  <c:v>4</c:v>
                </c:pt>
              </c:numCache>
            </c:numRef>
          </c:val>
          <c:extLst>
            <c:ext xmlns:c16="http://schemas.microsoft.com/office/drawing/2014/chart" uri="{C3380CC4-5D6E-409C-BE32-E72D297353CC}">
              <c16:uniqueId val="{00000000-5636-49F0-9E07-5E7EE93FFBD7}"/>
            </c:ext>
          </c:extLst>
        </c:ser>
        <c:ser>
          <c:idx val="1"/>
          <c:order val="1"/>
          <c:tx>
            <c:strRef>
              <c:f>'All Data'!$J$14</c:f>
              <c:strCache>
                <c:ptCount val="1"/>
                <c:pt idx="0">
                  <c:v>Sulfur Dioxide</c:v>
                </c:pt>
              </c:strCache>
            </c:strRef>
          </c:tx>
          <c:spPr>
            <a:solidFill>
              <a:schemeClr val="accent6">
                <a:lumMod val="40000"/>
                <a:lumOff val="60000"/>
              </a:schemeClr>
            </a:solidFill>
          </c:spPr>
          <c:invertIfNegative val="0"/>
          <c:cat>
            <c:strRef>
              <c:f>'All Data'!$K$12:$M$12</c:f>
              <c:strCache>
                <c:ptCount val="3"/>
                <c:pt idx="0">
                  <c:v>Coal</c:v>
                </c:pt>
                <c:pt idx="1">
                  <c:v>Natural Gas</c:v>
                </c:pt>
                <c:pt idx="2">
                  <c:v>Oil</c:v>
                </c:pt>
              </c:strCache>
            </c:strRef>
          </c:cat>
          <c:val>
            <c:numRef>
              <c:f>'All Data'!$K$14:$M$14</c:f>
              <c:numCache>
                <c:formatCode>General</c:formatCode>
                <c:ptCount val="3"/>
                <c:pt idx="0">
                  <c:v>13</c:v>
                </c:pt>
                <c:pt idx="1">
                  <c:v>0.1</c:v>
                </c:pt>
                <c:pt idx="2">
                  <c:v>12</c:v>
                </c:pt>
              </c:numCache>
            </c:numRef>
          </c:val>
          <c:extLst>
            <c:ext xmlns:c16="http://schemas.microsoft.com/office/drawing/2014/chart" uri="{C3380CC4-5D6E-409C-BE32-E72D297353CC}">
              <c16:uniqueId val="{00000001-5636-49F0-9E07-5E7EE93FFBD7}"/>
            </c:ext>
          </c:extLst>
        </c:ser>
        <c:dLbls>
          <c:showLegendKey val="0"/>
          <c:showVal val="0"/>
          <c:showCatName val="0"/>
          <c:showSerName val="0"/>
          <c:showPercent val="0"/>
          <c:showBubbleSize val="0"/>
        </c:dLbls>
        <c:gapWidth val="150"/>
        <c:shape val="box"/>
        <c:axId val="106489728"/>
        <c:axId val="106491264"/>
        <c:axId val="106410880"/>
      </c:bar3DChart>
      <c:catAx>
        <c:axId val="106489728"/>
        <c:scaling>
          <c:orientation val="minMax"/>
        </c:scaling>
        <c:delete val="0"/>
        <c:axPos val="b"/>
        <c:numFmt formatCode="General" sourceLinked="0"/>
        <c:majorTickMark val="out"/>
        <c:minorTickMark val="none"/>
        <c:tickLblPos val="nextTo"/>
        <c:txPr>
          <a:bodyPr/>
          <a:lstStyle/>
          <a:p>
            <a:pPr>
              <a:defRPr sz="1400"/>
            </a:pPr>
            <a:endParaRPr lang="en-US"/>
          </a:p>
        </c:txPr>
        <c:crossAx val="106491264"/>
        <c:crosses val="autoZero"/>
        <c:auto val="1"/>
        <c:lblAlgn val="ctr"/>
        <c:lblOffset val="100"/>
        <c:noMultiLvlLbl val="0"/>
      </c:catAx>
      <c:valAx>
        <c:axId val="106491264"/>
        <c:scaling>
          <c:orientation val="minMax"/>
        </c:scaling>
        <c:delete val="0"/>
        <c:axPos val="l"/>
        <c:majorGridlines/>
        <c:title>
          <c:tx>
            <c:rich>
              <a:bodyPr rot="-5400000" vert="horz"/>
              <a:lstStyle/>
              <a:p>
                <a:pPr>
                  <a:defRPr sz="1400"/>
                </a:pPr>
                <a:r>
                  <a:rPr lang="en-US" sz="1400"/>
                  <a:t>Pounds per Megawatt-hour</a:t>
                </a:r>
              </a:p>
            </c:rich>
          </c:tx>
          <c:overlay val="0"/>
        </c:title>
        <c:numFmt formatCode="General" sourceLinked="1"/>
        <c:majorTickMark val="out"/>
        <c:minorTickMark val="none"/>
        <c:tickLblPos val="nextTo"/>
        <c:crossAx val="106489728"/>
        <c:crosses val="autoZero"/>
        <c:crossBetween val="between"/>
      </c:valAx>
      <c:serAx>
        <c:axId val="106410880"/>
        <c:scaling>
          <c:orientation val="minMax"/>
        </c:scaling>
        <c:delete val="0"/>
        <c:axPos val="b"/>
        <c:majorTickMark val="out"/>
        <c:minorTickMark val="none"/>
        <c:tickLblPos val="nextTo"/>
        <c:crossAx val="106491264"/>
        <c:crosses val="autoZero"/>
      </c:ser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400"/>
              <a:t>Carbon Dioxide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view3D>
      <c:rotX val="15"/>
      <c:rotY val="2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2"/>
          <c:order val="0"/>
          <c:tx>
            <c:strRef>
              <c:f>'All Data'!$J$15</c:f>
              <c:strCache>
                <c:ptCount val="1"/>
                <c:pt idx="0">
                  <c:v>Carbon Dioxide</c:v>
                </c:pt>
              </c:strCache>
            </c:strRef>
          </c:tx>
          <c:spPr>
            <a:solidFill>
              <a:schemeClr val="accent6"/>
            </a:solidFill>
            <a:ln>
              <a:noFill/>
            </a:ln>
            <a:effectLst/>
            <a:sp3d/>
          </c:spPr>
          <c:invertIfNegative val="0"/>
          <c:cat>
            <c:strRef>
              <c:f>'All Data'!$K$12:$M$12</c:f>
              <c:strCache>
                <c:ptCount val="3"/>
                <c:pt idx="0">
                  <c:v>Coal</c:v>
                </c:pt>
                <c:pt idx="1">
                  <c:v>Natural Gas</c:v>
                </c:pt>
                <c:pt idx="2">
                  <c:v>Oil</c:v>
                </c:pt>
              </c:strCache>
            </c:strRef>
          </c:cat>
          <c:val>
            <c:numRef>
              <c:f>'All Data'!$K$15:$M$15</c:f>
              <c:numCache>
                <c:formatCode>General</c:formatCode>
                <c:ptCount val="3"/>
                <c:pt idx="0">
                  <c:v>2249</c:v>
                </c:pt>
                <c:pt idx="1">
                  <c:v>1135</c:v>
                </c:pt>
                <c:pt idx="2">
                  <c:v>1672</c:v>
                </c:pt>
              </c:numCache>
            </c:numRef>
          </c:val>
          <c:extLst>
            <c:ext xmlns:c16="http://schemas.microsoft.com/office/drawing/2014/chart" uri="{C3380CC4-5D6E-409C-BE32-E72D297353CC}">
              <c16:uniqueId val="{00000000-B4BF-4940-AB30-BF1033B2F711}"/>
            </c:ext>
          </c:extLst>
        </c:ser>
        <c:dLbls>
          <c:showLegendKey val="0"/>
          <c:showVal val="0"/>
          <c:showCatName val="0"/>
          <c:showSerName val="0"/>
          <c:showPercent val="0"/>
          <c:showBubbleSize val="0"/>
        </c:dLbls>
        <c:gapWidth val="150"/>
        <c:shape val="box"/>
        <c:axId val="106585472"/>
        <c:axId val="106607744"/>
        <c:axId val="106412672"/>
      </c:bar3DChart>
      <c:catAx>
        <c:axId val="106585472"/>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06607744"/>
        <c:crosses val="autoZero"/>
        <c:auto val="1"/>
        <c:lblAlgn val="ctr"/>
        <c:lblOffset val="100"/>
        <c:noMultiLvlLbl val="0"/>
      </c:catAx>
      <c:valAx>
        <c:axId val="106607744"/>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a:t>Pounds per Megawatt-hour</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06585472"/>
        <c:crosses val="autoZero"/>
        <c:crossBetween val="between"/>
      </c:valAx>
      <c:serAx>
        <c:axId val="106412672"/>
        <c:scaling>
          <c:orientation val="minMax"/>
        </c:scaling>
        <c:delete val="1"/>
        <c:axPos val="b"/>
        <c:majorTickMark val="out"/>
        <c:minorTickMark val="none"/>
        <c:tickLblPos val="nextTo"/>
        <c:crossAx val="106607744"/>
        <c:crosses val="autoZero"/>
      </c:ser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E19C3-AF9B-4108-BF38-58B2F27E73FD}" type="datetimeFigureOut">
              <a:rPr lang="en-US" smtClean="0"/>
              <a:t>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B92D1-2516-4CB7-A2A4-6FA19A3553EA}" type="slidenum">
              <a:rPr lang="en-US" smtClean="0"/>
              <a:t>‹#›</a:t>
            </a:fld>
            <a:endParaRPr lang="en-US"/>
          </a:p>
        </p:txBody>
      </p:sp>
    </p:spTree>
    <p:extLst>
      <p:ext uri="{BB962C8B-B14F-4D97-AF65-F5344CB8AC3E}">
        <p14:creationId xmlns:p14="http://schemas.microsoft.com/office/powerpoint/2010/main" val="282652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Coal’s origins are unique. While the story behind oil and natural gas stretches back hundreds of millions of years, coal’s story begins somewhat more recently. Some coal formed hundreds of millions of years ago, but some may have formed as recently as several hundred thousand years ago. Most coal used for energy production was formed millions of years ago.</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ingredients to make a good coal seam are rich plant life, stagnant water, and time. As the Earth changed, areas of land that contained lots of plants were engulfed and eventually consumed by a swamp. As layers and layers of sediment were added on top of the swamp, the dead trees and other plant matter were covered and subjected to great pressure. The plants and swampy ground changed into </a:t>
            </a:r>
            <a:r>
              <a:rPr lang="en-US" sz="1200" b="1" i="0" u="none" strike="noStrike" kern="1200" baseline="0" dirty="0">
                <a:solidFill>
                  <a:schemeClr val="tx1"/>
                </a:solidFill>
                <a:latin typeface="+mn-lt"/>
                <a:ea typeface="+mn-ea"/>
                <a:cs typeface="+mn-cs"/>
              </a:rPr>
              <a:t>peat</a:t>
            </a:r>
            <a:r>
              <a:rPr lang="en-US" sz="1200" b="0" i="0" u="none" strike="noStrike" kern="1200" baseline="0" dirty="0">
                <a:solidFill>
                  <a:schemeClr val="tx1"/>
                </a:solidFill>
                <a:latin typeface="+mn-lt"/>
                <a:ea typeface="+mn-ea"/>
                <a:cs typeface="+mn-cs"/>
              </a:rPr>
              <a:t>. In some places, the pressure has only been adequate enough to form peat, but not coal.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Increased pressure and time will allow peat to eventually change into coal. The quality of the coal, and its energy content, are dependent upon the amount of pressure put on the coal, as well as the amount of moisture that remains within the coal.</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2</a:t>
            </a:fld>
            <a:endParaRPr lang="en-US"/>
          </a:p>
        </p:txBody>
      </p:sp>
    </p:spTree>
    <p:extLst>
      <p:ext uri="{BB962C8B-B14F-4D97-AF65-F5344CB8AC3E}">
        <p14:creationId xmlns:p14="http://schemas.microsoft.com/office/powerpoint/2010/main" val="2973459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Mining industry is heavily regulated and safety is a major concern.  While the industry is much safer now, deaths and injuries still do occur.</a:t>
            </a:r>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13</a:t>
            </a:fld>
            <a:endParaRPr lang="en-US"/>
          </a:p>
        </p:txBody>
      </p:sp>
    </p:spTree>
    <p:extLst>
      <p:ext uri="{BB962C8B-B14F-4D97-AF65-F5344CB8AC3E}">
        <p14:creationId xmlns:p14="http://schemas.microsoft.com/office/powerpoint/2010/main" val="1712925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Reclamation plans are submitted and approved even</a:t>
            </a:r>
            <a:r>
              <a:rPr lang="en-US" baseline="0" dirty="0"/>
              <a:t> before mining begins.  The funds to pay for reclamation must be set aside in a bond by the mining company to ensure money is available to pay for reclamation when the mine stops producing.</a:t>
            </a:r>
          </a:p>
          <a:p>
            <a:endParaRPr lang="en-US" baseline="0" dirty="0"/>
          </a:p>
          <a:p>
            <a:r>
              <a:rPr lang="en-US" baseline="0" dirty="0"/>
              <a:t>In both underground and surface mines, piles of waste material, called culm, must be removed to reduce heavy metal and acid runoff.</a:t>
            </a:r>
          </a:p>
          <a:p>
            <a:endParaRPr lang="en-US" baseline="0" dirty="0"/>
          </a:p>
          <a:p>
            <a:r>
              <a:rPr lang="en-US" baseline="0" dirty="0"/>
              <a:t>When a surface mine stops production, the overburden is replaced, graded, and covered with topsoil.  Next, fertilizing, seeding, and planting with native vegetation, crops, and/or trees takes place.  The site is monitored for years to make sure reclamation has been successful.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15</a:t>
            </a:fld>
            <a:endParaRPr lang="en-US"/>
          </a:p>
        </p:txBody>
      </p:sp>
    </p:spTree>
    <p:extLst>
      <p:ext uri="{BB962C8B-B14F-4D97-AF65-F5344CB8AC3E}">
        <p14:creationId xmlns:p14="http://schemas.microsoft.com/office/powerpoint/2010/main" val="17089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Coal contains significant amounts of sulfur and nitrogen.  When burned, sulfur and nitrogen react with oxygen</a:t>
            </a:r>
            <a:r>
              <a:rPr lang="en-US" baseline="0" dirty="0"/>
              <a:t> to form sulfur dioxide and nitrogen oxides.  These products of combustion of coal are harmful because when they mix with water they form sulfuric, sulfurous, and nitric acids in precipitation, known as acid rain.</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16</a:t>
            </a:fld>
            <a:endParaRPr lang="en-US"/>
          </a:p>
        </p:txBody>
      </p:sp>
    </p:spTree>
    <p:extLst>
      <p:ext uri="{BB962C8B-B14F-4D97-AF65-F5344CB8AC3E}">
        <p14:creationId xmlns:p14="http://schemas.microsoft.com/office/powerpoint/2010/main" val="145286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Coal is a carbon-based fuel, and when it burns it produces carbon dioxide, a greenhouse gas.  Man-made sources of carbon dioxide have been shown to cause global climate change.  Carbon dioxide absorbs and traps thermal energy, increasing the temperature of the atmosphere and leading to irreversible climate change.  Ocean water also dissolves carbon dioxide; increasing ocean levels of CO</a:t>
            </a:r>
            <a:r>
              <a:rPr lang="en-US" baseline="-25000" dirty="0"/>
              <a:t>2</a:t>
            </a:r>
            <a:r>
              <a:rPr lang="en-US" baseline="0" dirty="0"/>
              <a:t> result in greater acidification of the water which is putting stress on fragile marine environments like coral reefs.</a:t>
            </a:r>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17</a:t>
            </a:fld>
            <a:endParaRPr lang="en-US"/>
          </a:p>
        </p:txBody>
      </p:sp>
    </p:spTree>
    <p:extLst>
      <p:ext uri="{BB962C8B-B14F-4D97-AF65-F5344CB8AC3E}">
        <p14:creationId xmlns:p14="http://schemas.microsoft.com/office/powerpoint/2010/main" val="928481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Coal</a:t>
            </a:r>
            <a:r>
              <a:rPr lang="en-US" baseline="0" dirty="0"/>
              <a:t> contains sulfur, nitrogen, and heavy metals, especially mercury, that are environmentally harmful when burned and released into the atmosphere.  Scrubber and cleaner coal technologies have been implemented to reduce harmful emissions from coal boilers.</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19</a:t>
            </a:fld>
            <a:endParaRPr lang="en-US"/>
          </a:p>
        </p:txBody>
      </p:sp>
    </p:spTree>
    <p:extLst>
      <p:ext uri="{BB962C8B-B14F-4D97-AF65-F5344CB8AC3E}">
        <p14:creationId xmlns:p14="http://schemas.microsoft.com/office/powerpoint/2010/main" val="145259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Coal actually starts as peat.  Peat is brown and crumbly and can itself be burned as a fuel.  However it has a high moisture content and its energy density is relatively low.</a:t>
            </a:r>
          </a:p>
          <a:p>
            <a:endParaRPr lang="en-US" dirty="0"/>
          </a:p>
          <a:p>
            <a:r>
              <a:rPr lang="en-US" dirty="0"/>
              <a:t>The lowest grade of coal is lignite.  Lignite in</a:t>
            </a:r>
            <a:r>
              <a:rPr lang="en-US" baseline="0" dirty="0"/>
              <a:t> the US is found primarily in Texas and it has a brown/black color and is dull.  Lignite is 25-35% carbon and has the highest moisture content.</a:t>
            </a:r>
          </a:p>
          <a:p>
            <a:endParaRPr lang="en-US" baseline="0" dirty="0"/>
          </a:p>
          <a:p>
            <a:r>
              <a:rPr lang="en-US" baseline="0" dirty="0"/>
              <a:t>(not pictured) The second lowest rank of coal is sub-bituminous.  It has 35-40% carbon.</a:t>
            </a:r>
          </a:p>
          <a:p>
            <a:endParaRPr lang="en-US" baseline="0" dirty="0"/>
          </a:p>
          <a:p>
            <a:r>
              <a:rPr lang="en-US" baseline="0" dirty="0"/>
              <a:t>Bituminous coal is the second highest rank.  It is black or very dark gray and is 45-86% carbon.  Almost half the coal mined in the US is bituminous.</a:t>
            </a:r>
          </a:p>
          <a:p>
            <a:endParaRPr lang="en-US" baseline="0" dirty="0"/>
          </a:p>
          <a:p>
            <a:r>
              <a:rPr lang="en-US" baseline="0" dirty="0"/>
              <a:t>Anthracite is the hardest, shiniest, and rarest type of coal.  It is also the highest rank at 86-97% carbon and has very little moisture.</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3</a:t>
            </a:fld>
            <a:endParaRPr lang="en-US"/>
          </a:p>
        </p:txBody>
      </p:sp>
    </p:spTree>
    <p:extLst>
      <p:ext uri="{BB962C8B-B14F-4D97-AF65-F5344CB8AC3E}">
        <p14:creationId xmlns:p14="http://schemas.microsoft.com/office/powerpoint/2010/main" val="295732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Coal actually starts as peat.  Peat is brown and crumbly and can itself be burned as a fuel.  However it has a high moisture content and its energy density is relatively low.</a:t>
            </a:r>
          </a:p>
          <a:p>
            <a:endParaRPr lang="en-US" dirty="0"/>
          </a:p>
          <a:p>
            <a:r>
              <a:rPr lang="en-US" dirty="0"/>
              <a:t>The lowest grade of coal is lignite.  Lignite in</a:t>
            </a:r>
            <a:r>
              <a:rPr lang="en-US" baseline="0" dirty="0"/>
              <a:t> the US is found primarily in Texas and it has a brown/black color and is dull.  Lignite is 25-35% carbon and has the highest moisture content.</a:t>
            </a:r>
          </a:p>
          <a:p>
            <a:endParaRPr lang="en-US" baseline="0" dirty="0"/>
          </a:p>
          <a:p>
            <a:r>
              <a:rPr lang="en-US" baseline="0" dirty="0"/>
              <a:t>(not pictured) The second lowest rank of coal is sub-bituminous.  It has 35-40% carbon.</a:t>
            </a:r>
          </a:p>
          <a:p>
            <a:endParaRPr lang="en-US" baseline="0" dirty="0"/>
          </a:p>
          <a:p>
            <a:r>
              <a:rPr lang="en-US" baseline="0" dirty="0"/>
              <a:t>Bituminous coal is the second highest rank.  It is black or very dark gray and is 45-86% carbon.  Almost half the coal mined in the US is bituminous.</a:t>
            </a:r>
          </a:p>
          <a:p>
            <a:endParaRPr lang="en-US" baseline="0" dirty="0"/>
          </a:p>
          <a:p>
            <a:r>
              <a:rPr lang="en-US" baseline="0" dirty="0"/>
              <a:t>Anthracite is the hardest, shiniest, and rarest type of coal.  It is also the highest rank at 86-97% carbon and has very little moisture.</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4</a:t>
            </a:fld>
            <a:endParaRPr lang="en-US"/>
          </a:p>
        </p:txBody>
      </p:sp>
    </p:spTree>
    <p:extLst>
      <p:ext uri="{BB962C8B-B14F-4D97-AF65-F5344CB8AC3E}">
        <p14:creationId xmlns:p14="http://schemas.microsoft.com/office/powerpoint/2010/main" val="292456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 types of coal</a:t>
            </a:r>
            <a:r>
              <a:rPr lang="en-US" baseline="0" dirty="0"/>
              <a:t> mines:  Surface and Underground.  Surface mines have also been called “strip” mines because the top layers of soil are stripped away to reach the coal beneath.</a:t>
            </a:r>
          </a:p>
          <a:p>
            <a:endParaRPr lang="en-US" baseline="0" dirty="0"/>
          </a:p>
          <a:p>
            <a:r>
              <a:rPr lang="en-US" baseline="0" dirty="0"/>
              <a:t>Underground mines require an access point called a shaft to reach the coal seams underground.</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5</a:t>
            </a:fld>
            <a:endParaRPr lang="en-US"/>
          </a:p>
        </p:txBody>
      </p:sp>
    </p:spTree>
    <p:extLst>
      <p:ext uri="{BB962C8B-B14F-4D97-AF65-F5344CB8AC3E}">
        <p14:creationId xmlns:p14="http://schemas.microsoft.com/office/powerpoint/2010/main" val="144301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the country’s coal reserves</a:t>
            </a:r>
            <a:r>
              <a:rPr lang="en-US" baseline="0" dirty="0"/>
              <a:t> are located west of the Mississippi River.</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6</a:t>
            </a:fld>
            <a:endParaRPr lang="en-US"/>
          </a:p>
        </p:txBody>
      </p:sp>
    </p:spTree>
    <p:extLst>
      <p:ext uri="{BB962C8B-B14F-4D97-AF65-F5344CB8AC3E}">
        <p14:creationId xmlns:p14="http://schemas.microsoft.com/office/powerpoint/2010/main" val="2487731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two largest coal mines in the United States are the North Antelope Rochelle and Black Thunder mines in Wyoming.  Almost</a:t>
            </a:r>
            <a:r>
              <a:rPr lang="en-US" baseline="0" dirty="0"/>
              <a:t> half of the coal mined in the US came from Wyoming.  Twenty-four states produce coal.</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7</a:t>
            </a:fld>
            <a:endParaRPr lang="en-US"/>
          </a:p>
        </p:txBody>
      </p:sp>
    </p:spTree>
    <p:extLst>
      <p:ext uri="{BB962C8B-B14F-4D97-AF65-F5344CB8AC3E}">
        <p14:creationId xmlns:p14="http://schemas.microsoft.com/office/powerpoint/2010/main" val="189439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 has the world’s largest reserves, but China produces more coal than any other country. </a:t>
            </a:r>
            <a:r>
              <a:rPr lang="en-US" baseline="0" dirty="0"/>
              <a:t> Australia is the world’s largest exporter of coal.</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9</a:t>
            </a:fld>
            <a:endParaRPr lang="en-US"/>
          </a:p>
        </p:txBody>
      </p:sp>
    </p:spTree>
    <p:extLst>
      <p:ext uri="{BB962C8B-B14F-4D97-AF65-F5344CB8AC3E}">
        <p14:creationId xmlns:p14="http://schemas.microsoft.com/office/powerpoint/2010/main" val="315248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Almost all the coal used</a:t>
            </a:r>
            <a:r>
              <a:rPr lang="en-US" baseline="0" dirty="0"/>
              <a:t> in the U.S. is burned to generate electricity.  Other uses include steel and cement production.  100 years ago, homes may have used coal for heat, and steam engines burned coal.  Today, virtually no homes burn coal, and steam engines have been replaced with diesel electric engines.</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10</a:t>
            </a:fld>
            <a:endParaRPr lang="en-US"/>
          </a:p>
        </p:txBody>
      </p:sp>
    </p:spTree>
    <p:extLst>
      <p:ext uri="{BB962C8B-B14F-4D97-AF65-F5344CB8AC3E}">
        <p14:creationId xmlns:p14="http://schemas.microsoft.com/office/powerpoint/2010/main" val="186247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power</a:t>
            </a:r>
            <a:r>
              <a:rPr lang="en-US" baseline="0" dirty="0"/>
              <a:t> plants with steam turbines function the same way in that the fuel is used to heat water into steam, which turns the turbine attached to a generator.  Coal power plants are excellent baseload fuel sources because coal burns at a consistent rate.</a:t>
            </a:r>
            <a:endParaRPr lang="en-US" dirty="0"/>
          </a:p>
          <a:p>
            <a:endParaRPr lang="en-US" dirty="0"/>
          </a:p>
        </p:txBody>
      </p:sp>
      <p:sp>
        <p:nvSpPr>
          <p:cNvPr id="4" name="Slide Number Placeholder 3"/>
          <p:cNvSpPr>
            <a:spLocks noGrp="1"/>
          </p:cNvSpPr>
          <p:nvPr>
            <p:ph type="sldNum" sz="quarter" idx="10"/>
          </p:nvPr>
        </p:nvSpPr>
        <p:spPr/>
        <p:txBody>
          <a:bodyPr/>
          <a:lstStyle/>
          <a:p>
            <a:fld id="{794B92D1-2516-4CB7-A2A4-6FA19A3553EA}" type="slidenum">
              <a:rPr lang="en-US" smtClean="0"/>
              <a:t>11</a:t>
            </a:fld>
            <a:endParaRPr lang="en-US"/>
          </a:p>
        </p:txBody>
      </p:sp>
    </p:spTree>
    <p:extLst>
      <p:ext uri="{BB962C8B-B14F-4D97-AF65-F5344CB8AC3E}">
        <p14:creationId xmlns:p14="http://schemas.microsoft.com/office/powerpoint/2010/main" val="1347349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57357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Coal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428932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687249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34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Coal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8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Coal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00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Exploring Coal - 1/23/17 -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93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Coal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522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Coal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26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Coal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74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Exploring Coal - 1/23/17 -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2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Exploring Coal - 1/23/17 -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11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Exploring Coal - 1/23/17 -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27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Coal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363256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Coal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283952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Exploring Coal - 1/23/17 -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41EDF-7A9A-48F9-8C06-D313C482FF19}" type="slidenum">
              <a:rPr lang="en-US" smtClean="0"/>
              <a:t>‹#›</a:t>
            </a:fld>
            <a:endParaRPr lang="en-US"/>
          </a:p>
        </p:txBody>
      </p:sp>
    </p:spTree>
    <p:extLst>
      <p:ext uri="{BB962C8B-B14F-4D97-AF65-F5344CB8AC3E}">
        <p14:creationId xmlns:p14="http://schemas.microsoft.com/office/powerpoint/2010/main" val="613827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1.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02" y="5849766"/>
            <a:ext cx="9389547" cy="541867"/>
          </a:xfrm>
        </p:spPr>
        <p:txBody>
          <a:bodyPr/>
          <a:lstStyle/>
          <a:p>
            <a:r>
              <a:rPr lang="en-US" dirty="0"/>
              <a:t>Exploring Coal</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584" b="16584"/>
          <a:stretch>
            <a:fillRect/>
          </a:stretch>
        </p:blipFill>
        <p:spPr/>
      </p:pic>
    </p:spTree>
    <p:extLst>
      <p:ext uri="{BB962C8B-B14F-4D97-AF65-F5344CB8AC3E}">
        <p14:creationId xmlns:p14="http://schemas.microsoft.com/office/powerpoint/2010/main" val="1246172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93" y="244300"/>
            <a:ext cx="3898187" cy="2059576"/>
          </a:xfrm>
        </p:spPr>
        <p:txBody>
          <a:bodyPr/>
          <a:lstStyle/>
          <a:p>
            <a:r>
              <a:rPr lang="en-US" dirty="0"/>
              <a:t>U.S. Coal Consumption by Sector, 2016</a:t>
            </a:r>
          </a:p>
        </p:txBody>
      </p:sp>
      <p:sp>
        <p:nvSpPr>
          <p:cNvPr id="5" name="TextBox 4"/>
          <p:cNvSpPr txBox="1"/>
          <p:nvPr/>
        </p:nvSpPr>
        <p:spPr>
          <a:xfrm>
            <a:off x="4442180" y="5967369"/>
            <a:ext cx="5648341" cy="646331"/>
          </a:xfrm>
          <a:prstGeom prst="rect">
            <a:avLst/>
          </a:prstGeom>
          <a:noFill/>
        </p:spPr>
        <p:txBody>
          <a:bodyPr wrap="none" rtlCol="0">
            <a:spAutoFit/>
          </a:bodyPr>
          <a:lstStyle/>
          <a:p>
            <a:r>
              <a:rPr lang="en-US" dirty="0"/>
              <a:t>Source:  EIA</a:t>
            </a:r>
          </a:p>
          <a:p>
            <a:r>
              <a:rPr lang="en-US" dirty="0"/>
              <a:t>*Total does not equal 100% due to independent rounding.</a:t>
            </a:r>
          </a:p>
        </p:txBody>
      </p:sp>
      <p:graphicFrame>
        <p:nvGraphicFramePr>
          <p:cNvPr id="6" name="Chart 5"/>
          <p:cNvGraphicFramePr>
            <a:graphicFrameLocks noGrp="1"/>
          </p:cNvGraphicFramePr>
          <p:nvPr>
            <p:extLst>
              <p:ext uri="{D42A27DB-BD31-4B8C-83A1-F6EECF244321}">
                <p14:modId xmlns:p14="http://schemas.microsoft.com/office/powerpoint/2010/main" val="654605631"/>
              </p:ext>
            </p:extLst>
          </p:nvPr>
        </p:nvGraphicFramePr>
        <p:xfrm>
          <a:off x="3380940" y="115585"/>
          <a:ext cx="8675783" cy="6300271"/>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4">
            <a:extLst>
              <a:ext uri="{FF2B5EF4-FFF2-40B4-BE49-F238E27FC236}">
                <a16:creationId xmlns:a16="http://schemas.microsoft.com/office/drawing/2014/main" id="{044DDB95-6C63-4E46-B444-78002B7A05D0}"/>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2487545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Burning Coal to Generate Electricity</a:t>
            </a:r>
          </a:p>
        </p:txBody>
      </p:sp>
      <p:pic>
        <p:nvPicPr>
          <p:cNvPr id="4" name="Picture 2" descr="http://need-media.smugmug.com/Graphics/Graphics/i-B9KpJBx/0/O/CoaltoElectricity_t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24" y="1178225"/>
            <a:ext cx="8513851" cy="526642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E8921831-9A25-42D1-BC80-49FB0E349171}"/>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57488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498" r="5498"/>
          <a:stretch>
            <a:fillRect/>
          </a:stretch>
        </p:blipFill>
        <p:spPr/>
      </p:pic>
      <p:sp>
        <p:nvSpPr>
          <p:cNvPr id="3" name="Title 2"/>
          <p:cNvSpPr>
            <a:spLocks noGrp="1"/>
          </p:cNvSpPr>
          <p:nvPr>
            <p:ph type="title"/>
          </p:nvPr>
        </p:nvSpPr>
        <p:spPr/>
        <p:txBody>
          <a:bodyPr/>
          <a:lstStyle/>
          <a:p>
            <a:r>
              <a:rPr lang="en-US" dirty="0"/>
              <a:t>Coal Concerns</a:t>
            </a:r>
          </a:p>
        </p:txBody>
      </p:sp>
      <p:sp>
        <p:nvSpPr>
          <p:cNvPr id="6" name="Text Placeholder 5"/>
          <p:cNvSpPr>
            <a:spLocks noGrp="1"/>
          </p:cNvSpPr>
          <p:nvPr>
            <p:ph type="body" sz="quarter" idx="12"/>
          </p:nvPr>
        </p:nvSpPr>
        <p:spPr>
          <a:xfrm>
            <a:off x="825499" y="1617878"/>
            <a:ext cx="5172075" cy="3900487"/>
          </a:xfrm>
        </p:spPr>
        <p:txBody>
          <a:bodyPr/>
          <a:lstStyle/>
          <a:p>
            <a:pPr marL="342900" indent="-342900">
              <a:buClr>
                <a:srgbClr val="00B0F0"/>
              </a:buClr>
              <a:buFont typeface="Arial" panose="020B0604020202020204" pitchFamily="34" charset="0"/>
              <a:buChar char="•"/>
            </a:pPr>
            <a:r>
              <a:rPr lang="fr-FR" sz="3200" dirty="0"/>
              <a:t>Production Risks</a:t>
            </a:r>
          </a:p>
          <a:p>
            <a:pPr marL="342900" indent="-342900">
              <a:buClr>
                <a:srgbClr val="00B0F0"/>
              </a:buClr>
              <a:buFont typeface="Arial" panose="020B0604020202020204" pitchFamily="34" charset="0"/>
              <a:buChar char="•"/>
            </a:pPr>
            <a:r>
              <a:rPr lang="fr-FR" sz="3200" dirty="0" err="1"/>
              <a:t>Fire</a:t>
            </a:r>
            <a:endParaRPr lang="fr-FR" sz="3200" dirty="0"/>
          </a:p>
          <a:p>
            <a:pPr marL="342900" indent="-342900">
              <a:buClr>
                <a:srgbClr val="00B0F0"/>
              </a:buClr>
              <a:buFont typeface="Arial" panose="020B0604020202020204" pitchFamily="34" charset="0"/>
              <a:buChar char="•"/>
            </a:pPr>
            <a:r>
              <a:rPr lang="fr-FR" sz="3200" dirty="0" err="1"/>
              <a:t>Reclamation</a:t>
            </a:r>
            <a:endParaRPr lang="fr-FR" sz="3200" dirty="0"/>
          </a:p>
          <a:p>
            <a:pPr marL="342900" indent="-342900">
              <a:buClr>
                <a:srgbClr val="00B0F0"/>
              </a:buClr>
              <a:buFont typeface="Arial" panose="020B0604020202020204" pitchFamily="34" charset="0"/>
              <a:buChar char="•"/>
            </a:pPr>
            <a:r>
              <a:rPr lang="fr-FR" sz="3200" dirty="0" err="1"/>
              <a:t>Pollutants</a:t>
            </a:r>
            <a:endParaRPr lang="fr-FR" sz="3200" dirty="0"/>
          </a:p>
          <a:p>
            <a:endParaRPr lang="en-US" dirty="0"/>
          </a:p>
        </p:txBody>
      </p:sp>
      <p:sp>
        <p:nvSpPr>
          <p:cNvPr id="9" name="Footer Placeholder 4">
            <a:extLst>
              <a:ext uri="{FF2B5EF4-FFF2-40B4-BE49-F238E27FC236}">
                <a16:creationId xmlns:a16="http://schemas.microsoft.com/office/drawing/2014/main" id="{88028530-145E-469D-B2EF-A397C092BC8A}"/>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337622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3538" r="21329"/>
          <a:stretch/>
        </p:blipFill>
        <p:spPr>
          <a:xfrm>
            <a:off x="6100763" y="0"/>
            <a:ext cx="6115050" cy="6858000"/>
          </a:xfrm>
        </p:spPr>
      </p:pic>
      <p:sp>
        <p:nvSpPr>
          <p:cNvPr id="3" name="Title 2"/>
          <p:cNvSpPr>
            <a:spLocks noGrp="1"/>
          </p:cNvSpPr>
          <p:nvPr>
            <p:ph type="title"/>
          </p:nvPr>
        </p:nvSpPr>
        <p:spPr/>
        <p:txBody>
          <a:bodyPr/>
          <a:lstStyle/>
          <a:p>
            <a:r>
              <a:rPr lang="en-US" dirty="0"/>
              <a:t>Production Risks</a:t>
            </a:r>
          </a:p>
        </p:txBody>
      </p:sp>
      <p:sp>
        <p:nvSpPr>
          <p:cNvPr id="5" name="Text Placeholder 4"/>
          <p:cNvSpPr>
            <a:spLocks noGrp="1"/>
          </p:cNvSpPr>
          <p:nvPr>
            <p:ph type="body" sz="quarter" idx="11"/>
          </p:nvPr>
        </p:nvSpPr>
        <p:spPr>
          <a:xfrm>
            <a:off x="6100763" y="6555838"/>
            <a:ext cx="1995033" cy="302162"/>
          </a:xfrm>
        </p:spPr>
        <p:txBody>
          <a:bodyPr>
            <a:normAutofit fontScale="92500"/>
          </a:bodyPr>
          <a:lstStyle/>
          <a:p>
            <a:r>
              <a:rPr lang="en-US" sz="1200" dirty="0"/>
              <a:t>Image credit:  Pennenergy.com</a:t>
            </a:r>
          </a:p>
        </p:txBody>
      </p:sp>
      <p:sp>
        <p:nvSpPr>
          <p:cNvPr id="6" name="Text Placeholder 5"/>
          <p:cNvSpPr>
            <a:spLocks noGrp="1"/>
          </p:cNvSpPr>
          <p:nvPr>
            <p:ph type="body" sz="quarter" idx="12"/>
          </p:nvPr>
        </p:nvSpPr>
        <p:spPr>
          <a:xfrm>
            <a:off x="825501" y="1516588"/>
            <a:ext cx="5041044" cy="4782613"/>
          </a:xfrm>
        </p:spPr>
        <p:txBody>
          <a:bodyPr>
            <a:normAutofit lnSpcReduction="10000"/>
          </a:bodyPr>
          <a:lstStyle/>
          <a:p>
            <a:pPr marL="457200" indent="-457200">
              <a:buClr>
                <a:srgbClr val="00B0F0"/>
              </a:buClr>
              <a:buFont typeface="Arial" panose="020B0604020202020204" pitchFamily="34" charset="0"/>
              <a:buChar char="•"/>
            </a:pPr>
            <a:r>
              <a:rPr lang="en-US" sz="2800" dirty="0"/>
              <a:t>Respiratory health – especially coal dust</a:t>
            </a:r>
          </a:p>
          <a:p>
            <a:pPr marL="457200" indent="-457200">
              <a:buClr>
                <a:srgbClr val="00B0F0"/>
              </a:buClr>
              <a:buFont typeface="Arial" panose="020B0604020202020204" pitchFamily="34" charset="0"/>
              <a:buChar char="•"/>
            </a:pPr>
            <a:r>
              <a:rPr lang="en-US" sz="2800" dirty="0"/>
              <a:t>Working with large machinery</a:t>
            </a:r>
          </a:p>
          <a:p>
            <a:pPr marL="457200" indent="-457200">
              <a:buClr>
                <a:srgbClr val="00B0F0"/>
              </a:buClr>
              <a:buFont typeface="Arial" panose="020B0604020202020204" pitchFamily="34" charset="0"/>
              <a:buChar char="•"/>
            </a:pPr>
            <a:r>
              <a:rPr lang="en-US" sz="2800" dirty="0"/>
              <a:t>Monitoring dangerous gas levels</a:t>
            </a:r>
          </a:p>
          <a:p>
            <a:pPr marL="1143000" lvl="1" indent="-457200">
              <a:buClr>
                <a:srgbClr val="00B0F0"/>
              </a:buClr>
            </a:pPr>
            <a:r>
              <a:rPr lang="en-US" sz="2600" dirty="0"/>
              <a:t>Coal beds frequently contain methane</a:t>
            </a:r>
          </a:p>
          <a:p>
            <a:pPr marL="1143000" lvl="1" indent="-457200">
              <a:buClr>
                <a:srgbClr val="00B0F0"/>
              </a:buClr>
            </a:pPr>
            <a:r>
              <a:rPr lang="en-US" sz="2600" dirty="0"/>
              <a:t>Carbon monoxide from machinery</a:t>
            </a:r>
          </a:p>
          <a:p>
            <a:pPr marL="457200" indent="-457200">
              <a:buClr>
                <a:srgbClr val="00B0F0"/>
              </a:buClr>
              <a:buFont typeface="Arial" panose="020B0604020202020204" pitchFamily="34" charset="0"/>
              <a:buChar char="•"/>
            </a:pPr>
            <a:r>
              <a:rPr lang="en-US" sz="2800" dirty="0"/>
              <a:t>Maintaining awareness of surroundings</a:t>
            </a:r>
          </a:p>
          <a:p>
            <a:endParaRPr lang="en-US" dirty="0"/>
          </a:p>
        </p:txBody>
      </p:sp>
      <p:sp>
        <p:nvSpPr>
          <p:cNvPr id="9" name="Footer Placeholder 4">
            <a:extLst>
              <a:ext uri="{FF2B5EF4-FFF2-40B4-BE49-F238E27FC236}">
                <a16:creationId xmlns:a16="http://schemas.microsoft.com/office/drawing/2014/main" id="{323D8CDA-4A6C-4CF5-ABE2-56D2088F2DAF}"/>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2259868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493" r="21493"/>
          <a:stretch>
            <a:fillRect/>
          </a:stretch>
        </p:blipFill>
        <p:spPr/>
      </p:pic>
      <p:sp>
        <p:nvSpPr>
          <p:cNvPr id="3" name="Title 2"/>
          <p:cNvSpPr>
            <a:spLocks noGrp="1"/>
          </p:cNvSpPr>
          <p:nvPr>
            <p:ph type="title"/>
          </p:nvPr>
        </p:nvSpPr>
        <p:spPr/>
        <p:txBody>
          <a:bodyPr/>
          <a:lstStyle/>
          <a:p>
            <a:r>
              <a:rPr lang="en-US" dirty="0"/>
              <a:t>Coal Fires</a:t>
            </a:r>
          </a:p>
        </p:txBody>
      </p:sp>
      <p:sp>
        <p:nvSpPr>
          <p:cNvPr id="5" name="Text Placeholder 4"/>
          <p:cNvSpPr>
            <a:spLocks noGrp="1"/>
          </p:cNvSpPr>
          <p:nvPr>
            <p:ph type="body" sz="quarter" idx="11"/>
          </p:nvPr>
        </p:nvSpPr>
        <p:spPr>
          <a:xfrm>
            <a:off x="7175500" y="5334000"/>
            <a:ext cx="5030532" cy="1219199"/>
          </a:xfrm>
        </p:spPr>
        <p:txBody>
          <a:bodyPr/>
          <a:lstStyle/>
          <a:p>
            <a:r>
              <a:rPr lang="en-US" sz="1600" b="1" dirty="0"/>
              <a:t>Collapse of coal pillars in underground coal fire near Centralia, PA, has caused subsidence. The fire has been burning continuously since 1962.</a:t>
            </a:r>
          </a:p>
          <a:p>
            <a:r>
              <a:rPr lang="en-US" dirty="0"/>
              <a:t>Image credit:  USGS</a:t>
            </a:r>
          </a:p>
        </p:txBody>
      </p:sp>
      <p:sp>
        <p:nvSpPr>
          <p:cNvPr id="6" name="Text Placeholder 5"/>
          <p:cNvSpPr>
            <a:spLocks noGrp="1"/>
          </p:cNvSpPr>
          <p:nvPr>
            <p:ph type="body" sz="quarter" idx="12"/>
          </p:nvPr>
        </p:nvSpPr>
        <p:spPr>
          <a:xfrm>
            <a:off x="825500" y="1580088"/>
            <a:ext cx="5172075" cy="4782613"/>
          </a:xfrm>
        </p:spPr>
        <p:txBody>
          <a:bodyPr>
            <a:normAutofit/>
          </a:bodyPr>
          <a:lstStyle/>
          <a:p>
            <a:pPr marL="342900" indent="-342900">
              <a:buClr>
                <a:srgbClr val="00B0F0"/>
              </a:buClr>
              <a:buFont typeface="Arial" panose="020B0604020202020204" pitchFamily="34" charset="0"/>
              <a:buChar char="•"/>
            </a:pPr>
            <a:r>
              <a:rPr lang="en-US" sz="2400" dirty="0"/>
              <a:t>Coal fires occur in all coal-bearing parts of the world</a:t>
            </a:r>
          </a:p>
          <a:p>
            <a:pPr marL="342900" indent="-342900">
              <a:buClr>
                <a:srgbClr val="00B0F0"/>
              </a:buClr>
              <a:buFont typeface="Arial" panose="020B0604020202020204" pitchFamily="34" charset="0"/>
              <a:buChar char="•"/>
            </a:pPr>
            <a:r>
              <a:rPr lang="en-US" sz="2400" dirty="0"/>
              <a:t>Can be naturally-occurring or the result of human activity</a:t>
            </a:r>
          </a:p>
          <a:p>
            <a:pPr marL="1028700" lvl="1" indent="-342900">
              <a:buClr>
                <a:srgbClr val="00B0F0"/>
              </a:buClr>
            </a:pPr>
            <a:r>
              <a:rPr lang="en-US" sz="2200" dirty="0"/>
              <a:t>Spontaneous in presence of oxygen at depth</a:t>
            </a:r>
          </a:p>
          <a:p>
            <a:pPr marL="1028700" lvl="1" indent="-342900">
              <a:buClr>
                <a:srgbClr val="00B0F0"/>
              </a:buClr>
            </a:pPr>
            <a:r>
              <a:rPr lang="en-US" sz="2200" dirty="0"/>
              <a:t>Lightning</a:t>
            </a:r>
          </a:p>
          <a:p>
            <a:pPr marL="1028700" lvl="1" indent="-342900">
              <a:buClr>
                <a:srgbClr val="00B0F0"/>
              </a:buClr>
            </a:pPr>
            <a:r>
              <a:rPr lang="en-US" sz="2200" dirty="0"/>
              <a:t>Surface fires</a:t>
            </a:r>
          </a:p>
          <a:p>
            <a:pPr marL="342900" indent="-342900">
              <a:buClr>
                <a:srgbClr val="00B0F0"/>
              </a:buClr>
              <a:buFont typeface="Arial" panose="020B0604020202020204" pitchFamily="34" charset="0"/>
              <a:buChar char="•"/>
            </a:pPr>
            <a:r>
              <a:rPr lang="en-US" sz="2400" dirty="0"/>
              <a:t>Endanger miners</a:t>
            </a:r>
          </a:p>
          <a:p>
            <a:pPr marL="342900" indent="-342900">
              <a:buClr>
                <a:srgbClr val="00B0F0"/>
              </a:buClr>
              <a:buFont typeface="Arial" panose="020B0604020202020204" pitchFamily="34" charset="0"/>
              <a:buChar char="•"/>
            </a:pPr>
            <a:r>
              <a:rPr lang="en-US" sz="2400" dirty="0"/>
              <a:t>Release pollutants</a:t>
            </a:r>
          </a:p>
          <a:p>
            <a:pPr marL="342900" indent="-342900">
              <a:buClr>
                <a:srgbClr val="00B0F0"/>
              </a:buClr>
              <a:buFont typeface="Arial" panose="020B0604020202020204" pitchFamily="34" charset="0"/>
              <a:buChar char="•"/>
            </a:pPr>
            <a:r>
              <a:rPr lang="en-US" sz="2400" dirty="0"/>
              <a:t>Cause sinkholes</a:t>
            </a:r>
          </a:p>
          <a:p>
            <a:endParaRPr lang="en-US" dirty="0"/>
          </a:p>
        </p:txBody>
      </p:sp>
      <p:sp>
        <p:nvSpPr>
          <p:cNvPr id="9" name="Footer Placeholder 4">
            <a:extLst>
              <a:ext uri="{FF2B5EF4-FFF2-40B4-BE49-F238E27FC236}">
                <a16:creationId xmlns:a16="http://schemas.microsoft.com/office/drawing/2014/main" id="{3FF1B837-494D-459F-AAEE-5736D0CF28F9}"/>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316181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Mine Reclamation</a:t>
            </a:r>
          </a:p>
        </p:txBody>
      </p:sp>
      <p:sp>
        <p:nvSpPr>
          <p:cNvPr id="3" name="Content Placeholder 2"/>
          <p:cNvSpPr>
            <a:spLocks noGrp="1"/>
          </p:cNvSpPr>
          <p:nvPr>
            <p:ph idx="1"/>
          </p:nvPr>
        </p:nvSpPr>
        <p:spPr>
          <a:xfrm>
            <a:off x="838200" y="1368601"/>
            <a:ext cx="10541000" cy="485599"/>
          </a:xfrm>
        </p:spPr>
        <p:txBody>
          <a:bodyPr/>
          <a:lstStyle/>
          <a:p>
            <a:r>
              <a:rPr lang="en-US" dirty="0"/>
              <a:t>Land reclamation - restored land at the Seneca </a:t>
            </a:r>
            <a:r>
              <a:rPr lang="en-US" dirty="0" err="1"/>
              <a:t>Yoast</a:t>
            </a:r>
            <a:r>
              <a:rPr lang="en-US" dirty="0"/>
              <a:t> coal mine.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1981023"/>
            <a:ext cx="10942847" cy="3403777"/>
          </a:xfrm>
          <a:prstGeom prst="rect">
            <a:avLst/>
          </a:prstGeom>
        </p:spPr>
      </p:pic>
      <p:sp>
        <p:nvSpPr>
          <p:cNvPr id="5" name="TextBox 4"/>
          <p:cNvSpPr txBox="1"/>
          <p:nvPr/>
        </p:nvSpPr>
        <p:spPr>
          <a:xfrm>
            <a:off x="6491050" y="5230911"/>
            <a:ext cx="4251228" cy="307777"/>
          </a:xfrm>
          <a:prstGeom prst="rect">
            <a:avLst/>
          </a:prstGeom>
          <a:noFill/>
        </p:spPr>
        <p:txBody>
          <a:bodyPr wrap="none" rtlCol="0">
            <a:spAutoFit/>
          </a:bodyPr>
          <a:lstStyle/>
          <a:p>
            <a:r>
              <a:rPr lang="en-US" sz="1400" dirty="0"/>
              <a:t>Image credit:  Peabody Energy via </a:t>
            </a:r>
            <a:r>
              <a:rPr lang="en-US" sz="1400" dirty="0" err="1"/>
              <a:t>WikiMedia</a:t>
            </a:r>
            <a:r>
              <a:rPr lang="en-US" sz="1400" dirty="0"/>
              <a:t> Commons</a:t>
            </a:r>
          </a:p>
        </p:txBody>
      </p:sp>
      <p:sp>
        <p:nvSpPr>
          <p:cNvPr id="7" name="Footer Placeholder 4">
            <a:extLst>
              <a:ext uri="{FF2B5EF4-FFF2-40B4-BE49-F238E27FC236}">
                <a16:creationId xmlns:a16="http://schemas.microsoft.com/office/drawing/2014/main" id="{051C9E31-CDF0-4C0F-A0A8-6A9BBBEB0123}"/>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264141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65125"/>
            <a:ext cx="3022600" cy="2695575"/>
          </a:xfrm>
        </p:spPr>
        <p:txBody>
          <a:bodyPr/>
          <a:lstStyle/>
          <a:p>
            <a:r>
              <a:rPr lang="en-US" dirty="0"/>
              <a:t>Pollutants and Emissions from Coal</a:t>
            </a:r>
          </a:p>
        </p:txBody>
      </p:sp>
      <p:graphicFrame>
        <p:nvGraphicFramePr>
          <p:cNvPr id="4" name="Chart 3"/>
          <p:cNvGraphicFramePr>
            <a:graphicFrameLocks noGrp="1"/>
          </p:cNvGraphicFramePr>
          <p:nvPr>
            <p:extLst>
              <p:ext uri="{D42A27DB-BD31-4B8C-83A1-F6EECF244321}">
                <p14:modId xmlns:p14="http://schemas.microsoft.com/office/powerpoint/2010/main" val="3790027357"/>
              </p:ext>
            </p:extLst>
          </p:nvPr>
        </p:nvGraphicFramePr>
        <p:xfrm>
          <a:off x="2971801" y="673100"/>
          <a:ext cx="9715500" cy="6477000"/>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50783200-36E8-48A8-A5BE-7BB97F8DD385}"/>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403976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65125"/>
            <a:ext cx="10998200" cy="955675"/>
          </a:xfrm>
        </p:spPr>
        <p:txBody>
          <a:bodyPr/>
          <a:lstStyle/>
          <a:p>
            <a:r>
              <a:rPr lang="en-US" dirty="0"/>
              <a:t>Pollutants and Emissions from Coal</a:t>
            </a:r>
          </a:p>
        </p:txBody>
      </p:sp>
      <p:graphicFrame>
        <p:nvGraphicFramePr>
          <p:cNvPr id="5" name="Chart 4"/>
          <p:cNvGraphicFramePr>
            <a:graphicFrameLocks noGrp="1"/>
          </p:cNvGraphicFramePr>
          <p:nvPr>
            <p:extLst>
              <p:ext uri="{D42A27DB-BD31-4B8C-83A1-F6EECF244321}">
                <p14:modId xmlns:p14="http://schemas.microsoft.com/office/powerpoint/2010/main" val="1196544997"/>
              </p:ext>
            </p:extLst>
          </p:nvPr>
        </p:nvGraphicFramePr>
        <p:xfrm>
          <a:off x="914400" y="1220612"/>
          <a:ext cx="10147300" cy="563738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ED1C69F8-061D-4DF7-B832-50B019F0F4B5}"/>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175347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0" y="614744"/>
            <a:ext cx="5172075" cy="1320800"/>
          </a:xfrm>
        </p:spPr>
        <p:txBody>
          <a:bodyPr>
            <a:normAutofit/>
          </a:bodyPr>
          <a:lstStyle/>
          <a:p>
            <a:r>
              <a:rPr lang="en-US" dirty="0"/>
              <a:t>Carbon Capture and Storage</a:t>
            </a:r>
          </a:p>
        </p:txBody>
      </p:sp>
      <p:sp>
        <p:nvSpPr>
          <p:cNvPr id="6" name="Text Placeholder 5"/>
          <p:cNvSpPr>
            <a:spLocks noGrp="1"/>
          </p:cNvSpPr>
          <p:nvPr>
            <p:ph type="body" sz="quarter" idx="12"/>
          </p:nvPr>
        </p:nvSpPr>
        <p:spPr>
          <a:xfrm>
            <a:off x="825500" y="2070100"/>
            <a:ext cx="6515100" cy="4330700"/>
          </a:xfrm>
        </p:spPr>
        <p:txBody>
          <a:bodyPr>
            <a:normAutofit/>
          </a:bodyPr>
          <a:lstStyle/>
          <a:p>
            <a:pPr marL="342900" indent="-342900">
              <a:buClr>
                <a:srgbClr val="00B0F0"/>
              </a:buClr>
              <a:buFont typeface="Arial" panose="020B0604020202020204" pitchFamily="34" charset="0"/>
              <a:buChar char="•"/>
            </a:pPr>
            <a:r>
              <a:rPr lang="en-US" sz="2800" dirty="0"/>
              <a:t>Carbon dioxide is captured at its source of production.</a:t>
            </a:r>
          </a:p>
          <a:p>
            <a:pPr marL="342900" indent="-342900">
              <a:buClr>
                <a:srgbClr val="00B0F0"/>
              </a:buClr>
              <a:buFont typeface="Arial" panose="020B0604020202020204" pitchFamily="34" charset="0"/>
              <a:buChar char="•"/>
            </a:pPr>
            <a:r>
              <a:rPr lang="en-US" sz="2800" dirty="0"/>
              <a:t>Compressed CO2 is transported via pipeline.</a:t>
            </a:r>
          </a:p>
          <a:p>
            <a:pPr marL="342900" indent="-342900">
              <a:buClr>
                <a:srgbClr val="00B0F0"/>
              </a:buClr>
              <a:buFont typeface="Arial" panose="020B0604020202020204" pitchFamily="34" charset="0"/>
              <a:buChar char="•"/>
            </a:pPr>
            <a:r>
              <a:rPr lang="en-US" sz="2800" dirty="0"/>
              <a:t>CO2 is pumped to suitable geologic formations underground.</a:t>
            </a:r>
          </a:p>
          <a:p>
            <a:pPr marL="342900" indent="-342900">
              <a:buClr>
                <a:srgbClr val="00B0F0"/>
              </a:buClr>
              <a:buFont typeface="Arial" panose="020B0604020202020204" pitchFamily="34" charset="0"/>
              <a:buChar char="•"/>
            </a:pPr>
            <a:r>
              <a:rPr lang="en-US" sz="2800" dirty="0"/>
              <a:t>Monitoring ensures CO2 does not leak from its storage site.</a:t>
            </a:r>
          </a:p>
          <a:p>
            <a:endParaRPr lang="en-US" dirty="0"/>
          </a:p>
        </p:txBody>
      </p:sp>
      <p:pic>
        <p:nvPicPr>
          <p:cNvPr id="7" name="Picture 2" descr="This diagram shows the major parts of a system for capturing carbon dioxide and storing it underground. Numbers on the diagram correspond with the steps listed on the page."/>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3940" r="4755" b="7107"/>
          <a:stretch/>
        </p:blipFill>
        <p:spPr bwMode="auto">
          <a:xfrm>
            <a:off x="8623299" y="364450"/>
            <a:ext cx="3255669" cy="61506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62290" y="6535356"/>
            <a:ext cx="5729710" cy="276999"/>
          </a:xfrm>
          <a:prstGeom prst="rect">
            <a:avLst/>
          </a:prstGeom>
          <a:noFill/>
        </p:spPr>
        <p:txBody>
          <a:bodyPr wrap="none" rtlCol="0">
            <a:spAutoFit/>
          </a:bodyPr>
          <a:lstStyle/>
          <a:p>
            <a:r>
              <a:rPr lang="en-US" sz="1200" dirty="0"/>
              <a:t>Image source:  http://www.epa.gov/climatechange/kids/solutions/technologies/ccs.html</a:t>
            </a:r>
          </a:p>
        </p:txBody>
      </p:sp>
      <p:sp>
        <p:nvSpPr>
          <p:cNvPr id="10" name="Footer Placeholder 4">
            <a:extLst>
              <a:ext uri="{FF2B5EF4-FFF2-40B4-BE49-F238E27FC236}">
                <a16:creationId xmlns:a16="http://schemas.microsoft.com/office/drawing/2014/main" id="{C703F558-A486-43F4-A582-C3C214DD6DBE}"/>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3160429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Cleaner Coal Technology</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1397000"/>
            <a:ext cx="4737779" cy="491155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1397000"/>
            <a:ext cx="5029200" cy="491155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a:extLst>
              <a:ext uri="{FF2B5EF4-FFF2-40B4-BE49-F238E27FC236}">
                <a16:creationId xmlns:a16="http://schemas.microsoft.com/office/drawing/2014/main" id="{F5694C6B-AD73-4E9E-8680-C6FB3EBA9F90}"/>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385136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eed-media.smugmug.com/Graphics/Graphics/i-hDqK4hj/0/O/Coal-Formation-and-Proper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564" y="365125"/>
            <a:ext cx="8666642" cy="594284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63542" y="365125"/>
            <a:ext cx="3487220" cy="2871235"/>
          </a:xfrm>
        </p:spPr>
        <p:txBody>
          <a:bodyPr/>
          <a:lstStyle/>
          <a:p>
            <a:r>
              <a:rPr lang="en-US" dirty="0"/>
              <a:t>Coal Formation and Composition</a:t>
            </a:r>
          </a:p>
        </p:txBody>
      </p:sp>
      <p:sp>
        <p:nvSpPr>
          <p:cNvPr id="5" name="Footer Placeholder 4"/>
          <p:cNvSpPr>
            <a:spLocks noGrp="1"/>
          </p:cNvSpPr>
          <p:nvPr>
            <p:ph type="ftr" sz="quarter" idx="13"/>
          </p:nvPr>
        </p:nvSpPr>
        <p:spPr/>
        <p:txBody>
          <a:bodyPr/>
          <a:lstStyle/>
          <a:p>
            <a:r>
              <a:rPr lang="en-US" dirty="0"/>
              <a:t>Exploring Coal - 2018 ©The NEED Project </a:t>
            </a:r>
          </a:p>
        </p:txBody>
      </p:sp>
    </p:spTree>
    <p:extLst>
      <p:ext uri="{BB962C8B-B14F-4D97-AF65-F5344CB8AC3E}">
        <p14:creationId xmlns:p14="http://schemas.microsoft.com/office/powerpoint/2010/main" val="1204796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a:t>
            </a:r>
          </a:p>
        </p:txBody>
      </p:sp>
      <p:sp>
        <p:nvSpPr>
          <p:cNvPr id="3" name="Content Placeholder 2"/>
          <p:cNvSpPr>
            <a:spLocks noGrp="1"/>
          </p:cNvSpPr>
          <p:nvPr>
            <p:ph type="body" idx="1"/>
          </p:nvPr>
        </p:nvSpPr>
        <p:spPr>
          <a:xfrm>
            <a:off x="839788" y="1545694"/>
            <a:ext cx="5157787" cy="4121327"/>
          </a:xfrm>
        </p:spPr>
        <p:txBody>
          <a:bodyPr>
            <a:normAutofit fontScale="92500" lnSpcReduction="20000"/>
          </a:bodyPr>
          <a:lstStyle/>
          <a:p>
            <a:pPr marL="0" indent="0">
              <a:buNone/>
            </a:pPr>
            <a:r>
              <a:rPr lang="en-US" altLang="en-US" sz="3600" dirty="0"/>
              <a:t>The NEED Project</a:t>
            </a:r>
            <a:endParaRPr lang="en-US" altLang="en-US" sz="3600" dirty="0">
              <a:hlinkClick r:id="" action="ppaction://noaction"/>
            </a:endParaRPr>
          </a:p>
          <a:p>
            <a:pPr lvl="1"/>
            <a:r>
              <a:rPr lang="en-US" altLang="en-US" sz="3600" dirty="0">
                <a:hlinkClick r:id="" action="ppaction://noaction"/>
              </a:rPr>
              <a:t>www.need.org</a:t>
            </a:r>
            <a:endParaRPr lang="en-US" altLang="en-US" sz="3600" dirty="0"/>
          </a:p>
          <a:p>
            <a:pPr lvl="1"/>
            <a:r>
              <a:rPr lang="en-US" altLang="en-US" sz="3600" dirty="0">
                <a:hlinkClick r:id="rId2"/>
              </a:rPr>
              <a:t>info@need.org</a:t>
            </a:r>
            <a:endParaRPr lang="en-US" altLang="en-US" sz="3600" dirty="0"/>
          </a:p>
          <a:p>
            <a:pPr lvl="1"/>
            <a:r>
              <a:rPr lang="en-US" altLang="en-US" sz="3600" dirty="0"/>
              <a:t>1-800-875-5029</a:t>
            </a:r>
          </a:p>
          <a:p>
            <a:pPr marL="457200" lvl="1" indent="0">
              <a:buNone/>
            </a:pPr>
            <a:endParaRPr lang="en-US" altLang="en-US" sz="1700" dirty="0"/>
          </a:p>
          <a:p>
            <a:pPr marL="0" indent="0">
              <a:buNone/>
            </a:pPr>
            <a:r>
              <a:rPr lang="en-US" altLang="en-US" sz="3600" dirty="0"/>
              <a:t>Energy Information Administration</a:t>
            </a:r>
          </a:p>
          <a:p>
            <a:pPr lvl="1"/>
            <a:r>
              <a:rPr lang="en-US" altLang="en-US" sz="3600" dirty="0"/>
              <a:t>U.S. Department of Energy</a:t>
            </a:r>
          </a:p>
          <a:p>
            <a:pPr lvl="1"/>
            <a:r>
              <a:rPr lang="en-US" altLang="en-US" sz="3600" dirty="0">
                <a:hlinkClick r:id="rId3"/>
              </a:rPr>
              <a:t>www.eia.gov</a:t>
            </a:r>
            <a:endParaRPr lang="en-US" altLang="en-US" sz="3600" dirty="0"/>
          </a:p>
          <a:p>
            <a:endParaRPr lang="en-US" dirty="0"/>
          </a:p>
        </p:txBody>
      </p:sp>
      <p:pic>
        <p:nvPicPr>
          <p:cNvPr id="7" name="Picture 6">
            <a:extLst>
              <a:ext uri="{FF2B5EF4-FFF2-40B4-BE49-F238E27FC236}">
                <a16:creationId xmlns:a16="http://schemas.microsoft.com/office/drawing/2014/main" id="{719CBD4E-BB55-4577-BCF8-E6A8DB9626B9}"/>
              </a:ext>
            </a:extLst>
          </p:cNvPr>
          <p:cNvPicPr>
            <a:picLocks noChangeAspect="1"/>
          </p:cNvPicPr>
          <p:nvPr/>
        </p:nvPicPr>
        <p:blipFill rotWithShape="1">
          <a:blip r:embed="rId4"/>
          <a:srcRect l="5727" t="3106" r="4780"/>
          <a:stretch/>
        </p:blipFill>
        <p:spPr>
          <a:xfrm>
            <a:off x="5897558" y="944607"/>
            <a:ext cx="6151419" cy="4624311"/>
          </a:xfrm>
          <a:prstGeom prst="rect">
            <a:avLst/>
          </a:prstGeom>
        </p:spPr>
      </p:pic>
      <p:sp>
        <p:nvSpPr>
          <p:cNvPr id="9" name="TextBox 8">
            <a:extLst>
              <a:ext uri="{FF2B5EF4-FFF2-40B4-BE49-F238E27FC236}">
                <a16:creationId xmlns:a16="http://schemas.microsoft.com/office/drawing/2014/main" id="{9EF3DC23-37DC-431B-8943-55B918DAF977}"/>
              </a:ext>
            </a:extLst>
          </p:cNvPr>
          <p:cNvSpPr txBox="1"/>
          <p:nvPr/>
        </p:nvSpPr>
        <p:spPr>
          <a:xfrm>
            <a:off x="5897558" y="5568918"/>
            <a:ext cx="4251366" cy="307777"/>
          </a:xfrm>
          <a:prstGeom prst="rect">
            <a:avLst/>
          </a:prstGeom>
          <a:noFill/>
        </p:spPr>
        <p:txBody>
          <a:bodyPr wrap="square" rtlCol="0">
            <a:spAutoFit/>
          </a:bodyPr>
          <a:lstStyle/>
          <a:p>
            <a:r>
              <a:rPr lang="en-US" sz="1400" i="1" dirty="0"/>
              <a:t>NEED’s Cookie “Mining” Challenge</a:t>
            </a:r>
          </a:p>
        </p:txBody>
      </p:sp>
      <p:sp>
        <p:nvSpPr>
          <p:cNvPr id="8" name="Footer Placeholder 4">
            <a:extLst>
              <a:ext uri="{FF2B5EF4-FFF2-40B4-BE49-F238E27FC236}">
                <a16:creationId xmlns:a16="http://schemas.microsoft.com/office/drawing/2014/main" id="{E532092C-135A-446A-8EE1-10A21915714E}"/>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227304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3" name="Text Placeholder 2"/>
          <p:cNvSpPr>
            <a:spLocks noGrp="1"/>
          </p:cNvSpPr>
          <p:nvPr>
            <p:ph type="body" sz="quarter" idx="10"/>
          </p:nvPr>
        </p:nvSpPr>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4" name="Text Placeholder 3"/>
          <p:cNvSpPr>
            <a:spLocks noGrp="1"/>
          </p:cNvSpPr>
          <p:nvPr>
            <p:ph type="body" sz="quarter" idx="11"/>
          </p:nvPr>
        </p:nvSpPr>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5" name="Text Placeholder 4"/>
          <p:cNvSpPr>
            <a:spLocks noGrp="1"/>
          </p:cNvSpPr>
          <p:nvPr>
            <p:ph type="body" sz="quarter" idx="12"/>
          </p:nvPr>
        </p:nvSpPr>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6" name="Text Placeholder 5"/>
          <p:cNvSpPr>
            <a:spLocks noGrp="1"/>
          </p:cNvSpPr>
          <p:nvPr>
            <p:ph type="body" sz="quarter" idx="13"/>
          </p:nvPr>
        </p:nvSpPr>
        <p:spPr/>
        <p:txBody>
          <a:bodyPr/>
          <a:lstStyle/>
          <a:p>
            <a:r>
              <a:rPr lang="en-US" dirty="0"/>
              <a:t>Follow us on Pinterest and pin ideas to use in your classroom, Pinterest.com/</a:t>
            </a:r>
            <a:r>
              <a:rPr lang="en-US" dirty="0" err="1"/>
              <a:t>NeedProject</a:t>
            </a:r>
            <a:r>
              <a:rPr lang="en-US" dirty="0"/>
              <a:t>. </a:t>
            </a:r>
          </a:p>
          <a:p>
            <a:endParaRPr lang="en-US" dirty="0"/>
          </a:p>
        </p:txBody>
      </p:sp>
      <p:sp>
        <p:nvSpPr>
          <p:cNvPr id="8" name="Footer Placeholder 4">
            <a:extLst>
              <a:ext uri="{FF2B5EF4-FFF2-40B4-BE49-F238E27FC236}">
                <a16:creationId xmlns:a16="http://schemas.microsoft.com/office/drawing/2014/main" id="{A7D7450F-A193-459B-A5E3-0F5A60DAAAF2}"/>
              </a:ext>
            </a:extLst>
          </p:cNvPr>
          <p:cNvSpPr txBox="1">
            <a:spLocks/>
          </p:cNvSpPr>
          <p:nvPr/>
        </p:nvSpPr>
        <p:spPr>
          <a:xfrm>
            <a:off x="1431745" y="6513689"/>
            <a:ext cx="2999146" cy="3443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a:solidFill>
                  <a:schemeClr val="bg1">
                    <a:lumMod val="50000"/>
                  </a:schemeClr>
                </a:solidFill>
              </a:rPr>
              <a:t>Exploring Coal - 2018 ©The NEED Project </a:t>
            </a:r>
            <a:endParaRPr lang="en-US" sz="1200" dirty="0">
              <a:solidFill>
                <a:schemeClr val="bg1">
                  <a:lumMod val="50000"/>
                </a:schemeClr>
              </a:solidFill>
            </a:endParaRPr>
          </a:p>
        </p:txBody>
      </p:sp>
    </p:spTree>
    <p:extLst>
      <p:ext uri="{BB962C8B-B14F-4D97-AF65-F5344CB8AC3E}">
        <p14:creationId xmlns:p14="http://schemas.microsoft.com/office/powerpoint/2010/main" val="161000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 of Coal Formation</a:t>
            </a:r>
          </a:p>
        </p:txBody>
      </p:sp>
      <p:sp>
        <p:nvSpPr>
          <p:cNvPr id="4" name="Right Arrow 14"/>
          <p:cNvSpPr/>
          <p:nvPr/>
        </p:nvSpPr>
        <p:spPr>
          <a:xfrm>
            <a:off x="887881" y="1108753"/>
            <a:ext cx="10499592" cy="762000"/>
          </a:xfrm>
          <a:prstGeom prst="rightArrow">
            <a:avLst/>
          </a:prstGeom>
          <a:gradFill>
            <a:gsLst>
              <a:gs pos="0">
                <a:srgbClr val="C00000"/>
              </a:gs>
              <a:gs pos="69000">
                <a:srgbClr val="FFC000"/>
              </a:gs>
              <a:gs pos="38000">
                <a:srgbClr val="FF0000"/>
              </a:gs>
              <a:gs pos="100000">
                <a:srgbClr val="FFFF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396" b="95495" l="2639" r="93267"/>
                    </a14:imgEffect>
                  </a14:imgLayer>
                </a14:imgProps>
              </a:ext>
              <a:ext uri="{28A0092B-C50C-407E-A947-70E740481C1C}">
                <a14:useLocalDpi xmlns:a14="http://schemas.microsoft.com/office/drawing/2010/main" val="0"/>
              </a:ext>
            </a:extLst>
          </a:blip>
          <a:stretch>
            <a:fillRect/>
          </a:stretch>
        </p:blipFill>
        <p:spPr>
          <a:xfrm>
            <a:off x="861722" y="1556327"/>
            <a:ext cx="2895600" cy="2075282"/>
          </a:xfrm>
          <a:prstGeom prst="rect">
            <a:avLst/>
          </a:prstGeom>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21940" t="37022" r="30000" b="7518"/>
          <a:stretch/>
        </p:blipFill>
        <p:spPr>
          <a:xfrm>
            <a:off x="2955762" y="3831533"/>
            <a:ext cx="2666999" cy="2051767"/>
          </a:xfrm>
          <a:prstGeom prst="rect">
            <a:avLst/>
          </a:prstGeom>
        </p:spPr>
      </p:pic>
      <p:pic>
        <p:nvPicPr>
          <p:cNvPr id="7" name="Picture 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791" t="10989" r="23134" b="10092"/>
          <a:stretch/>
        </p:blipFill>
        <p:spPr>
          <a:xfrm>
            <a:off x="5756057" y="1435791"/>
            <a:ext cx="2971800" cy="2402685"/>
          </a:xfrm>
          <a:prstGeom prst="rect">
            <a:avLst/>
          </a:prstGeom>
        </p:spPr>
      </p:pic>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2790" b="93754" l="5699" r="91452"/>
                    </a14:imgEffect>
                  </a14:imgLayer>
                </a14:imgProps>
              </a:ext>
              <a:ext uri="{28A0092B-C50C-407E-A947-70E740481C1C}">
                <a14:useLocalDpi xmlns:a14="http://schemas.microsoft.com/office/drawing/2010/main" val="0"/>
              </a:ext>
            </a:extLst>
          </a:blip>
          <a:stretch>
            <a:fillRect/>
          </a:stretch>
        </p:blipFill>
        <p:spPr>
          <a:xfrm>
            <a:off x="9474489" y="3336435"/>
            <a:ext cx="2110514" cy="2362200"/>
          </a:xfrm>
          <a:prstGeom prst="rect">
            <a:avLst/>
          </a:prstGeom>
        </p:spPr>
      </p:pic>
      <p:sp>
        <p:nvSpPr>
          <p:cNvPr id="9" name="Right Arrow 6"/>
          <p:cNvSpPr/>
          <p:nvPr/>
        </p:nvSpPr>
        <p:spPr>
          <a:xfrm rot="4356995">
            <a:off x="2248870" y="3396068"/>
            <a:ext cx="908159" cy="471081"/>
          </a:xfrm>
          <a:prstGeom prst="right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7"/>
          <p:cNvSpPr/>
          <p:nvPr/>
        </p:nvSpPr>
        <p:spPr>
          <a:xfrm rot="19183433">
            <a:off x="4972111" y="3323695"/>
            <a:ext cx="908159" cy="471081"/>
          </a:xfrm>
          <a:prstGeom prst="rightArrow">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8"/>
          <p:cNvSpPr/>
          <p:nvPr/>
        </p:nvSpPr>
        <p:spPr>
          <a:xfrm rot="2020964">
            <a:off x="8713893" y="3656940"/>
            <a:ext cx="908159" cy="471081"/>
          </a:xfrm>
          <a:prstGeom prst="rightArrow">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9"/>
          <p:cNvSpPr/>
          <p:nvPr/>
        </p:nvSpPr>
        <p:spPr>
          <a:xfrm>
            <a:off x="861722" y="5604553"/>
            <a:ext cx="10525751" cy="914400"/>
          </a:xfrm>
          <a:prstGeom prst="rightArrow">
            <a:avLst/>
          </a:prstGeom>
          <a:gradFill flip="none" rotWithShape="1">
            <a:gsLst>
              <a:gs pos="0">
                <a:srgbClr val="5C732F"/>
              </a:gs>
              <a:gs pos="50000">
                <a:schemeClr val="bg2">
                  <a:lumMod val="2500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Increasing Time and Pressure</a:t>
            </a:r>
          </a:p>
        </p:txBody>
      </p:sp>
      <p:sp>
        <p:nvSpPr>
          <p:cNvPr id="13" name="TextBox 12"/>
          <p:cNvSpPr txBox="1"/>
          <p:nvPr/>
        </p:nvSpPr>
        <p:spPr>
          <a:xfrm>
            <a:off x="1979944" y="2409302"/>
            <a:ext cx="659155" cy="369332"/>
          </a:xfrm>
          <a:prstGeom prst="rect">
            <a:avLst/>
          </a:prstGeom>
          <a:noFill/>
        </p:spPr>
        <p:txBody>
          <a:bodyPr wrap="none" rtlCol="0">
            <a:spAutoFit/>
          </a:bodyPr>
          <a:lstStyle/>
          <a:p>
            <a:r>
              <a:rPr lang="en-US" dirty="0">
                <a:solidFill>
                  <a:schemeClr val="bg1"/>
                </a:solidFill>
              </a:rPr>
              <a:t>Peat</a:t>
            </a:r>
          </a:p>
        </p:txBody>
      </p:sp>
      <p:sp>
        <p:nvSpPr>
          <p:cNvPr id="14" name="TextBox 13"/>
          <p:cNvSpPr txBox="1"/>
          <p:nvPr/>
        </p:nvSpPr>
        <p:spPr>
          <a:xfrm>
            <a:off x="3765882" y="4542810"/>
            <a:ext cx="864339" cy="369332"/>
          </a:xfrm>
          <a:prstGeom prst="rect">
            <a:avLst/>
          </a:prstGeom>
          <a:noFill/>
        </p:spPr>
        <p:txBody>
          <a:bodyPr wrap="none" rtlCol="0">
            <a:spAutoFit/>
          </a:bodyPr>
          <a:lstStyle/>
          <a:p>
            <a:r>
              <a:rPr lang="en-US" dirty="0">
                <a:solidFill>
                  <a:schemeClr val="bg1"/>
                </a:solidFill>
              </a:rPr>
              <a:t>Lignite</a:t>
            </a:r>
          </a:p>
        </p:txBody>
      </p:sp>
      <p:sp>
        <p:nvSpPr>
          <p:cNvPr id="15" name="TextBox 14"/>
          <p:cNvSpPr txBox="1"/>
          <p:nvPr/>
        </p:nvSpPr>
        <p:spPr>
          <a:xfrm>
            <a:off x="6578955" y="2605333"/>
            <a:ext cx="1326004" cy="369332"/>
          </a:xfrm>
          <a:prstGeom prst="rect">
            <a:avLst/>
          </a:prstGeom>
          <a:noFill/>
        </p:spPr>
        <p:txBody>
          <a:bodyPr wrap="none" rtlCol="0">
            <a:spAutoFit/>
          </a:bodyPr>
          <a:lstStyle/>
          <a:p>
            <a:r>
              <a:rPr lang="en-US" dirty="0">
                <a:solidFill>
                  <a:schemeClr val="bg1"/>
                </a:solidFill>
              </a:rPr>
              <a:t>Bituminous</a:t>
            </a:r>
          </a:p>
        </p:txBody>
      </p:sp>
      <p:sp>
        <p:nvSpPr>
          <p:cNvPr id="16" name="TextBox 15"/>
          <p:cNvSpPr txBox="1"/>
          <p:nvPr/>
        </p:nvSpPr>
        <p:spPr>
          <a:xfrm>
            <a:off x="9918040" y="4488085"/>
            <a:ext cx="1223412" cy="369332"/>
          </a:xfrm>
          <a:prstGeom prst="rect">
            <a:avLst/>
          </a:prstGeom>
          <a:noFill/>
        </p:spPr>
        <p:txBody>
          <a:bodyPr wrap="none" rtlCol="0">
            <a:spAutoFit/>
          </a:bodyPr>
          <a:lstStyle/>
          <a:p>
            <a:r>
              <a:rPr lang="en-US" dirty="0">
                <a:solidFill>
                  <a:schemeClr val="bg1"/>
                </a:solidFill>
              </a:rPr>
              <a:t>Anthracite</a:t>
            </a:r>
          </a:p>
        </p:txBody>
      </p:sp>
      <p:sp>
        <p:nvSpPr>
          <p:cNvPr id="17" name="Teardrop 16"/>
          <p:cNvSpPr/>
          <p:nvPr/>
        </p:nvSpPr>
        <p:spPr>
          <a:xfrm rot="18917842">
            <a:off x="1021170" y="2795136"/>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rot="18917842">
            <a:off x="1281976" y="3191120"/>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rot="18917842">
            <a:off x="915761" y="3344101"/>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rot="18917842">
            <a:off x="1267192" y="3712953"/>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18917842">
            <a:off x="10972991" y="3065594"/>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18917842">
            <a:off x="7055997" y="3865352"/>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rot="18917842">
            <a:off x="7491139" y="3922057"/>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23"/>
          <p:cNvSpPr/>
          <p:nvPr/>
        </p:nvSpPr>
        <p:spPr>
          <a:xfrm rot="18917842">
            <a:off x="2731515" y="4876060"/>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p:cNvSpPr/>
          <p:nvPr/>
        </p:nvSpPr>
        <p:spPr>
          <a:xfrm rot="18917842">
            <a:off x="2992321" y="5272044"/>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rot="18917842">
            <a:off x="2626106" y="5425025"/>
            <a:ext cx="336921" cy="35905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192517" y="1293876"/>
            <a:ext cx="2916183" cy="369332"/>
          </a:xfrm>
          <a:prstGeom prst="rect">
            <a:avLst/>
          </a:prstGeom>
          <a:noFill/>
        </p:spPr>
        <p:txBody>
          <a:bodyPr wrap="none" rtlCol="0">
            <a:spAutoFit/>
          </a:bodyPr>
          <a:lstStyle/>
          <a:p>
            <a:r>
              <a:rPr lang="en-US" dirty="0"/>
              <a:t>Increasing Energy Content</a:t>
            </a:r>
          </a:p>
        </p:txBody>
      </p:sp>
      <p:sp>
        <p:nvSpPr>
          <p:cNvPr id="29" name="Footer Placeholder 4">
            <a:extLst>
              <a:ext uri="{FF2B5EF4-FFF2-40B4-BE49-F238E27FC236}">
                <a16:creationId xmlns:a16="http://schemas.microsoft.com/office/drawing/2014/main" id="{C6CBB70B-42CB-4A89-9913-3EC02D598D64}"/>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248578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50583670-98AC-414F-B121-166E4547437C}"/>
              </a:ext>
            </a:extLst>
          </p:cNvPr>
          <p:cNvSpPr>
            <a:spLocks noGrp="1"/>
          </p:cNvSpPr>
          <p:nvPr>
            <p:ph type="title"/>
          </p:nvPr>
        </p:nvSpPr>
        <p:spPr>
          <a:xfrm>
            <a:off x="541318" y="163244"/>
            <a:ext cx="4992584" cy="1629930"/>
          </a:xfrm>
        </p:spPr>
        <p:txBody>
          <a:bodyPr>
            <a:normAutofit/>
          </a:bodyPr>
          <a:lstStyle/>
          <a:p>
            <a:r>
              <a:rPr lang="en-US" dirty="0"/>
              <a:t>U.S. Coal Production by rank, 2017</a:t>
            </a:r>
          </a:p>
        </p:txBody>
      </p:sp>
      <p:pic>
        <p:nvPicPr>
          <p:cNvPr id="30" name="Picture 29" descr="A close up of a logo&#10;&#10;Description generated with high confidence">
            <a:extLst>
              <a:ext uri="{FF2B5EF4-FFF2-40B4-BE49-F238E27FC236}">
                <a16:creationId xmlns:a16="http://schemas.microsoft.com/office/drawing/2014/main" id="{420E87F2-62D3-42F6-8EA1-C3711BC8382E}"/>
              </a:ext>
            </a:extLst>
          </p:cNvPr>
          <p:cNvPicPr>
            <a:picLocks noChangeAspect="1"/>
          </p:cNvPicPr>
          <p:nvPr/>
        </p:nvPicPr>
        <p:blipFill rotWithShape="1">
          <a:blip r:embed="rId3">
            <a:extLst>
              <a:ext uri="{28A0092B-C50C-407E-A947-70E740481C1C}">
                <a14:useLocalDpi xmlns:a14="http://schemas.microsoft.com/office/drawing/2010/main" val="0"/>
              </a:ext>
            </a:extLst>
          </a:blip>
          <a:srcRect t="12165"/>
          <a:stretch/>
        </p:blipFill>
        <p:spPr>
          <a:xfrm>
            <a:off x="4758693" y="1452576"/>
            <a:ext cx="7433307" cy="4980923"/>
          </a:xfrm>
          <a:prstGeom prst="rect">
            <a:avLst/>
          </a:prstGeom>
        </p:spPr>
      </p:pic>
      <p:sp>
        <p:nvSpPr>
          <p:cNvPr id="31" name="Footer Placeholder 4">
            <a:extLst>
              <a:ext uri="{FF2B5EF4-FFF2-40B4-BE49-F238E27FC236}">
                <a16:creationId xmlns:a16="http://schemas.microsoft.com/office/drawing/2014/main" id="{F754DBD4-C8A3-4664-B6EE-4DA09175452A}"/>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32536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eed-media.smugmug.com/Graphics/Graphics/i-vZ8TKZd/0/O/Types-of-Coal-M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36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a:xfrm>
            <a:off x="92771" y="161122"/>
            <a:ext cx="2916647" cy="764853"/>
          </a:xfrm>
        </p:spPr>
        <p:txBody>
          <a:bodyPr>
            <a:normAutofit/>
          </a:bodyPr>
          <a:lstStyle/>
          <a:p>
            <a:r>
              <a:rPr lang="en-US" sz="3600" i="0" dirty="0"/>
              <a:t>Coal Mining</a:t>
            </a:r>
          </a:p>
        </p:txBody>
      </p:sp>
    </p:spTree>
    <p:extLst>
      <p:ext uri="{BB962C8B-B14F-4D97-AF65-F5344CB8AC3E}">
        <p14:creationId xmlns:p14="http://schemas.microsoft.com/office/powerpoint/2010/main" val="339818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3" y="499152"/>
            <a:ext cx="3651607" cy="1387475"/>
          </a:xfrm>
        </p:spPr>
        <p:txBody>
          <a:bodyPr>
            <a:normAutofit fontScale="90000"/>
          </a:bodyPr>
          <a:lstStyle/>
          <a:p>
            <a:r>
              <a:rPr lang="en-US" dirty="0"/>
              <a:t>Top Ten States Coal Reserves, 2017</a:t>
            </a:r>
          </a:p>
        </p:txBody>
      </p:sp>
      <p:graphicFrame>
        <p:nvGraphicFramePr>
          <p:cNvPr id="4" name="Table 3"/>
          <p:cNvGraphicFramePr>
            <a:graphicFrameLocks noGrp="1"/>
          </p:cNvGraphicFramePr>
          <p:nvPr>
            <p:extLst>
              <p:ext uri="{D42A27DB-BD31-4B8C-83A1-F6EECF244321}">
                <p14:modId xmlns:p14="http://schemas.microsoft.com/office/powerpoint/2010/main" val="3002956018"/>
              </p:ext>
            </p:extLst>
          </p:nvPr>
        </p:nvGraphicFramePr>
        <p:xfrm>
          <a:off x="5529208" y="499152"/>
          <a:ext cx="5617798" cy="579063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08899">
                  <a:extLst>
                    <a:ext uri="{9D8B030D-6E8A-4147-A177-3AD203B41FA5}">
                      <a16:colId xmlns:a16="http://schemas.microsoft.com/office/drawing/2014/main" val="20000"/>
                    </a:ext>
                  </a:extLst>
                </a:gridCol>
                <a:gridCol w="2808899">
                  <a:extLst>
                    <a:ext uri="{9D8B030D-6E8A-4147-A177-3AD203B41FA5}">
                      <a16:colId xmlns:a16="http://schemas.microsoft.com/office/drawing/2014/main" val="20001"/>
                    </a:ext>
                  </a:extLst>
                </a:gridCol>
              </a:tblGrid>
              <a:tr h="512501">
                <a:tc gridSpan="2">
                  <a:txBody>
                    <a:bodyPr/>
                    <a:lstStyle/>
                    <a:p>
                      <a:r>
                        <a:rPr lang="en-US" sz="2600" dirty="0"/>
                        <a:t>Estimated Recoverable Reserves</a:t>
                      </a:r>
                    </a:p>
                  </a:txBody>
                  <a:tcPr marL="118269" marR="118269" marT="59135" marB="59135"/>
                </a:tc>
                <a:tc hMerge="1">
                  <a:txBody>
                    <a:bodyPr/>
                    <a:lstStyle/>
                    <a:p>
                      <a:endParaRPr lang="en-US" dirty="0"/>
                    </a:p>
                  </a:txBody>
                  <a:tcPr/>
                </a:tc>
                <a:extLst>
                  <a:ext uri="{0D108BD9-81ED-4DB2-BD59-A6C34878D82A}">
                    <a16:rowId xmlns:a16="http://schemas.microsoft.com/office/drawing/2014/main" val="10000"/>
                  </a:ext>
                </a:extLst>
              </a:tr>
              <a:tr h="479648">
                <a:tc>
                  <a:txBody>
                    <a:bodyPr/>
                    <a:lstStyle/>
                    <a:p>
                      <a:r>
                        <a:rPr lang="en-US" sz="2300" b="1" dirty="0"/>
                        <a:t>State</a:t>
                      </a:r>
                    </a:p>
                  </a:txBody>
                  <a:tcPr marL="118269" marR="118269" marT="59135" marB="59135">
                    <a:solidFill>
                      <a:schemeClr val="accent1"/>
                    </a:solidFill>
                  </a:tcPr>
                </a:tc>
                <a:tc>
                  <a:txBody>
                    <a:bodyPr/>
                    <a:lstStyle/>
                    <a:p>
                      <a:pPr algn="ctr"/>
                      <a:r>
                        <a:rPr lang="en-US" sz="2300" b="1" dirty="0"/>
                        <a:t>Million</a:t>
                      </a:r>
                      <a:r>
                        <a:rPr lang="en-US" sz="2300" b="1" baseline="0" dirty="0"/>
                        <a:t> Short Tons</a:t>
                      </a:r>
                      <a:endParaRPr lang="en-US" sz="2300" b="1" dirty="0"/>
                    </a:p>
                  </a:txBody>
                  <a:tcPr marL="118269" marR="118269" marT="59135" marB="59135">
                    <a:solidFill>
                      <a:schemeClr val="accent1"/>
                    </a:solidFill>
                  </a:tcPr>
                </a:tc>
                <a:extLst>
                  <a:ext uri="{0D108BD9-81ED-4DB2-BD59-A6C34878D82A}">
                    <a16:rowId xmlns:a16="http://schemas.microsoft.com/office/drawing/2014/main" val="10001"/>
                  </a:ext>
                </a:extLst>
              </a:tr>
              <a:tr h="479648">
                <a:tc>
                  <a:txBody>
                    <a:bodyPr/>
                    <a:lstStyle/>
                    <a:p>
                      <a:r>
                        <a:rPr lang="en-US" sz="2300" dirty="0"/>
                        <a:t>Montana</a:t>
                      </a:r>
                    </a:p>
                  </a:txBody>
                  <a:tcPr marL="118269" marR="118269" marT="59135" marB="59135"/>
                </a:tc>
                <a:tc>
                  <a:txBody>
                    <a:bodyPr/>
                    <a:lstStyle/>
                    <a:p>
                      <a:pPr algn="ctr"/>
                      <a:r>
                        <a:rPr lang="en-US" sz="2300" dirty="0"/>
                        <a:t>74,443</a:t>
                      </a:r>
                    </a:p>
                  </a:txBody>
                  <a:tcPr marL="118269" marR="118269" marT="59135" marB="59135"/>
                </a:tc>
                <a:extLst>
                  <a:ext uri="{0D108BD9-81ED-4DB2-BD59-A6C34878D82A}">
                    <a16:rowId xmlns:a16="http://schemas.microsoft.com/office/drawing/2014/main" val="10002"/>
                  </a:ext>
                </a:extLst>
              </a:tr>
              <a:tr h="479648">
                <a:tc>
                  <a:txBody>
                    <a:bodyPr/>
                    <a:lstStyle/>
                    <a:p>
                      <a:r>
                        <a:rPr lang="en-US" sz="2300" dirty="0"/>
                        <a:t>Illinois</a:t>
                      </a:r>
                    </a:p>
                  </a:txBody>
                  <a:tcPr marL="118269" marR="118269" marT="59135" marB="59135"/>
                </a:tc>
                <a:tc>
                  <a:txBody>
                    <a:bodyPr/>
                    <a:lstStyle/>
                    <a:p>
                      <a:pPr algn="ctr"/>
                      <a:r>
                        <a:rPr lang="en-US" sz="2300" dirty="0"/>
                        <a:t>37,669</a:t>
                      </a:r>
                    </a:p>
                  </a:txBody>
                  <a:tcPr marL="118269" marR="118269" marT="59135" marB="59135"/>
                </a:tc>
                <a:extLst>
                  <a:ext uri="{0D108BD9-81ED-4DB2-BD59-A6C34878D82A}">
                    <a16:rowId xmlns:a16="http://schemas.microsoft.com/office/drawing/2014/main" val="10003"/>
                  </a:ext>
                </a:extLst>
              </a:tr>
              <a:tr h="479648">
                <a:tc>
                  <a:txBody>
                    <a:bodyPr/>
                    <a:lstStyle/>
                    <a:p>
                      <a:r>
                        <a:rPr lang="en-US" sz="2300" dirty="0"/>
                        <a:t>Wyoming</a:t>
                      </a:r>
                    </a:p>
                  </a:txBody>
                  <a:tcPr marL="118269" marR="118269" marT="59135" marB="59135"/>
                </a:tc>
                <a:tc>
                  <a:txBody>
                    <a:bodyPr/>
                    <a:lstStyle/>
                    <a:p>
                      <a:pPr algn="ctr"/>
                      <a:r>
                        <a:rPr lang="en-US" sz="2300" dirty="0"/>
                        <a:t>35,576</a:t>
                      </a:r>
                    </a:p>
                  </a:txBody>
                  <a:tcPr marL="118269" marR="118269" marT="59135" marB="59135"/>
                </a:tc>
                <a:extLst>
                  <a:ext uri="{0D108BD9-81ED-4DB2-BD59-A6C34878D82A}">
                    <a16:rowId xmlns:a16="http://schemas.microsoft.com/office/drawing/2014/main" val="10004"/>
                  </a:ext>
                </a:extLst>
              </a:tr>
              <a:tr h="479648">
                <a:tc>
                  <a:txBody>
                    <a:bodyPr/>
                    <a:lstStyle/>
                    <a:p>
                      <a:r>
                        <a:rPr lang="en-US" sz="2300" dirty="0"/>
                        <a:t>West Virginia</a:t>
                      </a:r>
                    </a:p>
                  </a:txBody>
                  <a:tcPr marL="118269" marR="118269" marT="59135" marB="59135"/>
                </a:tc>
                <a:tc>
                  <a:txBody>
                    <a:bodyPr/>
                    <a:lstStyle/>
                    <a:p>
                      <a:pPr algn="ctr"/>
                      <a:r>
                        <a:rPr lang="en-US" sz="2300" dirty="0"/>
                        <a:t>16,520</a:t>
                      </a:r>
                    </a:p>
                  </a:txBody>
                  <a:tcPr marL="118269" marR="118269" marT="59135" marB="59135"/>
                </a:tc>
                <a:extLst>
                  <a:ext uri="{0D108BD9-81ED-4DB2-BD59-A6C34878D82A}">
                    <a16:rowId xmlns:a16="http://schemas.microsoft.com/office/drawing/2014/main" val="10005"/>
                  </a:ext>
                </a:extLst>
              </a:tr>
              <a:tr h="479648">
                <a:tc>
                  <a:txBody>
                    <a:bodyPr/>
                    <a:lstStyle/>
                    <a:p>
                      <a:r>
                        <a:rPr lang="en-US" sz="2300" dirty="0"/>
                        <a:t>Kentucky</a:t>
                      </a:r>
                    </a:p>
                  </a:txBody>
                  <a:tcPr marL="118269" marR="118269" marT="59135" marB="59135"/>
                </a:tc>
                <a:tc>
                  <a:txBody>
                    <a:bodyPr/>
                    <a:lstStyle/>
                    <a:p>
                      <a:pPr algn="ctr"/>
                      <a:r>
                        <a:rPr lang="en-US" sz="2300" dirty="0"/>
                        <a:t>13,947</a:t>
                      </a:r>
                    </a:p>
                  </a:txBody>
                  <a:tcPr marL="118269" marR="118269" marT="59135" marB="59135"/>
                </a:tc>
                <a:extLst>
                  <a:ext uri="{0D108BD9-81ED-4DB2-BD59-A6C34878D82A}">
                    <a16:rowId xmlns:a16="http://schemas.microsoft.com/office/drawing/2014/main" val="10006"/>
                  </a:ext>
                </a:extLst>
              </a:tr>
              <a:tr h="479648">
                <a:tc>
                  <a:txBody>
                    <a:bodyPr/>
                    <a:lstStyle/>
                    <a:p>
                      <a:r>
                        <a:rPr lang="en-US" sz="2300" dirty="0"/>
                        <a:t>Ohio</a:t>
                      </a:r>
                    </a:p>
                  </a:txBody>
                  <a:tcPr marL="118269" marR="118269" marT="59135" marB="59135"/>
                </a:tc>
                <a:tc>
                  <a:txBody>
                    <a:bodyPr/>
                    <a:lstStyle/>
                    <a:p>
                      <a:pPr algn="ctr"/>
                      <a:r>
                        <a:rPr lang="en-US" sz="2300" dirty="0"/>
                        <a:t>11,256</a:t>
                      </a:r>
                    </a:p>
                  </a:txBody>
                  <a:tcPr marL="118269" marR="118269" marT="59135" marB="59135"/>
                </a:tc>
                <a:extLst>
                  <a:ext uri="{0D108BD9-81ED-4DB2-BD59-A6C34878D82A}">
                    <a16:rowId xmlns:a16="http://schemas.microsoft.com/office/drawing/2014/main" val="10007"/>
                  </a:ext>
                </a:extLst>
              </a:tr>
              <a:tr h="479648">
                <a:tc>
                  <a:txBody>
                    <a:bodyPr/>
                    <a:lstStyle/>
                    <a:p>
                      <a:r>
                        <a:rPr lang="en-US" sz="2300" dirty="0"/>
                        <a:t>Pennsylvania</a:t>
                      </a:r>
                    </a:p>
                  </a:txBody>
                  <a:tcPr marL="118269" marR="118269" marT="59135" marB="59135"/>
                </a:tc>
                <a:tc>
                  <a:txBody>
                    <a:bodyPr/>
                    <a:lstStyle/>
                    <a:p>
                      <a:pPr algn="ctr"/>
                      <a:r>
                        <a:rPr lang="en-US" sz="2300" dirty="0"/>
                        <a:t>11,057</a:t>
                      </a:r>
                    </a:p>
                  </a:txBody>
                  <a:tcPr marL="118269" marR="118269" marT="59135" marB="59135"/>
                </a:tc>
                <a:extLst>
                  <a:ext uri="{0D108BD9-81ED-4DB2-BD59-A6C34878D82A}">
                    <a16:rowId xmlns:a16="http://schemas.microsoft.com/office/drawing/2014/main" val="10008"/>
                  </a:ext>
                </a:extLst>
              </a:tr>
              <a:tr h="479648">
                <a:tc>
                  <a:txBody>
                    <a:bodyPr/>
                    <a:lstStyle/>
                    <a:p>
                      <a:r>
                        <a:rPr lang="en-US" sz="2300" dirty="0"/>
                        <a:t>Colorado</a:t>
                      </a:r>
                    </a:p>
                  </a:txBody>
                  <a:tcPr marL="118269" marR="118269" marT="59135" marB="59135"/>
                </a:tc>
                <a:tc>
                  <a:txBody>
                    <a:bodyPr/>
                    <a:lstStyle/>
                    <a:p>
                      <a:pPr algn="ctr"/>
                      <a:r>
                        <a:rPr lang="en-US" sz="2300" dirty="0"/>
                        <a:t>9,464</a:t>
                      </a:r>
                    </a:p>
                  </a:txBody>
                  <a:tcPr marL="118269" marR="118269" marT="59135" marB="59135"/>
                </a:tc>
                <a:extLst>
                  <a:ext uri="{0D108BD9-81ED-4DB2-BD59-A6C34878D82A}">
                    <a16:rowId xmlns:a16="http://schemas.microsoft.com/office/drawing/2014/main" val="10009"/>
                  </a:ext>
                </a:extLst>
              </a:tr>
              <a:tr h="479648">
                <a:tc>
                  <a:txBody>
                    <a:bodyPr/>
                    <a:lstStyle/>
                    <a:p>
                      <a:r>
                        <a:rPr lang="en-US" sz="2300" dirty="0"/>
                        <a:t>Texas</a:t>
                      </a:r>
                    </a:p>
                  </a:txBody>
                  <a:tcPr marL="118269" marR="118269" marT="59135" marB="59135"/>
                </a:tc>
                <a:tc>
                  <a:txBody>
                    <a:bodyPr/>
                    <a:lstStyle/>
                    <a:p>
                      <a:pPr algn="ctr"/>
                      <a:r>
                        <a:rPr lang="en-US" sz="2300" dirty="0"/>
                        <a:t>9,064</a:t>
                      </a:r>
                    </a:p>
                  </a:txBody>
                  <a:tcPr marL="118269" marR="118269" marT="59135" marB="59135"/>
                </a:tc>
                <a:extLst>
                  <a:ext uri="{0D108BD9-81ED-4DB2-BD59-A6C34878D82A}">
                    <a16:rowId xmlns:a16="http://schemas.microsoft.com/office/drawing/2014/main" val="10010"/>
                  </a:ext>
                </a:extLst>
              </a:tr>
              <a:tr h="479648">
                <a:tc>
                  <a:txBody>
                    <a:bodyPr/>
                    <a:lstStyle/>
                    <a:p>
                      <a:r>
                        <a:rPr lang="en-US" sz="2300" dirty="0"/>
                        <a:t>New Mexico</a:t>
                      </a:r>
                    </a:p>
                  </a:txBody>
                  <a:tcPr marL="118269" marR="118269" marT="59135" marB="59135"/>
                </a:tc>
                <a:tc>
                  <a:txBody>
                    <a:bodyPr/>
                    <a:lstStyle/>
                    <a:p>
                      <a:pPr algn="ctr"/>
                      <a:r>
                        <a:rPr lang="en-US" sz="2300" dirty="0"/>
                        <a:t>6,753</a:t>
                      </a:r>
                    </a:p>
                  </a:txBody>
                  <a:tcPr marL="118269" marR="118269" marT="59135" marB="59135"/>
                </a:tc>
                <a:extLst>
                  <a:ext uri="{0D108BD9-81ED-4DB2-BD59-A6C34878D82A}">
                    <a16:rowId xmlns:a16="http://schemas.microsoft.com/office/drawing/2014/main" val="10011"/>
                  </a:ext>
                </a:extLst>
              </a:tr>
            </a:tbl>
          </a:graphicData>
        </a:graphic>
      </p:graphicFrame>
      <p:sp>
        <p:nvSpPr>
          <p:cNvPr id="5" name="TextBox 4"/>
          <p:cNvSpPr txBox="1"/>
          <p:nvPr/>
        </p:nvSpPr>
        <p:spPr>
          <a:xfrm>
            <a:off x="159574" y="6174182"/>
            <a:ext cx="1479892" cy="369332"/>
          </a:xfrm>
          <a:prstGeom prst="rect">
            <a:avLst/>
          </a:prstGeom>
          <a:noFill/>
        </p:spPr>
        <p:txBody>
          <a:bodyPr wrap="none" rtlCol="0">
            <a:spAutoFit/>
          </a:bodyPr>
          <a:lstStyle/>
          <a:p>
            <a:r>
              <a:rPr lang="en-US" dirty="0"/>
              <a:t>Source:  EIA</a:t>
            </a:r>
          </a:p>
        </p:txBody>
      </p:sp>
      <p:sp>
        <p:nvSpPr>
          <p:cNvPr id="7" name="Footer Placeholder 4">
            <a:extLst>
              <a:ext uri="{FF2B5EF4-FFF2-40B4-BE49-F238E27FC236}">
                <a16:creationId xmlns:a16="http://schemas.microsoft.com/office/drawing/2014/main" id="{0315D342-ACA4-4484-AC44-7EE7FBD73995}"/>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421603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85" y="378209"/>
            <a:ext cx="7925789" cy="1066419"/>
          </a:xfrm>
        </p:spPr>
        <p:txBody>
          <a:bodyPr/>
          <a:lstStyle/>
          <a:p>
            <a:r>
              <a:rPr lang="en-US" dirty="0"/>
              <a:t>United States Coal Production </a:t>
            </a:r>
          </a:p>
        </p:txBody>
      </p:sp>
      <p:sp>
        <p:nvSpPr>
          <p:cNvPr id="5" name="TextBox 4"/>
          <p:cNvSpPr txBox="1"/>
          <p:nvPr/>
        </p:nvSpPr>
        <p:spPr>
          <a:xfrm>
            <a:off x="185057" y="6244368"/>
            <a:ext cx="1479892" cy="369332"/>
          </a:xfrm>
          <a:prstGeom prst="rect">
            <a:avLst/>
          </a:prstGeom>
          <a:noFill/>
        </p:spPr>
        <p:txBody>
          <a:bodyPr wrap="none" rtlCol="0">
            <a:spAutoFit/>
          </a:bodyPr>
          <a:lstStyle/>
          <a:p>
            <a:r>
              <a:rPr lang="en-US" dirty="0"/>
              <a:t>Source:  EIA</a:t>
            </a:r>
          </a:p>
        </p:txBody>
      </p:sp>
      <p:sp>
        <p:nvSpPr>
          <p:cNvPr id="7" name="Footer Placeholder 4">
            <a:extLst>
              <a:ext uri="{FF2B5EF4-FFF2-40B4-BE49-F238E27FC236}">
                <a16:creationId xmlns:a16="http://schemas.microsoft.com/office/drawing/2014/main" id="{A9171737-BD38-4573-9BE1-700BF66572BC}"/>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graphicFrame>
        <p:nvGraphicFramePr>
          <p:cNvPr id="6" name="Table 5">
            <a:extLst>
              <a:ext uri="{FF2B5EF4-FFF2-40B4-BE49-F238E27FC236}">
                <a16:creationId xmlns:a16="http://schemas.microsoft.com/office/drawing/2014/main" id="{E9E8A1DE-DD7B-4034-BE91-5E7F8E78850E}"/>
              </a:ext>
            </a:extLst>
          </p:cNvPr>
          <p:cNvGraphicFramePr>
            <a:graphicFrameLocks noGrp="1"/>
          </p:cNvGraphicFramePr>
          <p:nvPr>
            <p:extLst>
              <p:ext uri="{D42A27DB-BD31-4B8C-83A1-F6EECF244321}">
                <p14:modId xmlns:p14="http://schemas.microsoft.com/office/powerpoint/2010/main" val="3329386205"/>
              </p:ext>
            </p:extLst>
          </p:nvPr>
        </p:nvGraphicFramePr>
        <p:xfrm>
          <a:off x="925003" y="1659895"/>
          <a:ext cx="4940135" cy="2901280"/>
        </p:xfrm>
        <a:graphic>
          <a:graphicData uri="http://schemas.openxmlformats.org/drawingml/2006/table">
            <a:tbl>
              <a:tblPr>
                <a:tableStyleId>{22838BEF-8BB2-4498-84A7-C5851F593DF1}</a:tableStyleId>
              </a:tblPr>
              <a:tblGrid>
                <a:gridCol w="1733797">
                  <a:extLst>
                    <a:ext uri="{9D8B030D-6E8A-4147-A177-3AD203B41FA5}">
                      <a16:colId xmlns:a16="http://schemas.microsoft.com/office/drawing/2014/main" val="1603805599"/>
                    </a:ext>
                  </a:extLst>
                </a:gridCol>
                <a:gridCol w="3206338">
                  <a:extLst>
                    <a:ext uri="{9D8B030D-6E8A-4147-A177-3AD203B41FA5}">
                      <a16:colId xmlns:a16="http://schemas.microsoft.com/office/drawing/2014/main" val="1941841956"/>
                    </a:ext>
                  </a:extLst>
                </a:gridCol>
              </a:tblGrid>
              <a:tr h="818955">
                <a:tc>
                  <a:txBody>
                    <a:bodyPr/>
                    <a:lstStyle/>
                    <a:p>
                      <a:pPr algn="ctr" fontAlgn="b"/>
                      <a:r>
                        <a:rPr lang="en-US" sz="2400" b="1" u="none" strike="noStrike" dirty="0">
                          <a:effectLst/>
                        </a:rPr>
                        <a:t>State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Share of total U.S. Consumption, 2017</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7163541"/>
                  </a:ext>
                </a:extLst>
              </a:tr>
              <a:tr h="416465">
                <a:tc>
                  <a:txBody>
                    <a:bodyPr/>
                    <a:lstStyle/>
                    <a:p>
                      <a:pPr algn="l" fontAlgn="b"/>
                      <a:r>
                        <a:rPr lang="en-US" sz="2400" u="none" strike="noStrike" dirty="0">
                          <a:effectLst/>
                        </a:rPr>
                        <a:t>Wyoming</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6456293"/>
                  </a:ext>
                </a:extLst>
              </a:tr>
              <a:tr h="416465">
                <a:tc>
                  <a:txBody>
                    <a:bodyPr/>
                    <a:lstStyle/>
                    <a:p>
                      <a:pPr algn="l" fontAlgn="b"/>
                      <a:r>
                        <a:rPr lang="en-US" sz="2400" u="none" strike="noStrike" dirty="0">
                          <a:effectLst/>
                        </a:rPr>
                        <a:t>West Virginia</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6041028"/>
                  </a:ext>
                </a:extLst>
              </a:tr>
              <a:tr h="416465">
                <a:tc>
                  <a:txBody>
                    <a:bodyPr/>
                    <a:lstStyle/>
                    <a:p>
                      <a:pPr algn="l" fontAlgn="b"/>
                      <a:r>
                        <a:rPr lang="en-US" sz="2400" u="none" strike="noStrike">
                          <a:effectLst/>
                        </a:rPr>
                        <a:t>Pennsylvania</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1601335"/>
                  </a:ext>
                </a:extLst>
              </a:tr>
              <a:tr h="416465">
                <a:tc>
                  <a:txBody>
                    <a:bodyPr/>
                    <a:lstStyle/>
                    <a:p>
                      <a:pPr algn="l" fontAlgn="b"/>
                      <a:r>
                        <a:rPr lang="en-US" sz="2400" u="none" strike="noStrike">
                          <a:effectLst/>
                        </a:rPr>
                        <a:t>Illinois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4630672"/>
                  </a:ext>
                </a:extLst>
              </a:tr>
              <a:tr h="416465">
                <a:tc>
                  <a:txBody>
                    <a:bodyPr/>
                    <a:lstStyle/>
                    <a:p>
                      <a:pPr algn="l" fontAlgn="b"/>
                      <a:r>
                        <a:rPr lang="en-US" sz="2400" u="none" strike="noStrike">
                          <a:effectLst/>
                        </a:rPr>
                        <a:t>Kentucky </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8218089"/>
                  </a:ext>
                </a:extLst>
              </a:tr>
            </a:tbl>
          </a:graphicData>
        </a:graphic>
      </p:graphicFrame>
      <p:sp>
        <p:nvSpPr>
          <p:cNvPr id="8" name="Rectangle 7">
            <a:extLst>
              <a:ext uri="{FF2B5EF4-FFF2-40B4-BE49-F238E27FC236}">
                <a16:creationId xmlns:a16="http://schemas.microsoft.com/office/drawing/2014/main" id="{3B2BC0CA-CB7B-44D8-8350-94DBF6AE56B0}"/>
              </a:ext>
            </a:extLst>
          </p:cNvPr>
          <p:cNvSpPr/>
          <p:nvPr/>
        </p:nvSpPr>
        <p:spPr>
          <a:xfrm>
            <a:off x="6553978" y="1956373"/>
            <a:ext cx="4713019" cy="2308324"/>
          </a:xfrm>
          <a:prstGeom prst="rect">
            <a:avLst/>
          </a:prstGeom>
        </p:spPr>
        <p:txBody>
          <a:bodyPr wrap="square">
            <a:spAutoFit/>
          </a:bodyPr>
          <a:lstStyle/>
          <a:p>
            <a:r>
              <a:rPr lang="en-US" sz="2400" dirty="0">
                <a:latin typeface="Arial" panose="020B0604020202020204" pitchFamily="34" charset="0"/>
              </a:rPr>
              <a:t>In 2017, about 757 million short tons of coal were produced in 24 states.</a:t>
            </a:r>
          </a:p>
          <a:p>
            <a:endParaRPr lang="en-US" sz="2400" dirty="0">
              <a:latin typeface="Arial" panose="020B0604020202020204" pitchFamily="34" charset="0"/>
            </a:endParaRPr>
          </a:p>
          <a:p>
            <a:r>
              <a:rPr lang="en-US" sz="2400" dirty="0">
                <a:latin typeface="Arial" panose="020B0604020202020204" pitchFamily="34" charset="0"/>
              </a:rPr>
              <a:t>These five states produced about 71% of total U.S. coal production.</a:t>
            </a:r>
            <a:endParaRPr lang="en-US" sz="2400" dirty="0"/>
          </a:p>
        </p:txBody>
      </p:sp>
    </p:spTree>
    <p:extLst>
      <p:ext uri="{BB962C8B-B14F-4D97-AF65-F5344CB8AC3E}">
        <p14:creationId xmlns:p14="http://schemas.microsoft.com/office/powerpoint/2010/main" val="187752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ABC2CB-A6C2-4E1C-AE76-77BFDC6B261C}"/>
              </a:ext>
            </a:extLst>
          </p:cNvPr>
          <p:cNvSpPr/>
          <p:nvPr/>
        </p:nvSpPr>
        <p:spPr>
          <a:xfrm>
            <a:off x="6766590" y="5872924"/>
            <a:ext cx="6096000" cy="523220"/>
          </a:xfrm>
          <a:prstGeom prst="rect">
            <a:avLst/>
          </a:prstGeom>
        </p:spPr>
        <p:txBody>
          <a:bodyPr>
            <a:spAutoFit/>
          </a:bodyPr>
          <a:lstStyle/>
          <a:p>
            <a:r>
              <a:rPr lang="en-US" sz="1600" i="1" dirty="0"/>
              <a:t>Source: EIA U.S. Energy Mapping System</a:t>
            </a:r>
          </a:p>
          <a:p>
            <a:r>
              <a:rPr lang="en-US" sz="1100" dirty="0"/>
              <a:t>https://www.eia.gov/state/maps.php</a:t>
            </a:r>
          </a:p>
        </p:txBody>
      </p:sp>
      <p:pic>
        <p:nvPicPr>
          <p:cNvPr id="7" name="Picture 6" descr="A picture containing text, map&#10;&#10;Description generated with very high confidence">
            <a:extLst>
              <a:ext uri="{FF2B5EF4-FFF2-40B4-BE49-F238E27FC236}">
                <a16:creationId xmlns:a16="http://schemas.microsoft.com/office/drawing/2014/main" id="{C33ADBD3-82AD-4729-8128-15E8F78385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876" y="1252866"/>
            <a:ext cx="9022702" cy="4620058"/>
          </a:xfrm>
          <a:prstGeom prst="rect">
            <a:avLst/>
          </a:prstGeom>
        </p:spPr>
      </p:pic>
      <p:sp>
        <p:nvSpPr>
          <p:cNvPr id="8" name="Rectangle 7">
            <a:extLst>
              <a:ext uri="{FF2B5EF4-FFF2-40B4-BE49-F238E27FC236}">
                <a16:creationId xmlns:a16="http://schemas.microsoft.com/office/drawing/2014/main" id="{60251552-133C-47DB-A1DE-F94FCC811EA1}"/>
              </a:ext>
            </a:extLst>
          </p:cNvPr>
          <p:cNvSpPr/>
          <p:nvPr/>
        </p:nvSpPr>
        <p:spPr>
          <a:xfrm>
            <a:off x="546071" y="366113"/>
            <a:ext cx="7773839" cy="1077218"/>
          </a:xfrm>
          <a:prstGeom prst="rect">
            <a:avLst/>
          </a:prstGeom>
        </p:spPr>
        <p:txBody>
          <a:bodyPr wrap="square">
            <a:spAutoFit/>
          </a:bodyPr>
          <a:lstStyle/>
          <a:p>
            <a:r>
              <a:rPr lang="en-US" sz="3600" b="1" dirty="0"/>
              <a:t>All U.S. Coal Mines </a:t>
            </a:r>
            <a:r>
              <a:rPr lang="en-US" sz="2800" dirty="0"/>
              <a:t>(surface and underground)</a:t>
            </a:r>
            <a:br>
              <a:rPr lang="en-US" sz="2800" b="1" dirty="0"/>
            </a:br>
            <a:endParaRPr lang="en-US" sz="2800" b="1" dirty="0"/>
          </a:p>
        </p:txBody>
      </p:sp>
      <p:sp>
        <p:nvSpPr>
          <p:cNvPr id="21" name="Footer Placeholder 4">
            <a:extLst>
              <a:ext uri="{FF2B5EF4-FFF2-40B4-BE49-F238E27FC236}">
                <a16:creationId xmlns:a16="http://schemas.microsoft.com/office/drawing/2014/main" id="{F55E920E-C5F2-4A7F-BDDA-1E5208E0B8CD}"/>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238587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897" y="437043"/>
            <a:ext cx="3271463" cy="2059576"/>
          </a:xfrm>
        </p:spPr>
        <p:txBody>
          <a:bodyPr/>
          <a:lstStyle/>
          <a:p>
            <a:r>
              <a:rPr lang="en-US" dirty="0"/>
              <a:t>International Coal Production</a:t>
            </a:r>
          </a:p>
        </p:txBody>
      </p:sp>
      <p:graphicFrame>
        <p:nvGraphicFramePr>
          <p:cNvPr id="4" name="Chart 3"/>
          <p:cNvGraphicFramePr>
            <a:graphicFrameLocks noGrp="1"/>
          </p:cNvGraphicFramePr>
          <p:nvPr>
            <p:extLst>
              <p:ext uri="{D42A27DB-BD31-4B8C-83A1-F6EECF244321}">
                <p14:modId xmlns:p14="http://schemas.microsoft.com/office/powerpoint/2010/main" val="35712812"/>
              </p:ext>
            </p:extLst>
          </p:nvPr>
        </p:nvGraphicFramePr>
        <p:xfrm>
          <a:off x="3873360" y="636998"/>
          <a:ext cx="8246969" cy="56359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01897" y="2424701"/>
            <a:ext cx="1479892" cy="369332"/>
          </a:xfrm>
          <a:prstGeom prst="rect">
            <a:avLst/>
          </a:prstGeom>
          <a:noFill/>
        </p:spPr>
        <p:txBody>
          <a:bodyPr wrap="none" rtlCol="0">
            <a:spAutoFit/>
          </a:bodyPr>
          <a:lstStyle/>
          <a:p>
            <a:r>
              <a:rPr lang="en-US" dirty="0"/>
              <a:t>Source:  EIA</a:t>
            </a:r>
          </a:p>
        </p:txBody>
      </p:sp>
      <p:sp>
        <p:nvSpPr>
          <p:cNvPr id="7" name="Footer Placeholder 4">
            <a:extLst>
              <a:ext uri="{FF2B5EF4-FFF2-40B4-BE49-F238E27FC236}">
                <a16:creationId xmlns:a16="http://schemas.microsoft.com/office/drawing/2014/main" id="{5E2E9870-7A19-40FA-9F25-2C456479B0EE}"/>
              </a:ext>
            </a:extLst>
          </p:cNvPr>
          <p:cNvSpPr>
            <a:spLocks noGrp="1"/>
          </p:cNvSpPr>
          <p:nvPr>
            <p:ph type="ftr" sz="quarter" idx="13"/>
          </p:nvPr>
        </p:nvSpPr>
        <p:spPr>
          <a:xfrm>
            <a:off x="1443034" y="6431138"/>
            <a:ext cx="2999146" cy="365125"/>
          </a:xfrm>
        </p:spPr>
        <p:txBody>
          <a:bodyPr/>
          <a:lstStyle/>
          <a:p>
            <a:r>
              <a:rPr lang="en-US" dirty="0"/>
              <a:t>Exploring Coal - 2018 ©The NEED Project </a:t>
            </a:r>
          </a:p>
        </p:txBody>
      </p:sp>
    </p:spTree>
    <p:extLst>
      <p:ext uri="{BB962C8B-B14F-4D97-AF65-F5344CB8AC3E}">
        <p14:creationId xmlns:p14="http://schemas.microsoft.com/office/powerpoint/2010/main" val="396056649"/>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1832</Words>
  <Application>Microsoft Office PowerPoint</Application>
  <PresentationFormat>Widescreen</PresentationFormat>
  <Paragraphs>194</Paragraphs>
  <Slides>21</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NewTemp2017</vt:lpstr>
      <vt:lpstr>Exploring Coal</vt:lpstr>
      <vt:lpstr>Coal Formation and Composition</vt:lpstr>
      <vt:lpstr>Progression of Coal Formation</vt:lpstr>
      <vt:lpstr>U.S. Coal Production by rank, 2017</vt:lpstr>
      <vt:lpstr>PowerPoint Presentation</vt:lpstr>
      <vt:lpstr>Top Ten States Coal Reserves, 2017</vt:lpstr>
      <vt:lpstr>United States Coal Production </vt:lpstr>
      <vt:lpstr>PowerPoint Presentation</vt:lpstr>
      <vt:lpstr>International Coal Production</vt:lpstr>
      <vt:lpstr>U.S. Coal Consumption by Sector, 2016</vt:lpstr>
      <vt:lpstr>Burning Coal to Generate Electricity</vt:lpstr>
      <vt:lpstr>Coal Concerns</vt:lpstr>
      <vt:lpstr>Production Risks</vt:lpstr>
      <vt:lpstr>Coal Fires</vt:lpstr>
      <vt:lpstr>Mine Reclamation</vt:lpstr>
      <vt:lpstr>Pollutants and Emissions from Coal</vt:lpstr>
      <vt:lpstr>Pollutants and Emissions from Coal</vt:lpstr>
      <vt:lpstr>Carbon Capture and Storage</vt:lpstr>
      <vt:lpstr>Cleaner Coal Technology</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Coal</dc:title>
  <dc:creator>Kim Swan</dc:creator>
  <cp:lastModifiedBy>Kim Swan</cp:lastModifiedBy>
  <cp:revision>3</cp:revision>
  <dcterms:created xsi:type="dcterms:W3CDTF">2019-01-23T15:47:01Z</dcterms:created>
  <dcterms:modified xsi:type="dcterms:W3CDTF">2019-02-06T17:58:12Z</dcterms:modified>
</cp:coreProperties>
</file>