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9576" r="16277" b="22914"/>
          <a:stretch/>
        </p:blipFill>
        <p:spPr>
          <a:xfrm>
            <a:off x="9807581" y="4896739"/>
            <a:ext cx="2831759" cy="21618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8724487">
            <a:off x="8453064" y="5265366"/>
            <a:ext cx="4599706" cy="106601"/>
          </a:xfrm>
          <a:custGeom>
            <a:avLst/>
            <a:gdLst>
              <a:gd name="connsiteX0" fmla="*/ 0 w 4540003"/>
              <a:gd name="connsiteY0" fmla="*/ 0 h 106601"/>
              <a:gd name="connsiteX1" fmla="*/ 4540003 w 4540003"/>
              <a:gd name="connsiteY1" fmla="*/ 0 h 106601"/>
              <a:gd name="connsiteX2" fmla="*/ 4540003 w 4540003"/>
              <a:gd name="connsiteY2" fmla="*/ 106601 h 106601"/>
              <a:gd name="connsiteX3" fmla="*/ 0 w 4540003"/>
              <a:gd name="connsiteY3" fmla="*/ 106601 h 106601"/>
              <a:gd name="connsiteX4" fmla="*/ 0 w 4540003"/>
              <a:gd name="connsiteY4" fmla="*/ 0 h 106601"/>
              <a:gd name="connsiteX0" fmla="*/ 0 w 4599706"/>
              <a:gd name="connsiteY0" fmla="*/ 0 h 106601"/>
              <a:gd name="connsiteX1" fmla="*/ 4540003 w 4599706"/>
              <a:gd name="connsiteY1" fmla="*/ 0 h 106601"/>
              <a:gd name="connsiteX2" fmla="*/ 4599706 w 4599706"/>
              <a:gd name="connsiteY2" fmla="*/ 90033 h 106601"/>
              <a:gd name="connsiteX3" fmla="*/ 0 w 4599706"/>
              <a:gd name="connsiteY3" fmla="*/ 106601 h 106601"/>
              <a:gd name="connsiteX4" fmla="*/ 0 w 4599706"/>
              <a:gd name="connsiteY4" fmla="*/ 0 h 1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9706" h="106601">
                <a:moveTo>
                  <a:pt x="0" y="0"/>
                </a:moveTo>
                <a:lnTo>
                  <a:pt x="4540003" y="0"/>
                </a:lnTo>
                <a:lnTo>
                  <a:pt x="4599706" y="90033"/>
                </a:lnTo>
                <a:lnTo>
                  <a:pt x="0" y="1066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40825"/>
            <a:ext cx="10672764" cy="1517174"/>
          </a:xfrm>
          <a:custGeom>
            <a:avLst/>
            <a:gdLst>
              <a:gd name="connsiteX0" fmla="*/ 0 w 12192000"/>
              <a:gd name="connsiteY0" fmla="*/ 0 h 1517174"/>
              <a:gd name="connsiteX1" fmla="*/ 12192000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2192000"/>
              <a:gd name="connsiteY0" fmla="*/ 0 h 1517174"/>
              <a:gd name="connsiteX1" fmla="*/ 10906125 w 12192000"/>
              <a:gd name="connsiteY1" fmla="*/ 0 h 1517174"/>
              <a:gd name="connsiteX2" fmla="*/ 12192000 w 12192000"/>
              <a:gd name="connsiteY2" fmla="*/ 1517174 h 1517174"/>
              <a:gd name="connsiteX3" fmla="*/ 0 w 12192000"/>
              <a:gd name="connsiteY3" fmla="*/ 1517174 h 1517174"/>
              <a:gd name="connsiteX4" fmla="*/ 0 w 12192000"/>
              <a:gd name="connsiteY4" fmla="*/ 0 h 1517174"/>
              <a:gd name="connsiteX0" fmla="*/ 0 w 10906125"/>
              <a:gd name="connsiteY0" fmla="*/ 0 h 1517174"/>
              <a:gd name="connsiteX1" fmla="*/ 10906125 w 10906125"/>
              <a:gd name="connsiteY1" fmla="*/ 0 h 1517174"/>
              <a:gd name="connsiteX2" fmla="*/ 9563100 w 10906125"/>
              <a:gd name="connsiteY2" fmla="*/ 1517174 h 1517174"/>
              <a:gd name="connsiteX3" fmla="*/ 0 w 10906125"/>
              <a:gd name="connsiteY3" fmla="*/ 1517174 h 1517174"/>
              <a:gd name="connsiteX4" fmla="*/ 0 w 10906125"/>
              <a:gd name="connsiteY4" fmla="*/ 0 h 151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6125" h="1517174">
                <a:moveTo>
                  <a:pt x="0" y="0"/>
                </a:moveTo>
                <a:lnTo>
                  <a:pt x="10906125" y="0"/>
                </a:lnTo>
                <a:lnTo>
                  <a:pt x="9563100" y="1517174"/>
                </a:lnTo>
                <a:lnTo>
                  <a:pt x="0" y="151717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9458" y="5635277"/>
            <a:ext cx="9389547" cy="541867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389459" y="6194076"/>
            <a:ext cx="8968854" cy="462846"/>
          </a:xfrm>
        </p:spPr>
        <p:txBody>
          <a:bodyPr anchor="b"/>
          <a:lstStyle>
            <a:lvl1pPr marL="0" indent="0">
              <a:buNone/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22574" y="-32945"/>
            <a:ext cx="12243879" cy="5374001"/>
          </a:xfrm>
          <a:custGeom>
            <a:avLst/>
            <a:gdLst>
              <a:gd name="connsiteX0" fmla="*/ 0 w 8658584"/>
              <a:gd name="connsiteY0" fmla="*/ 0 h 6694311"/>
              <a:gd name="connsiteX1" fmla="*/ 7542843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1115741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6143021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2560719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58584 w 8658584"/>
              <a:gd name="connsiteY2" fmla="*/ 3080008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0 h 6694311"/>
              <a:gd name="connsiteX1" fmla="*/ 5691465 w 8658584"/>
              <a:gd name="connsiteY1" fmla="*/ 0 h 6694311"/>
              <a:gd name="connsiteX2" fmla="*/ 8636006 w 8658584"/>
              <a:gd name="connsiteY2" fmla="*/ 2763920 h 6694311"/>
              <a:gd name="connsiteX3" fmla="*/ 8658584 w 8658584"/>
              <a:gd name="connsiteY3" fmla="*/ 6694311 h 6694311"/>
              <a:gd name="connsiteX4" fmla="*/ 0 w 8658584"/>
              <a:gd name="connsiteY4" fmla="*/ 6694311 h 6694311"/>
              <a:gd name="connsiteX5" fmla="*/ 0 w 8658584"/>
              <a:gd name="connsiteY5" fmla="*/ 0 h 6694311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786498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22578 h 6716889"/>
              <a:gd name="connsiteX1" fmla="*/ 5510843 w 8658584"/>
              <a:gd name="connsiteY1" fmla="*/ 0 h 6716889"/>
              <a:gd name="connsiteX2" fmla="*/ 8636006 w 8658584"/>
              <a:gd name="connsiteY2" fmla="*/ 2876809 h 6716889"/>
              <a:gd name="connsiteX3" fmla="*/ 8658584 w 8658584"/>
              <a:gd name="connsiteY3" fmla="*/ 6716889 h 6716889"/>
              <a:gd name="connsiteX4" fmla="*/ 0 w 8658584"/>
              <a:gd name="connsiteY4" fmla="*/ 6716889 h 6716889"/>
              <a:gd name="connsiteX5" fmla="*/ 0 w 8658584"/>
              <a:gd name="connsiteY5" fmla="*/ 22578 h 6716889"/>
              <a:gd name="connsiteX0" fmla="*/ 0 w 8658584"/>
              <a:gd name="connsiteY0" fmla="*/ 1 h 6694312"/>
              <a:gd name="connsiteX1" fmla="*/ 6280495 w 8658584"/>
              <a:gd name="connsiteY1" fmla="*/ 6819 h 6694312"/>
              <a:gd name="connsiteX2" fmla="*/ 8636006 w 8658584"/>
              <a:gd name="connsiteY2" fmla="*/ 2854232 h 6694312"/>
              <a:gd name="connsiteX3" fmla="*/ 8658584 w 8658584"/>
              <a:gd name="connsiteY3" fmla="*/ 6694312 h 6694312"/>
              <a:gd name="connsiteX4" fmla="*/ 0 w 8658584"/>
              <a:gd name="connsiteY4" fmla="*/ 6694312 h 6694312"/>
              <a:gd name="connsiteX5" fmla="*/ 0 w 8658584"/>
              <a:gd name="connsiteY5" fmla="*/ 1 h 6694312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0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58584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694311"/>
              <a:gd name="connsiteX1" fmla="*/ 6280495 w 8684109"/>
              <a:gd name="connsiteY1" fmla="*/ 6818 h 6694311"/>
              <a:gd name="connsiteX2" fmla="*/ 8684109 w 8684109"/>
              <a:gd name="connsiteY2" fmla="*/ 3265771 h 6694311"/>
              <a:gd name="connsiteX3" fmla="*/ 8674619 w 8684109"/>
              <a:gd name="connsiteY3" fmla="*/ 6694311 h 6694311"/>
              <a:gd name="connsiteX4" fmla="*/ 0 w 8684109"/>
              <a:gd name="connsiteY4" fmla="*/ 6694311 h 6694311"/>
              <a:gd name="connsiteX5" fmla="*/ 0 w 8684109"/>
              <a:gd name="connsiteY5" fmla="*/ 0 h 6694311"/>
              <a:gd name="connsiteX0" fmla="*/ 0 w 8684109"/>
              <a:gd name="connsiteY0" fmla="*/ 0 h 6840557"/>
              <a:gd name="connsiteX1" fmla="*/ 6280495 w 8684109"/>
              <a:gd name="connsiteY1" fmla="*/ 6818 h 6840557"/>
              <a:gd name="connsiteX2" fmla="*/ 8684109 w 8684109"/>
              <a:gd name="connsiteY2" fmla="*/ 3265771 h 6840557"/>
              <a:gd name="connsiteX3" fmla="*/ 8674619 w 8684109"/>
              <a:gd name="connsiteY3" fmla="*/ 6840557 h 6840557"/>
              <a:gd name="connsiteX4" fmla="*/ 0 w 8684109"/>
              <a:gd name="connsiteY4" fmla="*/ 6694311 h 6840557"/>
              <a:gd name="connsiteX5" fmla="*/ 0 w 8684109"/>
              <a:gd name="connsiteY5" fmla="*/ 0 h 6840557"/>
              <a:gd name="connsiteX0" fmla="*/ 0 w 8684109"/>
              <a:gd name="connsiteY0" fmla="*/ 0 h 6840558"/>
              <a:gd name="connsiteX1" fmla="*/ 6280495 w 8684109"/>
              <a:gd name="connsiteY1" fmla="*/ 6818 h 6840558"/>
              <a:gd name="connsiteX2" fmla="*/ 8684109 w 8684109"/>
              <a:gd name="connsiteY2" fmla="*/ 3265771 h 6840558"/>
              <a:gd name="connsiteX3" fmla="*/ 8674619 w 8684109"/>
              <a:gd name="connsiteY3" fmla="*/ 6840557 h 6840558"/>
              <a:gd name="connsiteX4" fmla="*/ 20294 w 8684109"/>
              <a:gd name="connsiteY4" fmla="*/ 6840558 h 6840558"/>
              <a:gd name="connsiteX5" fmla="*/ 0 w 8684109"/>
              <a:gd name="connsiteY5" fmla="*/ 0 h 6840558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8674619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944051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84109 w 8695428"/>
              <a:gd name="connsiteY2" fmla="*/ 3295514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8170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720822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525771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58473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5013909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29743 h 6870301"/>
              <a:gd name="connsiteX1" fmla="*/ 8695428 w 8695428"/>
              <a:gd name="connsiteY1" fmla="*/ 0 h 6870301"/>
              <a:gd name="connsiteX2" fmla="*/ 8694255 w 8695428"/>
              <a:gd name="connsiteY2" fmla="*/ 4741823 h 6870301"/>
              <a:gd name="connsiteX3" fmla="*/ 7588677 w 8695428"/>
              <a:gd name="connsiteY3" fmla="*/ 6870300 h 6870301"/>
              <a:gd name="connsiteX4" fmla="*/ 20294 w 8695428"/>
              <a:gd name="connsiteY4" fmla="*/ 6870301 h 6870301"/>
              <a:gd name="connsiteX5" fmla="*/ 0 w 8695428"/>
              <a:gd name="connsiteY5" fmla="*/ 29743 h 6870301"/>
              <a:gd name="connsiteX0" fmla="*/ 0 w 8695428"/>
              <a:gd name="connsiteY0" fmla="*/ 0 h 6876011"/>
              <a:gd name="connsiteX1" fmla="*/ 8695428 w 8695428"/>
              <a:gd name="connsiteY1" fmla="*/ 5710 h 6876011"/>
              <a:gd name="connsiteX2" fmla="*/ 8694255 w 8695428"/>
              <a:gd name="connsiteY2" fmla="*/ 4747533 h 6876011"/>
              <a:gd name="connsiteX3" fmla="*/ 7588677 w 8695428"/>
              <a:gd name="connsiteY3" fmla="*/ 6876010 h 6876011"/>
              <a:gd name="connsiteX4" fmla="*/ 20294 w 8695428"/>
              <a:gd name="connsiteY4" fmla="*/ 6876011 h 6876011"/>
              <a:gd name="connsiteX5" fmla="*/ 0 w 8695428"/>
              <a:gd name="connsiteY5" fmla="*/ 0 h 687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5428" h="6876011">
                <a:moveTo>
                  <a:pt x="0" y="0"/>
                </a:moveTo>
                <a:lnTo>
                  <a:pt x="8695428" y="5710"/>
                </a:lnTo>
                <a:lnTo>
                  <a:pt x="8694255" y="4747533"/>
                </a:lnTo>
                <a:cubicBezTo>
                  <a:pt x="8630212" y="4756972"/>
                  <a:pt x="8048681" y="6053717"/>
                  <a:pt x="7588677" y="6876010"/>
                </a:cubicBezTo>
                <a:lnTo>
                  <a:pt x="20294" y="6876011"/>
                </a:lnTo>
                <a:cubicBezTo>
                  <a:pt x="13529" y="4595825"/>
                  <a:pt x="6765" y="2280186"/>
                  <a:pt x="0" y="0"/>
                </a:cubicBezTo>
                <a:close/>
              </a:path>
            </a:pathLst>
          </a:custGeom>
          <a:solidFill>
            <a:schemeClr val="tx1">
              <a:alpha val="48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0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70689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9"/>
            <a:ext cx="5260622" cy="24500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299200" y="3753373"/>
            <a:ext cx="5260622" cy="248938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5536582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 algn="r"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428550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986206" y="5723548"/>
            <a:ext cx="6205794" cy="704963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2400" b="1" i="1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090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08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368601"/>
            <a:ext cx="10541000" cy="480836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563933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99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41000" cy="8766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10541000" cy="1966207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8200" y="1368601"/>
            <a:ext cx="5190067" cy="2746728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208889" y="1368601"/>
            <a:ext cx="5170311" cy="2746728"/>
          </a:xfrm>
        </p:spPr>
        <p:txBody>
          <a:bodyPr/>
          <a:lstStyle>
            <a:lvl1pPr marL="0" indent="0">
              <a:buClr>
                <a:srgbClr val="00B0F0"/>
              </a:buClr>
              <a:buFontTx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Isosceles Triangle 4"/>
          <p:cNvSpPr/>
          <p:nvPr/>
        </p:nvSpPr>
        <p:spPr>
          <a:xfrm rot="19717887">
            <a:off x="-69073" y="577787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94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0" y="1521354"/>
            <a:ext cx="3917782" cy="413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3066" y="409665"/>
            <a:ext cx="6290733" cy="876653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7" name="Picture 2" descr="G:\NEED\NEED Materials\2015 Conversion\Catalog2015_16\pinterest-icon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472603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NEED\NEED Materials\2014 Final Curriculum\Energy Rock Performances\Links\instagram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355820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NEED\NEED Materials\2014 Final Curriculum\Energy Rock Performances\Links\twitter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2567603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NEED\NEED Materials\2014 Final Curriculum\Energy Rock Performances\Links\facebook-ico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7" y="1346257"/>
            <a:ext cx="884886" cy="11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28267" y="1580178"/>
            <a:ext cx="5689071" cy="81244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028266" y="2594590"/>
            <a:ext cx="5689071" cy="836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28265" y="3585191"/>
            <a:ext cx="5689071" cy="7717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8265" y="4517052"/>
            <a:ext cx="5689071" cy="78810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0BE1D7-ABC7-4E49-A350-24FF946CCD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6" y="5508932"/>
            <a:ext cx="733425" cy="733425"/>
          </a:xfrm>
          <a:prstGeom prst="rect">
            <a:avLst/>
          </a:prstGeom>
        </p:spPr>
      </p:pic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8F52119F-C6E5-44EA-9AAB-785732445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8264" y="5489803"/>
            <a:ext cx="5689071" cy="78810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723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79C7-455D-461D-9E20-89218B57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5E346-1D10-4D9F-87E3-B75D8A69F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30D37-921F-45B1-9EC9-255190A1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9242F-6AA5-4A02-81D7-E98FBCF1136B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03CE5-252E-4BB4-B811-F0C0F55C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B1450-212E-43E5-A8C2-82B69F7A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109B-DDBE-4E7B-8CE5-1C53A2FDB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6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20" y="1521354"/>
            <a:ext cx="3917782" cy="413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63066" y="873127"/>
            <a:ext cx="6290733" cy="876653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7" name="Picture 2" descr="G:\NEED\NEED Materials\2015 Conversion\Catalog2015_16\pinterest-icon-vect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936065"/>
            <a:ext cx="7207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NEED\NEED Materials\2014 Final Curriculum\Energy Rock Performances\Links\instagram-ico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40216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NEED\NEED Materials\2014 Final Curriculum\Energy Rock Performances\Links\twitter_icon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67" y="303106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NEED\NEED Materials\2014 Final Curriculum\Energy Rock Performances\Links\facebook-icon.gi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867" y="1809719"/>
            <a:ext cx="884886" cy="11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028267" y="2043640"/>
            <a:ext cx="5689071" cy="81244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028266" y="3058052"/>
            <a:ext cx="5689071" cy="8366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6028265" y="4048653"/>
            <a:ext cx="5689071" cy="7717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028265" y="4980514"/>
            <a:ext cx="5689071" cy="78810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Hydropower - 1/11/17 - ©The NEED Project  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0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34205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3556000"/>
            <a:ext cx="3793067" cy="3302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3" y="0"/>
            <a:ext cx="3793067" cy="222391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398933" y="2336800"/>
            <a:ext cx="3793067" cy="2212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2" y="4662311"/>
            <a:ext cx="3793067" cy="21956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398933" y="3683176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3123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2378" cy="4351338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98934" y="365125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99600" y="2075391"/>
            <a:ext cx="2438399" cy="287478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Isosceles Triangle 4"/>
          <p:cNvSpPr/>
          <p:nvPr/>
        </p:nvSpPr>
        <p:spPr>
          <a:xfrm rot="19717887">
            <a:off x="-69073" y="74404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88534"/>
            <a:ext cx="5181600" cy="4967109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8534"/>
            <a:ext cx="5181600" cy="4967110"/>
          </a:xfrm>
        </p:spPr>
        <p:txBody>
          <a:bodyPr/>
          <a:lstStyle>
            <a:lvl1pPr marL="0" indent="0">
              <a:buClr>
                <a:srgbClr val="00B0F0"/>
              </a:buClr>
              <a:buFont typeface="Arial" panose="020B0604020202020204" pitchFamily="34" charset="0"/>
              <a:buNone/>
              <a:defRPr b="1">
                <a:solidFill>
                  <a:srgbClr val="00B0F0"/>
                </a:solidFill>
              </a:defRPr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4"/>
          <p:cNvSpPr/>
          <p:nvPr/>
        </p:nvSpPr>
        <p:spPr>
          <a:xfrm rot="19717887">
            <a:off x="-69073" y="56393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976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88535"/>
            <a:ext cx="5157787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895477"/>
            <a:ext cx="5157787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88535"/>
            <a:ext cx="5183188" cy="50694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95477"/>
            <a:ext cx="5183188" cy="4211812"/>
          </a:xfrm>
        </p:spPr>
        <p:txBody>
          <a:bodyPr/>
          <a:lstStyle>
            <a:lvl1pPr marL="457200" indent="-4572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4"/>
          <p:cNvSpPr/>
          <p:nvPr/>
        </p:nvSpPr>
        <p:spPr>
          <a:xfrm rot="19717887">
            <a:off x="-69073" y="494662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4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flipV="1">
            <a:off x="0" y="0"/>
            <a:ext cx="221673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100763" y="0"/>
            <a:ext cx="611505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5500" y="685800"/>
            <a:ext cx="5172075" cy="830788"/>
          </a:xfrm>
        </p:spPr>
        <p:txBody>
          <a:bodyPr/>
          <a:lstStyle/>
          <a:p>
            <a:r>
              <a:rPr lang="en-US" b="1">
                <a:latin typeface="+mn-lt"/>
              </a:rPr>
              <a:t>Click to edit Master title style</a:t>
            </a:r>
            <a:endParaRPr lang="en-US" b="1" dirty="0">
              <a:latin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45695"/>
            <a:ext cx="5157787" cy="823912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pPr lvl="0"/>
            <a:r>
              <a:rPr lang="en-US">
                <a:solidFill>
                  <a:srgbClr val="00B0F0"/>
                </a:solidFill>
              </a:rPr>
              <a:t>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905369" y="5280201"/>
            <a:ext cx="5300663" cy="990600"/>
          </a:xfr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25500" y="2398714"/>
            <a:ext cx="5172075" cy="39004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4"/>
          <p:cNvSpPr/>
          <p:nvPr/>
        </p:nvSpPr>
        <p:spPr>
          <a:xfrm rot="19717887">
            <a:off x="-69073" y="827174"/>
            <a:ext cx="460290" cy="498763"/>
          </a:xfrm>
          <a:custGeom>
            <a:avLst/>
            <a:gdLst>
              <a:gd name="connsiteX0" fmla="*/ 0 w 602243"/>
              <a:gd name="connsiteY0" fmla="*/ 498763 h 498763"/>
              <a:gd name="connsiteX1" fmla="*/ 301122 w 602243"/>
              <a:gd name="connsiteY1" fmla="*/ 0 h 498763"/>
              <a:gd name="connsiteX2" fmla="*/ 602243 w 602243"/>
              <a:gd name="connsiteY2" fmla="*/ 498763 h 498763"/>
              <a:gd name="connsiteX3" fmla="*/ 0 w 602243"/>
              <a:gd name="connsiteY3" fmla="*/ 498763 h 498763"/>
              <a:gd name="connsiteX0" fmla="*/ 0 w 493184"/>
              <a:gd name="connsiteY0" fmla="*/ 498763 h 498763"/>
              <a:gd name="connsiteX1" fmla="*/ 301122 w 493184"/>
              <a:gd name="connsiteY1" fmla="*/ 0 h 498763"/>
              <a:gd name="connsiteX2" fmla="*/ 493184 w 493184"/>
              <a:gd name="connsiteY2" fmla="*/ 464727 h 498763"/>
              <a:gd name="connsiteX3" fmla="*/ 0 w 493184"/>
              <a:gd name="connsiteY3" fmla="*/ 498763 h 498763"/>
              <a:gd name="connsiteX0" fmla="*/ 0 w 460290"/>
              <a:gd name="connsiteY0" fmla="*/ 498763 h 498763"/>
              <a:gd name="connsiteX1" fmla="*/ 301122 w 460290"/>
              <a:gd name="connsiteY1" fmla="*/ 0 h 498763"/>
              <a:gd name="connsiteX2" fmla="*/ 460290 w 460290"/>
              <a:gd name="connsiteY2" fmla="*/ 412221 h 498763"/>
              <a:gd name="connsiteX3" fmla="*/ 0 w 460290"/>
              <a:gd name="connsiteY3" fmla="*/ 49876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290" h="498763">
                <a:moveTo>
                  <a:pt x="0" y="498763"/>
                </a:moveTo>
                <a:lnTo>
                  <a:pt x="301122" y="0"/>
                </a:lnTo>
                <a:lnTo>
                  <a:pt x="460290" y="412221"/>
                </a:lnTo>
                <a:lnTo>
                  <a:pt x="0" y="49876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94557" y="1207908"/>
            <a:ext cx="4332185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050843" y="1207908"/>
            <a:ext cx="4357513" cy="25418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04354" y="3872085"/>
            <a:ext cx="4425246" cy="25616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578850" y="4187650"/>
            <a:ext cx="3184525" cy="1964795"/>
          </a:xfrm>
        </p:spPr>
        <p:txBody>
          <a:bodyPr>
            <a:normAutofit/>
          </a:bodyPr>
          <a:lstStyle>
            <a:lvl1pPr>
              <a:defRPr sz="2000" b="1" i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8568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21622" cy="775053"/>
          </a:xfrm>
        </p:spPr>
        <p:txBody>
          <a:bodyPr/>
          <a:lstStyle>
            <a:lvl1pPr algn="ctr">
              <a:defRPr>
                <a:solidFill>
                  <a:srgbClr val="00B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38200" y="1207908"/>
            <a:ext cx="5348111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99201" y="1207908"/>
            <a:ext cx="5260622" cy="50348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299914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557962"/>
            <a:ext cx="1428750" cy="142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42180" y="6557961"/>
            <a:ext cx="7930442" cy="142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91515" y="5472114"/>
            <a:ext cx="4668308" cy="533577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Add Subtitle or Photo Credit</a:t>
            </a:r>
          </a:p>
        </p:txBody>
      </p:sp>
    </p:spTree>
    <p:extLst>
      <p:ext uri="{BB962C8B-B14F-4D97-AF65-F5344CB8AC3E}">
        <p14:creationId xmlns:p14="http://schemas.microsoft.com/office/powerpoint/2010/main" val="293885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9242F-6AA5-4A02-81D7-E98FBCF1136B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109B-DDBE-4E7B-8CE5-1C53A2FDB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6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immr.tu-clausthal.de/geoch/pse/pse.map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.org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ia.gov/" TargetMode="External"/><Relationship Id="rId4" Type="http://schemas.openxmlformats.org/officeDocument/2006/relationships/hyperlink" Target="mailto:info@need.or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B9B8A7-841C-4829-B4B9-719766D8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7D12F-CDAF-4E87-BC0B-3A4F7E0C3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Fuel for Today and Tomorrow</a:t>
            </a:r>
          </a:p>
        </p:txBody>
      </p:sp>
      <p:pic>
        <p:nvPicPr>
          <p:cNvPr id="22" name="Picture Placeholder 21" descr="A picture containing object, indoor, motorcycle&#10;&#10;Description generated with very high confidence">
            <a:extLst>
              <a:ext uri="{FF2B5EF4-FFF2-40B4-BE49-F238E27FC236}">
                <a16:creationId xmlns:a16="http://schemas.microsoft.com/office/drawing/2014/main" id="{3F42E1B8-5279-4BD2-9CA6-7BCC22A583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>
            <a:fillRect/>
          </a:stretch>
        </p:blipFill>
        <p:spPr/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9020523-4A59-42B5-BAD2-264111C52FBF}"/>
              </a:ext>
            </a:extLst>
          </p:cNvPr>
          <p:cNvSpPr/>
          <p:nvPr/>
        </p:nvSpPr>
        <p:spPr>
          <a:xfrm>
            <a:off x="4944979" y="1395663"/>
            <a:ext cx="589547" cy="38501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7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D7AC-8ED2-4A32-B28A-B3DEFC251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Hydrogen Fuel Cells Are Ideal for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42E70-9AF4-4F47-AE2D-DA233477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059"/>
            <a:ext cx="10541000" cy="4709904"/>
          </a:xfrm>
        </p:spPr>
        <p:txBody>
          <a:bodyPr/>
          <a:lstStyle/>
          <a:p>
            <a:r>
              <a:rPr lang="en-US" sz="3600" dirty="0"/>
              <a:t>Comparatively low operating temperature (80 °C)</a:t>
            </a:r>
          </a:p>
          <a:p>
            <a:pPr lvl="1"/>
            <a:r>
              <a:rPr lang="en-US" sz="3200" dirty="0"/>
              <a:t>80 °C is a low temperature for fuel cell operation</a:t>
            </a:r>
          </a:p>
          <a:p>
            <a:pPr lvl="1"/>
            <a:r>
              <a:rPr lang="en-US" sz="3200" dirty="0"/>
              <a:t>Low temperature limits CHP applications compared to other fuel cell types</a:t>
            </a:r>
          </a:p>
          <a:p>
            <a:pPr lvl="1"/>
            <a:r>
              <a:rPr lang="en-US" sz="3200" dirty="0"/>
              <a:t>Quick startup, lower thermal stresses</a:t>
            </a:r>
          </a:p>
          <a:p>
            <a:endParaRPr lang="en-US" sz="3600" dirty="0"/>
          </a:p>
          <a:p>
            <a:r>
              <a:rPr lang="en-US" sz="3600" dirty="0"/>
              <a:t>Efficient at low loads (typical operating region for vehicles)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7A7DE2-A38B-46EF-A018-A3271E3A35D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13666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002A-87EE-4046-933B-5FEB7F4E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Fuel Cell Vehicles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AAB4012-2C71-45E2-9B61-BFC0FCC7F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0" b="93246" l="3429" r="98000">
                        <a14:foregroundMark x1="14429" y1="63834" x2="14429" y2="63834"/>
                        <a14:foregroundMark x1="24571" y1="75599" x2="24571" y2="75599"/>
                        <a14:foregroundMark x1="43000" y1="73856" x2="43000" y2="73856"/>
                        <a14:foregroundMark x1="42714" y1="70588" x2="42714" y2="70588"/>
                        <a14:foregroundMark x1="43000" y1="74946" x2="43000" y2="74946"/>
                        <a14:foregroundMark x1="94714" y1="53377" x2="94714" y2="53377"/>
                        <a14:foregroundMark x1="94286" y1="51634" x2="94286" y2="51634"/>
                        <a14:foregroundMark x1="95000" y1="52070" x2="95000" y2="52070"/>
                        <a14:foregroundMark x1="94857" y1="51198" x2="94857" y2="51198"/>
                        <a14:foregroundMark x1="94571" y1="50109" x2="95714" y2="53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71" y="1520924"/>
            <a:ext cx="6667500" cy="4371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3903A3-BDD8-4F04-B2C7-F531554300B9}"/>
              </a:ext>
            </a:extLst>
          </p:cNvPr>
          <p:cNvSpPr txBox="1"/>
          <p:nvPr/>
        </p:nvSpPr>
        <p:spPr>
          <a:xfrm>
            <a:off x="6837600" y="5425936"/>
            <a:ext cx="206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Electric Motor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22323-80E5-4863-A679-0956636E1297}"/>
              </a:ext>
            </a:extLst>
          </p:cNvPr>
          <p:cNvSpPr txBox="1"/>
          <p:nvPr/>
        </p:nvSpPr>
        <p:spPr>
          <a:xfrm>
            <a:off x="5304076" y="4758056"/>
            <a:ext cx="1066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Fuel Cell Stack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D7E08-9F27-4622-B6D1-1DF94D413EE0}"/>
              </a:ext>
            </a:extLst>
          </p:cNvPr>
          <p:cNvSpPr txBox="1"/>
          <p:nvPr/>
        </p:nvSpPr>
        <p:spPr>
          <a:xfrm>
            <a:off x="3918021" y="4862106"/>
            <a:ext cx="115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Battery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D865B-FDA3-4C7F-82E9-CDC5D8386A5B}"/>
              </a:ext>
            </a:extLst>
          </p:cNvPr>
          <p:cNvSpPr txBox="1"/>
          <p:nvPr/>
        </p:nvSpPr>
        <p:spPr>
          <a:xfrm>
            <a:off x="1936821" y="4292979"/>
            <a:ext cx="2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Hydrogen Tank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E6D9A6B-44A5-427B-8CA8-59B8972C21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66780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CBF1-503F-4736-8DAF-2B9AD86A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Hydrogen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69E16-D1C5-41D0-8686-2D692AF0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Infrastructure – lack of fuel availability prevents widespread use of FCEV’s; lack of FCEV purchases prevents development of infrastructure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Storage – to achieve 300+ mile range, little cargo space in vehicle (energy density)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Fuel Cell Life – PEM fuel cells in vehicles last about 4,000 hours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Perceived Safety – compared to gasoline, hydrogen is safer, but misconceptions persist</a:t>
            </a:r>
          </a:p>
          <a:p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A07F89-8694-4636-884A-0CF8B5E82A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506607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9479-689C-4C91-A8BF-C7C7AA3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461377"/>
            <a:ext cx="10541000" cy="1102728"/>
          </a:xfrm>
        </p:spPr>
        <p:txBody>
          <a:bodyPr>
            <a:noAutofit/>
          </a:bodyPr>
          <a:lstStyle/>
          <a:p>
            <a:r>
              <a:rPr lang="en-US" sz="4000" dirty="0"/>
              <a:t>Current Hydrogen Fuel Use for Transportation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3E9B9-1BFE-4C23-B16A-E8A9A5937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1783765"/>
            <a:ext cx="10541000" cy="461285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39 fueling stations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	</a:t>
            </a:r>
            <a:r>
              <a:rPr lang="en-US" sz="2400" dirty="0"/>
              <a:t>- 35 in California, 2 in South Carolina, and 2 in the Northeast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Fewer than 10 hydrogen fuel cell vehicles purchased each year</a:t>
            </a:r>
          </a:p>
          <a:p>
            <a:pPr>
              <a:spcAft>
                <a:spcPts val="600"/>
              </a:spcAft>
            </a:pPr>
            <a:r>
              <a:rPr lang="en-US" dirty="0"/>
              <a:t>Three different FCEV models for 2017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Honda Clarity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Toyota </a:t>
            </a:r>
            <a:r>
              <a:rPr lang="en-US" dirty="0" err="1"/>
              <a:t>Mirai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Hyundai Tucson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Down from six in 2016</a:t>
            </a:r>
          </a:p>
          <a:p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68FC178-E8B0-4453-9249-199D0D921C1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87084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847E-6CCC-456A-AE39-C7BEACC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370174"/>
            <a:ext cx="10541000" cy="876653"/>
          </a:xfrm>
        </p:spPr>
        <p:txBody>
          <a:bodyPr/>
          <a:lstStyle/>
          <a:p>
            <a:r>
              <a:rPr lang="en-US" dirty="0"/>
              <a:t>Hydrogen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04A35-9F25-4353-9813-2140DE61E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307714"/>
            <a:ext cx="10541000" cy="5062537"/>
          </a:xfrm>
        </p:spPr>
        <p:txBody>
          <a:bodyPr>
            <a:normAutofit fontScale="92500" lnSpcReduction="10000"/>
          </a:bodyPr>
          <a:lstStyle/>
          <a:p>
            <a:pPr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dirty="0"/>
              <a:t>	</a:t>
            </a:r>
            <a:r>
              <a:rPr lang="en-US" b="1" dirty="0"/>
              <a:t>High-pressure storage tanks</a:t>
            </a:r>
            <a:r>
              <a:rPr lang="en-US" dirty="0"/>
              <a:t> 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dirty="0"/>
              <a:t>Tanks must be very strong.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dirty="0"/>
              <a:t>Tank size to achieve 300+ mile vehicle range is prohibitively large</a:t>
            </a:r>
          </a:p>
          <a:p>
            <a:pPr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b="1" dirty="0"/>
              <a:t>Liquid hydrogen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dirty="0"/>
              <a:t>Higher density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  <a:defRPr/>
            </a:pPr>
            <a:r>
              <a:rPr lang="en-US" dirty="0"/>
              <a:t>Very low temperature (about -253° C) </a:t>
            </a:r>
          </a:p>
          <a:p>
            <a:pPr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b="1" dirty="0"/>
              <a:t>Metal hydrides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dirty="0"/>
              <a:t>Hydrogen combines chemically with some metals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dirty="0"/>
              <a:t>More efficient storage than high-pressure tanks </a:t>
            </a:r>
          </a:p>
          <a:p>
            <a:pPr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b="1" dirty="0"/>
              <a:t>Carbon nanotubes</a:t>
            </a:r>
            <a:endParaRPr lang="en-US" altLang="en-US" dirty="0"/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dirty="0"/>
              <a:t>Microscopic tubes of carbon, 2 nm in diameter</a:t>
            </a:r>
          </a:p>
          <a:p>
            <a:pPr lvl="1" defTabSz="341313">
              <a:lnSpc>
                <a:spcPct val="80000"/>
              </a:lnSpc>
              <a:spcAft>
                <a:spcPts val="600"/>
              </a:spcAft>
              <a:tabLst>
                <a:tab pos="393700" algn="l"/>
                <a:tab pos="520700" algn="l"/>
                <a:tab pos="681038" algn="l"/>
                <a:tab pos="860425" algn="l"/>
              </a:tabLst>
            </a:pPr>
            <a:r>
              <a:rPr lang="en-US" altLang="en-US" dirty="0"/>
              <a:t>Store hydrogen in their microscopic pores</a:t>
            </a:r>
          </a:p>
          <a:p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7C86E36-7C1B-46AA-9E16-2AFFDCDA63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57373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8D3B-765C-48A8-B293-86968772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4E680-C41B-4FF0-A9F2-9CE88B841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 </a:t>
            </a:r>
            <a:r>
              <a:rPr lang="en-US" altLang="en-US" sz="3600" dirty="0"/>
              <a:t>Hydrogen storage takes place…</a:t>
            </a:r>
          </a:p>
          <a:p>
            <a:pPr lvl="1">
              <a:spcAft>
                <a:spcPts val="600"/>
              </a:spcAft>
            </a:pPr>
            <a:r>
              <a:rPr lang="en-US" altLang="en-US" sz="3200" dirty="0"/>
              <a:t>On-board a vehicle</a:t>
            </a:r>
          </a:p>
          <a:p>
            <a:pPr lvl="1">
              <a:spcAft>
                <a:spcPts val="600"/>
              </a:spcAft>
            </a:pPr>
            <a:r>
              <a:rPr lang="en-US" altLang="en-US" sz="3200" dirty="0"/>
              <a:t>At production sites, in transit, and at refueling stations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Hydrogen can be stored in its pure form, or can be reformed on board a vehicle from other fuels</a:t>
            </a:r>
          </a:p>
          <a:p>
            <a:pPr lvl="1"/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E533F5C-8503-48BC-B3DB-6651A064DBC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9" b="18179"/>
          <a:stretch>
            <a:fillRect/>
          </a:stretch>
        </p:blipFill>
        <p:spPr/>
      </p:pic>
      <p:pic>
        <p:nvPicPr>
          <p:cNvPr id="8" name="Picture 5" descr="Storage - Carbon Wrap Tanks">
            <a:extLst>
              <a:ext uri="{FF2B5EF4-FFF2-40B4-BE49-F238E27FC236}">
                <a16:creationId xmlns:a16="http://schemas.microsoft.com/office/drawing/2014/main" id="{AB2FCEAB-B341-4280-97B1-5C30018FEFC4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8" b="1453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ydrogen dispenser - cafcp">
            <a:extLst>
              <a:ext uri="{FF2B5EF4-FFF2-40B4-BE49-F238E27FC236}">
                <a16:creationId xmlns:a16="http://schemas.microsoft.com/office/drawing/2014/main" id="{F7AD93A3-7C58-4C86-97EB-C80F5FA1547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22952" r="-586" b="38770"/>
          <a:stretch/>
        </p:blipFill>
        <p:spPr bwMode="auto">
          <a:xfrm>
            <a:off x="8398933" y="2336800"/>
            <a:ext cx="3793067" cy="221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7C0765B-7BA4-43D9-9A4E-33F7C15DB0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- 7/10/17 -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63144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56D8FB-7E37-443D-B75D-8EFA63E1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Cell Life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DEEBF9-89AF-4653-8F85-C148E649E3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9B8DDB-390A-4627-A3BC-0923607B5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0" y="1703540"/>
            <a:ext cx="4911421" cy="4595661"/>
          </a:xfrm>
        </p:spPr>
        <p:txBody>
          <a:bodyPr/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Arial" pitchFamily="34" charset="0"/>
              </a:rPr>
              <a:t>While fuel cells do wear out over time, A PEM fuel cell in a vehicle should have a 4,000 hour service life, while stationary applications should last 40,000 hours. </a:t>
            </a:r>
            <a:endParaRPr lang="en-US" altLang="en-US" sz="32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9" descr="H:\about need\power point presentations\fuelcellstacks.jpg">
            <a:extLst>
              <a:ext uri="{FF2B5EF4-FFF2-40B4-BE49-F238E27FC236}">
                <a16:creationId xmlns:a16="http://schemas.microsoft.com/office/drawing/2014/main" id="{A8605A2D-94AB-44F5-B33D-9BA2917E147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r="2102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49AA3A-F0E2-4990-8554-B5CAFC2E53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984293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DE0C-675F-4AA1-A97F-980F8472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Flammability</a:t>
            </a:r>
          </a:p>
        </p:txBody>
      </p:sp>
      <p:pic>
        <p:nvPicPr>
          <p:cNvPr id="4" name="Picture 2" descr="http://images.klassiker-der-luftfahrt.de/sixcms/media.php/11/thumbnails/LZ_129_Hindenburg%20(12).jpg.jpg.2341290.jpg">
            <a:extLst>
              <a:ext uri="{FF2B5EF4-FFF2-40B4-BE49-F238E27FC236}">
                <a16:creationId xmlns:a16="http://schemas.microsoft.com/office/drawing/2014/main" id="{9FA77A04-E0C9-49D6-A935-C3231B1E2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0727"/>
            <a:ext cx="4677700" cy="34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gnition">
            <a:extLst>
              <a:ext uri="{FF2B5EF4-FFF2-40B4-BE49-F238E27FC236}">
                <a16:creationId xmlns:a16="http://schemas.microsoft.com/office/drawing/2014/main" id="{3C0F0203-2766-48E7-9D82-FD86B786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557" y="708025"/>
            <a:ext cx="3667643" cy="26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EE5876FE-0A65-4A49-95D4-3463EBFBC16E}"/>
              </a:ext>
            </a:extLst>
          </p:cNvPr>
          <p:cNvGrpSpPr>
            <a:grpSpLocks/>
          </p:cNvGrpSpPr>
          <p:nvPr/>
        </p:nvGrpSpPr>
        <p:grpSpPr bwMode="auto">
          <a:xfrm>
            <a:off x="7711557" y="3517444"/>
            <a:ext cx="3871503" cy="2626099"/>
            <a:chOff x="288" y="2551"/>
            <a:chExt cx="2281" cy="1625"/>
          </a:xfrm>
        </p:grpSpPr>
        <p:pic>
          <p:nvPicPr>
            <p:cNvPr id="7" name="Picture 7" descr="image27">
              <a:extLst>
                <a:ext uri="{FF2B5EF4-FFF2-40B4-BE49-F238E27FC236}">
                  <a16:creationId xmlns:a16="http://schemas.microsoft.com/office/drawing/2014/main" id="{8EAE913D-1490-4A02-AC67-6F5D09052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551"/>
              <a:ext cx="2160" cy="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1E98CA55-C6DD-44B2-9624-072E72C24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" y="3840"/>
              <a:ext cx="12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  <a:latin typeface="Times" pitchFamily="18" charset="0"/>
              </a:endParaRPr>
            </a:p>
          </p:txBody>
        </p: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CB0DEECA-A142-4299-8AE8-AAD692B40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757" y="365125"/>
            <a:ext cx="34693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Abadi MT Condensed" pitchFamily="34" charset="0"/>
              </a:rPr>
              <a:t>Hydrogen		Gasoline</a:t>
            </a:r>
          </a:p>
        </p:txBody>
      </p:sp>
      <p:sp>
        <p:nvSpPr>
          <p:cNvPr id="10" name="&quot;No&quot; Symbol 2">
            <a:extLst>
              <a:ext uri="{FF2B5EF4-FFF2-40B4-BE49-F238E27FC236}">
                <a16:creationId xmlns:a16="http://schemas.microsoft.com/office/drawing/2014/main" id="{41CAC389-1696-47E1-BC5D-5A3CDD6E83D4}"/>
              </a:ext>
            </a:extLst>
          </p:cNvPr>
          <p:cNvSpPr/>
          <p:nvPr/>
        </p:nvSpPr>
        <p:spPr>
          <a:xfrm>
            <a:off x="1878432" y="1952878"/>
            <a:ext cx="2464969" cy="2558963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23B8250-75DB-4911-981A-9AD30F066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884" y="736600"/>
            <a:ext cx="15122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chemeClr val="bg1"/>
                </a:solidFill>
                <a:latin typeface="Abadi MT Condensed" pitchFamily="34" charset="0"/>
              </a:rPr>
              <a:t>Three Seconds</a:t>
            </a:r>
            <a:endParaRPr lang="en-US" altLang="en-US" sz="1400" dirty="0">
              <a:latin typeface="Abadi MT Condensed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A74F8BF-7CD4-46E3-AAD9-B666FD5F8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885" y="3698419"/>
            <a:ext cx="1512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bg1"/>
                </a:solidFill>
                <a:latin typeface="Abadi MT Condensed" pitchFamily="34" charset="0"/>
              </a:rPr>
              <a:t>One minute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6590C8-A67E-490C-82F3-BD1D3FA8B201}"/>
              </a:ext>
            </a:extLst>
          </p:cNvPr>
          <p:cNvSpPr txBox="1"/>
          <p:nvPr/>
        </p:nvSpPr>
        <p:spPr>
          <a:xfrm>
            <a:off x="838200" y="5098922"/>
            <a:ext cx="5278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fuel leak from a HCFEV would place the flame above the vehicle, whereas a gasoline leak places the flame below the vehicle.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A91AEDF-F710-4740-BAB3-90C1D567CBC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FBDBD-C2E3-4E48-A820-1F8065EE5008}"/>
              </a:ext>
            </a:extLst>
          </p:cNvPr>
          <p:cNvSpPr txBox="1"/>
          <p:nvPr/>
        </p:nvSpPr>
        <p:spPr>
          <a:xfrm>
            <a:off x="7711557" y="6154139"/>
            <a:ext cx="3380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Image from Washington State University, 2017</a:t>
            </a:r>
          </a:p>
        </p:txBody>
      </p:sp>
    </p:spTree>
    <p:extLst>
      <p:ext uri="{BB962C8B-B14F-4D97-AF65-F5344CB8AC3E}">
        <p14:creationId xmlns:p14="http://schemas.microsoft.com/office/powerpoint/2010/main" val="165692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18DD-30B7-48C2-B7D2-D751E5E0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– why hydrogen?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EB5F2-34CB-4D68-A6AB-264826580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312378" cy="4772742"/>
          </a:xfrm>
        </p:spPr>
        <p:txBody>
          <a:bodyPr/>
          <a:lstStyle/>
          <a:p>
            <a:r>
              <a:rPr lang="en-US" altLang="en-US" sz="2400" dirty="0"/>
              <a:t>Energy security</a:t>
            </a:r>
          </a:p>
          <a:p>
            <a:pPr lvl="2"/>
            <a:r>
              <a:rPr lang="en-US" altLang="en-US" sz="2400" dirty="0"/>
              <a:t>Diverse domestic sources</a:t>
            </a:r>
          </a:p>
          <a:p>
            <a:pPr lvl="2"/>
            <a:r>
              <a:rPr lang="en-US" altLang="en-US" sz="2400" dirty="0"/>
              <a:t>Flexibility of system </a:t>
            </a:r>
          </a:p>
          <a:p>
            <a:r>
              <a:rPr lang="en-US" altLang="en-US" sz="2400" dirty="0"/>
              <a:t>Economic security</a:t>
            </a:r>
          </a:p>
          <a:p>
            <a:pPr lvl="2"/>
            <a:r>
              <a:rPr lang="en-US" altLang="en-US" sz="2400" dirty="0"/>
              <a:t>International leadership in technical</a:t>
            </a:r>
          </a:p>
          <a:p>
            <a:pPr lvl="2"/>
            <a:r>
              <a:rPr lang="en-US" altLang="en-US" sz="2400" dirty="0"/>
              <a:t>development and deployment</a:t>
            </a:r>
          </a:p>
          <a:p>
            <a:pPr lvl="2"/>
            <a:r>
              <a:rPr lang="en-US" altLang="en-US" sz="2400" dirty="0"/>
              <a:t>Price stability</a:t>
            </a:r>
          </a:p>
          <a:p>
            <a:r>
              <a:rPr lang="en-US" altLang="en-US" sz="2400" dirty="0"/>
              <a:t>Environmental security</a:t>
            </a:r>
          </a:p>
          <a:p>
            <a:pPr lvl="2"/>
            <a:r>
              <a:rPr lang="en-US" altLang="en-US" sz="2400" dirty="0"/>
              <a:t>Potential to meet GHG targets</a:t>
            </a:r>
          </a:p>
          <a:p>
            <a:pPr lvl="2"/>
            <a:r>
              <a:rPr lang="en-US" altLang="en-US" sz="2400" dirty="0"/>
              <a:t>Urban air quality improvements</a:t>
            </a:r>
          </a:p>
          <a:p>
            <a:pPr lvl="2"/>
            <a:r>
              <a:rPr lang="en-US" altLang="en-US" sz="2400" dirty="0"/>
              <a:t>Reduction in air pollutants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1EC5969-EF2D-4D2C-94C0-177BA53288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7885" b="788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3EAC16-0DD0-4C81-978B-5778D9A8342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b="1059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0AA24DD-77D3-460B-AA4F-7C325DDE2D2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 b="1357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6A31A13-0B68-4C01-B5C4-23CF941EB8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77250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23EC9-60A0-46B3-8B55-E8B533E88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Project acknowledges…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9932B-7777-478C-A681-B928637F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331"/>
            <a:ext cx="10541000" cy="45736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Catherine E. </a:t>
            </a:r>
            <a:r>
              <a:rPr lang="en-US" dirty="0" err="1"/>
              <a:t>Grégoire</a:t>
            </a:r>
            <a:r>
              <a:rPr lang="en-US" dirty="0"/>
              <a:t> </a:t>
            </a:r>
            <a:r>
              <a:rPr lang="en-US" dirty="0" err="1"/>
              <a:t>Padró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Los Alamos National Laboratory </a:t>
            </a:r>
          </a:p>
          <a:p>
            <a:pPr marL="0" indent="0">
              <a:buNone/>
            </a:pPr>
            <a:r>
              <a:rPr lang="en-US" dirty="0"/>
              <a:t>Dr. Rajat K. Sen, Patty </a:t>
            </a:r>
            <a:r>
              <a:rPr lang="en-US" dirty="0" err="1"/>
              <a:t>Kappaz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Sentech, Inc.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74B7058-F1AC-4D29-BAA5-353B364626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15368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5F35-2A4F-4D82-A7A5-757C20DA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is a Unique Energy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5293-C8CA-4EA8-B34D-58E0D6621C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Element #1 on the periodic 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Diatomic molecule (H2) - 2 protons, 2 electrons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Highest energy content by WEIGHT, lowest by VOLUME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Most abundant element in the universe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Abundant on earth, but only bound to other elements</a:t>
            </a:r>
          </a:p>
          <a:p>
            <a:endParaRPr lang="en-US" dirty="0"/>
          </a:p>
        </p:txBody>
      </p:sp>
      <p:pic>
        <p:nvPicPr>
          <p:cNvPr id="5" name="Picture 5" descr="pse">
            <a:hlinkClick r:id="rId2"/>
            <a:extLst>
              <a:ext uri="{FF2B5EF4-FFF2-40B4-BE49-F238E27FC236}">
                <a16:creationId xmlns:a16="http://schemas.microsoft.com/office/drawing/2014/main" id="{7A95A471-8C2C-4446-8631-661BA5830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840" y="1711569"/>
            <a:ext cx="5249099" cy="3302558"/>
          </a:xfrm>
          <a:prstGeom prst="rect">
            <a:avLst/>
          </a:prstGeom>
        </p:spPr>
      </p:pic>
      <p:sp>
        <p:nvSpPr>
          <p:cNvPr id="6" name="Oval 11">
            <a:extLst>
              <a:ext uri="{FF2B5EF4-FFF2-40B4-BE49-F238E27FC236}">
                <a16:creationId xmlns:a16="http://schemas.microsoft.com/office/drawing/2014/main" id="{4783CD32-CDBD-4CAA-8BD3-2DB34E6A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961" y="1608064"/>
            <a:ext cx="629892" cy="6298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dirty="0">
              <a:latin typeface="Calibri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6C936F4F-EC82-40DD-943D-049234256B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114672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20872-4C70-4209-BF1F-F0C647076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58" y="-2"/>
            <a:ext cx="6294441" cy="6858001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0523" y="440617"/>
            <a:ext cx="10515600" cy="7976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j-lt"/>
              </a:rPr>
              <a:t>For More Information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-228600">
              <a:spcAft>
                <a:spcPts val="600"/>
              </a:spcAft>
            </a:pPr>
            <a:r>
              <a:rPr lang="en-US" altLang="en-US" sz="2400" dirty="0"/>
              <a:t>The NEED Project</a:t>
            </a:r>
            <a:endParaRPr lang="en-US" altLang="en-US" sz="2400" dirty="0">
              <a:hlinkClick r:id="rId3"/>
            </a:endParaRP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dirty="0">
                <a:hlinkClick r:id="rId3"/>
              </a:rPr>
              <a:t>www.need.org</a:t>
            </a:r>
            <a:endParaRPr lang="en-US" altLang="en-US" dirty="0"/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dirty="0">
                <a:hlinkClick r:id="rId4"/>
              </a:rPr>
              <a:t>info@need.org</a:t>
            </a:r>
            <a:endParaRPr lang="en-US" altLang="en-US" dirty="0"/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dirty="0"/>
              <a:t>1-800-875-5029</a:t>
            </a:r>
          </a:p>
          <a:p>
            <a:pPr marL="0" indent="-228600">
              <a:spcAft>
                <a:spcPts val="600"/>
              </a:spcAft>
            </a:pPr>
            <a:r>
              <a:rPr lang="en-US" altLang="en-US" sz="2400" dirty="0"/>
              <a:t>Energy Information Administration</a:t>
            </a: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dirty="0"/>
              <a:t>U.S. Department of Energy</a:t>
            </a:r>
          </a:p>
          <a:p>
            <a:pPr marL="228600" lvl="1" indent="0">
              <a:spcAft>
                <a:spcPts val="600"/>
              </a:spcAft>
              <a:buNone/>
            </a:pPr>
            <a:r>
              <a:rPr lang="en-US" altLang="en-US" dirty="0">
                <a:hlinkClick r:id="rId5"/>
              </a:rPr>
              <a:t>www.eia.gov</a:t>
            </a:r>
            <a:endParaRPr lang="en-US" altLang="en-US" dirty="0"/>
          </a:p>
          <a:p>
            <a:pPr indent="-228600"/>
            <a:endParaRPr lang="en-US" sz="1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7AC817-2A34-40E2-B99F-BE17D6FBBAAF}"/>
              </a:ext>
            </a:extLst>
          </p:cNvPr>
          <p:cNvCxnSpPr/>
          <p:nvPr/>
        </p:nvCxnSpPr>
        <p:spPr>
          <a:xfrm>
            <a:off x="668215" y="1535723"/>
            <a:ext cx="522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8FA884B-4EB7-404C-AB3C-259F4729A4E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66539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IS SOCIAL!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28267" y="2043640"/>
            <a:ext cx="5689071" cy="8124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Stay up-to-date with NEED. “Like” us on Facebook! Search for The NEED Project, and check out all we’ve got going on!</a:t>
            </a:r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28266" y="3058052"/>
            <a:ext cx="5689071" cy="836613"/>
          </a:xfrm>
        </p:spPr>
        <p:txBody>
          <a:bodyPr/>
          <a:lstStyle/>
          <a:p>
            <a:r>
              <a:rPr lang="en-US" dirty="0"/>
              <a:t>Follow us on Twitter. We share the latest energy news from around the country, @</a:t>
            </a:r>
            <a:r>
              <a:rPr lang="en-US" dirty="0" err="1"/>
              <a:t>NEED_Project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28265" y="4048653"/>
            <a:ext cx="5689071" cy="771702"/>
          </a:xfrm>
        </p:spPr>
        <p:txBody>
          <a:bodyPr>
            <a:normAutofit fontScale="92500"/>
          </a:bodyPr>
          <a:lstStyle/>
          <a:p>
            <a:r>
              <a:rPr lang="en-US" dirty="0"/>
              <a:t>Follow us on Instagram and check out the photos taken at NEED events, instagram.com/</a:t>
            </a:r>
            <a:r>
              <a:rPr lang="en-US" dirty="0" err="1"/>
              <a:t>theneedproject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28265" y="4980514"/>
            <a:ext cx="5689071" cy="788107"/>
          </a:xfrm>
        </p:spPr>
        <p:txBody>
          <a:bodyPr/>
          <a:lstStyle/>
          <a:p>
            <a:r>
              <a:rPr lang="en-US" dirty="0"/>
              <a:t>Follow us on Pinterest and pin ideas to use in your classroom, Pinterest.com/</a:t>
            </a:r>
            <a:r>
              <a:rPr lang="en-US" dirty="0" err="1"/>
              <a:t>NeedProject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460B839-4DF1-4D0C-8725-B40699E9F0AD}"/>
              </a:ext>
            </a:extLst>
          </p:cNvPr>
          <p:cNvSpPr txBox="1">
            <a:spLocks/>
          </p:cNvSpPr>
          <p:nvPr/>
        </p:nvSpPr>
        <p:spPr>
          <a:xfrm>
            <a:off x="1443034" y="6492875"/>
            <a:ext cx="256025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Hydrogen 2018 ©The NEED Project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10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AutoShape 9">
            <a:extLst>
              <a:ext uri="{FF2B5EF4-FFF2-40B4-BE49-F238E27FC236}">
                <a16:creationId xmlns:a16="http://schemas.microsoft.com/office/drawing/2014/main" id="{1869EDB0-7CC8-463D-B523-6D3D829CE2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784" y="4066466"/>
            <a:ext cx="1000125" cy="1206500"/>
          </a:xfrm>
          <a:prstGeom prst="bentConnector3">
            <a:avLst>
              <a:gd name="adj1" fmla="val 50634"/>
            </a:avLst>
          </a:prstGeom>
          <a:noFill/>
          <a:ln w="50800">
            <a:solidFill>
              <a:srgbClr val="040C6E"/>
            </a:solidFill>
            <a:miter lim="800000"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10">
            <a:extLst>
              <a:ext uri="{FF2B5EF4-FFF2-40B4-BE49-F238E27FC236}">
                <a16:creationId xmlns:a16="http://schemas.microsoft.com/office/drawing/2014/main" id="{F3638C49-F105-4240-8970-D2ACC4820D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689784" y="2667878"/>
            <a:ext cx="1009650" cy="1398588"/>
          </a:xfrm>
          <a:prstGeom prst="bentConnector3">
            <a:avLst>
              <a:gd name="adj1" fmla="val 50787"/>
            </a:avLst>
          </a:prstGeom>
          <a:noFill/>
          <a:ln w="50800">
            <a:solidFill>
              <a:srgbClr val="040C6E"/>
            </a:solidFill>
            <a:miter lim="800000"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1">
            <a:extLst>
              <a:ext uri="{FF2B5EF4-FFF2-40B4-BE49-F238E27FC236}">
                <a16:creationId xmlns:a16="http://schemas.microsoft.com/office/drawing/2014/main" id="{59D8B90B-4B76-42F1-A8A7-E77F287B96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4221" y="2059866"/>
            <a:ext cx="1600200" cy="2006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040C6E"/>
            </a:solidFill>
            <a:miter lim="800000"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33B7998-C304-4F27-93F5-86C6930D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8" y="685800"/>
            <a:ext cx="3996339" cy="830788"/>
          </a:xfrm>
        </p:spPr>
        <p:txBody>
          <a:bodyPr/>
          <a:lstStyle/>
          <a:p>
            <a:r>
              <a:rPr lang="en-US" dirty="0"/>
              <a:t>Why Hydrogen?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632ED-AE50-4903-8BFA-3D30BD537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963" y="1661132"/>
            <a:ext cx="2773802" cy="2656224"/>
          </a:xfrm>
        </p:spPr>
        <p:txBody>
          <a:bodyPr>
            <a:normAutofit/>
          </a:bodyPr>
          <a:lstStyle/>
          <a:p>
            <a:r>
              <a:rPr lang="en-US" dirty="0"/>
              <a:t>It’s </a:t>
            </a:r>
            <a:r>
              <a:rPr lang="en-US" u="sng" dirty="0"/>
              <a:t>abundant</a:t>
            </a:r>
            <a:r>
              <a:rPr lang="en-US" dirty="0"/>
              <a:t>, </a:t>
            </a:r>
            <a:r>
              <a:rPr lang="en-US" u="sng" dirty="0"/>
              <a:t>clean</a:t>
            </a:r>
            <a:r>
              <a:rPr lang="en-US" dirty="0"/>
              <a:t>, </a:t>
            </a:r>
            <a:r>
              <a:rPr lang="en-US" u="sng" dirty="0"/>
              <a:t>efficient</a:t>
            </a:r>
            <a:r>
              <a:rPr lang="en-US" dirty="0"/>
              <a:t>, and can be derived from diverse domestic resources.</a:t>
            </a:r>
          </a:p>
        </p:txBody>
      </p:sp>
      <p:cxnSp>
        <p:nvCxnSpPr>
          <p:cNvPr id="7" name="AutoShape 12">
            <a:extLst>
              <a:ext uri="{FF2B5EF4-FFF2-40B4-BE49-F238E27FC236}">
                <a16:creationId xmlns:a16="http://schemas.microsoft.com/office/drawing/2014/main" id="{B7D492FD-6305-4C13-B13C-6022718E6748}"/>
              </a:ext>
            </a:extLst>
          </p:cNvPr>
          <p:cNvCxnSpPr>
            <a:cxnSpLocks noChangeShapeType="1"/>
            <a:stCxn id="27" idx="3"/>
          </p:cNvCxnSpPr>
          <p:nvPr/>
        </p:nvCxnSpPr>
        <p:spPr bwMode="auto">
          <a:xfrm flipV="1">
            <a:off x="6219111" y="4064607"/>
            <a:ext cx="1465262" cy="1909762"/>
          </a:xfrm>
          <a:prstGeom prst="bentConnector3">
            <a:avLst>
              <a:gd name="adj1" fmla="val 49944"/>
            </a:avLst>
          </a:prstGeom>
          <a:noFill/>
          <a:ln w="50800">
            <a:solidFill>
              <a:srgbClr val="040C6E"/>
            </a:solidFill>
            <a:miter lim="800000"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22">
            <a:extLst>
              <a:ext uri="{FF2B5EF4-FFF2-40B4-BE49-F238E27FC236}">
                <a16:creationId xmlns:a16="http://schemas.microsoft.com/office/drawing/2014/main" id="{64EA5768-5C92-41EF-B826-A543F0ECE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196" y="2100869"/>
            <a:ext cx="2287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>
                <a:latin typeface="Tahoma" pitchFamily="34" charset="0"/>
              </a:rPr>
              <a:t>HIGH EFFICIENCY</a:t>
            </a:r>
            <a:br>
              <a:rPr lang="en-US" altLang="en-US" b="1">
                <a:latin typeface="Tahoma" pitchFamily="34" charset="0"/>
              </a:rPr>
            </a:br>
            <a:r>
              <a:rPr lang="en-US" altLang="en-US" b="1">
                <a:latin typeface="Tahoma" pitchFamily="34" charset="0"/>
              </a:rPr>
              <a:t> &amp; RELIABILITY</a:t>
            </a: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53F4CDF7-7B45-42F2-A879-C0AC18428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197" y="4539269"/>
            <a:ext cx="20967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105000"/>
              </a:spcBef>
            </a:pPr>
            <a:r>
              <a:rPr lang="en-US" altLang="en-US" b="1" dirty="0">
                <a:latin typeface="Tahoma" pitchFamily="34" charset="0"/>
              </a:rPr>
              <a:t>ZERO/NEAR ZERO</a:t>
            </a:r>
            <a:br>
              <a:rPr lang="en-US" altLang="en-US" b="1" dirty="0">
                <a:latin typeface="Tahoma" pitchFamily="34" charset="0"/>
              </a:rPr>
            </a:br>
            <a:r>
              <a:rPr lang="en-US" altLang="en-US" b="1" dirty="0">
                <a:latin typeface="Tahoma" pitchFamily="34" charset="0"/>
              </a:rPr>
              <a:t>EMISSIONS</a:t>
            </a:r>
          </a:p>
        </p:txBody>
      </p:sp>
      <p:grpSp>
        <p:nvGrpSpPr>
          <p:cNvPr id="10" name="Group 35">
            <a:extLst>
              <a:ext uri="{FF2B5EF4-FFF2-40B4-BE49-F238E27FC236}">
                <a16:creationId xmlns:a16="http://schemas.microsoft.com/office/drawing/2014/main" id="{7E26D292-8FA5-437E-899E-A074E7F5F4BD}"/>
              </a:ext>
            </a:extLst>
          </p:cNvPr>
          <p:cNvGrpSpPr>
            <a:grpSpLocks/>
          </p:cNvGrpSpPr>
          <p:nvPr/>
        </p:nvGrpSpPr>
        <p:grpSpPr bwMode="auto">
          <a:xfrm>
            <a:off x="7646796" y="2710469"/>
            <a:ext cx="1152525" cy="1752600"/>
            <a:chOff x="2880" y="1200"/>
            <a:chExt cx="1158" cy="1636"/>
          </a:xfrm>
        </p:grpSpPr>
        <p:pic>
          <p:nvPicPr>
            <p:cNvPr id="11" name="Picture 5" descr="hydrogen">
              <a:extLst>
                <a:ext uri="{FF2B5EF4-FFF2-40B4-BE49-F238E27FC236}">
                  <a16:creationId xmlns:a16="http://schemas.microsoft.com/office/drawing/2014/main" id="{81EAA9DF-F66A-4937-961F-A431EC735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092"/>
              <a:ext cx="1000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4D538553-12CF-4A86-A11E-727B4A363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00"/>
              <a:ext cx="1158" cy="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33">
            <a:extLst>
              <a:ext uri="{FF2B5EF4-FFF2-40B4-BE49-F238E27FC236}">
                <a16:creationId xmlns:a16="http://schemas.microsoft.com/office/drawing/2014/main" id="{74304A7A-6125-44B8-A76B-F7C5F1D8358B}"/>
              </a:ext>
            </a:extLst>
          </p:cNvPr>
          <p:cNvGrpSpPr>
            <a:grpSpLocks/>
          </p:cNvGrpSpPr>
          <p:nvPr/>
        </p:nvGrpSpPr>
        <p:grpSpPr bwMode="auto">
          <a:xfrm>
            <a:off x="9704196" y="1415069"/>
            <a:ext cx="2093913" cy="2438400"/>
            <a:chOff x="4313" y="960"/>
            <a:chExt cx="1319" cy="1536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E3C0FC84-C60D-465E-8850-51299F051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999"/>
              <a:ext cx="1312" cy="1497"/>
            </a:xfrm>
            <a:prstGeom prst="rect">
              <a:avLst/>
            </a:prstGeom>
            <a:solidFill>
              <a:srgbClr val="FFFF00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000">
                  <a:latin typeface="Times" pitchFamily="18" charset="0"/>
                </a:rPr>
                <a:t>.</a:t>
              </a:r>
            </a:p>
          </p:txBody>
        </p:sp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E51D5706-5FFB-4651-8C6E-C0E4308F9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3" y="960"/>
              <a:ext cx="1296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75000"/>
                </a:spcBef>
              </a:pPr>
              <a:endParaRPr lang="en-US" altLang="en-US" sz="1600" b="1"/>
            </a:p>
            <a:p>
              <a:pPr algn="ctr" eaLnBrk="1" hangingPunct="1">
                <a:lnSpc>
                  <a:spcPct val="70000"/>
                </a:lnSpc>
                <a:spcBef>
                  <a:spcPct val="5000"/>
                </a:spcBef>
              </a:pPr>
              <a:r>
                <a:rPr lang="en-US" altLang="en-US" sz="2000" b="1"/>
                <a:t>Transportation</a:t>
              </a:r>
            </a:p>
          </p:txBody>
        </p:sp>
        <p:pic>
          <p:nvPicPr>
            <p:cNvPr id="16" name="Picture 26" descr="X02CO_CC01L">
              <a:extLst>
                <a:ext uri="{FF2B5EF4-FFF2-40B4-BE49-F238E27FC236}">
                  <a16:creationId xmlns:a16="http://schemas.microsoft.com/office/drawing/2014/main" id="{9447E4FE-C268-4A5B-8FF4-BEC873CF547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lum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49"/>
            <a:stretch>
              <a:fillRect/>
            </a:stretch>
          </p:blipFill>
          <p:spPr bwMode="auto">
            <a:xfrm>
              <a:off x="4365" y="1464"/>
              <a:ext cx="1228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34">
            <a:extLst>
              <a:ext uri="{FF2B5EF4-FFF2-40B4-BE49-F238E27FC236}">
                <a16:creationId xmlns:a16="http://schemas.microsoft.com/office/drawing/2014/main" id="{A97060A9-82D6-4967-A74A-6B49E0E477B0}"/>
              </a:ext>
            </a:extLst>
          </p:cNvPr>
          <p:cNvGrpSpPr>
            <a:grpSpLocks/>
          </p:cNvGrpSpPr>
          <p:nvPr/>
        </p:nvGrpSpPr>
        <p:grpSpPr bwMode="auto">
          <a:xfrm>
            <a:off x="9704196" y="4082069"/>
            <a:ext cx="2082800" cy="2376488"/>
            <a:chOff x="4320" y="2620"/>
            <a:chExt cx="1312" cy="1497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A5696054-5F66-4065-9AC4-734F0CDC6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620"/>
              <a:ext cx="1312" cy="149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AC3A45D6-D170-4EEE-AA89-B1CF70B06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9" y="2688"/>
              <a:ext cx="1139" cy="51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3716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Distributed Generation</a:t>
              </a:r>
            </a:p>
          </p:txBody>
        </p:sp>
        <p:pic>
          <p:nvPicPr>
            <p:cNvPr id="20" name="Picture 27" descr="AK post office fcs">
              <a:extLst>
                <a:ext uri="{FF2B5EF4-FFF2-40B4-BE49-F238E27FC236}">
                  <a16:creationId xmlns:a16="http://schemas.microsoft.com/office/drawing/2014/main" id="{6E8C59EE-12D0-4C72-B3C5-2912A92C489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1" t="29524" r="50067" b="26428"/>
            <a:stretch>
              <a:fillRect/>
            </a:stretch>
          </p:blipFill>
          <p:spPr bwMode="auto">
            <a:xfrm>
              <a:off x="4377" y="3184"/>
              <a:ext cx="120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D62CB0DA-BDCC-46BF-860C-9808572DE710}"/>
              </a:ext>
            </a:extLst>
          </p:cNvPr>
          <p:cNvGrpSpPr>
            <a:grpSpLocks/>
          </p:cNvGrpSpPr>
          <p:nvPr/>
        </p:nvGrpSpPr>
        <p:grpSpPr bwMode="auto">
          <a:xfrm>
            <a:off x="3531991" y="1643669"/>
            <a:ext cx="3100405" cy="4791075"/>
            <a:chOff x="233" y="1017"/>
            <a:chExt cx="1953" cy="3018"/>
          </a:xfrm>
        </p:grpSpPr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3680A38A-3A7E-4249-BDD1-B5961F410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1028"/>
              <a:ext cx="1728" cy="1084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83403BA9-1843-47B4-8003-86A41FEB3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" y="1152"/>
              <a:ext cx="864" cy="851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en-US" sz="1700" b="1" dirty="0"/>
                <a:t>Biomass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altLang="en-US" sz="800" b="1" dirty="0"/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700" b="1" dirty="0"/>
                <a:t>Hydro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altLang="en-US" sz="800" b="1" dirty="0"/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700" b="1" dirty="0"/>
                <a:t>Wind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altLang="en-US" sz="800" b="1" dirty="0"/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700" b="1" dirty="0"/>
                <a:t>Solar</a:t>
              </a:r>
            </a:p>
            <a:p>
              <a:pPr algn="ctr" eaLnBrk="1" hangingPunct="1">
                <a:lnSpc>
                  <a:spcPct val="90000"/>
                </a:lnSpc>
              </a:pPr>
              <a:endParaRPr lang="en-US" altLang="en-US" sz="800" b="1" dirty="0"/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600" b="1" dirty="0"/>
                <a:t>Geothermal</a:t>
              </a: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B3A12109-06E2-4396-9709-9D85F61EE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12"/>
              <a:ext cx="1728" cy="192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25" name="Text Box 17">
              <a:extLst>
                <a:ext uri="{FF2B5EF4-FFF2-40B4-BE49-F238E27FC236}">
                  <a16:creationId xmlns:a16="http://schemas.microsoft.com/office/drawing/2014/main" id="{AFE5C656-0877-4365-82F7-5E8F0A924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3024"/>
              <a:ext cx="727" cy="48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700" b="1"/>
                <a:t>Coal</a:t>
              </a:r>
            </a:p>
          </p:txBody>
        </p:sp>
        <p:sp>
          <p:nvSpPr>
            <p:cNvPr id="26" name="Text Box 18">
              <a:extLst>
                <a:ext uri="{FF2B5EF4-FFF2-40B4-BE49-F238E27FC236}">
                  <a16:creationId xmlns:a16="http://schemas.microsoft.com/office/drawing/2014/main" id="{67E8B70A-1A06-4CDC-86A4-94485720A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2112"/>
              <a:ext cx="727" cy="48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700" b="1"/>
                <a:t>Nuclear</a:t>
              </a:r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42E67A18-79DD-4450-80E0-EF3546D01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3504"/>
              <a:ext cx="727" cy="48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700" b="1"/>
                <a:t>Natural</a:t>
              </a:r>
              <a:r>
                <a:rPr lang="en-US" altLang="en-US" b="1"/>
                <a:t> </a:t>
              </a:r>
              <a:r>
                <a:rPr lang="en-US" altLang="en-US" sz="1700" b="1"/>
                <a:t>Gas</a:t>
              </a:r>
            </a:p>
          </p:txBody>
        </p:sp>
        <p:sp>
          <p:nvSpPr>
            <p:cNvPr id="28" name="Text Box 20">
              <a:extLst>
                <a:ext uri="{FF2B5EF4-FFF2-40B4-BE49-F238E27FC236}">
                  <a16:creationId xmlns:a16="http://schemas.microsoft.com/office/drawing/2014/main" id="{A37020EE-B125-4953-B7E3-361AE7C08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2591"/>
              <a:ext cx="727" cy="48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700" b="1"/>
                <a:t>Oil</a:t>
              </a:r>
            </a:p>
          </p:txBody>
        </p:sp>
        <p:sp>
          <p:nvSpPr>
            <p:cNvPr id="29" name="Text Box 21">
              <a:extLst>
                <a:ext uri="{FF2B5EF4-FFF2-40B4-BE49-F238E27FC236}">
                  <a16:creationId xmlns:a16="http://schemas.microsoft.com/office/drawing/2014/main" id="{04299A84-643A-4039-B62A-DF421E815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284" y="3129"/>
              <a:ext cx="1574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/>
                <a:t>With Carbon Sequestration</a:t>
              </a:r>
            </a:p>
          </p:txBody>
        </p:sp>
        <p:pic>
          <p:nvPicPr>
            <p:cNvPr id="30" name="Picture 25" descr="hydrogen">
              <a:extLst>
                <a:ext uri="{FF2B5EF4-FFF2-40B4-BE49-F238E27FC236}">
                  <a16:creationId xmlns:a16="http://schemas.microsoft.com/office/drawing/2014/main" id="{105CB3D9-1B08-4884-BD26-473CB770F3F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2880"/>
              <a:ext cx="864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10364 sun wind">
              <a:extLst>
                <a:ext uri="{FF2B5EF4-FFF2-40B4-BE49-F238E27FC236}">
                  <a16:creationId xmlns:a16="http://schemas.microsoft.com/office/drawing/2014/main" id="{A133D922-C965-4A36-95B3-0F4DB0A0F72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439" b="10985"/>
            <a:stretch>
              <a:fillRect/>
            </a:stretch>
          </p:blipFill>
          <p:spPr bwMode="auto">
            <a:xfrm>
              <a:off x="237" y="1017"/>
              <a:ext cx="870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 descr="3085480 nuclear power plant">
              <a:extLst>
                <a:ext uri="{FF2B5EF4-FFF2-40B4-BE49-F238E27FC236}">
                  <a16:creationId xmlns:a16="http://schemas.microsoft.com/office/drawing/2014/main" id="{0638114C-C7F8-4E1D-B1BF-BA81540196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4"/>
            <a:stretch>
              <a:fillRect/>
            </a:stretch>
          </p:blipFill>
          <p:spPr bwMode="auto">
            <a:xfrm>
              <a:off x="234" y="2112"/>
              <a:ext cx="87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16803C6-998C-44DB-B644-18E7AD15189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16977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Basket Isolated Illustration O...">
            <a:extLst>
              <a:ext uri="{FF2B5EF4-FFF2-40B4-BE49-F238E27FC236}">
                <a16:creationId xmlns:a16="http://schemas.microsoft.com/office/drawing/2014/main" id="{DB46F28E-00D8-45CD-B4E0-B9E655E2F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4667" l="5389" r="8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89" y="1856370"/>
            <a:ext cx="4052618" cy="3640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D827F-CBE2-4B56-A3EC-D7F0CD57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is an Energy Carrier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15EA-E549-454F-B611-43C7DA99B9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Energy carriers move energy in a usable form from one place to another.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Electricity is an energy carrier; so are gasoline and hydrogen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Hydrogen allows us to store energy from many sources and bring it to where we need it.</a:t>
            </a:r>
          </a:p>
          <a:p>
            <a:endParaRPr lang="en-US" dirty="0"/>
          </a:p>
        </p:txBody>
      </p:sp>
      <p:sp>
        <p:nvSpPr>
          <p:cNvPr id="5" name="Explosion 2 2">
            <a:extLst>
              <a:ext uri="{FF2B5EF4-FFF2-40B4-BE49-F238E27FC236}">
                <a16:creationId xmlns:a16="http://schemas.microsoft.com/office/drawing/2014/main" id="{25B8A8D0-215F-474B-86C7-AD73F98A9750}"/>
              </a:ext>
            </a:extLst>
          </p:cNvPr>
          <p:cNvSpPr/>
          <p:nvPr/>
        </p:nvSpPr>
        <p:spPr>
          <a:xfrm>
            <a:off x="8273376" y="1652116"/>
            <a:ext cx="2873231" cy="22575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5C03D-7CA6-4A87-9CBE-36AE9E2205B1}"/>
              </a:ext>
            </a:extLst>
          </p:cNvPr>
          <p:cNvSpPr txBox="1"/>
          <p:nvPr/>
        </p:nvSpPr>
        <p:spPr>
          <a:xfrm rot="20027863">
            <a:off x="8996207" y="2377515"/>
            <a:ext cx="197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E2BDC-1319-4C37-B957-D0E28E05DBCC}"/>
              </a:ext>
            </a:extLst>
          </p:cNvPr>
          <p:cNvSpPr txBox="1"/>
          <p:nvPr/>
        </p:nvSpPr>
        <p:spPr>
          <a:xfrm>
            <a:off x="8778296" y="4341896"/>
            <a:ext cx="1863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Hydrogen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89E7BAC-9420-41F8-8402-0D54D811EF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134446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9CEB-E811-4197-B8CA-3490AA8D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is a Versatile Energy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35A0F-0B0E-496A-8EBC-8F5842F62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Transportation Fuel</a:t>
            </a:r>
          </a:p>
          <a:p>
            <a:pPr lvl="1"/>
            <a:r>
              <a:rPr lang="en-US" dirty="0"/>
              <a:t>Improved range compared to plug-in electric</a:t>
            </a:r>
          </a:p>
          <a:p>
            <a:pPr lvl="1"/>
            <a:r>
              <a:rPr lang="en-US" dirty="0"/>
              <a:t>Internal combustion engines</a:t>
            </a:r>
          </a:p>
          <a:p>
            <a:pPr lvl="1"/>
            <a:r>
              <a:rPr lang="en-US" dirty="0"/>
              <a:t>Applicable to most modes of transportation</a:t>
            </a:r>
          </a:p>
          <a:p>
            <a:r>
              <a:rPr lang="en-US" dirty="0"/>
              <a:t>Buildings</a:t>
            </a:r>
          </a:p>
          <a:p>
            <a:pPr lvl="1"/>
            <a:r>
              <a:rPr lang="en-US" dirty="0"/>
              <a:t>Combined heat and power generation (CHP)</a:t>
            </a:r>
          </a:p>
          <a:p>
            <a:pPr lvl="1"/>
            <a:r>
              <a:rPr lang="en-US" dirty="0"/>
              <a:t>Fuel cells – backup and primary power</a:t>
            </a:r>
          </a:p>
          <a:p>
            <a:r>
              <a:rPr lang="en-US" dirty="0"/>
              <a:t>Industry</a:t>
            </a:r>
          </a:p>
          <a:p>
            <a:pPr lvl="1"/>
            <a:r>
              <a:rPr lang="en-US" dirty="0"/>
              <a:t>Hydrogen important in chemical processes</a:t>
            </a:r>
          </a:p>
          <a:p>
            <a:pPr lvl="1"/>
            <a:r>
              <a:rPr lang="en-US" dirty="0"/>
              <a:t>Additional revenue stream opportunities</a:t>
            </a:r>
          </a:p>
          <a:p>
            <a:endParaRPr lang="en-US" dirty="0"/>
          </a:p>
        </p:txBody>
      </p:sp>
      <p:pic>
        <p:nvPicPr>
          <p:cNvPr id="7" name="Picture Placeholder 6" descr="Glutra">
            <a:extLst>
              <a:ext uri="{FF2B5EF4-FFF2-40B4-BE49-F238E27FC236}">
                <a16:creationId xmlns:a16="http://schemas.microsoft.com/office/drawing/2014/main" id="{D0E74937-3C39-43E0-A6FC-64ADFFD2C08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702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zebus_fueling3">
            <a:extLst>
              <a:ext uri="{FF2B5EF4-FFF2-40B4-BE49-F238E27FC236}">
                <a16:creationId xmlns:a16="http://schemas.microsoft.com/office/drawing/2014/main" id="{E2D8F818-A288-4999-A215-08270921A2A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0" b="1297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01084FRH">
            <a:extLst>
              <a:ext uri="{FF2B5EF4-FFF2-40B4-BE49-F238E27FC236}">
                <a16:creationId xmlns:a16="http://schemas.microsoft.com/office/drawing/2014/main" id="{9139E903-8461-4B14-8245-B7AF2EFEC6B5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6" b="2469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AF559B5-6520-420C-A968-0F0D9840E1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908275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A8C71C-9F3C-4410-87A8-3AD8781E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Hydrogen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38DE-4165-4BB5-B402-F66EBD73C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Hydrogen is not found on Earth in pure elemental form</a:t>
            </a:r>
          </a:p>
          <a:p>
            <a:r>
              <a:rPr lang="en-US" sz="3600" dirty="0"/>
              <a:t>Hydrogen is most prevalently bonded to oxygen and carbon </a:t>
            </a:r>
          </a:p>
          <a:p>
            <a:r>
              <a:rPr lang="en-US" sz="3600" dirty="0"/>
              <a:t>Water, natural gas, and crude oil are great sources of hydrogen</a:t>
            </a:r>
          </a:p>
          <a:p>
            <a:endParaRPr lang="en-US" dirty="0"/>
          </a:p>
        </p:txBody>
      </p:sp>
      <p:pic>
        <p:nvPicPr>
          <p:cNvPr id="7" name="Picture 4" descr="http://thumbs.dreamstime.com/x/water-molecule-h2o-isolated-oxygen-hydrogen-red-wh-17629172.jpg">
            <a:extLst>
              <a:ext uri="{FF2B5EF4-FFF2-40B4-BE49-F238E27FC236}">
                <a16:creationId xmlns:a16="http://schemas.microsoft.com/office/drawing/2014/main" id="{E4B14E4E-DA33-43FC-B474-EC30AD05A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6579" l="7750" r="93250">
                        <a14:foregroundMark x1="51000" y1="50526" x2="51000" y2="50526"/>
                        <a14:foregroundMark x1="53500" y1="48421" x2="53500" y2="48421"/>
                        <a14:foregroundMark x1="73500" y1="21842" x2="73500" y2="21842"/>
                        <a14:foregroundMark x1="26250" y1="28421" x2="26250" y2="28421"/>
                        <a14:foregroundMark x1="22250" y1="27632" x2="22250" y2="27632"/>
                        <a14:foregroundMark x1="73500" y1="28421" x2="73500" y2="28421"/>
                        <a14:foregroundMark x1="52250" y1="46316" x2="52250" y2="46316"/>
                        <a14:foregroundMark x1="77750" y1="28421" x2="77750" y2="2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4" b="21211"/>
          <a:stretch/>
        </p:blipFill>
        <p:spPr bwMode="auto">
          <a:xfrm>
            <a:off x="8352393" y="3605078"/>
            <a:ext cx="295234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globalwarmingart.com/images/2/21/Methane_Molecule_VdW.png">
            <a:extLst>
              <a:ext uri="{FF2B5EF4-FFF2-40B4-BE49-F238E27FC236}">
                <a16:creationId xmlns:a16="http://schemas.microsoft.com/office/drawing/2014/main" id="{9DC57076-028E-4AEB-8ECE-0A83A9ED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19" y="846573"/>
            <a:ext cx="222649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345F9-4CA2-4688-BD39-0665A86B5EB4}"/>
              </a:ext>
            </a:extLst>
          </p:cNvPr>
          <p:cNvSpPr txBox="1"/>
          <p:nvPr/>
        </p:nvSpPr>
        <p:spPr>
          <a:xfrm>
            <a:off x="10534333" y="178178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5A81B7-48FF-42E9-9B18-A6C9007F16B8}"/>
              </a:ext>
            </a:extLst>
          </p:cNvPr>
          <p:cNvSpPr txBox="1"/>
          <p:nvPr/>
        </p:nvSpPr>
        <p:spPr>
          <a:xfrm>
            <a:off x="8770388" y="2060843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35799-CCEB-49F0-A0D7-FF17649652B1}"/>
              </a:ext>
            </a:extLst>
          </p:cNvPr>
          <p:cNvSpPr txBox="1"/>
          <p:nvPr/>
        </p:nvSpPr>
        <p:spPr>
          <a:xfrm>
            <a:off x="9828568" y="220819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8EA1D4-83C9-4BEE-89CF-46320FCA996A}"/>
              </a:ext>
            </a:extLst>
          </p:cNvPr>
          <p:cNvSpPr txBox="1"/>
          <p:nvPr/>
        </p:nvSpPr>
        <p:spPr>
          <a:xfrm>
            <a:off x="9624826" y="110147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0667B-B1BE-4B6F-95EE-C88EEBF87279}"/>
              </a:ext>
            </a:extLst>
          </p:cNvPr>
          <p:cNvSpPr txBox="1"/>
          <p:nvPr/>
        </p:nvSpPr>
        <p:spPr>
          <a:xfrm>
            <a:off x="9232941" y="171582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639A5DC-6D0E-4112-A7EE-02775077FC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76633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nergy.gov/sites/prod/files/styles/borealis_default_hero_respondxl/public/h2_production_pathways.png?itok=E_J22cbY">
            <a:extLst>
              <a:ext uri="{FF2B5EF4-FFF2-40B4-BE49-F238E27FC236}">
                <a16:creationId xmlns:a16="http://schemas.microsoft.com/office/drawing/2014/main" id="{F66E4453-8589-4EE4-8F3C-892857F35AD1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" b="4457"/>
          <a:stretch/>
        </p:blipFill>
        <p:spPr bwMode="auto">
          <a:xfrm>
            <a:off x="784077" y="646771"/>
            <a:ext cx="10623845" cy="59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59950F-7927-446A-9BFC-FE58D3FA2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81611"/>
            <a:ext cx="6585020" cy="565160"/>
          </a:xfrm>
        </p:spPr>
        <p:txBody>
          <a:bodyPr>
            <a:normAutofit/>
          </a:bodyPr>
          <a:lstStyle/>
          <a:p>
            <a:r>
              <a:rPr lang="en-US" sz="2800" i="0" dirty="0"/>
              <a:t>Hydrogen Production Methods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4BA20-B983-4DFF-9918-62913CBABD5A}"/>
              </a:ext>
            </a:extLst>
          </p:cNvPr>
          <p:cNvSpPr/>
          <p:nvPr/>
        </p:nvSpPr>
        <p:spPr>
          <a:xfrm>
            <a:off x="6095999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i="1" dirty="0"/>
              <a:t>Image credit: Department of Energy, Office of Energy Efficiency and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375185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4C6B-C503-49A6-BD3A-1AC8F499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Steam Methane Reforming (SMR)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7A983B-99F9-488D-8746-0869D8B8631C}"/>
              </a:ext>
            </a:extLst>
          </p:cNvPr>
          <p:cNvSpPr/>
          <p:nvPr/>
        </p:nvSpPr>
        <p:spPr>
          <a:xfrm>
            <a:off x="452175" y="2009671"/>
            <a:ext cx="112943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Steam-methane Reforming Reaction</a:t>
            </a:r>
          </a:p>
          <a:p>
            <a:pPr algn="ctr"/>
            <a:r>
              <a:rPr lang="en-US" sz="3600" b="1" dirty="0">
                <a:solidFill>
                  <a:srgbClr val="B68115"/>
                </a:solidFill>
              </a:rPr>
              <a:t>Thermal Energy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+ </a:t>
            </a:r>
            <a:r>
              <a:rPr lang="en-US" sz="3600" b="1" dirty="0">
                <a:solidFill>
                  <a:schemeClr val="tx2"/>
                </a:solidFill>
              </a:rPr>
              <a:t>CH</a:t>
            </a:r>
            <a:r>
              <a:rPr lang="en-US" sz="3600" b="1" baseline="-25000" dirty="0">
                <a:solidFill>
                  <a:schemeClr val="tx2"/>
                </a:solidFill>
              </a:rPr>
              <a:t>4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accent1"/>
                </a:solidFill>
              </a:rPr>
              <a:t>(g)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tx2"/>
                </a:solidFill>
              </a:rPr>
              <a:t>H</a:t>
            </a:r>
            <a:r>
              <a:rPr lang="en-US" sz="3600" b="1" baseline="-25000" dirty="0">
                <a:solidFill>
                  <a:schemeClr val="tx2"/>
                </a:solidFill>
              </a:rPr>
              <a:t>2</a:t>
            </a:r>
            <a:r>
              <a:rPr lang="en-US" sz="3600" b="1" dirty="0">
                <a:solidFill>
                  <a:schemeClr val="tx2"/>
                </a:solidFill>
              </a:rPr>
              <a:t>O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accent1"/>
                </a:solidFill>
              </a:rPr>
              <a:t>(g)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3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sz="36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CO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</a:t>
            </a:r>
          </a:p>
          <a:p>
            <a:pPr algn="ctr"/>
            <a:endParaRPr lang="en-US" sz="3600" dirty="0">
              <a:sym typeface="Wingdings" panose="05000000000000000000" pitchFamily="2" charset="2"/>
            </a:endParaRPr>
          </a:p>
          <a:p>
            <a:pPr algn="ctr"/>
            <a:endParaRPr lang="en-US" sz="3600" dirty="0">
              <a:sym typeface="Wingdings" panose="05000000000000000000" pitchFamily="2" charset="2"/>
            </a:endParaRPr>
          </a:p>
          <a:p>
            <a:pPr algn="ctr"/>
            <a:r>
              <a:rPr lang="en-US" sz="3600" b="1" dirty="0">
                <a:solidFill>
                  <a:srgbClr val="00B0F0"/>
                </a:solidFill>
                <a:sym typeface="Wingdings" panose="05000000000000000000" pitchFamily="2" charset="2"/>
              </a:rPr>
              <a:t>Water-gas Shift Reaction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CO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sz="36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O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CO</a:t>
            </a:r>
            <a:r>
              <a:rPr lang="en-US" sz="36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tx2"/>
                </a:solidFill>
                <a:sym typeface="Wingdings" panose="05000000000000000000" pitchFamily="2" charset="2"/>
              </a:rPr>
              <a:t>H</a:t>
            </a:r>
            <a:r>
              <a:rPr lang="en-US" sz="3600" b="1" baseline="-25000" dirty="0">
                <a:solidFill>
                  <a:schemeClr val="tx2"/>
                </a:solidFill>
                <a:sym typeface="Wingdings" panose="05000000000000000000" pitchFamily="2" charset="2"/>
              </a:rPr>
              <a:t>2</a:t>
            </a:r>
            <a:r>
              <a:rPr lang="en-US" sz="3600" b="1" dirty="0"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chemeClr val="accent1"/>
                </a:solidFill>
                <a:sym typeface="Wingdings" panose="05000000000000000000" pitchFamily="2" charset="2"/>
              </a:rPr>
              <a:t>(g) + </a:t>
            </a:r>
            <a:r>
              <a:rPr lang="en-US" sz="3600" b="1" dirty="0">
                <a:solidFill>
                  <a:srgbClr val="C76401"/>
                </a:solidFill>
              </a:rPr>
              <a:t>Thermal Energy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DE8B9C0-A3DB-427E-93A6-13CB685A30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265003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D9A04C-3D75-4C22-8E41-611B261FCD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" b="2158"/>
          <a:stretch/>
        </p:blipFill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1898C-BCAA-4FEF-81AB-FB275A81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361075"/>
            <a:ext cx="10721622" cy="775053"/>
          </a:xfrm>
        </p:spPr>
        <p:txBody>
          <a:bodyPr/>
          <a:lstStyle/>
          <a:p>
            <a:r>
              <a:rPr lang="en-US" dirty="0"/>
              <a:t>Anatomy of a Fuel Cell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62D41-8A4C-400C-B5BA-C536E5A4F1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29512" y="5813759"/>
            <a:ext cx="4668308" cy="295639"/>
          </a:xfrm>
        </p:spPr>
        <p:txBody>
          <a:bodyPr/>
          <a:lstStyle/>
          <a:p>
            <a:r>
              <a:rPr lang="en-US" dirty="0"/>
              <a:t>Image credit: FuelEconomy.gov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A0A5-CB02-4AE0-9165-32F9B2D08D36}"/>
              </a:ext>
            </a:extLst>
          </p:cNvPr>
          <p:cNvSpPr/>
          <p:nvPr/>
        </p:nvSpPr>
        <p:spPr>
          <a:xfrm>
            <a:off x="838200" y="1564920"/>
            <a:ext cx="4939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Anode: Site of oxidation – electrons removed from hydrogen, form H+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PEM: Proton Exchange Membrane – only allows H+ through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Cathode: Site of reduction – electrons rejoin H+ and combine with O2 to form H2O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84FBC43-2DE2-4473-A934-2E79DE77A0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034" y="6431138"/>
            <a:ext cx="4454524" cy="365125"/>
          </a:xfrm>
        </p:spPr>
        <p:txBody>
          <a:bodyPr/>
          <a:lstStyle/>
          <a:p>
            <a:r>
              <a:rPr lang="en-US" dirty="0"/>
              <a:t>Hydrogen 2018 ©The NEED Project </a:t>
            </a:r>
          </a:p>
        </p:txBody>
      </p:sp>
    </p:spTree>
    <p:extLst>
      <p:ext uri="{BB962C8B-B14F-4D97-AF65-F5344CB8AC3E}">
        <p14:creationId xmlns:p14="http://schemas.microsoft.com/office/powerpoint/2010/main" val="3390569020"/>
      </p:ext>
    </p:extLst>
  </p:cSld>
  <p:clrMapOvr>
    <a:masterClrMapping/>
  </p:clrMapOvr>
</p:sld>
</file>

<file path=ppt/theme/theme1.xml><?xml version="1.0" encoding="utf-8"?>
<a:theme xmlns:a="http://schemas.openxmlformats.org/drawingml/2006/main" name="NewTemp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mp2017.pptx" id="{8CE685BC-EAD4-4B04-AD34-D12CC5CB9C7E}" vid="{9D789DC2-756E-4482-B117-D6B6D7DBFF8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NewTemp2017</Template>
  <TotalTime>84</TotalTime>
  <Words>937</Words>
  <Application>Microsoft Office PowerPoint</Application>
  <PresentationFormat>Widescreen</PresentationFormat>
  <Paragraphs>171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Abadi MT Condensed</vt:lpstr>
      <vt:lpstr>Arial</vt:lpstr>
      <vt:lpstr>Calibri</vt:lpstr>
      <vt:lpstr>Calibri Light</vt:lpstr>
      <vt:lpstr>Tahoma</vt:lpstr>
      <vt:lpstr>Times</vt:lpstr>
      <vt:lpstr>Times New Roman</vt:lpstr>
      <vt:lpstr>Wingdings</vt:lpstr>
      <vt:lpstr>NewTemp2017</vt:lpstr>
      <vt:lpstr>Hydrogen</vt:lpstr>
      <vt:lpstr>Hydrogen is a Unique Energy Source</vt:lpstr>
      <vt:lpstr>Why Hydrogen? </vt:lpstr>
      <vt:lpstr>Hydrogen is an Energy Carrier</vt:lpstr>
      <vt:lpstr>Hydrogen is a Versatile Energy Source</vt:lpstr>
      <vt:lpstr>Sources of Hydrogen</vt:lpstr>
      <vt:lpstr>PowerPoint Presentation</vt:lpstr>
      <vt:lpstr>Steam Methane Reforming (SMR)</vt:lpstr>
      <vt:lpstr>Anatomy of a Fuel Cell</vt:lpstr>
      <vt:lpstr>Hydrogen Fuel Cells Are Ideal for Transportation</vt:lpstr>
      <vt:lpstr>Hydrogen Fuel Cell Vehicles</vt:lpstr>
      <vt:lpstr>Challenges of Hydrogen</vt:lpstr>
      <vt:lpstr>Current Hydrogen Fuel Use for Transportation in the U.S.</vt:lpstr>
      <vt:lpstr>Hydrogen Storage</vt:lpstr>
      <vt:lpstr>Hydrogen Storage</vt:lpstr>
      <vt:lpstr>Fuel Cell Life</vt:lpstr>
      <vt:lpstr>Hydrogen Flammability</vt:lpstr>
      <vt:lpstr>So – why hydrogen?</vt:lpstr>
      <vt:lpstr>The NEED Project acknowledges…</vt:lpstr>
      <vt:lpstr>For More Information</vt:lpstr>
      <vt:lpstr>NEED IS SOCIAL!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</dc:title>
  <dc:creator>Yvonne Cramer</dc:creator>
  <cp:lastModifiedBy>Kim Swan</cp:lastModifiedBy>
  <cp:revision>13</cp:revision>
  <dcterms:created xsi:type="dcterms:W3CDTF">2017-07-10T19:59:14Z</dcterms:created>
  <dcterms:modified xsi:type="dcterms:W3CDTF">2019-01-31T16:00:20Z</dcterms:modified>
</cp:coreProperties>
</file>