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9" r:id="rId3"/>
    <p:sldId id="260" r:id="rId4"/>
    <p:sldId id="261" r:id="rId5"/>
    <p:sldId id="262" r:id="rId6"/>
    <p:sldId id="263" r:id="rId7"/>
    <p:sldId id="290" r:id="rId8"/>
    <p:sldId id="265" r:id="rId9"/>
    <p:sldId id="266" r:id="rId10"/>
    <p:sldId id="267" r:id="rId11"/>
    <p:sldId id="288" r:id="rId12"/>
    <p:sldId id="269" r:id="rId13"/>
    <p:sldId id="270" r:id="rId14"/>
    <p:sldId id="289"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57" r:id="rId31"/>
    <p:sldId id="25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4" autoAdjust="0"/>
    <p:restoredTop sz="86519" autoAdjust="0"/>
  </p:normalViewPr>
  <p:slideViewPr>
    <p:cSldViewPr snapToGrid="0">
      <p:cViewPr varScale="1">
        <p:scale>
          <a:sx n="78" d="100"/>
          <a:sy n="78" d="100"/>
        </p:scale>
        <p:origin x="2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c:f>
              <c:strCache>
                <c:ptCount val="1"/>
                <c:pt idx="0">
                  <c:v>Wind</c:v>
                </c:pt>
              </c:strCache>
            </c:strRef>
          </c:tx>
          <c:spPr>
            <a:solidFill>
              <a:schemeClr val="accent1"/>
            </a:solidFill>
            <a:ln>
              <a:noFill/>
            </a:ln>
            <a:effectLst/>
          </c:spPr>
          <c:invertIfNegative val="0"/>
          <c:cat>
            <c:numRef>
              <c:f>Sheet1!$A$5:$A$15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Sheet1!$B$5:$B$15</c:f>
              <c:numCache>
                <c:formatCode>General</c:formatCode>
                <c:ptCount val="11"/>
                <c:pt idx="0">
                  <c:v>17811</c:v>
                </c:pt>
                <c:pt idx="1">
                  <c:v>26589</c:v>
                </c:pt>
                <c:pt idx="2">
                  <c:v>34450</c:v>
                </c:pt>
                <c:pt idx="3">
                  <c:v>55363</c:v>
                </c:pt>
                <c:pt idx="4">
                  <c:v>73886</c:v>
                </c:pt>
                <c:pt idx="5">
                  <c:v>94652</c:v>
                </c:pt>
                <c:pt idx="6">
                  <c:v>120177</c:v>
                </c:pt>
                <c:pt idx="7">
                  <c:v>140822</c:v>
                </c:pt>
                <c:pt idx="8">
                  <c:v>167840</c:v>
                </c:pt>
                <c:pt idx="9">
                  <c:v>181655</c:v>
                </c:pt>
                <c:pt idx="10">
                  <c:v>190719</c:v>
                </c:pt>
              </c:numCache>
            </c:numRef>
          </c:val>
          <c:extLst>
            <c:ext xmlns:c16="http://schemas.microsoft.com/office/drawing/2014/chart" uri="{C3380CC4-5D6E-409C-BE32-E72D297353CC}">
              <c16:uniqueId val="{00000000-2218-44F1-9C48-21527DE1D175}"/>
            </c:ext>
          </c:extLst>
        </c:ser>
        <c:ser>
          <c:idx val="1"/>
          <c:order val="1"/>
          <c:tx>
            <c:strRef>
              <c:f>Sheet1!$C$4</c:f>
              <c:strCache>
                <c:ptCount val="1"/>
                <c:pt idx="0">
                  <c:v>Solar PV</c:v>
                </c:pt>
              </c:strCache>
            </c:strRef>
          </c:tx>
          <c:spPr>
            <a:solidFill>
              <a:schemeClr val="accent2"/>
            </a:solidFill>
            <a:ln>
              <a:noFill/>
            </a:ln>
            <a:effectLst/>
          </c:spPr>
          <c:invertIfNegative val="0"/>
          <c:cat>
            <c:numRef>
              <c:f>Sheet1!$A$5:$A$15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Sheet1!$C$5:$C$15</c:f>
              <c:numCache>
                <c:formatCode>General</c:formatCode>
                <c:ptCount val="11"/>
                <c:pt idx="0">
                  <c:v>16</c:v>
                </c:pt>
                <c:pt idx="1">
                  <c:v>15</c:v>
                </c:pt>
                <c:pt idx="2">
                  <c:v>16</c:v>
                </c:pt>
                <c:pt idx="3">
                  <c:v>76</c:v>
                </c:pt>
                <c:pt idx="4">
                  <c:v>157</c:v>
                </c:pt>
                <c:pt idx="5">
                  <c:v>423</c:v>
                </c:pt>
                <c:pt idx="6">
                  <c:v>1012</c:v>
                </c:pt>
                <c:pt idx="7">
                  <c:v>3451</c:v>
                </c:pt>
                <c:pt idx="8">
                  <c:v>8121</c:v>
                </c:pt>
                <c:pt idx="9">
                  <c:v>15250</c:v>
                </c:pt>
                <c:pt idx="10">
                  <c:v>21666</c:v>
                </c:pt>
              </c:numCache>
            </c:numRef>
          </c:val>
          <c:extLst>
            <c:ext xmlns:c16="http://schemas.microsoft.com/office/drawing/2014/chart" uri="{C3380CC4-5D6E-409C-BE32-E72D297353CC}">
              <c16:uniqueId val="{00000001-2218-44F1-9C48-21527DE1D175}"/>
            </c:ext>
          </c:extLst>
        </c:ser>
        <c:ser>
          <c:idx val="2"/>
          <c:order val="2"/>
          <c:tx>
            <c:strRef>
              <c:f>Sheet1!$D$4</c:f>
              <c:strCache>
                <c:ptCount val="1"/>
                <c:pt idx="0">
                  <c:v>Solar Thermal</c:v>
                </c:pt>
              </c:strCache>
            </c:strRef>
          </c:tx>
          <c:spPr>
            <a:solidFill>
              <a:schemeClr val="accent3"/>
            </a:solidFill>
            <a:ln>
              <a:noFill/>
            </a:ln>
            <a:effectLst/>
          </c:spPr>
          <c:invertIfNegative val="0"/>
          <c:cat>
            <c:numRef>
              <c:f>Sheet1!$A$5:$A$15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Sheet1!$D$5:$D$15</c:f>
              <c:numCache>
                <c:formatCode>General</c:formatCode>
                <c:ptCount val="11"/>
                <c:pt idx="0">
                  <c:v>535</c:v>
                </c:pt>
                <c:pt idx="1">
                  <c:v>493</c:v>
                </c:pt>
                <c:pt idx="2">
                  <c:v>596</c:v>
                </c:pt>
                <c:pt idx="3">
                  <c:v>788</c:v>
                </c:pt>
                <c:pt idx="4">
                  <c:v>735</c:v>
                </c:pt>
                <c:pt idx="5">
                  <c:v>789</c:v>
                </c:pt>
                <c:pt idx="6">
                  <c:v>806</c:v>
                </c:pt>
                <c:pt idx="7">
                  <c:v>876</c:v>
                </c:pt>
                <c:pt idx="8">
                  <c:v>915</c:v>
                </c:pt>
                <c:pt idx="9">
                  <c:v>2441</c:v>
                </c:pt>
                <c:pt idx="10">
                  <c:v>3227</c:v>
                </c:pt>
              </c:numCache>
            </c:numRef>
          </c:val>
          <c:extLst>
            <c:ext xmlns:c16="http://schemas.microsoft.com/office/drawing/2014/chart" uri="{C3380CC4-5D6E-409C-BE32-E72D297353CC}">
              <c16:uniqueId val="{00000002-2218-44F1-9C48-21527DE1D175}"/>
            </c:ext>
          </c:extLst>
        </c:ser>
        <c:ser>
          <c:idx val="3"/>
          <c:order val="3"/>
          <c:tx>
            <c:strRef>
              <c:f>Sheet1!$E$4</c:f>
              <c:strCache>
                <c:ptCount val="1"/>
                <c:pt idx="0">
                  <c:v>Waste</c:v>
                </c:pt>
              </c:strCache>
            </c:strRef>
          </c:tx>
          <c:spPr>
            <a:solidFill>
              <a:schemeClr val="accent4"/>
            </a:solidFill>
            <a:ln>
              <a:noFill/>
            </a:ln>
            <a:effectLst/>
          </c:spPr>
          <c:invertIfNegative val="0"/>
          <c:cat>
            <c:numRef>
              <c:f>Sheet1!$A$5:$A$15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Sheet1!$E$5:$E$15</c:f>
              <c:numCache>
                <c:formatCode>General</c:formatCode>
                <c:ptCount val="11"/>
                <c:pt idx="0">
                  <c:v>10278</c:v>
                </c:pt>
                <c:pt idx="1">
                  <c:v>10422</c:v>
                </c:pt>
                <c:pt idx="2">
                  <c:v>10367</c:v>
                </c:pt>
                <c:pt idx="3">
                  <c:v>10578</c:v>
                </c:pt>
                <c:pt idx="4">
                  <c:v>10519</c:v>
                </c:pt>
                <c:pt idx="5">
                  <c:v>10540</c:v>
                </c:pt>
                <c:pt idx="6">
                  <c:v>10178</c:v>
                </c:pt>
                <c:pt idx="7">
                  <c:v>10020</c:v>
                </c:pt>
                <c:pt idx="8">
                  <c:v>10172</c:v>
                </c:pt>
                <c:pt idx="9">
                  <c:v>10430</c:v>
                </c:pt>
                <c:pt idx="10">
                  <c:v>10412</c:v>
                </c:pt>
              </c:numCache>
            </c:numRef>
          </c:val>
          <c:extLst>
            <c:ext xmlns:c16="http://schemas.microsoft.com/office/drawing/2014/chart" uri="{C3380CC4-5D6E-409C-BE32-E72D297353CC}">
              <c16:uniqueId val="{00000003-2218-44F1-9C48-21527DE1D175}"/>
            </c:ext>
          </c:extLst>
        </c:ser>
        <c:ser>
          <c:idx val="4"/>
          <c:order val="4"/>
          <c:tx>
            <c:strRef>
              <c:f>Sheet1!$F$4</c:f>
              <c:strCache>
                <c:ptCount val="1"/>
                <c:pt idx="0">
                  <c:v>Geothermal</c:v>
                </c:pt>
              </c:strCache>
            </c:strRef>
          </c:tx>
          <c:spPr>
            <a:solidFill>
              <a:schemeClr val="accent5"/>
            </a:solidFill>
            <a:ln>
              <a:noFill/>
            </a:ln>
            <a:effectLst/>
          </c:spPr>
          <c:invertIfNegative val="0"/>
          <c:cat>
            <c:numRef>
              <c:f>Sheet1!$A$5:$A$15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Sheet1!$F$5:$F$15</c:f>
              <c:numCache>
                <c:formatCode>General</c:formatCode>
                <c:ptCount val="11"/>
                <c:pt idx="0">
                  <c:v>14692</c:v>
                </c:pt>
                <c:pt idx="1">
                  <c:v>14568</c:v>
                </c:pt>
                <c:pt idx="2">
                  <c:v>14637</c:v>
                </c:pt>
                <c:pt idx="3">
                  <c:v>14840</c:v>
                </c:pt>
                <c:pt idx="4">
                  <c:v>15009</c:v>
                </c:pt>
                <c:pt idx="5">
                  <c:v>15219</c:v>
                </c:pt>
                <c:pt idx="6">
                  <c:v>15316</c:v>
                </c:pt>
                <c:pt idx="7">
                  <c:v>15562</c:v>
                </c:pt>
                <c:pt idx="8">
                  <c:v>15775</c:v>
                </c:pt>
                <c:pt idx="9">
                  <c:v>15877</c:v>
                </c:pt>
                <c:pt idx="10">
                  <c:v>15918</c:v>
                </c:pt>
              </c:numCache>
            </c:numRef>
          </c:val>
          <c:extLst>
            <c:ext xmlns:c16="http://schemas.microsoft.com/office/drawing/2014/chart" uri="{C3380CC4-5D6E-409C-BE32-E72D297353CC}">
              <c16:uniqueId val="{00000004-2218-44F1-9C48-21527DE1D175}"/>
            </c:ext>
          </c:extLst>
        </c:ser>
        <c:ser>
          <c:idx val="5"/>
          <c:order val="5"/>
          <c:tx>
            <c:strRef>
              <c:f>Sheet1!$G$4</c:f>
              <c:strCache>
                <c:ptCount val="1"/>
                <c:pt idx="0">
                  <c:v>Wood</c:v>
                </c:pt>
              </c:strCache>
            </c:strRef>
          </c:tx>
          <c:spPr>
            <a:solidFill>
              <a:schemeClr val="accent6"/>
            </a:solidFill>
            <a:ln>
              <a:noFill/>
            </a:ln>
            <a:effectLst/>
          </c:spPr>
          <c:invertIfNegative val="0"/>
          <c:cat>
            <c:numRef>
              <c:f>Sheet1!$A$5:$A$15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Sheet1!$G$5:$G$15</c:f>
              <c:numCache>
                <c:formatCode>General</c:formatCode>
                <c:ptCount val="11"/>
                <c:pt idx="0">
                  <c:v>38856</c:v>
                </c:pt>
                <c:pt idx="1">
                  <c:v>38762</c:v>
                </c:pt>
                <c:pt idx="2">
                  <c:v>39014</c:v>
                </c:pt>
                <c:pt idx="3">
                  <c:v>37300</c:v>
                </c:pt>
                <c:pt idx="4">
                  <c:v>36050</c:v>
                </c:pt>
                <c:pt idx="5">
                  <c:v>37172</c:v>
                </c:pt>
                <c:pt idx="6">
                  <c:v>37449</c:v>
                </c:pt>
                <c:pt idx="7">
                  <c:v>37799</c:v>
                </c:pt>
                <c:pt idx="8">
                  <c:v>40028</c:v>
                </c:pt>
                <c:pt idx="9">
                  <c:v>42340</c:v>
                </c:pt>
                <c:pt idx="10">
                  <c:v>41929</c:v>
                </c:pt>
              </c:numCache>
            </c:numRef>
          </c:val>
          <c:extLst>
            <c:ext xmlns:c16="http://schemas.microsoft.com/office/drawing/2014/chart" uri="{C3380CC4-5D6E-409C-BE32-E72D297353CC}">
              <c16:uniqueId val="{00000005-2218-44F1-9C48-21527DE1D175}"/>
            </c:ext>
          </c:extLst>
        </c:ser>
        <c:dLbls>
          <c:showLegendKey val="0"/>
          <c:showVal val="0"/>
          <c:showCatName val="0"/>
          <c:showSerName val="0"/>
          <c:showPercent val="0"/>
          <c:showBubbleSize val="0"/>
        </c:dLbls>
        <c:gapWidth val="150"/>
        <c:overlap val="100"/>
        <c:axId val="385452376"/>
        <c:axId val="385513656"/>
      </c:barChart>
      <c:dateAx>
        <c:axId val="385452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5513656"/>
        <c:crosses val="autoZero"/>
        <c:auto val="0"/>
        <c:lblOffset val="100"/>
        <c:baseTimeUnit val="days"/>
        <c:majorUnit val="1"/>
      </c:dateAx>
      <c:valAx>
        <c:axId val="385513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Million kilowatt-hours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5452376"/>
        <c:crosses val="autoZero"/>
        <c:crossBetween val="between"/>
      </c:valAx>
      <c:spPr>
        <a:noFill/>
        <a:ln>
          <a:noFill/>
        </a:ln>
        <a:effectLst/>
      </c:spPr>
    </c:plotArea>
    <c:legend>
      <c:legendPos val="b"/>
      <c:layout>
        <c:manualLayout>
          <c:xMode val="edge"/>
          <c:yMode val="edge"/>
          <c:x val="0.16506915741104208"/>
          <c:y val="5.3271772846575999E-2"/>
          <c:w val="0.41107217847769029"/>
          <c:h val="0.29108850976961215"/>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Top Common Human-caused</a:t>
            </a:r>
            <a:r>
              <a:rPr lang="en-US" sz="2400" b="1" baseline="0"/>
              <a:t> Threats to Birds </a:t>
            </a:r>
            <a:endParaRPr lang="en-US"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dLbl>
              <c:idx val="5"/>
              <c:tx>
                <c:rich>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fld id="{5D0C2294-3730-44C6-AD3E-B2ADEE9FC294}" type="VALUE">
                      <a:rPr lang="en-US">
                        <a:solidFill>
                          <a:srgbClr val="C00000"/>
                        </a:solidFill>
                      </a:rPr>
                      <a:pPr>
                        <a:defRPr sz="1200" b="1">
                          <a:solidFill>
                            <a:srgbClr val="C0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BA-4C81-9792-F1D1F17E487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Cats</c:v>
                </c:pt>
                <c:pt idx="1">
                  <c:v>Building Glass</c:v>
                </c:pt>
                <c:pt idx="2">
                  <c:v>Collision - Communication Towers</c:v>
                </c:pt>
                <c:pt idx="3">
                  <c:v>Collision - Electrical Lines</c:v>
                </c:pt>
                <c:pt idx="4">
                  <c:v>Collision - Vehicles</c:v>
                </c:pt>
                <c:pt idx="5">
                  <c:v>Collision - Land-based Wind Turbines</c:v>
                </c:pt>
              </c:strCache>
            </c:strRef>
          </c:cat>
          <c:val>
            <c:numRef>
              <c:f>Sheet1!$B$2:$G$2</c:f>
              <c:numCache>
                <c:formatCode>#,##0</c:formatCode>
                <c:ptCount val="6"/>
                <c:pt idx="0">
                  <c:v>2400000000</c:v>
                </c:pt>
                <c:pt idx="1">
                  <c:v>599000000</c:v>
                </c:pt>
                <c:pt idx="2">
                  <c:v>6600000</c:v>
                </c:pt>
                <c:pt idx="3">
                  <c:v>25500000</c:v>
                </c:pt>
                <c:pt idx="4">
                  <c:v>214500000</c:v>
                </c:pt>
                <c:pt idx="5">
                  <c:v>234012</c:v>
                </c:pt>
              </c:numCache>
            </c:numRef>
          </c:val>
          <c:extLst>
            <c:ext xmlns:c16="http://schemas.microsoft.com/office/drawing/2014/chart" uri="{C3380CC4-5D6E-409C-BE32-E72D297353CC}">
              <c16:uniqueId val="{00000000-C7BA-4C81-9792-F1D1F17E4873}"/>
            </c:ext>
          </c:extLst>
        </c:ser>
        <c:dLbls>
          <c:dLblPos val="outEnd"/>
          <c:showLegendKey val="0"/>
          <c:showVal val="1"/>
          <c:showCatName val="0"/>
          <c:showSerName val="0"/>
          <c:showPercent val="0"/>
          <c:showBubbleSize val="0"/>
        </c:dLbls>
        <c:gapWidth val="219"/>
        <c:overlap val="-27"/>
        <c:axId val="228497384"/>
        <c:axId val="228498368"/>
      </c:barChart>
      <c:catAx>
        <c:axId val="2284973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85000"/>
                        <a:lumOff val="15000"/>
                      </a:schemeClr>
                    </a:solidFill>
                    <a:latin typeface="+mn-lt"/>
                    <a:ea typeface="+mn-ea"/>
                    <a:cs typeface="+mn-cs"/>
                  </a:defRPr>
                </a:pPr>
                <a:r>
                  <a:rPr lang="en-US" sz="1600" dirty="0">
                    <a:solidFill>
                      <a:schemeClr val="tx1">
                        <a:lumMod val="85000"/>
                        <a:lumOff val="15000"/>
                      </a:schemeClr>
                    </a:solidFill>
                  </a:rPr>
                  <a:t>Hazard Type</a:t>
                </a:r>
              </a:p>
            </c:rich>
          </c:tx>
          <c:layout>
            <c:manualLayout>
              <c:xMode val="edge"/>
              <c:yMode val="edge"/>
              <c:x val="0.51491054216751297"/>
              <c:y val="0.9523454538641218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8498368"/>
        <c:crosses val="autoZero"/>
        <c:auto val="1"/>
        <c:lblAlgn val="ctr"/>
        <c:lblOffset val="100"/>
        <c:noMultiLvlLbl val="0"/>
      </c:catAx>
      <c:valAx>
        <c:axId val="228498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r>
                  <a:rPr lang="en-US" sz="1800" dirty="0">
                    <a:solidFill>
                      <a:schemeClr val="tx1">
                        <a:lumMod val="85000"/>
                        <a:lumOff val="15000"/>
                      </a:schemeClr>
                    </a:solidFill>
                  </a:rPr>
                  <a:t>Median</a:t>
                </a:r>
                <a:r>
                  <a:rPr lang="en-US" sz="1800" baseline="0" dirty="0">
                    <a:solidFill>
                      <a:schemeClr val="tx1">
                        <a:lumMod val="85000"/>
                        <a:lumOff val="15000"/>
                      </a:schemeClr>
                    </a:solidFill>
                  </a:rPr>
                  <a:t>/Avg. Estimated</a:t>
                </a:r>
                <a:endParaRPr lang="en-US" sz="1800" dirty="0">
                  <a:solidFill>
                    <a:schemeClr val="tx1">
                      <a:lumMod val="85000"/>
                      <a:lumOff val="15000"/>
                    </a:schemeClr>
                  </a:solidFill>
                </a:endParaRPr>
              </a:p>
            </c:rich>
          </c:tx>
          <c:layout>
            <c:manualLayout>
              <c:xMode val="edge"/>
              <c:yMode val="edge"/>
              <c:x val="1.3238572948550214E-3"/>
              <c:y val="0.2784852459289423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28497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DCCD4B-0825-45D7-B4AB-C7C09A053233}" type="datetimeFigureOut">
              <a:rPr lang="en-US" smtClean="0"/>
              <a:t>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BA8E4C-D5C2-46EF-AA80-0C4D0D336115}" type="slidenum">
              <a:rPr lang="en-US" smtClean="0"/>
              <a:t>‹#›</a:t>
            </a:fld>
            <a:endParaRPr lang="en-US"/>
          </a:p>
        </p:txBody>
      </p:sp>
    </p:spTree>
    <p:extLst>
      <p:ext uri="{BB962C8B-B14F-4D97-AF65-F5344CB8AC3E}">
        <p14:creationId xmlns:p14="http://schemas.microsoft.com/office/powerpoint/2010/main" val="352095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Heat from the sun causes convection in the atmosphere, meaning the heated air rises. These currents create zones of high and low air pressure within the atmosphere. As the heated air rises, it creates a low pressure zone near the ground. Air from surrounding cooler areas rushes in to balance the pressure. These horizontal pressure differences account for the ambient wind and more intense storm wind.</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a:t>
            </a:fld>
            <a:endParaRPr lang="en-US"/>
          </a:p>
        </p:txBody>
      </p:sp>
    </p:spTree>
    <p:extLst>
      <p:ext uri="{BB962C8B-B14F-4D97-AF65-F5344CB8AC3E}">
        <p14:creationId xmlns:p14="http://schemas.microsoft.com/office/powerpoint/2010/main" val="188949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Many states have the potential to do much more with wind power than they do.  Some states that appear much lower on the previous list of installed wind capacity, appear higher on this list. Why is this? Often, geography plays a big part. </a:t>
            </a:r>
          </a:p>
        </p:txBody>
      </p:sp>
      <p:sp>
        <p:nvSpPr>
          <p:cNvPr id="4" name="Slide Number Placeholder 3"/>
          <p:cNvSpPr>
            <a:spLocks noGrp="1"/>
          </p:cNvSpPr>
          <p:nvPr>
            <p:ph type="sldNum" sz="quarter" idx="10"/>
          </p:nvPr>
        </p:nvSpPr>
        <p:spPr/>
        <p:txBody>
          <a:bodyPr/>
          <a:lstStyle/>
          <a:p>
            <a:fld id="{16BA8E4C-D5C2-46EF-AA80-0C4D0D336115}" type="slidenum">
              <a:rPr lang="en-US" smtClean="0"/>
              <a:t>11</a:t>
            </a:fld>
            <a:endParaRPr lang="en-US"/>
          </a:p>
        </p:txBody>
      </p:sp>
    </p:spTree>
    <p:extLst>
      <p:ext uri="{BB962C8B-B14F-4D97-AF65-F5344CB8AC3E}">
        <p14:creationId xmlns:p14="http://schemas.microsoft.com/office/powerpoint/2010/main" val="128633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upper Midwest state of North Dakota has been called the Saudi Arabia of wind.  Although there are large wind resources in the state, large population centers are far away and transmission lines are small, making it difficult and costly to transport large amounts of energy from North Dakota to other places. </a:t>
            </a:r>
          </a:p>
          <a:p>
            <a:endParaRPr lang="en-US" altLang="en-US" dirty="0"/>
          </a:p>
          <a:p>
            <a:r>
              <a:rPr lang="en-US" altLang="en-US" dirty="0"/>
              <a:t>The Southeast has very little wind development and also has low wind resources.  Offshore wind may bring additional installations to coastal states in the future.</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12</a:t>
            </a:fld>
            <a:endParaRPr lang="en-US"/>
          </a:p>
        </p:txBody>
      </p:sp>
    </p:spTree>
    <p:extLst>
      <p:ext uri="{BB962C8B-B14F-4D97-AF65-F5344CB8AC3E}">
        <p14:creationId xmlns:p14="http://schemas.microsoft.com/office/powerpoint/2010/main" val="312994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One of the major issues facing commercial wind energy is transmission. It is a long and expensive process to build new transmission lines, but some of the best wind resources are in areas with smaller populations and limited transmission capability.</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13</a:t>
            </a:fld>
            <a:endParaRPr lang="en-US"/>
          </a:p>
        </p:txBody>
      </p:sp>
    </p:spTree>
    <p:extLst>
      <p:ext uri="{BB962C8B-B14F-4D97-AF65-F5344CB8AC3E}">
        <p14:creationId xmlns:p14="http://schemas.microsoft.com/office/powerpoint/2010/main" val="276656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China has more than double the wind generating capacity than any other country.</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14</a:t>
            </a:fld>
            <a:endParaRPr lang="en-US"/>
          </a:p>
        </p:txBody>
      </p:sp>
    </p:spTree>
    <p:extLst>
      <p:ext uri="{BB962C8B-B14F-4D97-AF65-F5344CB8AC3E}">
        <p14:creationId xmlns:p14="http://schemas.microsoft.com/office/powerpoint/2010/main" val="983313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The rapid growth in wind power can be attributed to two things–reduction in cost of electricity produced and more interest in renewable technologies. Between 2004 and 2011, an increase in price can be attributed to higher rates of demand than supply of turbines and rising commodity prices including a rise in the price of steel.</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15</a:t>
            </a:fld>
            <a:endParaRPr lang="en-US"/>
          </a:p>
        </p:txBody>
      </p:sp>
    </p:spTree>
    <p:extLst>
      <p:ext uri="{BB962C8B-B14F-4D97-AF65-F5344CB8AC3E}">
        <p14:creationId xmlns:p14="http://schemas.microsoft.com/office/powerpoint/2010/main" val="291582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Times New Roman" pitchFamily="18" charset="0"/>
              </a:rPr>
              <a:t>Turbines can spin on a vertical axis (left photo) or horizontal axis (right photo).</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16</a:t>
            </a:fld>
            <a:endParaRPr lang="en-US"/>
          </a:p>
        </p:txBody>
      </p:sp>
    </p:spTree>
    <p:extLst>
      <p:ext uri="{BB962C8B-B14F-4D97-AF65-F5344CB8AC3E}">
        <p14:creationId xmlns:p14="http://schemas.microsoft.com/office/powerpoint/2010/main" val="1825764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Vertical-axis machines have blades that go from top to bottom and the most common type, the </a:t>
            </a:r>
            <a:r>
              <a:rPr lang="en-US" altLang="en-US" dirty="0" err="1"/>
              <a:t>Darrieus</a:t>
            </a:r>
            <a:r>
              <a:rPr lang="en-US" altLang="en-US" dirty="0"/>
              <a:t> wind turbine, looks like a giant, two-bladed eggbeater. This type of vertical wind turbine typically stands 100 feet tall and 50 feet wide. New design concepts come to market on a regular basis. Vertical-axis wind turbines make up only a very small percent of the wind turbines used today.</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17</a:t>
            </a:fld>
            <a:endParaRPr lang="en-US"/>
          </a:p>
        </p:txBody>
      </p:sp>
    </p:spTree>
    <p:extLst>
      <p:ext uri="{BB962C8B-B14F-4D97-AF65-F5344CB8AC3E}">
        <p14:creationId xmlns:p14="http://schemas.microsoft.com/office/powerpoint/2010/main" val="455264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itchFamily="34" charset="0"/>
              </a:rPr>
              <a:t>Most wind turbines being used today are the horizontal-axis type. Horizontal-axis wind turbines have blades like airplane propellers. Wind turbines stand tall and wide to capture more wind—providing more “swept area” where the blades make contact with the wind.  </a:t>
            </a:r>
          </a:p>
          <a:p>
            <a:pPr eaLnBrk="1" hangingPunct="1">
              <a:spcBef>
                <a:spcPct val="0"/>
              </a:spcBef>
            </a:pPr>
            <a:endParaRPr lang="en-US" altLang="en-US" dirty="0">
              <a:latin typeface="Arial" pitchFamily="34" charset="0"/>
            </a:endParaRPr>
          </a:p>
          <a:p>
            <a:pPr eaLnBrk="1" hangingPunct="1">
              <a:spcBef>
                <a:spcPct val="0"/>
              </a:spcBef>
            </a:pPr>
            <a:r>
              <a:rPr lang="en-US" altLang="en-US" dirty="0">
                <a:latin typeface="Arial" pitchFamily="34" charset="0"/>
              </a:rPr>
              <a:t>A one megawatt (1 MW) wind turbine will typically generate enough power for about 250 homes. This depends on the type of device and where it is located.</a:t>
            </a:r>
          </a:p>
          <a:p>
            <a:pPr eaLnBrk="1" hangingPunct="1">
              <a:spcBef>
                <a:spcPct val="0"/>
              </a:spcBef>
            </a:pPr>
            <a:r>
              <a:rPr lang="en-US" altLang="en-US" dirty="0">
                <a:latin typeface="Arial" pitchFamily="34" charset="0"/>
              </a:rPr>
              <a:t>Most large turbines that you see today are rated at 1.5 megawatts. This means at peak output (high winds) it will be producing about 1.5 megawatts of electricity.</a:t>
            </a:r>
          </a:p>
          <a:p>
            <a:pPr eaLnBrk="1" hangingPunct="1">
              <a:spcBef>
                <a:spcPct val="0"/>
              </a:spcBef>
            </a:pPr>
            <a:endParaRPr lang="en-US" altLang="en-US" sz="1100" dirty="0"/>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18</a:t>
            </a:fld>
            <a:endParaRPr lang="en-US"/>
          </a:p>
        </p:txBody>
      </p:sp>
    </p:spTree>
    <p:extLst>
      <p:ext uri="{BB962C8B-B14F-4D97-AF65-F5344CB8AC3E}">
        <p14:creationId xmlns:p14="http://schemas.microsoft.com/office/powerpoint/2010/main" val="382122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itchFamily="34" charset="0"/>
              </a:rPr>
              <a:t>A typical U.S. large-scale horizontal wind turbine stands 80-100 meters (262-328 feet) tall and has three blades that are each 34-55 meters (112-181 feet) long. They weigh 200-400 tons and produce enough electricity to power 500 homes.</a:t>
            </a:r>
            <a:endParaRPr lang="en-US" altLang="en-US" dirty="0"/>
          </a:p>
          <a:p>
            <a:pPr eaLnBrk="1" hangingPunct="1">
              <a:spcBef>
                <a:spcPct val="0"/>
              </a:spcBef>
            </a:pPr>
            <a:endParaRPr lang="en-US" altLang="en-US" dirty="0"/>
          </a:p>
          <a:p>
            <a:pPr eaLnBrk="1" hangingPunct="1">
              <a:spcBef>
                <a:spcPct val="0"/>
              </a:spcBef>
            </a:pPr>
            <a:r>
              <a:rPr lang="en-US" altLang="en-US" dirty="0"/>
              <a:t>The largest turbine currently in production is the </a:t>
            </a:r>
            <a:r>
              <a:rPr lang="en-US" altLang="en-US" dirty="0" err="1"/>
              <a:t>Enercon</a:t>
            </a:r>
            <a:r>
              <a:rPr lang="en-US" altLang="en-US" dirty="0"/>
              <a:t> E-126 which as a capacity of 7.58 MW.  </a:t>
            </a:r>
          </a:p>
          <a:p>
            <a:pPr eaLnBrk="1" hangingPunct="1">
              <a:spcBef>
                <a:spcPct val="0"/>
              </a:spcBef>
            </a:pPr>
            <a:r>
              <a:rPr lang="en-US" altLang="en-US" dirty="0"/>
              <a:t>The E-126 tower stands 135 meters (443 feet) tall and has a blade diameter of 127 meters (417 feet).</a:t>
            </a:r>
          </a:p>
          <a:p>
            <a:pPr eaLnBrk="1" hangingPunct="1">
              <a:spcBef>
                <a:spcPct val="0"/>
              </a:spcBef>
            </a:pPr>
            <a:endParaRPr lang="en-US" altLang="en-US" dirty="0"/>
          </a:p>
          <a:p>
            <a:pPr eaLnBrk="1" hangingPunct="1">
              <a:spcBef>
                <a:spcPct val="0"/>
              </a:spcBef>
            </a:pPr>
            <a:r>
              <a:rPr lang="en-US" altLang="en-US" dirty="0"/>
              <a:t>A number of companies are developing 10 MW turbines mostly for use in offshore applications.</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19</a:t>
            </a:fld>
            <a:endParaRPr lang="en-US"/>
          </a:p>
        </p:txBody>
      </p:sp>
    </p:spTree>
    <p:extLst>
      <p:ext uri="{BB962C8B-B14F-4D97-AF65-F5344CB8AC3E}">
        <p14:creationId xmlns:p14="http://schemas.microsoft.com/office/powerpoint/2010/main" val="3996885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a:t>Regardless of the size, all turbines have the same parts. </a:t>
            </a:r>
          </a:p>
          <a:p>
            <a:pPr eaLnBrk="1" hangingPunct="1">
              <a:spcBef>
                <a:spcPct val="0"/>
              </a:spcBef>
              <a:defRPr/>
            </a:pPr>
            <a:endParaRPr lang="en-US" dirty="0"/>
          </a:p>
          <a:p>
            <a:pPr marL="231605" indent="-231605">
              <a:spcBef>
                <a:spcPct val="0"/>
              </a:spcBef>
              <a:buFontTx/>
              <a:buAutoNum type="alphaUcPeriod"/>
              <a:defRPr/>
            </a:pPr>
            <a:r>
              <a:rPr lang="en-US" dirty="0"/>
              <a:t>Blades on modern turbines are similar to airplane blades, lifted by the wind.</a:t>
            </a:r>
          </a:p>
          <a:p>
            <a:pPr marL="231605" indent="-231605">
              <a:spcBef>
                <a:spcPct val="0"/>
              </a:spcBef>
              <a:buFontTx/>
              <a:buAutoNum type="alphaUcPeriod"/>
              <a:defRPr/>
            </a:pPr>
            <a:r>
              <a:rPr lang="en-US" dirty="0"/>
              <a:t>The hub connects the blades to the shaft and generator.</a:t>
            </a:r>
          </a:p>
          <a:p>
            <a:pPr marL="231605" indent="-231605">
              <a:spcBef>
                <a:spcPct val="0"/>
              </a:spcBef>
              <a:buFontTx/>
              <a:buAutoNum type="alphaUcPeriod"/>
              <a:defRPr/>
            </a:pPr>
            <a:r>
              <a:rPr lang="en-US" dirty="0"/>
              <a:t>The nacelle houses the generator.</a:t>
            </a:r>
          </a:p>
          <a:p>
            <a:pPr marL="231605" indent="-231605">
              <a:spcBef>
                <a:spcPct val="0"/>
              </a:spcBef>
              <a:buFontTx/>
              <a:buAutoNum type="alphaUcPeriod"/>
              <a:defRPr/>
            </a:pPr>
            <a:r>
              <a:rPr lang="en-US" dirty="0"/>
              <a:t>The tower holds the turbine high above anything that might cause turbulence in the air such as trees and buildings. Towers can be lattice or monopole for large turbines.  Most modern day turbines have monopole towers made of steel.</a:t>
            </a:r>
          </a:p>
        </p:txBody>
      </p:sp>
      <p:sp>
        <p:nvSpPr>
          <p:cNvPr id="4" name="Slide Number Placeholder 3"/>
          <p:cNvSpPr>
            <a:spLocks noGrp="1"/>
          </p:cNvSpPr>
          <p:nvPr>
            <p:ph type="sldNum" sz="quarter" idx="10"/>
          </p:nvPr>
        </p:nvSpPr>
        <p:spPr/>
        <p:txBody>
          <a:bodyPr/>
          <a:lstStyle/>
          <a:p>
            <a:fld id="{16BA8E4C-D5C2-46EF-AA80-0C4D0D336115}" type="slidenum">
              <a:rPr lang="en-US" smtClean="0"/>
              <a:t>20</a:t>
            </a:fld>
            <a:endParaRPr lang="en-US"/>
          </a:p>
        </p:txBody>
      </p:sp>
    </p:spTree>
    <p:extLst>
      <p:ext uri="{BB962C8B-B14F-4D97-AF65-F5344CB8AC3E}">
        <p14:creationId xmlns:p14="http://schemas.microsoft.com/office/powerpoint/2010/main" val="68001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Prevailing winds are caused by the temperature differences between the Earth’s poles and its equatorial regions, as well as Earth’s rotation. The Earth’s atmosphere has several very large and steady prevailing patterns, such as the polar easterlies and the northeast trade winds. Winds are named based on the direction they originate from.  In North America, one of the prevailing dominant wind paths track in an arc from the prairies to the Great Lakes and the eastern seaboard – this wind travels in a westerly direction. </a:t>
            </a:r>
          </a:p>
          <a:p>
            <a:pPr eaLnBrk="1" hangingPunct="1">
              <a:spcBef>
                <a:spcPct val="0"/>
              </a:spcBef>
            </a:pPr>
            <a:endParaRPr lang="en-US" altLang="en-US" dirty="0"/>
          </a:p>
          <a:p>
            <a:pPr eaLnBrk="1" hangingPunct="1">
              <a:spcBef>
                <a:spcPct val="0"/>
              </a:spcBef>
            </a:pPr>
            <a:r>
              <a:rPr lang="en-US" altLang="en-US" dirty="0"/>
              <a:t>Wind energy is also affected by other factors. Air currents move faster and more consistently at higher altitudes–think of the blustery conditions at the tops of tall buildings or on mountain tops. Similarly, wind tends to gather energy when it moves unimpeded over longer distances, which is why very flat regions, such as the prairies, tend to be highly exposed to intense winds.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3</a:t>
            </a:fld>
            <a:endParaRPr lang="en-US"/>
          </a:p>
        </p:txBody>
      </p:sp>
    </p:spTree>
    <p:extLst>
      <p:ext uri="{BB962C8B-B14F-4D97-AF65-F5344CB8AC3E}">
        <p14:creationId xmlns:p14="http://schemas.microsoft.com/office/powerpoint/2010/main" val="1693882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Comparing large turbines to small turbines:</a:t>
            </a:r>
          </a:p>
          <a:p>
            <a:pPr eaLnBrk="1" hangingPunct="1">
              <a:spcBef>
                <a:spcPct val="0"/>
              </a:spcBef>
            </a:pPr>
            <a:endParaRPr lang="en-US" altLang="en-US" dirty="0"/>
          </a:p>
          <a:p>
            <a:pPr eaLnBrk="1" hangingPunct="1">
              <a:spcBef>
                <a:spcPct val="0"/>
              </a:spcBef>
            </a:pPr>
            <a:r>
              <a:rPr lang="en-US" altLang="en-US" dirty="0"/>
              <a:t>Large turbine blades can be actively pitched by hydraulics and spin at 12-20 RPM—much slower than a small wind turbine.</a:t>
            </a:r>
          </a:p>
          <a:p>
            <a:pPr eaLnBrk="1" hangingPunct="1">
              <a:spcBef>
                <a:spcPct val="0"/>
              </a:spcBef>
            </a:pPr>
            <a:r>
              <a:rPr lang="en-US" altLang="en-US" dirty="0"/>
              <a:t>Large turbines have a driveshaft attached to the gearbox—that step up the rotations from 12-20 RPM to 1600 RPM for the generator.</a:t>
            </a:r>
          </a:p>
          <a:p>
            <a:pPr eaLnBrk="1" hangingPunct="1">
              <a:spcBef>
                <a:spcPct val="0"/>
              </a:spcBef>
            </a:pPr>
            <a:r>
              <a:rPr lang="en-US" altLang="en-US" dirty="0"/>
              <a:t>The generator is what creates electricity, turning coils of wires inside magnets.</a:t>
            </a:r>
          </a:p>
          <a:p>
            <a:pPr eaLnBrk="1" hangingPunct="1">
              <a:spcBef>
                <a:spcPct val="0"/>
              </a:spcBef>
            </a:pPr>
            <a:r>
              <a:rPr lang="en-US" altLang="en-US" dirty="0"/>
              <a:t>Small wind turbines use vanes (typically) to track the wind while large turbines use an anemometer and hydraulics to face the turbine into the wind.</a:t>
            </a:r>
          </a:p>
          <a:p>
            <a:pPr eaLnBrk="1" hangingPunct="1">
              <a:spcBef>
                <a:spcPct val="0"/>
              </a:spcBef>
            </a:pPr>
            <a:r>
              <a:rPr lang="en-US" altLang="en-US" dirty="0"/>
              <a:t>Large turbines are highly computerized and automated, sensing weather conditions and turning themselves off if there is a problem.</a:t>
            </a:r>
          </a:p>
          <a:p>
            <a:pPr eaLnBrk="1" hangingPunct="1">
              <a:spcBef>
                <a:spcPct val="0"/>
              </a:spcBef>
            </a:pPr>
            <a:r>
              <a:rPr lang="en-US" altLang="en-US" dirty="0"/>
              <a:t>Large turbines are often connected by computers to a central control location.</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21</a:t>
            </a:fld>
            <a:endParaRPr lang="en-US"/>
          </a:p>
        </p:txBody>
      </p:sp>
    </p:spTree>
    <p:extLst>
      <p:ext uri="{BB962C8B-B14F-4D97-AF65-F5344CB8AC3E}">
        <p14:creationId xmlns:p14="http://schemas.microsoft.com/office/powerpoint/2010/main" val="3159786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Large scale turbines are brought to the construction site in multiple pieces and assembled on site. Specialized trucks transport the components to these often remote locations because, even though the turbine is disassembled, individual pieces are still very large. Towers are transported in 65- to 100-foot long sections. Blades are transported one or two blades per truck.  </a:t>
            </a:r>
          </a:p>
          <a:p>
            <a:pPr eaLnBrk="1" hangingPunct="1">
              <a:spcBef>
                <a:spcPct val="0"/>
              </a:spcBef>
            </a:pPr>
            <a:endParaRPr lang="en-US" altLang="en-US" dirty="0"/>
          </a:p>
          <a:p>
            <a:pPr eaLnBrk="1" hangingPunct="1">
              <a:spcBef>
                <a:spcPct val="0"/>
              </a:spcBef>
            </a:pPr>
            <a:r>
              <a:rPr lang="en-US" altLang="en-US" dirty="0"/>
              <a:t>Prior to erecting the tower, concrete foundations are poured to hold the turbine securely in place.</a:t>
            </a:r>
          </a:p>
          <a:p>
            <a:pPr eaLnBrk="1" hangingPunct="1">
              <a:spcBef>
                <a:spcPct val="0"/>
              </a:spcBef>
            </a:pPr>
            <a:endParaRPr lang="en-US" altLang="en-US" dirty="0"/>
          </a:p>
          <a:p>
            <a:pPr eaLnBrk="1" hangingPunct="1">
              <a:spcBef>
                <a:spcPct val="0"/>
              </a:spcBef>
            </a:pPr>
            <a:r>
              <a:rPr lang="en-US" altLang="en-US" dirty="0"/>
              <a:t>Once the components arrive at the site, large cranes are used to assemble the pieces, stacking the tower and nacelle first. The blades are attached to the hub on the ground and lifted on to the front of the nacelle.</a:t>
            </a:r>
          </a:p>
          <a:p>
            <a:pPr eaLnBrk="1" hangingPunct="1">
              <a:spcBef>
                <a:spcPct val="0"/>
              </a:spcBef>
            </a:pPr>
            <a:endParaRPr lang="en-US" altLang="en-US" dirty="0"/>
          </a:p>
          <a:p>
            <a:pPr eaLnBrk="1" hangingPunct="1">
              <a:spcBef>
                <a:spcPct val="0"/>
              </a:spcBef>
            </a:pPr>
            <a:r>
              <a:rPr lang="en-US" altLang="en-US" dirty="0"/>
              <a:t>Note the size comparison to the barn in the upper right hand corner.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22</a:t>
            </a:fld>
            <a:endParaRPr lang="en-US"/>
          </a:p>
        </p:txBody>
      </p:sp>
    </p:spTree>
    <p:extLst>
      <p:ext uri="{BB962C8B-B14F-4D97-AF65-F5344CB8AC3E}">
        <p14:creationId xmlns:p14="http://schemas.microsoft.com/office/powerpoint/2010/main" val="86905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Large turbines have ladders or lift systems inside the tower so technicians can access the nacelle and perform maintenance. When work must be performed on the outside of the nacelle, safety harnesses are worn.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23</a:t>
            </a:fld>
            <a:endParaRPr lang="en-US"/>
          </a:p>
        </p:txBody>
      </p:sp>
    </p:spTree>
    <p:extLst>
      <p:ext uri="{BB962C8B-B14F-4D97-AF65-F5344CB8AC3E}">
        <p14:creationId xmlns:p14="http://schemas.microsoft.com/office/powerpoint/2010/main" val="3126418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Wind farms are like power plants, with a number of turbines wired together before going to the transformer.</a:t>
            </a:r>
          </a:p>
          <a:p>
            <a:pPr eaLnBrk="1" hangingPunct="1">
              <a:spcBef>
                <a:spcPct val="0"/>
              </a:spcBef>
            </a:pPr>
            <a:endParaRPr lang="en-US" altLang="en-US" dirty="0"/>
          </a:p>
          <a:p>
            <a:pPr eaLnBrk="1" hangingPunct="1">
              <a:spcBef>
                <a:spcPct val="0"/>
              </a:spcBef>
            </a:pPr>
            <a:r>
              <a:rPr lang="en-US" altLang="en-US" dirty="0"/>
              <a:t>The transformer steps up the voltage before the electricity goes out on transmission lines and the electricity grid.</a:t>
            </a:r>
          </a:p>
          <a:p>
            <a:pPr eaLnBrk="1" hangingPunct="1">
              <a:spcBef>
                <a:spcPct val="0"/>
              </a:spcBef>
            </a:pPr>
            <a:endParaRPr lang="en-US" altLang="en-US" dirty="0"/>
          </a:p>
          <a:p>
            <a:pPr eaLnBrk="1" hangingPunct="1">
              <a:spcBef>
                <a:spcPct val="0"/>
              </a:spcBef>
            </a:pPr>
            <a:r>
              <a:rPr lang="en-US" altLang="en-US" dirty="0"/>
              <a:t>Some wind farms are very large. The largest wind farm in the U.S. is currently the Alta Wind Energy Center in California with 390 turbines and a 1,020 MW capacity. Large farms such as this can provide as much electricity as a traditional power plant when the wind is blowing.</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24</a:t>
            </a:fld>
            <a:endParaRPr lang="en-US"/>
          </a:p>
        </p:txBody>
      </p:sp>
    </p:spTree>
    <p:extLst>
      <p:ext uri="{BB962C8B-B14F-4D97-AF65-F5344CB8AC3E}">
        <p14:creationId xmlns:p14="http://schemas.microsoft.com/office/powerpoint/2010/main" val="442789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Many developers would like to move wind farms offshore because wind is faster, smoother and can be close to major population centers on the coast. The Bureau of Ocean Energy Management at the Department of the Interior has been granted authority to regulate offshore wind development in federal waters.  </a:t>
            </a:r>
          </a:p>
          <a:p>
            <a:pPr eaLnBrk="1" hangingPunct="1">
              <a:spcBef>
                <a:spcPct val="0"/>
              </a:spcBef>
            </a:pPr>
            <a:endParaRPr lang="en-US" altLang="en-US" dirty="0"/>
          </a:p>
          <a:p>
            <a:pPr eaLnBrk="1" hangingPunct="1">
              <a:spcBef>
                <a:spcPct val="0"/>
              </a:spcBef>
            </a:pPr>
            <a:r>
              <a:rPr lang="en-US" altLang="en-US" dirty="0"/>
              <a:t>U.S. offshore wind development is still in early stages of development.  Block Island Wind Farm (30 MW) located off the coast of Rhode Island began operation in 2016. </a:t>
            </a:r>
            <a:br>
              <a:rPr lang="en-US" altLang="en-US" dirty="0"/>
            </a:br>
            <a:r>
              <a:rPr lang="en-US" altLang="en-US" dirty="0"/>
              <a:t>Other offshore construction is also expected to begin on the coast of Virginia.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25</a:t>
            </a:fld>
            <a:endParaRPr lang="en-US"/>
          </a:p>
        </p:txBody>
      </p:sp>
    </p:spTree>
    <p:extLst>
      <p:ext uri="{BB962C8B-B14F-4D97-AF65-F5344CB8AC3E}">
        <p14:creationId xmlns:p14="http://schemas.microsoft.com/office/powerpoint/2010/main" val="3530496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t>"Net metering" is a method of metering the energy consumed and produced at a home or business that has its own renewable energy generator, such as a wind turbine. With net metering capability, excess electricity produced by the wind turbine will spin the electricity meter backwards. This provides the customer with a credit to pull from when more electricity is needed. The customer is sometimes provided with full retail value for all the electricity produced. Not all utilities allow for net metering. </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Under existing federal law (PURPA, Section 210), utility customers can use the electricity they generate with a wind turbine to supply their own lights and appliances, offsetting electricity they would otherwise have to purchase from the utility at the retail price. But if the customer produces any excess electricity (beyond what is needed to meet the customer’s own needs) and net metering is not allowed, the utility purchases that excess electricity at the wholesale or “avoided cost” price, which is much lower than the retail price. The excess energy is metered using an additional meter that must be installed at the customer’s expense. </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Net metering simplifies this arrangement by allowing the customer to use any excess electricity to offset electricity needs used at other times during the billing period. In other words, the customer is billed only for the net energy consumed during the billing period.</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These small installations are often referred to as distributed power. Distributed power is generating capacity that is not located near a baseload power plant.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26</a:t>
            </a:fld>
            <a:endParaRPr lang="en-US"/>
          </a:p>
        </p:txBody>
      </p:sp>
    </p:spTree>
    <p:extLst>
      <p:ext uri="{BB962C8B-B14F-4D97-AF65-F5344CB8AC3E}">
        <p14:creationId xmlns:p14="http://schemas.microsoft.com/office/powerpoint/2010/main" val="1668605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Proper siting of wind turbines is the best way to address many of the potential issues that arise. Siting turbines away from populated areas can address issues of noise and visual impact while siting turbines away from preservation areas and wetlands with a focus on siting in areas which already have seen development (ranching, farming, resource extraction, etc.) can address land use issues. In fact, wind farms have been seen in many places as an additional use of farming and ranching land since those activities can still take place on land below the turbines.</a:t>
            </a:r>
          </a:p>
          <a:p>
            <a:endParaRPr lang="en-US" altLang="en-US" dirty="0"/>
          </a:p>
          <a:p>
            <a:r>
              <a:rPr lang="en-US" altLang="en-US" dirty="0"/>
              <a:t>An in-depth study was completed by the Renewable Energy Policy Project in 2003 on the effect of wind development on local property values. There was no evidence of reduction of value of 25,000 property transactions.</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27</a:t>
            </a:fld>
            <a:endParaRPr lang="en-US"/>
          </a:p>
        </p:txBody>
      </p:sp>
    </p:spTree>
    <p:extLst>
      <p:ext uri="{BB962C8B-B14F-4D97-AF65-F5344CB8AC3E}">
        <p14:creationId xmlns:p14="http://schemas.microsoft.com/office/powerpoint/2010/main" val="924019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In the past, turbines have been perceived as noisy machines. While modern day turbines do produce some noise, when sited at a proper distance from homes and businesses, the noise level is less than many household appliances.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28</a:t>
            </a:fld>
            <a:endParaRPr lang="en-US"/>
          </a:p>
        </p:txBody>
      </p:sp>
    </p:spTree>
    <p:extLst>
      <p:ext uri="{BB962C8B-B14F-4D97-AF65-F5344CB8AC3E}">
        <p14:creationId xmlns:p14="http://schemas.microsoft.com/office/powerpoint/2010/main" val="1185270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According to U.S. Department of Energy, over the last decade, the wind community has learned that wind farms and wildlife can coexist successfully. Wind energy development’s overall impact on bird and bat populations is low when compared to other human related activities. Despite this, the wind industry is continually working to reduce wildlife death associated with wind turbines. Steps to reduce wildlife mortality include wildlife studies during the siting of wind farms to avoid major migration routes or high concentrations of bird and bat populations. Today’s turbines are designed with slower moving blades and are on monopoles which do not encourage birds to roust on the towers.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29</a:t>
            </a:fld>
            <a:endParaRPr lang="en-US"/>
          </a:p>
        </p:txBody>
      </p:sp>
    </p:spTree>
    <p:extLst>
      <p:ext uri="{BB962C8B-B14F-4D97-AF65-F5344CB8AC3E}">
        <p14:creationId xmlns:p14="http://schemas.microsoft.com/office/powerpoint/2010/main" val="320249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70000"/>
              </a:lnSpc>
              <a:spcBef>
                <a:spcPct val="0"/>
              </a:spcBef>
            </a:pPr>
            <a:r>
              <a:rPr lang="en-US" altLang="en-US" dirty="0"/>
              <a:t>5000 BC - The history of wind energy is certainly long, beginning thousands of years ago. It is estimated that as early as 5000 B.C. sail boats were in use on the Nile as boatmen realized the power of the wind.</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500-900 AD - The first windmills were developed in Persia for pumping water and grinding grain.</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About 1300 - The first horizontal-axis windmills appeared in Western Europe.</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1850s - Daniel </a:t>
            </a:r>
            <a:r>
              <a:rPr lang="en-US" altLang="en-US" dirty="0" err="1"/>
              <a:t>Halladay</a:t>
            </a:r>
            <a:r>
              <a:rPr lang="en-US" altLang="en-US" dirty="0"/>
              <a:t> and John Burnham worked to build and sell the </a:t>
            </a:r>
            <a:r>
              <a:rPr lang="en-US" altLang="en-US" dirty="0" err="1"/>
              <a:t>Halladay</a:t>
            </a:r>
            <a:r>
              <a:rPr lang="en-US" altLang="en-US" dirty="0"/>
              <a:t> Windmill, which was designed for the American West.  It had an open tower design and thin wooden blades.  They also started the U.S. Wind Engine Company.</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Late 1880s - Thomas O. Perry conducted over 5,000 wind experiments trying to build a better windmill. He invented the mathematical windmill, which used gears to reduce the rotational speed of the blades. This design had greater lifting power, smoother pumping action, and could operate in lighter winds. Perry started the </a:t>
            </a:r>
            <a:r>
              <a:rPr lang="en-US" altLang="en-US" dirty="0" err="1"/>
              <a:t>Aermotor</a:t>
            </a:r>
            <a:r>
              <a:rPr lang="en-US" altLang="en-US" dirty="0"/>
              <a:t> Company with </a:t>
            </a:r>
            <a:r>
              <a:rPr lang="en-US" altLang="en-US" dirty="0" err="1"/>
              <a:t>LaVerne</a:t>
            </a:r>
            <a:r>
              <a:rPr lang="en-US" altLang="en-US" dirty="0"/>
              <a:t> Noyes.</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The development of steel blades made windmills more efficient. Six million windmills sprang up across America as settlers moved west.  Homesteaders purchased windmills from catalogs, traveling salesman, or they built their own. Mills were used to pump water, shell corn, saw wood, and mill grain.</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1888 - Charles F. Brush used the first large windmill to generate electricity in Cleveland, Ohio. Windmills that produce electricity started to be called "wind turbines." In later years, General Electric acquired Brush's company, Brush Electric Co.</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1893 - In Chicago, Illinois, the World's Columbian Exposition (aka the Chicago World Fair) highlighted 15 windmill companies who showcased their goods.</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Early 1900s - Windmills in California pumped saltwater to evaporate ponds to produce salt for consumption.</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1941 - On a hilltop in Rutland, Vermont, "Grandpa's Knob" wind turbine supplied power to the local community for several months during World War II.  It had 53-meter blades and was the Smith-Putnam wind turbine.</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1979 - The first wind turbine rated over 1 megawatt began operating. The cost of electricity from wind generation was about 40 cents per kilowatt-hour.</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1985 - Many wind turbines were installed in California in the early 1980s to help meet growing electricity needs and take advantage of government incentives. By 1985, California wind capacity exceeded 1,000 megawatts, enough power to supply 250,000 homes. These wind turbines were inefficient compared to today’s turbines.</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1993 - U.S. </a:t>
            </a:r>
            <a:r>
              <a:rPr lang="en-US" altLang="en-US" dirty="0" err="1"/>
              <a:t>WindPower</a:t>
            </a:r>
            <a:r>
              <a:rPr lang="en-US" altLang="en-US" dirty="0"/>
              <a:t> developed one of the first commercially available variable-speed wind turbines, the 33M-VS. The final prototype tests were completed in 1992. The $20 million project was funded mostly by U.S. </a:t>
            </a:r>
            <a:r>
              <a:rPr lang="en-US" altLang="en-US" dirty="0" err="1"/>
              <a:t>Windpower</a:t>
            </a:r>
            <a:r>
              <a:rPr lang="en-US" altLang="en-US" dirty="0"/>
              <a:t>, but also involved Electric Power Research Institute (EPRI), Pacific Gas &amp; Electric, and Niagara Mohawk Power Company.</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2004 - Electricity from wind generation cost 3 - 4.5 cents per kilowatt-hour.</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2011 - Wind power provided 12.8  percent of the renewable energy consumed in the U.S. In the U.S., wind power produced enough electricity on average to power the equivalent of over 10 million homes. </a:t>
            </a:r>
            <a:endParaRPr lang="en-US" altLang="en-US" sz="1100" dirty="0"/>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4</a:t>
            </a:fld>
            <a:endParaRPr lang="en-US"/>
          </a:p>
        </p:txBody>
      </p:sp>
    </p:spTree>
    <p:extLst>
      <p:ext uri="{BB962C8B-B14F-4D97-AF65-F5344CB8AC3E}">
        <p14:creationId xmlns:p14="http://schemas.microsoft.com/office/powerpoint/2010/main" val="26127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Wind energy is a renewable source of energy, and is considered renewable because it is derived from the sun and is capable of being replenished on a reasonable time scale.</a:t>
            </a:r>
          </a:p>
          <a:p>
            <a:pPr eaLnBrk="1" hangingPunct="1">
              <a:spcBef>
                <a:spcPct val="0"/>
              </a:spcBef>
            </a:pPr>
            <a:endParaRPr lang="en-US" altLang="en-US" dirty="0"/>
          </a:p>
          <a:p>
            <a:pPr eaLnBrk="1" hangingPunct="1">
              <a:spcBef>
                <a:spcPct val="0"/>
              </a:spcBef>
            </a:pPr>
            <a:r>
              <a:rPr lang="en-US" altLang="en-US" dirty="0"/>
              <a:t>Although wind is a zero emissions electrical generation option, there are emissions in the construction and development of wind projects—concrete, transportation of components, etc.</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5</a:t>
            </a:fld>
            <a:endParaRPr lang="en-US"/>
          </a:p>
        </p:txBody>
      </p:sp>
    </p:spTree>
    <p:extLst>
      <p:ext uri="{BB962C8B-B14F-4D97-AF65-F5344CB8AC3E}">
        <p14:creationId xmlns:p14="http://schemas.microsoft.com/office/powerpoint/2010/main" val="321662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Wind energy is one of the fastest growing energy resources in the world.  U.S. wind electricity capacity grew 8.2 GW in 2016.</a:t>
            </a:r>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6</a:t>
            </a:fld>
            <a:endParaRPr lang="en-US"/>
          </a:p>
        </p:txBody>
      </p:sp>
    </p:spTree>
    <p:extLst>
      <p:ext uri="{BB962C8B-B14F-4D97-AF65-F5344CB8AC3E}">
        <p14:creationId xmlns:p14="http://schemas.microsoft.com/office/powerpoint/2010/main" val="425614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the past several years wind has shown tremendous growth as a source for electricity among renewables in the United states.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7</a:t>
            </a:fld>
            <a:endParaRPr lang="en-US"/>
          </a:p>
        </p:txBody>
      </p:sp>
    </p:spTree>
    <p:extLst>
      <p:ext uri="{BB962C8B-B14F-4D97-AF65-F5344CB8AC3E}">
        <p14:creationId xmlns:p14="http://schemas.microsoft.com/office/powerpoint/2010/main" val="80334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Texas leads the country in installed wind capacity with around 25% of current capacity. </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8</a:t>
            </a:fld>
            <a:endParaRPr lang="en-US"/>
          </a:p>
        </p:txBody>
      </p:sp>
    </p:spTree>
    <p:extLst>
      <p:ext uri="{BB962C8B-B14F-4D97-AF65-F5344CB8AC3E}">
        <p14:creationId xmlns:p14="http://schemas.microsoft.com/office/powerpoint/2010/main" val="33047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In terms of US electric capacity, for the past 20 years (on average) wind energy is the fastest growing energy source in the country.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9</a:t>
            </a:fld>
            <a:endParaRPr lang="en-US"/>
          </a:p>
        </p:txBody>
      </p:sp>
    </p:spTree>
    <p:extLst>
      <p:ext uri="{BB962C8B-B14F-4D97-AF65-F5344CB8AC3E}">
        <p14:creationId xmlns:p14="http://schemas.microsoft.com/office/powerpoint/2010/main" val="187167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Texas, Iowa, and Oklahoma are the leaders in installed wind capacity with many states significantly increasing their wind capacities in the last 12 years.</a:t>
            </a:r>
          </a:p>
          <a:p>
            <a:pPr eaLnBrk="1" hangingPunct="1">
              <a:spcBef>
                <a:spcPct val="0"/>
              </a:spcBef>
            </a:pPr>
            <a:endParaRPr lang="en-US" altLang="en-US" dirty="0"/>
          </a:p>
          <a:p>
            <a:pPr eaLnBrk="1" hangingPunct="1">
              <a:spcBef>
                <a:spcPct val="0"/>
              </a:spcBef>
            </a:pPr>
            <a:r>
              <a:rPr lang="en-US" altLang="en-US" dirty="0"/>
              <a:t>Projects tend to be located in areas with good resources that are near existing transmission lines.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10</a:t>
            </a:fld>
            <a:endParaRPr lang="en-US"/>
          </a:p>
        </p:txBody>
      </p:sp>
    </p:spTree>
    <p:extLst>
      <p:ext uri="{BB962C8B-B14F-4D97-AF65-F5344CB8AC3E}">
        <p14:creationId xmlns:p14="http://schemas.microsoft.com/office/powerpoint/2010/main" val="1419805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89994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Wind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34513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9865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680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Exploring Wind - 1/23/17 -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70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Exploring Wind - 1/23/17 -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8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Exploring Wind - 1/23/17 - ©The NEED Project </a:t>
            </a:r>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72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64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18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14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52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Wind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212329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Wind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74409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Exploring Wind - 1/23/17 -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2D9E2-D110-41AE-B024-23283E07A50E}" type="slidenum">
              <a:rPr lang="en-US" smtClean="0"/>
              <a:t>‹#›</a:t>
            </a:fld>
            <a:endParaRPr lang="en-US"/>
          </a:p>
        </p:txBody>
      </p:sp>
    </p:spTree>
    <p:extLst>
      <p:ext uri="{BB962C8B-B14F-4D97-AF65-F5344CB8AC3E}">
        <p14:creationId xmlns:p14="http://schemas.microsoft.com/office/powerpoint/2010/main" val="2755731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eia.gov/" TargetMode="External"/><Relationship Id="rId2" Type="http://schemas.openxmlformats.org/officeDocument/2006/relationships/hyperlink" Target="mailto:info@need.org" TargetMode="Externa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36" y="5861054"/>
            <a:ext cx="9389547" cy="541867"/>
          </a:xfrm>
        </p:spPr>
        <p:txBody>
          <a:bodyPr/>
          <a:lstStyle/>
          <a:p>
            <a:r>
              <a:rPr lang="en-US" dirty="0"/>
              <a:t>Exploring Wind Energy</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269" b="14269"/>
          <a:stretch>
            <a:fillRect/>
          </a:stretch>
        </p:blipFill>
        <p:spPr/>
      </p:pic>
    </p:spTree>
    <p:extLst>
      <p:ext uri="{BB962C8B-B14F-4D97-AF65-F5344CB8AC3E}">
        <p14:creationId xmlns:p14="http://schemas.microsoft.com/office/powerpoint/2010/main" val="314493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Installed Wind Capacities </a:t>
            </a:r>
            <a:r>
              <a:rPr lang="en-US" dirty="0">
                <a:solidFill>
                  <a:schemeClr val="bg1">
                    <a:lumMod val="85000"/>
                  </a:schemeClr>
                </a:solidFill>
              </a:rPr>
              <a:t>|</a:t>
            </a:r>
            <a:r>
              <a:rPr lang="en-US" dirty="0">
                <a:solidFill>
                  <a:srgbClr val="00B0F0"/>
                </a:solidFill>
              </a:rPr>
              <a:t>1999-Present</a:t>
            </a:r>
          </a:p>
        </p:txBody>
      </p:sp>
      <p:sp>
        <p:nvSpPr>
          <p:cNvPr id="14" name="Text Placeholder 2">
            <a:extLst>
              <a:ext uri="{FF2B5EF4-FFF2-40B4-BE49-F238E27FC236}">
                <a16:creationId xmlns:a16="http://schemas.microsoft.com/office/drawing/2014/main" id="{0C7CE45F-6CAD-46E2-9935-3E73A157372D}"/>
              </a:ext>
            </a:extLst>
          </p:cNvPr>
          <p:cNvSpPr>
            <a:spLocks noGrp="1"/>
          </p:cNvSpPr>
          <p:nvPr>
            <p:ph type="body" idx="1"/>
          </p:nvPr>
        </p:nvSpPr>
        <p:spPr>
          <a:xfrm>
            <a:off x="524164" y="1475935"/>
            <a:ext cx="5157787" cy="506942"/>
          </a:xfrm>
        </p:spPr>
        <p:txBody>
          <a:bodyPr>
            <a:normAutofit/>
          </a:bodyPr>
          <a:lstStyle/>
          <a:p>
            <a:r>
              <a:rPr lang="en-US" dirty="0">
                <a:solidFill>
                  <a:schemeClr val="tx1"/>
                </a:solidFill>
              </a:rPr>
              <a:t>1999</a:t>
            </a:r>
            <a:r>
              <a:rPr lang="en-US" dirty="0"/>
              <a:t> Total: 2,500 MW</a:t>
            </a:r>
          </a:p>
        </p:txBody>
      </p:sp>
      <p:sp>
        <p:nvSpPr>
          <p:cNvPr id="15" name="Text Placeholder 4">
            <a:extLst>
              <a:ext uri="{FF2B5EF4-FFF2-40B4-BE49-F238E27FC236}">
                <a16:creationId xmlns:a16="http://schemas.microsoft.com/office/drawing/2014/main" id="{339E48C9-4A3E-4E50-B4F9-9362BF9679BC}"/>
              </a:ext>
            </a:extLst>
          </p:cNvPr>
          <p:cNvSpPr>
            <a:spLocks noGrp="1"/>
          </p:cNvSpPr>
          <p:nvPr>
            <p:ph type="body" sz="quarter" idx="3"/>
          </p:nvPr>
        </p:nvSpPr>
        <p:spPr>
          <a:xfrm>
            <a:off x="6172200" y="1475935"/>
            <a:ext cx="5183188" cy="506942"/>
          </a:xfrm>
        </p:spPr>
        <p:txBody>
          <a:bodyPr>
            <a:normAutofit/>
          </a:bodyPr>
          <a:lstStyle/>
          <a:p>
            <a:r>
              <a:rPr lang="en-US" dirty="0">
                <a:solidFill>
                  <a:schemeClr val="tx1"/>
                </a:solidFill>
              </a:rPr>
              <a:t>As of 5/2/2018 </a:t>
            </a:r>
            <a:r>
              <a:rPr lang="en-US" dirty="0"/>
              <a:t>Total: 90,003 MW</a:t>
            </a:r>
          </a:p>
        </p:txBody>
      </p:sp>
      <p:pic>
        <p:nvPicPr>
          <p:cNvPr id="16" name="Picture 4">
            <a:extLst>
              <a:ext uri="{FF2B5EF4-FFF2-40B4-BE49-F238E27FC236}">
                <a16:creationId xmlns:a16="http://schemas.microsoft.com/office/drawing/2014/main" id="{2DDD4B68-8EB1-49D0-BC9E-04B6ACBB5D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24164" y="2126675"/>
            <a:ext cx="4998252" cy="4102100"/>
          </a:xfrm>
          <a:prstGeom prst="rect">
            <a:avLst/>
          </a:prstGeom>
          <a:ln>
            <a:solidFill>
              <a:schemeClr val="bg2"/>
            </a:solidFill>
            <a:miter lim="800000"/>
            <a:headEnd/>
            <a:tailEnd/>
          </a:ln>
        </p:spPr>
      </p:pic>
      <p:sp>
        <p:nvSpPr>
          <p:cNvPr id="12" name="Footer Placeholder 10">
            <a:extLst>
              <a:ext uri="{FF2B5EF4-FFF2-40B4-BE49-F238E27FC236}">
                <a16:creationId xmlns:a16="http://schemas.microsoft.com/office/drawing/2014/main" id="{7F1F6A3F-CA27-42B8-AF70-0B12A68CD1A5}"/>
              </a:ext>
            </a:extLst>
          </p:cNvPr>
          <p:cNvSpPr>
            <a:spLocks noGrp="1"/>
          </p:cNvSpPr>
          <p:nvPr>
            <p:ph type="ftr" sz="quarter" idx="13"/>
          </p:nvPr>
        </p:nvSpPr>
        <p:spPr>
          <a:xfrm>
            <a:off x="1409167" y="6444090"/>
            <a:ext cx="2999146" cy="365125"/>
          </a:xfrm>
        </p:spPr>
        <p:txBody>
          <a:bodyPr/>
          <a:lstStyle/>
          <a:p>
            <a:r>
              <a:rPr lang="en-US" dirty="0"/>
              <a:t>Exploring Wind - 2018  ©The NEED Project </a:t>
            </a:r>
          </a:p>
        </p:txBody>
      </p:sp>
      <p:pic>
        <p:nvPicPr>
          <p:cNvPr id="5" name="Picture 4">
            <a:extLst>
              <a:ext uri="{FF2B5EF4-FFF2-40B4-BE49-F238E27FC236}">
                <a16:creationId xmlns:a16="http://schemas.microsoft.com/office/drawing/2014/main" id="{57726E60-B19C-4406-B204-D7AA013F9F6B}"/>
              </a:ext>
            </a:extLst>
          </p:cNvPr>
          <p:cNvPicPr>
            <a:picLocks noChangeAspect="1"/>
          </p:cNvPicPr>
          <p:nvPr/>
        </p:nvPicPr>
        <p:blipFill rotWithShape="1">
          <a:blip r:embed="rId4"/>
          <a:srcRect l="24537" t="24856" r="26759" b="10617"/>
          <a:stretch/>
        </p:blipFill>
        <p:spPr>
          <a:xfrm>
            <a:off x="5578768" y="2067630"/>
            <a:ext cx="5937955" cy="4425245"/>
          </a:xfrm>
          <a:prstGeom prst="rect">
            <a:avLst/>
          </a:prstGeom>
        </p:spPr>
      </p:pic>
    </p:spTree>
    <p:extLst>
      <p:ext uri="{BB962C8B-B14F-4D97-AF65-F5344CB8AC3E}">
        <p14:creationId xmlns:p14="http://schemas.microsoft.com/office/powerpoint/2010/main" val="16374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58" y="366979"/>
            <a:ext cx="10541000" cy="876653"/>
          </a:xfrm>
        </p:spPr>
        <p:txBody>
          <a:bodyPr>
            <a:normAutofit/>
          </a:bodyPr>
          <a:lstStyle/>
          <a:p>
            <a:r>
              <a:rPr lang="en-US" dirty="0"/>
              <a:t>Wind Energy Potential by State</a:t>
            </a:r>
          </a:p>
        </p:txBody>
      </p:sp>
      <p:sp>
        <p:nvSpPr>
          <p:cNvPr id="6" name="Footer Placeholder 10">
            <a:extLst>
              <a:ext uri="{FF2B5EF4-FFF2-40B4-BE49-F238E27FC236}">
                <a16:creationId xmlns:a16="http://schemas.microsoft.com/office/drawing/2014/main" id="{BB5282DF-5801-432A-8013-3FC51EA6C407}"/>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pic>
        <p:nvPicPr>
          <p:cNvPr id="4" name="Picture 3">
            <a:extLst>
              <a:ext uri="{FF2B5EF4-FFF2-40B4-BE49-F238E27FC236}">
                <a16:creationId xmlns:a16="http://schemas.microsoft.com/office/drawing/2014/main" id="{273D404B-2E45-4C16-B814-0D85BEAA7682}"/>
              </a:ext>
            </a:extLst>
          </p:cNvPr>
          <p:cNvPicPr>
            <a:picLocks noChangeAspect="1"/>
          </p:cNvPicPr>
          <p:nvPr/>
        </p:nvPicPr>
        <p:blipFill rotWithShape="1">
          <a:blip r:embed="rId3"/>
          <a:srcRect l="24321" t="22880" r="26519" b="11441"/>
          <a:stretch/>
        </p:blipFill>
        <p:spPr>
          <a:xfrm>
            <a:off x="2743200" y="1146163"/>
            <a:ext cx="7112158" cy="5344858"/>
          </a:xfrm>
          <a:prstGeom prst="rect">
            <a:avLst/>
          </a:prstGeom>
        </p:spPr>
      </p:pic>
    </p:spTree>
    <p:extLst>
      <p:ext uri="{BB962C8B-B14F-4D97-AF65-F5344CB8AC3E}">
        <p14:creationId xmlns:p14="http://schemas.microsoft.com/office/powerpoint/2010/main" val="343735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755900" cy="1882775"/>
          </a:xfrm>
        </p:spPr>
        <p:txBody>
          <a:bodyPr>
            <a:normAutofit fontScale="90000"/>
          </a:bodyPr>
          <a:lstStyle/>
          <a:p>
            <a:r>
              <a:rPr lang="en-US" dirty="0"/>
              <a:t>U.S. Wind Resource Map</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254102"/>
            <a:ext cx="8166100" cy="612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0">
            <a:extLst>
              <a:ext uri="{FF2B5EF4-FFF2-40B4-BE49-F238E27FC236}">
                <a16:creationId xmlns:a16="http://schemas.microsoft.com/office/drawing/2014/main" id="{CB47A21C-45F5-4B14-BB74-94D14AEE34E1}"/>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18560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187325"/>
            <a:ext cx="2959100" cy="1882775"/>
          </a:xfrm>
        </p:spPr>
        <p:txBody>
          <a:bodyPr>
            <a:normAutofit fontScale="90000"/>
          </a:bodyPr>
          <a:lstStyle/>
          <a:p>
            <a:r>
              <a:rPr lang="en-US" dirty="0"/>
              <a:t>Transmission Challenges</a:t>
            </a:r>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0252" y="406400"/>
            <a:ext cx="8410950" cy="5511799"/>
          </a:xfrm>
        </p:spPr>
      </p:pic>
      <p:sp>
        <p:nvSpPr>
          <p:cNvPr id="6" name="Footer Placeholder 10">
            <a:extLst>
              <a:ext uri="{FF2B5EF4-FFF2-40B4-BE49-F238E27FC236}">
                <a16:creationId xmlns:a16="http://schemas.microsoft.com/office/drawing/2014/main" id="{ED158D42-B743-4FD2-8889-7D5CB293708C}"/>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135681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Leads the World in Wind Capacity</a:t>
            </a:r>
          </a:p>
        </p:txBody>
      </p:sp>
      <p:sp>
        <p:nvSpPr>
          <p:cNvPr id="6" name="Footer Placeholder 10">
            <a:extLst>
              <a:ext uri="{FF2B5EF4-FFF2-40B4-BE49-F238E27FC236}">
                <a16:creationId xmlns:a16="http://schemas.microsoft.com/office/drawing/2014/main" id="{C17E1791-A9E3-48D0-8AED-59DEDBF9D5C8}"/>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pic>
        <p:nvPicPr>
          <p:cNvPr id="11" name="Picture 10">
            <a:extLst>
              <a:ext uri="{FF2B5EF4-FFF2-40B4-BE49-F238E27FC236}">
                <a16:creationId xmlns:a16="http://schemas.microsoft.com/office/drawing/2014/main" id="{B97F3A9D-D8B2-4908-A317-BB6BBB192929}"/>
              </a:ext>
            </a:extLst>
          </p:cNvPr>
          <p:cNvPicPr>
            <a:picLocks noChangeAspect="1"/>
          </p:cNvPicPr>
          <p:nvPr/>
        </p:nvPicPr>
        <p:blipFill rotWithShape="1">
          <a:blip r:embed="rId3"/>
          <a:srcRect t="8333" r="66112" b="42143"/>
          <a:stretch/>
        </p:blipFill>
        <p:spPr>
          <a:xfrm>
            <a:off x="465753" y="1366761"/>
            <a:ext cx="5169504" cy="4249461"/>
          </a:xfrm>
          <a:prstGeom prst="rect">
            <a:avLst/>
          </a:prstGeom>
        </p:spPr>
      </p:pic>
      <p:pic>
        <p:nvPicPr>
          <p:cNvPr id="12" name="Picture 11">
            <a:extLst>
              <a:ext uri="{FF2B5EF4-FFF2-40B4-BE49-F238E27FC236}">
                <a16:creationId xmlns:a16="http://schemas.microsoft.com/office/drawing/2014/main" id="{870218E1-E282-4C6E-8FE4-90AD149CD94D}"/>
              </a:ext>
            </a:extLst>
          </p:cNvPr>
          <p:cNvPicPr>
            <a:picLocks noChangeAspect="1"/>
          </p:cNvPicPr>
          <p:nvPr/>
        </p:nvPicPr>
        <p:blipFill rotWithShape="1">
          <a:blip r:embed="rId3"/>
          <a:srcRect t="58731" r="65944" b="5730"/>
          <a:stretch/>
        </p:blipFill>
        <p:spPr>
          <a:xfrm>
            <a:off x="5852464" y="2111765"/>
            <a:ext cx="5970037" cy="3504457"/>
          </a:xfrm>
          <a:prstGeom prst="rect">
            <a:avLst/>
          </a:prstGeom>
        </p:spPr>
      </p:pic>
      <p:sp>
        <p:nvSpPr>
          <p:cNvPr id="15" name="TextBox 14">
            <a:extLst>
              <a:ext uri="{FF2B5EF4-FFF2-40B4-BE49-F238E27FC236}">
                <a16:creationId xmlns:a16="http://schemas.microsoft.com/office/drawing/2014/main" id="{D62E1EAC-37D2-4890-8A9C-536B96D5F95C}"/>
              </a:ext>
            </a:extLst>
          </p:cNvPr>
          <p:cNvSpPr txBox="1"/>
          <p:nvPr/>
        </p:nvSpPr>
        <p:spPr>
          <a:xfrm>
            <a:off x="5852464" y="5892110"/>
            <a:ext cx="2413289" cy="276999"/>
          </a:xfrm>
          <a:prstGeom prst="rect">
            <a:avLst/>
          </a:prstGeom>
          <a:noFill/>
        </p:spPr>
        <p:txBody>
          <a:bodyPr wrap="none" rtlCol="0">
            <a:spAutoFit/>
          </a:bodyPr>
          <a:lstStyle/>
          <a:p>
            <a:r>
              <a:rPr lang="en-US" sz="1200" dirty="0"/>
              <a:t>Source: Global Wind Energy Council</a:t>
            </a:r>
          </a:p>
        </p:txBody>
      </p:sp>
    </p:spTree>
    <p:extLst>
      <p:ext uri="{BB962C8B-B14F-4D97-AF65-F5344CB8AC3E}">
        <p14:creationId xmlns:p14="http://schemas.microsoft.com/office/powerpoint/2010/main" val="276736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Such Growth? </a:t>
            </a:r>
            <a:r>
              <a:rPr lang="en-US" dirty="0">
                <a:solidFill>
                  <a:srgbClr val="00B0F0"/>
                </a:solidFill>
              </a:rPr>
              <a:t>…costs are low!</a:t>
            </a:r>
            <a:endParaRPr lang="en-US" dirty="0"/>
          </a:p>
        </p:txBody>
      </p:sp>
      <p:pic>
        <p:nvPicPr>
          <p:cNvPr id="6" name="Content Placeholder 5"/>
          <p:cNvPicPr>
            <a:picLocks noGrp="1" noChangeAspect="1"/>
          </p:cNvPicPr>
          <p:nvPr>
            <p:ph idx="14"/>
          </p:nvPr>
        </p:nvPicPr>
        <p:blipFill rotWithShape="1">
          <a:blip r:embed="rId3">
            <a:extLst>
              <a:ext uri="{28A0092B-C50C-407E-A947-70E740481C1C}">
                <a14:useLocalDpi xmlns:a14="http://schemas.microsoft.com/office/drawing/2010/main" val="0"/>
              </a:ext>
            </a:extLst>
          </a:blip>
          <a:srcRect b="25237"/>
          <a:stretch/>
        </p:blipFill>
        <p:spPr>
          <a:xfrm>
            <a:off x="838200" y="1687517"/>
            <a:ext cx="4267200" cy="2385252"/>
          </a:xfrm>
        </p:spPr>
      </p:pic>
      <p:sp>
        <p:nvSpPr>
          <p:cNvPr id="5" name="Content Placeholder 4"/>
          <p:cNvSpPr>
            <a:spLocks noGrp="1"/>
          </p:cNvSpPr>
          <p:nvPr>
            <p:ph idx="15"/>
          </p:nvPr>
        </p:nvSpPr>
        <p:spPr>
          <a:xfrm>
            <a:off x="5308599" y="2186749"/>
            <a:ext cx="5994401" cy="1687420"/>
          </a:xfrm>
        </p:spPr>
        <p:txBody>
          <a:bodyPr/>
          <a:lstStyle/>
          <a:p>
            <a:pPr marL="457200" indent="-457200">
              <a:buFont typeface="Arial" panose="020B0604020202020204" pitchFamily="34" charset="0"/>
              <a:buChar char="•"/>
            </a:pPr>
            <a:r>
              <a:rPr lang="en-US" b="0" dirty="0">
                <a:solidFill>
                  <a:schemeClr val="tx1"/>
                </a:solidFill>
              </a:rPr>
              <a:t>Increased Turbine Size</a:t>
            </a:r>
          </a:p>
          <a:p>
            <a:pPr marL="457200" indent="-457200">
              <a:buFont typeface="Arial" panose="020B0604020202020204" pitchFamily="34" charset="0"/>
              <a:buChar char="•"/>
            </a:pPr>
            <a:r>
              <a:rPr lang="en-US" b="0" dirty="0">
                <a:solidFill>
                  <a:schemeClr val="tx1"/>
                </a:solidFill>
              </a:rPr>
              <a:t>R&amp;D Advances</a:t>
            </a:r>
          </a:p>
          <a:p>
            <a:pPr marL="457200" indent="-457200">
              <a:buFont typeface="Arial" panose="020B0604020202020204" pitchFamily="34" charset="0"/>
              <a:buChar char="•"/>
            </a:pPr>
            <a:r>
              <a:rPr lang="en-US" b="0" dirty="0">
                <a:solidFill>
                  <a:schemeClr val="tx1"/>
                </a:solidFill>
              </a:rPr>
              <a:t>Manufacturing Improvements</a:t>
            </a:r>
          </a:p>
        </p:txBody>
      </p:sp>
      <p:sp>
        <p:nvSpPr>
          <p:cNvPr id="7" name="Chevron 9"/>
          <p:cNvSpPr/>
          <p:nvPr/>
        </p:nvSpPr>
        <p:spPr>
          <a:xfrm>
            <a:off x="2806700" y="5414665"/>
            <a:ext cx="228600" cy="3810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TextBox 10"/>
          <p:cNvSpPr txBox="1">
            <a:spLocks noChangeArrowheads="1"/>
          </p:cNvSpPr>
          <p:nvPr/>
        </p:nvSpPr>
        <p:spPr bwMode="auto">
          <a:xfrm>
            <a:off x="838200" y="5262265"/>
            <a:ext cx="1576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1979</a:t>
            </a:r>
          </a:p>
          <a:p>
            <a:pPr algn="ctr" eaLnBrk="1" hangingPunct="1"/>
            <a:r>
              <a:rPr lang="en-US" altLang="en-US" b="1" dirty="0">
                <a:latin typeface="Franklin Gothic Book" pitchFamily="34" charset="0"/>
              </a:rPr>
              <a:t>40 cents/kWh</a:t>
            </a:r>
          </a:p>
        </p:txBody>
      </p:sp>
      <p:sp>
        <p:nvSpPr>
          <p:cNvPr id="9" name="TextBox 11"/>
          <p:cNvSpPr txBox="1">
            <a:spLocks noChangeArrowheads="1"/>
          </p:cNvSpPr>
          <p:nvPr/>
        </p:nvSpPr>
        <p:spPr bwMode="auto">
          <a:xfrm>
            <a:off x="3276600" y="5262265"/>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2000</a:t>
            </a:r>
          </a:p>
          <a:p>
            <a:pPr algn="ctr" eaLnBrk="1" hangingPunct="1"/>
            <a:r>
              <a:rPr lang="en-US" altLang="en-US" b="1" dirty="0">
                <a:latin typeface="Franklin Gothic Book" pitchFamily="34" charset="0"/>
              </a:rPr>
              <a:t>4 - 6 cents/kWh</a:t>
            </a:r>
          </a:p>
        </p:txBody>
      </p:sp>
      <p:sp>
        <p:nvSpPr>
          <p:cNvPr id="10" name="Chevron 12"/>
          <p:cNvSpPr/>
          <p:nvPr/>
        </p:nvSpPr>
        <p:spPr>
          <a:xfrm>
            <a:off x="5384800" y="5414665"/>
            <a:ext cx="228600" cy="3810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TextBox 13"/>
          <p:cNvSpPr txBox="1">
            <a:spLocks noChangeArrowheads="1"/>
          </p:cNvSpPr>
          <p:nvPr/>
        </p:nvSpPr>
        <p:spPr bwMode="auto">
          <a:xfrm>
            <a:off x="5892800" y="5262265"/>
            <a:ext cx="2062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2004</a:t>
            </a:r>
          </a:p>
          <a:p>
            <a:pPr algn="ctr" eaLnBrk="1" hangingPunct="1"/>
            <a:r>
              <a:rPr lang="en-US" altLang="en-US" b="1" dirty="0">
                <a:latin typeface="Franklin Gothic Book" pitchFamily="34" charset="0"/>
              </a:rPr>
              <a:t>3 - 4.5 cents/kWh</a:t>
            </a:r>
          </a:p>
        </p:txBody>
      </p:sp>
      <p:sp>
        <p:nvSpPr>
          <p:cNvPr id="12" name="Chevron 14"/>
          <p:cNvSpPr/>
          <p:nvPr/>
        </p:nvSpPr>
        <p:spPr>
          <a:xfrm>
            <a:off x="8305800" y="5414665"/>
            <a:ext cx="228600" cy="3810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TextBox 15"/>
          <p:cNvSpPr txBox="1">
            <a:spLocks noChangeArrowheads="1"/>
          </p:cNvSpPr>
          <p:nvPr/>
        </p:nvSpPr>
        <p:spPr bwMode="auto">
          <a:xfrm>
            <a:off x="8686800" y="5262265"/>
            <a:ext cx="261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2017</a:t>
            </a:r>
          </a:p>
          <a:p>
            <a:pPr algn="ctr" eaLnBrk="1" hangingPunct="1"/>
            <a:r>
              <a:rPr lang="en-US" altLang="en-US" b="1" dirty="0">
                <a:latin typeface="Franklin Gothic Book" pitchFamily="34" charset="0"/>
              </a:rPr>
              <a:t>Less than 5 cents/kWh</a:t>
            </a:r>
          </a:p>
        </p:txBody>
      </p:sp>
      <p:sp>
        <p:nvSpPr>
          <p:cNvPr id="15" name="Footer Placeholder 10">
            <a:extLst>
              <a:ext uri="{FF2B5EF4-FFF2-40B4-BE49-F238E27FC236}">
                <a16:creationId xmlns:a16="http://schemas.microsoft.com/office/drawing/2014/main" id="{BD4FCE32-D085-430C-8481-D96957330FEC}"/>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442664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Wind Turbines</a:t>
            </a:r>
          </a:p>
        </p:txBody>
      </p:sp>
      <p:sp>
        <p:nvSpPr>
          <p:cNvPr id="3" name="Text Placeholder 2"/>
          <p:cNvSpPr>
            <a:spLocks noGrp="1"/>
          </p:cNvSpPr>
          <p:nvPr>
            <p:ph type="body" idx="1"/>
          </p:nvPr>
        </p:nvSpPr>
        <p:spPr>
          <a:xfrm>
            <a:off x="839788" y="1032935"/>
            <a:ext cx="10641012" cy="506942"/>
          </a:xfrm>
        </p:spPr>
        <p:txBody>
          <a:bodyPr>
            <a:normAutofit/>
          </a:bodyPr>
          <a:lstStyle/>
          <a:p>
            <a:r>
              <a:rPr lang="en-US" dirty="0"/>
              <a:t>Turbines can be categorized into two classes based on the orientation of the rotor.</a:t>
            </a:r>
          </a:p>
        </p:txBody>
      </p:sp>
      <p:pic>
        <p:nvPicPr>
          <p:cNvPr id="7" name="Picture 9" descr="verticalaxis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5987" y="1747031"/>
            <a:ext cx="4595945" cy="459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orizontalturb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747031"/>
            <a:ext cx="4367212" cy="459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0">
            <a:extLst>
              <a:ext uri="{FF2B5EF4-FFF2-40B4-BE49-F238E27FC236}">
                <a16:creationId xmlns:a16="http://schemas.microsoft.com/office/drawing/2014/main" id="{55D7C47C-B22A-4970-B5E9-2DD27C451EE1}"/>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140972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Vertical-Axis Turbines</a:t>
            </a:r>
          </a:p>
        </p:txBody>
      </p:sp>
      <p:sp>
        <p:nvSpPr>
          <p:cNvPr id="6" name="Text Placeholder 5"/>
          <p:cNvSpPr>
            <a:spLocks noGrp="1"/>
          </p:cNvSpPr>
          <p:nvPr>
            <p:ph type="body" idx="1"/>
          </p:nvPr>
        </p:nvSpPr>
        <p:spPr/>
        <p:txBody>
          <a:bodyPr/>
          <a:lstStyle/>
          <a:p>
            <a:r>
              <a:rPr lang="en-US" b="0" dirty="0"/>
              <a:t>Advantages</a:t>
            </a:r>
          </a:p>
        </p:txBody>
      </p:sp>
      <p:sp>
        <p:nvSpPr>
          <p:cNvPr id="7" name="Content Placeholder 6"/>
          <p:cNvSpPr>
            <a:spLocks noGrp="1"/>
          </p:cNvSpPr>
          <p:nvPr>
            <p:ph sz="half" idx="2"/>
          </p:nvPr>
        </p:nvSpPr>
        <p:spPr/>
        <p:txBody>
          <a:bodyPr>
            <a:normAutofit fontScale="92500" lnSpcReduction="10000"/>
          </a:bodyPr>
          <a:lstStyle/>
          <a:p>
            <a:pPr>
              <a:spcAft>
                <a:spcPts val="600"/>
              </a:spcAft>
            </a:pPr>
            <a:r>
              <a:rPr lang="en-US" dirty="0"/>
              <a:t>Omni-directional</a:t>
            </a:r>
          </a:p>
          <a:p>
            <a:pPr lvl="1">
              <a:spcAft>
                <a:spcPts val="600"/>
              </a:spcAft>
            </a:pPr>
            <a:r>
              <a:rPr lang="en-US" dirty="0"/>
              <a:t>accepts wind from any direction</a:t>
            </a:r>
          </a:p>
          <a:p>
            <a:pPr>
              <a:spcAft>
                <a:spcPts val="600"/>
              </a:spcAft>
            </a:pPr>
            <a:r>
              <a:rPr lang="en-US" dirty="0"/>
              <a:t>Components can be mounted at ground level</a:t>
            </a:r>
          </a:p>
          <a:p>
            <a:pPr lvl="1">
              <a:spcAft>
                <a:spcPts val="600"/>
              </a:spcAft>
            </a:pPr>
            <a:r>
              <a:rPr lang="en-US" dirty="0"/>
              <a:t>ease of service</a:t>
            </a:r>
          </a:p>
          <a:p>
            <a:pPr lvl="1">
              <a:spcAft>
                <a:spcPts val="600"/>
              </a:spcAft>
            </a:pPr>
            <a:r>
              <a:rPr lang="en-US" dirty="0"/>
              <a:t>lighter weight towers</a:t>
            </a:r>
          </a:p>
          <a:p>
            <a:pPr>
              <a:spcAft>
                <a:spcPts val="600"/>
              </a:spcAft>
            </a:pPr>
            <a:r>
              <a:rPr lang="en-US" dirty="0"/>
              <a:t>Can theoretically use less materials to capture the same amount of wind</a:t>
            </a:r>
          </a:p>
        </p:txBody>
      </p:sp>
      <p:sp>
        <p:nvSpPr>
          <p:cNvPr id="8" name="Text Placeholder 7"/>
          <p:cNvSpPr>
            <a:spLocks noGrp="1"/>
          </p:cNvSpPr>
          <p:nvPr>
            <p:ph type="body" sz="quarter" idx="3"/>
          </p:nvPr>
        </p:nvSpPr>
        <p:spPr/>
        <p:txBody>
          <a:bodyPr/>
          <a:lstStyle/>
          <a:p>
            <a:r>
              <a:rPr lang="en-US" b="0" dirty="0"/>
              <a:t>Disadvantages</a:t>
            </a:r>
          </a:p>
        </p:txBody>
      </p:sp>
      <p:sp>
        <p:nvSpPr>
          <p:cNvPr id="9" name="Content Placeholder 8"/>
          <p:cNvSpPr>
            <a:spLocks noGrp="1"/>
          </p:cNvSpPr>
          <p:nvPr>
            <p:ph sz="quarter" idx="4"/>
          </p:nvPr>
        </p:nvSpPr>
        <p:spPr>
          <a:xfrm>
            <a:off x="6172200" y="1895476"/>
            <a:ext cx="5183188" cy="4416423"/>
          </a:xfrm>
        </p:spPr>
        <p:txBody>
          <a:bodyPr>
            <a:normAutofit fontScale="92500" lnSpcReduction="10000"/>
          </a:bodyPr>
          <a:lstStyle/>
          <a:p>
            <a:pPr>
              <a:spcBef>
                <a:spcPts val="600"/>
              </a:spcBef>
              <a:spcAft>
                <a:spcPts val="600"/>
              </a:spcAft>
            </a:pPr>
            <a:r>
              <a:rPr lang="en-US" dirty="0"/>
              <a:t>Rotors generally near ground where wind is poorer</a:t>
            </a:r>
          </a:p>
          <a:p>
            <a:pPr>
              <a:spcBef>
                <a:spcPts val="600"/>
              </a:spcBef>
              <a:spcAft>
                <a:spcPts val="600"/>
              </a:spcAft>
            </a:pPr>
            <a:r>
              <a:rPr lang="en-US" dirty="0"/>
              <a:t>Centrifugal force stresses blades</a:t>
            </a:r>
          </a:p>
          <a:p>
            <a:pPr>
              <a:spcBef>
                <a:spcPts val="600"/>
              </a:spcBef>
              <a:spcAft>
                <a:spcPts val="600"/>
              </a:spcAft>
            </a:pPr>
            <a:r>
              <a:rPr lang="en-US" dirty="0"/>
              <a:t>Poor self-starting capabilities</a:t>
            </a:r>
          </a:p>
          <a:p>
            <a:pPr>
              <a:spcBef>
                <a:spcPts val="600"/>
              </a:spcBef>
              <a:spcAft>
                <a:spcPts val="600"/>
              </a:spcAft>
            </a:pPr>
            <a:r>
              <a:rPr lang="en-US" dirty="0"/>
              <a:t>Requires support at top of turbine rotor</a:t>
            </a:r>
          </a:p>
          <a:p>
            <a:pPr>
              <a:spcBef>
                <a:spcPts val="600"/>
              </a:spcBef>
              <a:spcAft>
                <a:spcPts val="600"/>
              </a:spcAft>
            </a:pPr>
            <a:r>
              <a:rPr lang="en-US" dirty="0"/>
              <a:t>Requires entire rotor to be removed to replace bearings</a:t>
            </a:r>
          </a:p>
          <a:p>
            <a:pPr>
              <a:spcBef>
                <a:spcPts val="600"/>
              </a:spcBef>
              <a:spcAft>
                <a:spcPts val="600"/>
              </a:spcAft>
            </a:pPr>
            <a:r>
              <a:rPr lang="en-US" dirty="0"/>
              <a:t>Overall poor performance and reliability</a:t>
            </a:r>
          </a:p>
        </p:txBody>
      </p:sp>
      <p:sp>
        <p:nvSpPr>
          <p:cNvPr id="12" name="Footer Placeholder 10">
            <a:extLst>
              <a:ext uri="{FF2B5EF4-FFF2-40B4-BE49-F238E27FC236}">
                <a16:creationId xmlns:a16="http://schemas.microsoft.com/office/drawing/2014/main" id="{8FF6036A-B8EA-4734-87D0-877AE87BF6BF}"/>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151680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Horizontal-Axis Wind Turbines</a:t>
            </a:r>
            <a:endParaRPr lang="en-US" dirty="0"/>
          </a:p>
        </p:txBody>
      </p:sp>
      <p:pic>
        <p:nvPicPr>
          <p:cNvPr id="4" name="Picture 3" descr="Bergey"/>
          <p:cNvPicPr>
            <a:picLocks noChangeAspect="1" noChangeArrowheads="1"/>
          </p:cNvPicPr>
          <p:nvPr/>
        </p:nvPicPr>
        <p:blipFill>
          <a:blip r:embed="rId3"/>
          <a:srcRect/>
          <a:stretch>
            <a:fillRect/>
          </a:stretch>
        </p:blipFill>
        <p:spPr bwMode="auto">
          <a:xfrm>
            <a:off x="838200" y="1397000"/>
            <a:ext cx="154803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indfarm1"/>
          <p:cNvPicPr>
            <a:picLocks noChangeAspect="1" noChangeArrowheads="1"/>
          </p:cNvPicPr>
          <p:nvPr/>
        </p:nvPicPr>
        <p:blipFill>
          <a:blip r:embed="rId4"/>
          <a:srcRect/>
          <a:stretch>
            <a:fillRect/>
          </a:stretch>
        </p:blipFill>
        <p:spPr bwMode="auto">
          <a:xfrm>
            <a:off x="838200" y="4355266"/>
            <a:ext cx="3810000" cy="202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a:spLocks noChangeArrowheads="1"/>
          </p:cNvSpPr>
          <p:nvPr/>
        </p:nvSpPr>
        <p:spPr bwMode="auto">
          <a:xfrm>
            <a:off x="2540000" y="1397000"/>
            <a:ext cx="32258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dirty="0">
                <a:latin typeface="Calibri" panose="020F0502020204030204" pitchFamily="34" charset="0"/>
              </a:rPr>
              <a:t>Small (&lt;10 kW</a:t>
            </a:r>
            <a:r>
              <a:rPr lang="en-US" altLang="en-US" sz="2400" b="1" dirty="0">
                <a:latin typeface="Calibri" panose="020F0502020204030204" pitchFamily="34" charset="0"/>
              </a:rPr>
              <a:t>)</a:t>
            </a:r>
            <a:endParaRPr lang="en-US" altLang="en-US" b="1" dirty="0">
              <a:latin typeface="Calibri" panose="020F0502020204030204" pitchFamily="34" charset="0"/>
            </a:endParaRP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Homes</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Farms</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Remote Applications (e.g., water pumping, Telecom sites, ice making)</a:t>
            </a:r>
          </a:p>
        </p:txBody>
      </p:sp>
      <p:sp>
        <p:nvSpPr>
          <p:cNvPr id="7" name="TextBox 12"/>
          <p:cNvSpPr txBox="1">
            <a:spLocks noChangeArrowheads="1"/>
          </p:cNvSpPr>
          <p:nvPr/>
        </p:nvSpPr>
        <p:spPr bwMode="auto">
          <a:xfrm>
            <a:off x="4813300" y="4355266"/>
            <a:ext cx="308590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dirty="0">
                <a:latin typeface="Calibri" panose="020F0502020204030204" pitchFamily="34" charset="0"/>
              </a:rPr>
              <a:t>Large (250 kW-2+ MW)</a:t>
            </a:r>
            <a:endParaRPr lang="en-US" altLang="en-US" b="1" dirty="0">
              <a:latin typeface="Calibri" panose="020F0502020204030204" pitchFamily="34" charset="0"/>
            </a:endParaRP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Central Station Wind Farms</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Distributed Power</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Schools</a:t>
            </a:r>
          </a:p>
          <a:p>
            <a:pPr eaLnBrk="1" hangingPunct="1"/>
            <a:endParaRPr lang="en-US" altLang="en-US" dirty="0">
              <a:latin typeface="Calibri" panose="020F0502020204030204" pitchFamily="34" charset="0"/>
            </a:endParaRPr>
          </a:p>
          <a:p>
            <a:pPr eaLnBrk="1" hangingPunct="1"/>
            <a:endParaRPr lang="en-US" altLang="en-US" dirty="0">
              <a:latin typeface="Calibri" panose="020F0502020204030204" pitchFamily="34" charset="0"/>
            </a:endParaRPr>
          </a:p>
        </p:txBody>
      </p:sp>
      <p:pic>
        <p:nvPicPr>
          <p:cNvPr id="8" name="Picture 7" descr="intermediateturbine.jpg"/>
          <p:cNvPicPr>
            <a:picLocks noChangeAspect="1"/>
          </p:cNvPicPr>
          <p:nvPr/>
        </p:nvPicPr>
        <p:blipFill>
          <a:blip r:embed="rId5"/>
          <a:srcRect/>
          <a:stretch>
            <a:fillRect/>
          </a:stretch>
        </p:blipFill>
        <p:spPr bwMode="auto">
          <a:xfrm>
            <a:off x="5905500" y="1397000"/>
            <a:ext cx="2162175"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p:cNvSpPr txBox="1">
            <a:spLocks noChangeArrowheads="1"/>
          </p:cNvSpPr>
          <p:nvPr/>
        </p:nvSpPr>
        <p:spPr bwMode="auto">
          <a:xfrm>
            <a:off x="8178800" y="1397000"/>
            <a:ext cx="287469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dirty="0">
                <a:latin typeface="Calibri" panose="020F0502020204030204" pitchFamily="34" charset="0"/>
              </a:rPr>
              <a:t>Intermediate(10-250 kW)</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Village Power</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Hybrid Systems</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Distributed Power</a:t>
            </a:r>
          </a:p>
        </p:txBody>
      </p:sp>
      <p:sp>
        <p:nvSpPr>
          <p:cNvPr id="12" name="Footer Placeholder 11"/>
          <p:cNvSpPr>
            <a:spLocks noGrp="1"/>
          </p:cNvSpPr>
          <p:nvPr>
            <p:ph type="ftr" sz="quarter" idx="13"/>
          </p:nvPr>
        </p:nvSpPr>
        <p:spPr/>
        <p:txBody>
          <a:bodyPr/>
          <a:lstStyle/>
          <a:p>
            <a:r>
              <a:rPr lang="en-US" dirty="0"/>
              <a:t>Exploring Wind - 10/19/17 - ©The NEED Project </a:t>
            </a:r>
          </a:p>
        </p:txBody>
      </p:sp>
    </p:spTree>
    <p:extLst>
      <p:ext uri="{BB962C8B-B14F-4D97-AF65-F5344CB8AC3E}">
        <p14:creationId xmlns:p14="http://schemas.microsoft.com/office/powerpoint/2010/main" val="61844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Large Wind Turbines</a:t>
            </a:r>
          </a:p>
        </p:txBody>
      </p:sp>
      <p:sp>
        <p:nvSpPr>
          <p:cNvPr id="4" name="Text Placeholder 3"/>
          <p:cNvSpPr>
            <a:spLocks noGrp="1"/>
          </p:cNvSpPr>
          <p:nvPr>
            <p:ph type="body" idx="1"/>
          </p:nvPr>
        </p:nvSpPr>
        <p:spPr>
          <a:xfrm>
            <a:off x="839788" y="1545695"/>
            <a:ext cx="5157787" cy="499005"/>
          </a:xfrm>
        </p:spPr>
        <p:txBody>
          <a:bodyPr/>
          <a:lstStyle/>
          <a:p>
            <a:r>
              <a:rPr lang="en-US" dirty="0"/>
              <a:t>Common Utility-Scale Turbines</a:t>
            </a:r>
          </a:p>
        </p:txBody>
      </p:sp>
      <p:sp>
        <p:nvSpPr>
          <p:cNvPr id="6" name="Text Placeholder 5"/>
          <p:cNvSpPr>
            <a:spLocks noGrp="1"/>
          </p:cNvSpPr>
          <p:nvPr>
            <p:ph type="body" sz="quarter" idx="12"/>
          </p:nvPr>
        </p:nvSpPr>
        <p:spPr>
          <a:xfrm>
            <a:off x="825500" y="2171700"/>
            <a:ext cx="5172075" cy="4127501"/>
          </a:xfrm>
        </p:spPr>
        <p:txBody>
          <a:bodyPr/>
          <a:lstStyle/>
          <a:p>
            <a:pPr marL="342900" indent="-342900">
              <a:buClr>
                <a:srgbClr val="00B0F0"/>
              </a:buClr>
              <a:buFont typeface="Arial" panose="020B0604020202020204" pitchFamily="34" charset="0"/>
              <a:buChar char="•"/>
            </a:pPr>
            <a:r>
              <a:rPr lang="en-US" sz="2400" dirty="0"/>
              <a:t>328’ base to blade</a:t>
            </a:r>
          </a:p>
          <a:p>
            <a:pPr marL="342900" indent="-342900">
              <a:buClr>
                <a:srgbClr val="00B0F0"/>
              </a:buClr>
              <a:buFont typeface="Arial" panose="020B0604020202020204" pitchFamily="34" charset="0"/>
              <a:buChar char="•"/>
            </a:pPr>
            <a:r>
              <a:rPr lang="en-US" sz="2400" dirty="0"/>
              <a:t>Each blade is 112’</a:t>
            </a:r>
          </a:p>
          <a:p>
            <a:pPr marL="342900" indent="-342900">
              <a:buClr>
                <a:srgbClr val="00B0F0"/>
              </a:buClr>
              <a:buFont typeface="Arial" panose="020B0604020202020204" pitchFamily="34" charset="0"/>
              <a:buChar char="•"/>
            </a:pPr>
            <a:r>
              <a:rPr lang="en-US" sz="2400" dirty="0"/>
              <a:t>200 tons total</a:t>
            </a:r>
          </a:p>
          <a:p>
            <a:pPr marL="342900" indent="-342900">
              <a:buClr>
                <a:srgbClr val="00B0F0"/>
              </a:buClr>
              <a:buFont typeface="Arial" panose="020B0604020202020204" pitchFamily="34" charset="0"/>
              <a:buChar char="•"/>
            </a:pPr>
            <a:r>
              <a:rPr lang="en-US" sz="2400" dirty="0"/>
              <a:t>Foundation 20’ deep</a:t>
            </a:r>
          </a:p>
          <a:p>
            <a:pPr marL="342900" indent="-342900">
              <a:buClr>
                <a:srgbClr val="00B0F0"/>
              </a:buClr>
              <a:buFont typeface="Arial" panose="020B0604020202020204" pitchFamily="34" charset="0"/>
              <a:buChar char="•"/>
            </a:pPr>
            <a:r>
              <a:rPr lang="en-US" sz="2400" dirty="0"/>
              <a:t>Rated at 1.5-2 megawatts</a:t>
            </a:r>
          </a:p>
          <a:p>
            <a:pPr marL="342900" indent="-342900">
              <a:buClr>
                <a:srgbClr val="00B0F0"/>
              </a:buClr>
              <a:buFont typeface="Arial" panose="020B0604020202020204" pitchFamily="34" charset="0"/>
              <a:buChar char="•"/>
            </a:pPr>
            <a:r>
              <a:rPr lang="en-US" sz="2400" dirty="0"/>
              <a:t>Supply power to about 500 homes</a:t>
            </a:r>
          </a:p>
          <a:p>
            <a:endParaRPr lang="en-US" dirty="0"/>
          </a:p>
        </p:txBody>
      </p:sp>
      <p:pic>
        <p:nvPicPr>
          <p:cNvPr id="7" name="Picture 8" descr="largewind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0650" y="1828998"/>
            <a:ext cx="3277268" cy="46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ibtu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685800"/>
            <a:ext cx="2647950" cy="363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0">
            <a:extLst>
              <a:ext uri="{FF2B5EF4-FFF2-40B4-BE49-F238E27FC236}">
                <a16:creationId xmlns:a16="http://schemas.microsoft.com/office/drawing/2014/main" id="{DFF0F9B4-6F1D-4023-B38F-90C0A2DFB242}"/>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1553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06221"/>
            <a:ext cx="2850222" cy="1515046"/>
          </a:xfrm>
        </p:spPr>
        <p:txBody>
          <a:bodyPr>
            <a:normAutofit fontScale="90000"/>
          </a:bodyPr>
          <a:lstStyle/>
          <a:p>
            <a:r>
              <a:rPr lang="en-US" dirty="0"/>
              <a:t>What Makes Wind</a:t>
            </a: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l="7130" r="391"/>
          <a:stretch>
            <a:fillRect/>
          </a:stretch>
        </p:blipFill>
        <p:spPr bwMode="auto">
          <a:xfrm>
            <a:off x="4263775" y="165781"/>
            <a:ext cx="7789242" cy="6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0"/>
          <p:cNvSpPr>
            <a:spLocks noGrp="1"/>
          </p:cNvSpPr>
          <p:nvPr>
            <p:ph type="ftr" sz="quarter" idx="13"/>
          </p:nvPr>
        </p:nvSpPr>
        <p:spPr/>
        <p:txBody>
          <a:bodyPr/>
          <a:lstStyle/>
          <a:p>
            <a:r>
              <a:rPr lang="en-US" dirty="0"/>
              <a:t>Exploring Wind - 2018  ©The NEED Project </a:t>
            </a:r>
          </a:p>
        </p:txBody>
      </p:sp>
    </p:spTree>
    <p:extLst>
      <p:ext uri="{BB962C8B-B14F-4D97-AF65-F5344CB8AC3E}">
        <p14:creationId xmlns:p14="http://schemas.microsoft.com/office/powerpoint/2010/main" val="224917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Wind Turbine Components Chart"/>
          <p:cNvPicPr>
            <a:picLocks noChangeAspect="1" noChangeArrowheads="1"/>
          </p:cNvPicPr>
          <p:nvPr/>
        </p:nvPicPr>
        <p:blipFill rotWithShape="1">
          <a:blip r:embed="rId3">
            <a:extLst>
              <a:ext uri="{28A0092B-C50C-407E-A947-70E740481C1C}">
                <a14:useLocalDpi xmlns:a14="http://schemas.microsoft.com/office/drawing/2010/main" val="0"/>
              </a:ext>
            </a:extLst>
          </a:blip>
          <a:srcRect t="6467"/>
          <a:stretch/>
        </p:blipFill>
        <p:spPr bwMode="auto">
          <a:xfrm>
            <a:off x="-250372" y="-184984"/>
            <a:ext cx="12782011" cy="790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1"/>
          </p:nvPr>
        </p:nvSpPr>
        <p:spPr>
          <a:xfrm>
            <a:off x="8196006" y="5748948"/>
            <a:ext cx="3995994" cy="704963"/>
          </a:xfrm>
        </p:spPr>
        <p:txBody>
          <a:bodyPr/>
          <a:lstStyle/>
          <a:p>
            <a:r>
              <a:rPr lang="en-US" dirty="0"/>
              <a:t>Wind Turbine Components</a:t>
            </a:r>
          </a:p>
        </p:txBody>
      </p:sp>
    </p:spTree>
    <p:extLst>
      <p:ext uri="{BB962C8B-B14F-4D97-AF65-F5344CB8AC3E}">
        <p14:creationId xmlns:p14="http://schemas.microsoft.com/office/powerpoint/2010/main" val="2879990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w_wind_turbine_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99" y="269522"/>
            <a:ext cx="10947009" cy="658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51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1" y="736600"/>
            <a:ext cx="3644900" cy="1308100"/>
          </a:xfrm>
        </p:spPr>
        <p:txBody>
          <a:bodyPr>
            <a:normAutofit/>
          </a:bodyPr>
          <a:lstStyle/>
          <a:p>
            <a:r>
              <a:rPr lang="en-US" dirty="0"/>
              <a:t>Installation of Wind Turbines</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839" y="0"/>
            <a:ext cx="67700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0">
            <a:extLst>
              <a:ext uri="{FF2B5EF4-FFF2-40B4-BE49-F238E27FC236}">
                <a16:creationId xmlns:a16="http://schemas.microsoft.com/office/drawing/2014/main" id="{4209EC1E-A474-43CA-BB0E-577736555F88}"/>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41093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7" descr="menonturbine"/>
          <p:cNvPicPr>
            <a:picLocks noChangeAspect="1" noChangeArrowheads="1"/>
          </p:cNvPicPr>
          <p:nvPr/>
        </p:nvPicPr>
        <p:blipFill>
          <a:blip r:embed="rId3"/>
          <a:srcRect/>
          <a:stretch>
            <a:fillRect/>
          </a:stretch>
        </p:blipFill>
        <p:spPr bwMode="auto">
          <a:xfrm>
            <a:off x="909069" y="1447800"/>
            <a:ext cx="5753365" cy="48853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Wind Turbine Perspective</a:t>
            </a:r>
          </a:p>
        </p:txBody>
      </p:sp>
      <p:pic>
        <p:nvPicPr>
          <p:cNvPr id="4" name="Picture 3" descr="solowkr"/>
          <p:cNvPicPr>
            <a:picLocks noChangeAspect="1" noChangeArrowheads="1"/>
          </p:cNvPicPr>
          <p:nvPr/>
        </p:nvPicPr>
        <p:blipFill>
          <a:blip r:embed="rId4"/>
          <a:srcRect/>
          <a:stretch>
            <a:fillRect/>
          </a:stretch>
        </p:blipFill>
        <p:spPr bwMode="auto">
          <a:xfrm>
            <a:off x="8625071" y="1424937"/>
            <a:ext cx="1276954" cy="4908187"/>
          </a:xfrm>
          <a:prstGeom prst="rect">
            <a:avLst/>
          </a:prstGeom>
          <a:noFill/>
          <a:ln w="9525">
            <a:noFill/>
            <a:miter lim="800000"/>
            <a:headEnd/>
            <a:tailEnd/>
          </a:ln>
          <a:effectLst/>
        </p:spPr>
      </p:pic>
      <p:sp>
        <p:nvSpPr>
          <p:cNvPr id="5" name="Text Box 5"/>
          <p:cNvSpPr txBox="1">
            <a:spLocks noChangeArrowheads="1"/>
          </p:cNvSpPr>
          <p:nvPr/>
        </p:nvSpPr>
        <p:spPr bwMode="auto">
          <a:xfrm>
            <a:off x="9945633" y="2764097"/>
            <a:ext cx="1040074" cy="621046"/>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b="1">
                <a:latin typeface="Calibri" pitchFamily="34" charset="0"/>
              </a:rPr>
              <a:t>Nacelle</a:t>
            </a:r>
          </a:p>
          <a:p>
            <a:pPr algn="ctr"/>
            <a:r>
              <a:rPr lang="en-US" altLang="en-US" sz="1600">
                <a:latin typeface="Calibri" pitchFamily="34" charset="0"/>
              </a:rPr>
              <a:t>56 tons</a:t>
            </a:r>
          </a:p>
        </p:txBody>
      </p:sp>
      <p:sp>
        <p:nvSpPr>
          <p:cNvPr id="6" name="Text Box 8"/>
          <p:cNvSpPr txBox="1">
            <a:spLocks noChangeArrowheads="1"/>
          </p:cNvSpPr>
          <p:nvPr/>
        </p:nvSpPr>
        <p:spPr bwMode="auto">
          <a:xfrm>
            <a:off x="9489343" y="5238598"/>
            <a:ext cx="1160855" cy="621046"/>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b="1">
                <a:latin typeface="Calibri" pitchFamily="34" charset="0"/>
              </a:rPr>
              <a:t>Tower</a:t>
            </a:r>
          </a:p>
          <a:p>
            <a:pPr algn="ctr"/>
            <a:r>
              <a:rPr lang="en-US" altLang="en-US" sz="1600">
                <a:latin typeface="Calibri" pitchFamily="34" charset="0"/>
              </a:rPr>
              <a:t>3 sections</a:t>
            </a:r>
          </a:p>
        </p:txBody>
      </p:sp>
      <p:sp>
        <p:nvSpPr>
          <p:cNvPr id="7" name="Line 9"/>
          <p:cNvSpPr>
            <a:spLocks noChangeShapeType="1"/>
          </p:cNvSpPr>
          <p:nvPr/>
        </p:nvSpPr>
        <p:spPr bwMode="auto">
          <a:xfrm flipH="1" flipV="1">
            <a:off x="9371915" y="4622392"/>
            <a:ext cx="966261" cy="61943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11"/>
          <p:cNvSpPr txBox="1">
            <a:spLocks noChangeArrowheads="1"/>
          </p:cNvSpPr>
          <p:nvPr/>
        </p:nvSpPr>
        <p:spPr bwMode="auto">
          <a:xfrm>
            <a:off x="6553656" y="1447800"/>
            <a:ext cx="1484621" cy="464574"/>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2400" b="1">
                <a:latin typeface="Calibri" pitchFamily="34" charset="0"/>
              </a:rPr>
              <a:t>Workers</a:t>
            </a:r>
          </a:p>
        </p:txBody>
      </p:sp>
      <p:sp>
        <p:nvSpPr>
          <p:cNvPr id="9" name="Line 12"/>
          <p:cNvSpPr>
            <a:spLocks noChangeShapeType="1"/>
          </p:cNvSpPr>
          <p:nvPr/>
        </p:nvSpPr>
        <p:spPr bwMode="auto">
          <a:xfrm>
            <a:off x="7922527" y="1912374"/>
            <a:ext cx="1368871" cy="85172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14"/>
          <p:cNvSpPr txBox="1">
            <a:spLocks noChangeArrowheads="1"/>
          </p:cNvSpPr>
          <p:nvPr/>
        </p:nvSpPr>
        <p:spPr bwMode="auto">
          <a:xfrm>
            <a:off x="10214046" y="1599433"/>
            <a:ext cx="1063560" cy="621046"/>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b="1">
                <a:latin typeface="Calibri" pitchFamily="34" charset="0"/>
              </a:rPr>
              <a:t>Blade</a:t>
            </a:r>
          </a:p>
          <a:p>
            <a:pPr algn="ctr"/>
            <a:r>
              <a:rPr lang="en-US" altLang="en-US" sz="1600">
                <a:latin typeface="Calibri" pitchFamily="34" charset="0"/>
              </a:rPr>
              <a:t>112’ long</a:t>
            </a:r>
          </a:p>
        </p:txBody>
      </p:sp>
      <p:sp>
        <p:nvSpPr>
          <p:cNvPr id="11" name="Line 15"/>
          <p:cNvSpPr>
            <a:spLocks noChangeShapeType="1"/>
          </p:cNvSpPr>
          <p:nvPr/>
        </p:nvSpPr>
        <p:spPr bwMode="auto">
          <a:xfrm flipH="1">
            <a:off x="9291400" y="1912376"/>
            <a:ext cx="1046784" cy="77429"/>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8"/>
          <p:cNvSpPr>
            <a:spLocks noChangeShapeType="1"/>
          </p:cNvSpPr>
          <p:nvPr/>
        </p:nvSpPr>
        <p:spPr bwMode="auto">
          <a:xfrm flipH="1">
            <a:off x="5667914" y="1912374"/>
            <a:ext cx="1127305" cy="1316294"/>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Footer Placeholder 10">
            <a:extLst>
              <a:ext uri="{FF2B5EF4-FFF2-40B4-BE49-F238E27FC236}">
                <a16:creationId xmlns:a16="http://schemas.microsoft.com/office/drawing/2014/main" id="{20948EC9-6F12-4B7E-8197-00653CD391EB}"/>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3193404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Farms</a:t>
            </a:r>
          </a:p>
        </p:txBody>
      </p:sp>
      <p:pic>
        <p:nvPicPr>
          <p:cNvPr id="4" name="Picture 4" descr="turbinetogri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41637"/>
            <a:ext cx="10312400" cy="50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0">
            <a:extLst>
              <a:ext uri="{FF2B5EF4-FFF2-40B4-BE49-F238E27FC236}">
                <a16:creationId xmlns:a16="http://schemas.microsoft.com/office/drawing/2014/main" id="{0D8A0ADB-3B35-4B3C-A578-0E13B13D3621}"/>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35124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Offshore Wind Farms</a:t>
            </a:r>
          </a:p>
        </p:txBody>
      </p:sp>
      <p:sp>
        <p:nvSpPr>
          <p:cNvPr id="8" name="Footer Placeholder 7"/>
          <p:cNvSpPr>
            <a:spLocks noGrp="1"/>
          </p:cNvSpPr>
          <p:nvPr>
            <p:ph type="ftr" sz="quarter" idx="13"/>
          </p:nvPr>
        </p:nvSpPr>
        <p:spPr/>
        <p:txBody>
          <a:bodyPr/>
          <a:lstStyle/>
          <a:p>
            <a:r>
              <a:rPr lang="en-US" dirty="0"/>
              <a:t>Exploring Wind - 2018 ©The NEED Project </a:t>
            </a:r>
          </a:p>
        </p:txBody>
      </p:sp>
      <p:pic>
        <p:nvPicPr>
          <p:cNvPr id="9" name="Picture 8" descr="A windmill next to a body of water&#10;&#10;Description generated with very high confidence">
            <a:extLst>
              <a:ext uri="{FF2B5EF4-FFF2-40B4-BE49-F238E27FC236}">
                <a16:creationId xmlns:a16="http://schemas.microsoft.com/office/drawing/2014/main" id="{BF35BEE6-A362-498C-B9B1-3206D380572C}"/>
              </a:ext>
            </a:extLst>
          </p:cNvPr>
          <p:cNvPicPr>
            <a:picLocks noChangeAspect="1"/>
          </p:cNvPicPr>
          <p:nvPr/>
        </p:nvPicPr>
        <p:blipFill rotWithShape="1">
          <a:blip r:embed="rId3">
            <a:extLst>
              <a:ext uri="{28A0092B-C50C-407E-A947-70E740481C1C}">
                <a14:useLocalDpi xmlns:a14="http://schemas.microsoft.com/office/drawing/2010/main" val="0"/>
              </a:ext>
            </a:extLst>
          </a:blip>
          <a:srcRect l="8296"/>
          <a:stretch/>
        </p:blipFill>
        <p:spPr>
          <a:xfrm>
            <a:off x="838200" y="1243103"/>
            <a:ext cx="6424483" cy="4667893"/>
          </a:xfrm>
          <a:prstGeom prst="rect">
            <a:avLst/>
          </a:prstGeom>
        </p:spPr>
      </p:pic>
      <p:sp>
        <p:nvSpPr>
          <p:cNvPr id="12" name="TextBox 11">
            <a:extLst>
              <a:ext uri="{FF2B5EF4-FFF2-40B4-BE49-F238E27FC236}">
                <a16:creationId xmlns:a16="http://schemas.microsoft.com/office/drawing/2014/main" id="{19661A3E-53F7-4A6C-BF5C-A7027B4B7A7A}"/>
              </a:ext>
            </a:extLst>
          </p:cNvPr>
          <p:cNvSpPr txBox="1"/>
          <p:nvPr/>
        </p:nvSpPr>
        <p:spPr>
          <a:xfrm>
            <a:off x="7883611" y="2063579"/>
            <a:ext cx="2953264" cy="2246769"/>
          </a:xfrm>
          <a:prstGeom prst="rect">
            <a:avLst/>
          </a:prstGeom>
          <a:noFill/>
        </p:spPr>
        <p:txBody>
          <a:bodyPr wrap="square" rtlCol="0">
            <a:spAutoFit/>
          </a:bodyPr>
          <a:lstStyle/>
          <a:p>
            <a:r>
              <a:rPr lang="en-US" sz="2000" dirty="0"/>
              <a:t>The first U.S. offshore wind farm is </a:t>
            </a:r>
            <a:r>
              <a:rPr lang="en-US" sz="2000" dirty="0">
                <a:solidFill>
                  <a:srgbClr val="00B0F0"/>
                </a:solidFill>
              </a:rPr>
              <a:t>Block Island Wind Farm</a:t>
            </a:r>
            <a:r>
              <a:rPr lang="en-US" sz="2000" dirty="0"/>
              <a:t>, located off the coast of Rhode Island.  This five-turbine, 30 megawatt wind farm began operation in 2016. </a:t>
            </a:r>
          </a:p>
        </p:txBody>
      </p:sp>
      <p:sp>
        <p:nvSpPr>
          <p:cNvPr id="13" name="TextBox 12">
            <a:extLst>
              <a:ext uri="{FF2B5EF4-FFF2-40B4-BE49-F238E27FC236}">
                <a16:creationId xmlns:a16="http://schemas.microsoft.com/office/drawing/2014/main" id="{E2990FB9-2733-4F5C-BC0B-F1981D832A4A}"/>
              </a:ext>
            </a:extLst>
          </p:cNvPr>
          <p:cNvSpPr txBox="1"/>
          <p:nvPr/>
        </p:nvSpPr>
        <p:spPr>
          <a:xfrm>
            <a:off x="739346" y="5860032"/>
            <a:ext cx="2695832" cy="307777"/>
          </a:xfrm>
          <a:prstGeom prst="rect">
            <a:avLst/>
          </a:prstGeom>
          <a:noFill/>
        </p:spPr>
        <p:txBody>
          <a:bodyPr wrap="square" rtlCol="0">
            <a:spAutoFit/>
          </a:bodyPr>
          <a:lstStyle/>
          <a:p>
            <a:r>
              <a:rPr lang="en-US" sz="1400" i="1" dirty="0"/>
              <a:t>Photo of Block Island Wind Farm</a:t>
            </a:r>
          </a:p>
        </p:txBody>
      </p:sp>
    </p:spTree>
    <p:extLst>
      <p:ext uri="{BB962C8B-B14F-4D97-AF65-F5344CB8AC3E}">
        <p14:creationId xmlns:p14="http://schemas.microsoft.com/office/powerpoint/2010/main" val="270063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3276600" cy="2082800"/>
          </a:xfrm>
        </p:spPr>
        <p:txBody>
          <a:bodyPr>
            <a:normAutofit fontScale="90000"/>
          </a:bodyPr>
          <a:lstStyle/>
          <a:p>
            <a:r>
              <a:rPr lang="en-US" dirty="0"/>
              <a:t>Residential Wind Systems and Net Metering</a:t>
            </a:r>
          </a:p>
        </p:txBody>
      </p:sp>
      <p:sp>
        <p:nvSpPr>
          <p:cNvPr id="6" name="Footer Placeholder 10">
            <a:extLst>
              <a:ext uri="{FF2B5EF4-FFF2-40B4-BE49-F238E27FC236}">
                <a16:creationId xmlns:a16="http://schemas.microsoft.com/office/drawing/2014/main" id="{ECCFC516-477B-44B3-8271-023EE42CD60B}"/>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grpSp>
        <p:nvGrpSpPr>
          <p:cNvPr id="15" name="Group 14">
            <a:extLst>
              <a:ext uri="{FF2B5EF4-FFF2-40B4-BE49-F238E27FC236}">
                <a16:creationId xmlns:a16="http://schemas.microsoft.com/office/drawing/2014/main" id="{04FA5FC5-FDD5-4000-8071-80460E8B033E}"/>
              </a:ext>
            </a:extLst>
          </p:cNvPr>
          <p:cNvGrpSpPr/>
          <p:nvPr/>
        </p:nvGrpSpPr>
        <p:grpSpPr>
          <a:xfrm>
            <a:off x="4241696" y="144638"/>
            <a:ext cx="7894625" cy="6286500"/>
            <a:chOff x="4273241" y="177800"/>
            <a:chExt cx="7894625" cy="6286500"/>
          </a:xfrm>
        </p:grpSpPr>
        <p:pic>
          <p:nvPicPr>
            <p:cNvPr id="4" name="Picture 3" descr="Figure 8.  Diagram of a grid-tied wind electric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241" y="177800"/>
              <a:ext cx="789462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EB81488-A132-426D-865F-F7F0F7617786}"/>
                </a:ext>
              </a:extLst>
            </p:cNvPr>
            <p:cNvSpPr txBox="1"/>
            <p:nvPr/>
          </p:nvSpPr>
          <p:spPr>
            <a:xfrm>
              <a:off x="4559968" y="2021305"/>
              <a:ext cx="1179095" cy="307777"/>
            </a:xfrm>
            <a:prstGeom prst="rect">
              <a:avLst/>
            </a:prstGeom>
            <a:solidFill>
              <a:schemeClr val="bg1"/>
            </a:solidFill>
          </p:spPr>
          <p:txBody>
            <a:bodyPr wrap="square" rtlCol="0">
              <a:spAutoFit/>
            </a:bodyPr>
            <a:lstStyle/>
            <a:p>
              <a:r>
                <a:rPr lang="en-US" sz="1400" dirty="0"/>
                <a:t>Wind Turbine</a:t>
              </a:r>
            </a:p>
          </p:txBody>
        </p:sp>
        <p:sp>
          <p:nvSpPr>
            <p:cNvPr id="7" name="TextBox 6">
              <a:extLst>
                <a:ext uri="{FF2B5EF4-FFF2-40B4-BE49-F238E27FC236}">
                  <a16:creationId xmlns:a16="http://schemas.microsoft.com/office/drawing/2014/main" id="{04C97451-6C28-4260-8167-7370C5BC0F84}"/>
                </a:ext>
              </a:extLst>
            </p:cNvPr>
            <p:cNvSpPr txBox="1"/>
            <p:nvPr/>
          </p:nvSpPr>
          <p:spPr>
            <a:xfrm>
              <a:off x="9681410" y="2905780"/>
              <a:ext cx="1179095" cy="523220"/>
            </a:xfrm>
            <a:prstGeom prst="rect">
              <a:avLst/>
            </a:prstGeom>
            <a:solidFill>
              <a:schemeClr val="bg1"/>
            </a:solidFill>
          </p:spPr>
          <p:txBody>
            <a:bodyPr wrap="square" rtlCol="0">
              <a:spAutoFit/>
            </a:bodyPr>
            <a:lstStyle/>
            <a:p>
              <a:r>
                <a:rPr lang="en-US" sz="1400" dirty="0"/>
                <a:t>AC Utility Meter</a:t>
              </a:r>
            </a:p>
          </p:txBody>
        </p:sp>
        <p:sp>
          <p:nvSpPr>
            <p:cNvPr id="8" name="TextBox 7">
              <a:extLst>
                <a:ext uri="{FF2B5EF4-FFF2-40B4-BE49-F238E27FC236}">
                  <a16:creationId xmlns:a16="http://schemas.microsoft.com/office/drawing/2014/main" id="{DDD145F2-5195-45A1-92F7-00254347E5C1}"/>
                </a:ext>
              </a:extLst>
            </p:cNvPr>
            <p:cNvSpPr txBox="1"/>
            <p:nvPr/>
          </p:nvSpPr>
          <p:spPr>
            <a:xfrm>
              <a:off x="9368590" y="1509811"/>
              <a:ext cx="1179095" cy="307777"/>
            </a:xfrm>
            <a:prstGeom prst="rect">
              <a:avLst/>
            </a:prstGeom>
            <a:solidFill>
              <a:schemeClr val="bg1"/>
            </a:solidFill>
          </p:spPr>
          <p:txBody>
            <a:bodyPr wrap="square" rtlCol="0">
              <a:spAutoFit/>
            </a:bodyPr>
            <a:lstStyle/>
            <a:p>
              <a:r>
                <a:rPr lang="en-US" sz="1400" dirty="0"/>
                <a:t>AC to Grid</a:t>
              </a:r>
            </a:p>
          </p:txBody>
        </p:sp>
        <p:sp>
          <p:nvSpPr>
            <p:cNvPr id="9" name="TextBox 8">
              <a:extLst>
                <a:ext uri="{FF2B5EF4-FFF2-40B4-BE49-F238E27FC236}">
                  <a16:creationId xmlns:a16="http://schemas.microsoft.com/office/drawing/2014/main" id="{709E8584-26B4-4F11-A6A9-2B6A249D9D6D}"/>
                </a:ext>
              </a:extLst>
            </p:cNvPr>
            <p:cNvSpPr txBox="1"/>
            <p:nvPr/>
          </p:nvSpPr>
          <p:spPr>
            <a:xfrm>
              <a:off x="10740190" y="4161820"/>
              <a:ext cx="1179095" cy="523220"/>
            </a:xfrm>
            <a:prstGeom prst="rect">
              <a:avLst/>
            </a:prstGeom>
            <a:solidFill>
              <a:schemeClr val="bg1"/>
            </a:solidFill>
          </p:spPr>
          <p:txBody>
            <a:bodyPr wrap="square" rtlCol="0">
              <a:spAutoFit/>
            </a:bodyPr>
            <a:lstStyle/>
            <a:p>
              <a:r>
                <a:rPr lang="en-US" sz="1400" dirty="0"/>
                <a:t>AC Electrical Circuits</a:t>
              </a:r>
            </a:p>
          </p:txBody>
        </p:sp>
        <p:sp>
          <p:nvSpPr>
            <p:cNvPr id="10" name="TextBox 9">
              <a:extLst>
                <a:ext uri="{FF2B5EF4-FFF2-40B4-BE49-F238E27FC236}">
                  <a16:creationId xmlns:a16="http://schemas.microsoft.com/office/drawing/2014/main" id="{2030A750-7661-4AB2-8CEA-7F2465E132A1}"/>
                </a:ext>
              </a:extLst>
            </p:cNvPr>
            <p:cNvSpPr txBox="1"/>
            <p:nvPr/>
          </p:nvSpPr>
          <p:spPr>
            <a:xfrm>
              <a:off x="9188116" y="4938419"/>
              <a:ext cx="1359569" cy="523220"/>
            </a:xfrm>
            <a:prstGeom prst="rect">
              <a:avLst/>
            </a:prstGeom>
            <a:solidFill>
              <a:schemeClr val="bg1"/>
            </a:solidFill>
          </p:spPr>
          <p:txBody>
            <a:bodyPr wrap="square" rtlCol="0">
              <a:spAutoFit/>
            </a:bodyPr>
            <a:lstStyle/>
            <a:p>
              <a:r>
                <a:rPr lang="en-US" sz="1400" dirty="0"/>
                <a:t>Main Utility Breaker Panel</a:t>
              </a:r>
            </a:p>
          </p:txBody>
        </p:sp>
        <p:sp>
          <p:nvSpPr>
            <p:cNvPr id="11" name="TextBox 10">
              <a:extLst>
                <a:ext uri="{FF2B5EF4-FFF2-40B4-BE49-F238E27FC236}">
                  <a16:creationId xmlns:a16="http://schemas.microsoft.com/office/drawing/2014/main" id="{AA6645E0-B582-4F69-8A45-8390F29C28B1}"/>
                </a:ext>
              </a:extLst>
            </p:cNvPr>
            <p:cNvSpPr txBox="1"/>
            <p:nvPr/>
          </p:nvSpPr>
          <p:spPr>
            <a:xfrm>
              <a:off x="6860984" y="5296281"/>
              <a:ext cx="1359569" cy="738664"/>
            </a:xfrm>
            <a:prstGeom prst="rect">
              <a:avLst/>
            </a:prstGeom>
            <a:solidFill>
              <a:schemeClr val="bg1"/>
            </a:solidFill>
          </p:spPr>
          <p:txBody>
            <a:bodyPr wrap="square" rtlCol="0">
              <a:spAutoFit/>
            </a:bodyPr>
            <a:lstStyle/>
            <a:p>
              <a:r>
                <a:rPr lang="en-US" sz="1400" dirty="0"/>
                <a:t>Inverter &amp; Interconnects</a:t>
              </a:r>
            </a:p>
            <a:p>
              <a:endParaRPr lang="en-US" sz="1400" dirty="0"/>
            </a:p>
          </p:txBody>
        </p:sp>
        <p:sp>
          <p:nvSpPr>
            <p:cNvPr id="13" name="TextBox 12">
              <a:extLst>
                <a:ext uri="{FF2B5EF4-FFF2-40B4-BE49-F238E27FC236}">
                  <a16:creationId xmlns:a16="http://schemas.microsoft.com/office/drawing/2014/main" id="{98691519-654A-4FA0-AABB-C98854132C3A}"/>
                </a:ext>
              </a:extLst>
            </p:cNvPr>
            <p:cNvSpPr txBox="1"/>
            <p:nvPr/>
          </p:nvSpPr>
          <p:spPr>
            <a:xfrm>
              <a:off x="6031417" y="4707586"/>
              <a:ext cx="1179095" cy="461665"/>
            </a:xfrm>
            <a:custGeom>
              <a:avLst/>
              <a:gdLst>
                <a:gd name="connsiteX0" fmla="*/ 0 w 1179095"/>
                <a:gd name="connsiteY0" fmla="*/ 0 h 461665"/>
                <a:gd name="connsiteX1" fmla="*/ 1179095 w 1179095"/>
                <a:gd name="connsiteY1" fmla="*/ 0 h 461665"/>
                <a:gd name="connsiteX2" fmla="*/ 1179095 w 1179095"/>
                <a:gd name="connsiteY2" fmla="*/ 461665 h 461665"/>
                <a:gd name="connsiteX3" fmla="*/ 0 w 1179095"/>
                <a:gd name="connsiteY3" fmla="*/ 461665 h 461665"/>
                <a:gd name="connsiteX4" fmla="*/ 0 w 1179095"/>
                <a:gd name="connsiteY4" fmla="*/ 0 h 461665"/>
                <a:gd name="connsiteX0" fmla="*/ 0 w 1179095"/>
                <a:gd name="connsiteY0" fmla="*/ 0 h 461665"/>
                <a:gd name="connsiteX1" fmla="*/ 1082843 w 1179095"/>
                <a:gd name="connsiteY1" fmla="*/ 12032 h 461665"/>
                <a:gd name="connsiteX2" fmla="*/ 1179095 w 1179095"/>
                <a:gd name="connsiteY2" fmla="*/ 461665 h 461665"/>
                <a:gd name="connsiteX3" fmla="*/ 0 w 1179095"/>
                <a:gd name="connsiteY3" fmla="*/ 461665 h 461665"/>
                <a:gd name="connsiteX4" fmla="*/ 0 w 1179095"/>
                <a:gd name="connsiteY4" fmla="*/ 0 h 461665"/>
                <a:gd name="connsiteX0" fmla="*/ 0 w 1179095"/>
                <a:gd name="connsiteY0" fmla="*/ 0 h 461665"/>
                <a:gd name="connsiteX1" fmla="*/ 1034716 w 1179095"/>
                <a:gd name="connsiteY1" fmla="*/ 36096 h 461665"/>
                <a:gd name="connsiteX2" fmla="*/ 1179095 w 1179095"/>
                <a:gd name="connsiteY2" fmla="*/ 461665 h 461665"/>
                <a:gd name="connsiteX3" fmla="*/ 0 w 1179095"/>
                <a:gd name="connsiteY3" fmla="*/ 461665 h 461665"/>
                <a:gd name="connsiteX4" fmla="*/ 0 w 1179095"/>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095" h="461665">
                  <a:moveTo>
                    <a:pt x="0" y="0"/>
                  </a:moveTo>
                  <a:lnTo>
                    <a:pt x="1034716" y="36096"/>
                  </a:lnTo>
                  <a:lnTo>
                    <a:pt x="1179095" y="461665"/>
                  </a:lnTo>
                  <a:lnTo>
                    <a:pt x="0" y="461665"/>
                  </a:lnTo>
                  <a:lnTo>
                    <a:pt x="0" y="0"/>
                  </a:lnTo>
                  <a:close/>
                </a:path>
              </a:pathLst>
            </a:custGeom>
            <a:solidFill>
              <a:schemeClr val="bg1"/>
            </a:solidFill>
          </p:spPr>
          <p:txBody>
            <a:bodyPr wrap="square" rtlCol="0">
              <a:spAutoFit/>
            </a:bodyPr>
            <a:lstStyle/>
            <a:p>
              <a:pPr algn="ctr"/>
              <a:r>
                <a:rPr lang="en-US" sz="1200" dirty="0"/>
                <a:t>DC Voltage Input</a:t>
              </a:r>
            </a:p>
          </p:txBody>
        </p:sp>
        <p:sp>
          <p:nvSpPr>
            <p:cNvPr id="14" name="TextBox 13">
              <a:extLst>
                <a:ext uri="{FF2B5EF4-FFF2-40B4-BE49-F238E27FC236}">
                  <a16:creationId xmlns:a16="http://schemas.microsoft.com/office/drawing/2014/main" id="{270FC32C-4B87-4E5F-B191-96E1ED1478FF}"/>
                </a:ext>
              </a:extLst>
            </p:cNvPr>
            <p:cNvSpPr txBox="1"/>
            <p:nvPr/>
          </p:nvSpPr>
          <p:spPr>
            <a:xfrm>
              <a:off x="7928054" y="4733485"/>
              <a:ext cx="975314" cy="413539"/>
            </a:xfrm>
            <a:custGeom>
              <a:avLst/>
              <a:gdLst>
                <a:gd name="connsiteX0" fmla="*/ 0 w 939219"/>
                <a:gd name="connsiteY0" fmla="*/ 0 h 461665"/>
                <a:gd name="connsiteX1" fmla="*/ 939219 w 939219"/>
                <a:gd name="connsiteY1" fmla="*/ 0 h 461665"/>
                <a:gd name="connsiteX2" fmla="*/ 939219 w 939219"/>
                <a:gd name="connsiteY2" fmla="*/ 461665 h 461665"/>
                <a:gd name="connsiteX3" fmla="*/ 0 w 939219"/>
                <a:gd name="connsiteY3" fmla="*/ 461665 h 461665"/>
                <a:gd name="connsiteX4" fmla="*/ 0 w 939219"/>
                <a:gd name="connsiteY4" fmla="*/ 0 h 461665"/>
                <a:gd name="connsiteX0" fmla="*/ 0 w 939219"/>
                <a:gd name="connsiteY0" fmla="*/ 0 h 461665"/>
                <a:gd name="connsiteX1" fmla="*/ 939219 w 939219"/>
                <a:gd name="connsiteY1" fmla="*/ 0 h 461665"/>
                <a:gd name="connsiteX2" fmla="*/ 939219 w 939219"/>
                <a:gd name="connsiteY2" fmla="*/ 461665 h 461665"/>
                <a:gd name="connsiteX3" fmla="*/ 0 w 939219"/>
                <a:gd name="connsiteY3" fmla="*/ 413539 h 461665"/>
                <a:gd name="connsiteX4" fmla="*/ 0 w 939219"/>
                <a:gd name="connsiteY4" fmla="*/ 0 h 461665"/>
                <a:gd name="connsiteX0" fmla="*/ 0 w 939219"/>
                <a:gd name="connsiteY0" fmla="*/ 0 h 413539"/>
                <a:gd name="connsiteX1" fmla="*/ 939219 w 939219"/>
                <a:gd name="connsiteY1" fmla="*/ 0 h 413539"/>
                <a:gd name="connsiteX2" fmla="*/ 879061 w 939219"/>
                <a:gd name="connsiteY2" fmla="*/ 413538 h 413539"/>
                <a:gd name="connsiteX3" fmla="*/ 0 w 939219"/>
                <a:gd name="connsiteY3" fmla="*/ 413539 h 413539"/>
                <a:gd name="connsiteX4" fmla="*/ 0 w 939219"/>
                <a:gd name="connsiteY4" fmla="*/ 0 h 413539"/>
                <a:gd name="connsiteX0" fmla="*/ 0 w 927188"/>
                <a:gd name="connsiteY0" fmla="*/ 0 h 413539"/>
                <a:gd name="connsiteX1" fmla="*/ 927188 w 927188"/>
                <a:gd name="connsiteY1" fmla="*/ 24063 h 413539"/>
                <a:gd name="connsiteX2" fmla="*/ 879061 w 927188"/>
                <a:gd name="connsiteY2" fmla="*/ 413538 h 413539"/>
                <a:gd name="connsiteX3" fmla="*/ 0 w 927188"/>
                <a:gd name="connsiteY3" fmla="*/ 413539 h 413539"/>
                <a:gd name="connsiteX4" fmla="*/ 0 w 927188"/>
                <a:gd name="connsiteY4" fmla="*/ 0 h 413539"/>
                <a:gd name="connsiteX0" fmla="*/ 0 w 975314"/>
                <a:gd name="connsiteY0" fmla="*/ 0 h 413539"/>
                <a:gd name="connsiteX1" fmla="*/ 927188 w 975314"/>
                <a:gd name="connsiteY1" fmla="*/ 24063 h 413539"/>
                <a:gd name="connsiteX2" fmla="*/ 975314 w 975314"/>
                <a:gd name="connsiteY2" fmla="*/ 401506 h 413539"/>
                <a:gd name="connsiteX3" fmla="*/ 0 w 975314"/>
                <a:gd name="connsiteY3" fmla="*/ 413539 h 413539"/>
                <a:gd name="connsiteX4" fmla="*/ 0 w 975314"/>
                <a:gd name="connsiteY4" fmla="*/ 0 h 41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14" h="413539">
                  <a:moveTo>
                    <a:pt x="0" y="0"/>
                  </a:moveTo>
                  <a:lnTo>
                    <a:pt x="927188" y="24063"/>
                  </a:lnTo>
                  <a:lnTo>
                    <a:pt x="975314" y="401506"/>
                  </a:lnTo>
                  <a:lnTo>
                    <a:pt x="0" y="413539"/>
                  </a:lnTo>
                  <a:lnTo>
                    <a:pt x="0" y="0"/>
                  </a:lnTo>
                  <a:close/>
                </a:path>
              </a:pathLst>
            </a:custGeom>
            <a:solidFill>
              <a:schemeClr val="bg1"/>
            </a:solidFill>
          </p:spPr>
          <p:txBody>
            <a:bodyPr wrap="square" rtlCol="0">
              <a:spAutoFit/>
            </a:bodyPr>
            <a:lstStyle/>
            <a:p>
              <a:pPr algn="ctr"/>
              <a:r>
                <a:rPr lang="en-US" sz="1200" dirty="0"/>
                <a:t>AC Voltage Input</a:t>
              </a:r>
            </a:p>
          </p:txBody>
        </p:sp>
      </p:grpSp>
    </p:spTree>
    <p:extLst>
      <p:ext uri="{BB962C8B-B14F-4D97-AF65-F5344CB8AC3E}">
        <p14:creationId xmlns:p14="http://schemas.microsoft.com/office/powerpoint/2010/main" val="910242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Impacts and Issues </a:t>
            </a:r>
          </a:p>
        </p:txBody>
      </p:sp>
      <p:sp>
        <p:nvSpPr>
          <p:cNvPr id="3" name="Content Placeholder 2"/>
          <p:cNvSpPr>
            <a:spLocks noGrp="1"/>
          </p:cNvSpPr>
          <p:nvPr>
            <p:ph idx="1"/>
          </p:nvPr>
        </p:nvSpPr>
        <p:spPr/>
        <p:txBody>
          <a:bodyPr/>
          <a:lstStyle/>
          <a:p>
            <a:r>
              <a:rPr lang="en-US" sz="3200" dirty="0"/>
              <a:t>Property Values</a:t>
            </a:r>
          </a:p>
          <a:p>
            <a:r>
              <a:rPr lang="en-US" sz="3200" dirty="0"/>
              <a:t>Noise</a:t>
            </a:r>
          </a:p>
          <a:p>
            <a:r>
              <a:rPr lang="en-US" sz="3200" dirty="0"/>
              <a:t>Visual Impact</a:t>
            </a:r>
          </a:p>
          <a:p>
            <a:r>
              <a:rPr lang="en-US" sz="3200" dirty="0"/>
              <a:t>Land Use</a:t>
            </a:r>
          </a:p>
          <a:p>
            <a:r>
              <a:rPr lang="en-US" sz="3200" dirty="0"/>
              <a:t>Wildlife Impact</a:t>
            </a:r>
          </a:p>
          <a:p>
            <a:endParaRPr lang="en-US" dirty="0"/>
          </a:p>
          <a:p>
            <a:pPr marL="0" indent="0">
              <a:buNone/>
            </a:pPr>
            <a:r>
              <a:rPr lang="en-US" dirty="0"/>
              <a:t>Properly siting a wind turbine can mitigate many of these issues.</a:t>
            </a:r>
          </a:p>
          <a:p>
            <a:endParaRPr lang="en-US" dirty="0"/>
          </a:p>
        </p:txBody>
      </p:sp>
      <p:sp>
        <p:nvSpPr>
          <p:cNvPr id="5" name="Footer Placeholder 10">
            <a:extLst>
              <a:ext uri="{FF2B5EF4-FFF2-40B4-BE49-F238E27FC236}">
                <a16:creationId xmlns:a16="http://schemas.microsoft.com/office/drawing/2014/main" id="{16D877BB-7BC3-468D-B0D5-C48922A7855D}"/>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171586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3200" y="0"/>
            <a:ext cx="2057400" cy="1818411"/>
          </a:xfrm>
        </p:spPr>
        <p:txBody>
          <a:bodyPr/>
          <a:lstStyle/>
          <a:p>
            <a:r>
              <a:rPr lang="en-US" i="0" dirty="0">
                <a:solidFill>
                  <a:schemeClr val="tx1"/>
                </a:solidFill>
              </a:rPr>
              <a:t>Impacts of Wind Power: </a:t>
            </a:r>
            <a:r>
              <a:rPr lang="en-US" i="0" dirty="0"/>
              <a:t>Noise</a:t>
            </a: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l="1830" t="6980" r="2046" b="1809"/>
          <a:stretch/>
        </p:blipFill>
        <p:spPr bwMode="auto">
          <a:xfrm>
            <a:off x="2211137" y="130818"/>
            <a:ext cx="9931400" cy="659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72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64" y="119085"/>
            <a:ext cx="2311400" cy="1476375"/>
          </a:xfrm>
        </p:spPr>
        <p:txBody>
          <a:bodyPr>
            <a:normAutofit/>
          </a:bodyPr>
          <a:lstStyle/>
          <a:p>
            <a:r>
              <a:rPr lang="en-US" dirty="0"/>
              <a:t>Wildlife Impacts</a:t>
            </a:r>
          </a:p>
        </p:txBody>
      </p:sp>
      <p:sp>
        <p:nvSpPr>
          <p:cNvPr id="7" name="Footer Placeholder 10">
            <a:extLst>
              <a:ext uri="{FF2B5EF4-FFF2-40B4-BE49-F238E27FC236}">
                <a16:creationId xmlns:a16="http://schemas.microsoft.com/office/drawing/2014/main" id="{E5D9662F-05A5-488D-9B88-1F010C862AFE}"/>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
        <p:nvSpPr>
          <p:cNvPr id="9" name="TextBox 8">
            <a:extLst>
              <a:ext uri="{FF2B5EF4-FFF2-40B4-BE49-F238E27FC236}">
                <a16:creationId xmlns:a16="http://schemas.microsoft.com/office/drawing/2014/main" id="{BB0C49A9-E8E7-4C93-938D-735D4D46E66F}"/>
              </a:ext>
            </a:extLst>
          </p:cNvPr>
          <p:cNvSpPr txBox="1"/>
          <p:nvPr/>
        </p:nvSpPr>
        <p:spPr>
          <a:xfrm>
            <a:off x="8849090" y="6277249"/>
            <a:ext cx="3418163" cy="276999"/>
          </a:xfrm>
          <a:prstGeom prst="rect">
            <a:avLst/>
          </a:prstGeom>
          <a:noFill/>
        </p:spPr>
        <p:txBody>
          <a:bodyPr wrap="square" rtlCol="0">
            <a:spAutoFit/>
          </a:bodyPr>
          <a:lstStyle/>
          <a:p>
            <a:r>
              <a:rPr lang="en-US" sz="1200" dirty="0">
                <a:solidFill>
                  <a:schemeClr val="bg2">
                    <a:lumMod val="50000"/>
                  </a:schemeClr>
                </a:solidFill>
              </a:rPr>
              <a:t>Source: U.S. Fish and Wildlife · U.S. only, as of 2017</a:t>
            </a:r>
          </a:p>
        </p:txBody>
      </p:sp>
      <p:sp>
        <p:nvSpPr>
          <p:cNvPr id="10" name="TextBox 9">
            <a:extLst>
              <a:ext uri="{FF2B5EF4-FFF2-40B4-BE49-F238E27FC236}">
                <a16:creationId xmlns:a16="http://schemas.microsoft.com/office/drawing/2014/main" id="{86602D8D-AAC7-4171-A948-30829A3F67EC}"/>
              </a:ext>
            </a:extLst>
          </p:cNvPr>
          <p:cNvSpPr txBox="1"/>
          <p:nvPr/>
        </p:nvSpPr>
        <p:spPr>
          <a:xfrm>
            <a:off x="3753853" y="3104147"/>
            <a:ext cx="1046747" cy="369332"/>
          </a:xfrm>
          <a:prstGeom prst="rect">
            <a:avLst/>
          </a:prstGeom>
          <a:noFill/>
        </p:spPr>
        <p:txBody>
          <a:bodyPr wrap="square" rtlCol="0">
            <a:spAutoFit/>
          </a:bodyPr>
          <a:lstStyle/>
          <a:p>
            <a:r>
              <a:rPr lang="en-US" dirty="0">
                <a:solidFill>
                  <a:schemeClr val="bg1"/>
                </a:solidFill>
              </a:rPr>
              <a:t>2400 M</a:t>
            </a:r>
          </a:p>
        </p:txBody>
      </p:sp>
      <p:graphicFrame>
        <p:nvGraphicFramePr>
          <p:cNvPr id="11" name="Chart 10">
            <a:extLst>
              <a:ext uri="{FF2B5EF4-FFF2-40B4-BE49-F238E27FC236}">
                <a16:creationId xmlns:a16="http://schemas.microsoft.com/office/drawing/2014/main" id="{1DCA4F19-7113-48AD-8F3B-4E9B6CABCE64}"/>
              </a:ext>
            </a:extLst>
          </p:cNvPr>
          <p:cNvGraphicFramePr>
            <a:graphicFrameLocks/>
          </p:cNvGraphicFramePr>
          <p:nvPr>
            <p:extLst>
              <p:ext uri="{D42A27DB-BD31-4B8C-83A1-F6EECF244321}">
                <p14:modId xmlns:p14="http://schemas.microsoft.com/office/powerpoint/2010/main" val="397749197"/>
              </p:ext>
            </p:extLst>
          </p:nvPr>
        </p:nvGraphicFramePr>
        <p:xfrm>
          <a:off x="2598820" y="272974"/>
          <a:ext cx="9593179" cy="6004275"/>
        </p:xfrm>
        <a:graphic>
          <a:graphicData uri="http://schemas.openxmlformats.org/drawingml/2006/chart">
            <c:chart xmlns:c="http://schemas.openxmlformats.org/drawingml/2006/chart" xmlns:r="http://schemas.openxmlformats.org/officeDocument/2006/relationships" r:id="rId3"/>
          </a:graphicData>
        </a:graphic>
      </p:graphicFrame>
      <p:sp>
        <p:nvSpPr>
          <p:cNvPr id="3" name="Arrow: Up 2">
            <a:extLst>
              <a:ext uri="{FF2B5EF4-FFF2-40B4-BE49-F238E27FC236}">
                <a16:creationId xmlns:a16="http://schemas.microsoft.com/office/drawing/2014/main" id="{24326217-183E-4B5D-A769-565B840ADF1B}"/>
              </a:ext>
            </a:extLst>
          </p:cNvPr>
          <p:cNvSpPr/>
          <p:nvPr/>
        </p:nvSpPr>
        <p:spPr>
          <a:xfrm>
            <a:off x="11405287" y="5696694"/>
            <a:ext cx="160638" cy="276999"/>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14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816" y="299356"/>
            <a:ext cx="7839184" cy="6259287"/>
          </a:xfrm>
          <a:prstGeom prst="rect">
            <a:avLst/>
          </a:prstGeom>
        </p:spPr>
      </p:pic>
      <p:sp>
        <p:nvSpPr>
          <p:cNvPr id="2" name="Title 1"/>
          <p:cNvSpPr>
            <a:spLocks noGrp="1"/>
          </p:cNvSpPr>
          <p:nvPr>
            <p:ph type="title"/>
          </p:nvPr>
        </p:nvSpPr>
        <p:spPr>
          <a:xfrm>
            <a:off x="443089" y="61737"/>
            <a:ext cx="5483578" cy="1556142"/>
          </a:xfrm>
        </p:spPr>
        <p:txBody>
          <a:bodyPr/>
          <a:lstStyle/>
          <a:p>
            <a:r>
              <a:rPr lang="en-US" dirty="0"/>
              <a:t>Global Wind Patterns</a:t>
            </a:r>
          </a:p>
        </p:txBody>
      </p:sp>
      <p:sp>
        <p:nvSpPr>
          <p:cNvPr id="6" name="Footer Placeholder 10">
            <a:extLst>
              <a:ext uri="{FF2B5EF4-FFF2-40B4-BE49-F238E27FC236}">
                <a16:creationId xmlns:a16="http://schemas.microsoft.com/office/drawing/2014/main" id="{7E411A3E-E921-40F1-8FBE-2B5371C070B0}"/>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2971947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More Information</a:t>
            </a:r>
          </a:p>
        </p:txBody>
      </p:sp>
      <p:sp>
        <p:nvSpPr>
          <p:cNvPr id="3" name="Content Placeholder 2"/>
          <p:cNvSpPr>
            <a:spLocks noGrp="1"/>
          </p:cNvSpPr>
          <p:nvPr>
            <p:ph type="body" idx="1"/>
          </p:nvPr>
        </p:nvSpPr>
        <p:spPr>
          <a:xfrm>
            <a:off x="839788" y="1545694"/>
            <a:ext cx="5157787" cy="4121327"/>
          </a:xfrm>
        </p:spPr>
        <p:txBody>
          <a:bodyPr>
            <a:normAutofit fontScale="70000" lnSpcReduction="20000"/>
          </a:bodyPr>
          <a:lstStyle/>
          <a:p>
            <a:pPr marL="0" indent="0">
              <a:spcBef>
                <a:spcPts val="1200"/>
              </a:spcBef>
              <a:spcAft>
                <a:spcPts val="1200"/>
              </a:spcAft>
              <a:buNone/>
            </a:pPr>
            <a:r>
              <a:rPr lang="en-US" altLang="en-US" sz="3600" b="1" dirty="0"/>
              <a:t>The NEED Project</a:t>
            </a:r>
            <a:endParaRPr lang="en-US" altLang="en-US" sz="3600" b="1" dirty="0">
              <a:hlinkClick r:id="" action="ppaction://noaction"/>
            </a:endParaRPr>
          </a:p>
          <a:p>
            <a:pPr marL="457200" lvl="1" indent="0">
              <a:spcBef>
                <a:spcPts val="1200"/>
              </a:spcBef>
              <a:spcAft>
                <a:spcPts val="1200"/>
              </a:spcAft>
              <a:buNone/>
            </a:pPr>
            <a:r>
              <a:rPr lang="en-US" altLang="en-US" sz="3600" dirty="0">
                <a:hlinkClick r:id="" action="ppaction://noaction"/>
              </a:rPr>
              <a:t>www.need.org</a:t>
            </a:r>
            <a:endParaRPr lang="en-US" altLang="en-US" sz="3600" dirty="0"/>
          </a:p>
          <a:p>
            <a:pPr marL="457200" lvl="1" indent="0">
              <a:spcBef>
                <a:spcPts val="1200"/>
              </a:spcBef>
              <a:spcAft>
                <a:spcPts val="1200"/>
              </a:spcAft>
              <a:buNone/>
            </a:pPr>
            <a:r>
              <a:rPr lang="en-US" altLang="en-US" sz="3600" dirty="0">
                <a:hlinkClick r:id="rId2"/>
              </a:rPr>
              <a:t>info@need.org</a:t>
            </a:r>
            <a:endParaRPr lang="en-US" altLang="en-US" sz="3600" dirty="0"/>
          </a:p>
          <a:p>
            <a:pPr marL="457200" lvl="1" indent="0">
              <a:spcBef>
                <a:spcPts val="1200"/>
              </a:spcBef>
              <a:spcAft>
                <a:spcPts val="1200"/>
              </a:spcAft>
              <a:buNone/>
            </a:pPr>
            <a:r>
              <a:rPr lang="en-US" altLang="en-US" sz="3600" dirty="0"/>
              <a:t>1-800-875-5029</a:t>
            </a:r>
          </a:p>
          <a:p>
            <a:pPr marL="0" indent="0">
              <a:spcBef>
                <a:spcPts val="1200"/>
              </a:spcBef>
              <a:spcAft>
                <a:spcPts val="1200"/>
              </a:spcAft>
              <a:buNone/>
            </a:pPr>
            <a:r>
              <a:rPr lang="en-US" altLang="en-US" sz="3600" b="1" dirty="0"/>
              <a:t>Energy Information Administration</a:t>
            </a:r>
          </a:p>
          <a:p>
            <a:pPr marL="457200" lvl="1" indent="0">
              <a:spcBef>
                <a:spcPts val="1200"/>
              </a:spcBef>
              <a:spcAft>
                <a:spcPts val="1200"/>
              </a:spcAft>
              <a:buNone/>
            </a:pPr>
            <a:r>
              <a:rPr lang="en-US" altLang="en-US" sz="3600" dirty="0"/>
              <a:t>U.S. Department of Energy</a:t>
            </a:r>
          </a:p>
          <a:p>
            <a:pPr marL="457200" lvl="1" indent="0">
              <a:spcBef>
                <a:spcPts val="1200"/>
              </a:spcBef>
              <a:spcAft>
                <a:spcPts val="1200"/>
              </a:spcAft>
              <a:buNone/>
            </a:pPr>
            <a:r>
              <a:rPr lang="en-US" altLang="en-US" sz="3600" dirty="0">
                <a:hlinkClick r:id="rId3"/>
              </a:rPr>
              <a:t>www.eia.gov</a:t>
            </a:r>
            <a:endParaRPr lang="en-US" altLang="en-US" sz="3600" dirty="0"/>
          </a:p>
          <a:p>
            <a:endParaRPr lang="en-US" dirty="0"/>
          </a:p>
        </p:txBody>
      </p:sp>
      <p:sp>
        <p:nvSpPr>
          <p:cNvPr id="6" name="Footer Placeholder 10">
            <a:extLst>
              <a:ext uri="{FF2B5EF4-FFF2-40B4-BE49-F238E27FC236}">
                <a16:creationId xmlns:a16="http://schemas.microsoft.com/office/drawing/2014/main" id="{B8C20C89-F0DA-42C7-BB45-55A03BE9F5E5}"/>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pic>
        <p:nvPicPr>
          <p:cNvPr id="8" name="Picture 7" descr="A group of people sitting at a table&#10;&#10;Description generated with very high confidence">
            <a:extLst>
              <a:ext uri="{FF2B5EF4-FFF2-40B4-BE49-F238E27FC236}">
                <a16:creationId xmlns:a16="http://schemas.microsoft.com/office/drawing/2014/main" id="{EF3A97A1-75A7-4489-8B52-B2E5AF138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71500"/>
            <a:ext cx="5715000" cy="5715000"/>
          </a:xfrm>
          <a:prstGeom prst="rect">
            <a:avLst/>
          </a:prstGeom>
        </p:spPr>
      </p:pic>
    </p:spTree>
    <p:extLst>
      <p:ext uri="{BB962C8B-B14F-4D97-AF65-F5344CB8AC3E}">
        <p14:creationId xmlns:p14="http://schemas.microsoft.com/office/powerpoint/2010/main" val="227304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IS SOCIAL!</a:t>
            </a:r>
          </a:p>
        </p:txBody>
      </p:sp>
      <p:sp>
        <p:nvSpPr>
          <p:cNvPr id="3" name="Text Placeholder 2"/>
          <p:cNvSpPr>
            <a:spLocks noGrp="1"/>
          </p:cNvSpPr>
          <p:nvPr>
            <p:ph type="body" sz="quarter" idx="10"/>
          </p:nvPr>
        </p:nvSpPr>
        <p:spPr/>
        <p:txBody>
          <a:bodyPr>
            <a:normAutofit fontScale="92500" lnSpcReduction="10000"/>
          </a:bodyPr>
          <a:lstStyle/>
          <a:p>
            <a:r>
              <a:rPr lang="en-US" dirty="0"/>
              <a:t>Stay up-to-date with NEED. “Like” us on Facebook! Search for The NEED Project, and check out all we’ve got going on!</a:t>
            </a:r>
          </a:p>
          <a:p>
            <a:endParaRPr lang="en-US" dirty="0"/>
          </a:p>
        </p:txBody>
      </p:sp>
      <p:sp>
        <p:nvSpPr>
          <p:cNvPr id="4" name="Text Placeholder 3"/>
          <p:cNvSpPr>
            <a:spLocks noGrp="1"/>
          </p:cNvSpPr>
          <p:nvPr>
            <p:ph type="body" sz="quarter" idx="11"/>
          </p:nvPr>
        </p:nvSpPr>
        <p:spPr/>
        <p:txBody>
          <a:bodyPr/>
          <a:lstStyle/>
          <a:p>
            <a:r>
              <a:rPr lang="en-US" dirty="0"/>
              <a:t>Follow us on Twitter. We share the latest energy news from around the country, @</a:t>
            </a:r>
            <a:r>
              <a:rPr lang="en-US" dirty="0" err="1"/>
              <a:t>NEED_Project</a:t>
            </a:r>
            <a:r>
              <a:rPr lang="en-US" dirty="0"/>
              <a:t>.</a:t>
            </a:r>
          </a:p>
          <a:p>
            <a:endParaRPr lang="en-US" dirty="0"/>
          </a:p>
        </p:txBody>
      </p:sp>
      <p:sp>
        <p:nvSpPr>
          <p:cNvPr id="5" name="Text Placeholder 4"/>
          <p:cNvSpPr>
            <a:spLocks noGrp="1"/>
          </p:cNvSpPr>
          <p:nvPr>
            <p:ph type="body" sz="quarter" idx="12"/>
          </p:nvPr>
        </p:nvSpPr>
        <p:spPr/>
        <p:txBody>
          <a:bodyPr>
            <a:normAutofit fontScale="92500"/>
          </a:bodyPr>
          <a:lstStyle/>
          <a:p>
            <a:r>
              <a:rPr lang="en-US" dirty="0"/>
              <a:t>Follow us on Instagram and check out the photos taken at NEED events, instagram.com/</a:t>
            </a:r>
            <a:r>
              <a:rPr lang="en-US" dirty="0" err="1"/>
              <a:t>theneedproject</a:t>
            </a:r>
            <a:r>
              <a:rPr lang="en-US" dirty="0"/>
              <a:t>. </a:t>
            </a:r>
          </a:p>
          <a:p>
            <a:endParaRPr lang="en-US" dirty="0"/>
          </a:p>
        </p:txBody>
      </p:sp>
      <p:sp>
        <p:nvSpPr>
          <p:cNvPr id="6" name="Text Placeholder 5"/>
          <p:cNvSpPr>
            <a:spLocks noGrp="1"/>
          </p:cNvSpPr>
          <p:nvPr>
            <p:ph type="body" sz="quarter" idx="13"/>
          </p:nvPr>
        </p:nvSpPr>
        <p:spPr/>
        <p:txBody>
          <a:bodyPr/>
          <a:lstStyle/>
          <a:p>
            <a:r>
              <a:rPr lang="en-US" dirty="0"/>
              <a:t>Follow us on Pinterest and pin ideas to use in your classroom, Pinterest.com/</a:t>
            </a:r>
            <a:r>
              <a:rPr lang="en-US" dirty="0" err="1"/>
              <a:t>NeedProject</a:t>
            </a:r>
            <a:r>
              <a:rPr lang="en-US" dirty="0"/>
              <a:t>. </a:t>
            </a:r>
          </a:p>
          <a:p>
            <a:endParaRPr lang="en-US" dirty="0"/>
          </a:p>
        </p:txBody>
      </p:sp>
      <p:sp>
        <p:nvSpPr>
          <p:cNvPr id="8" name="Footer Placeholder 10">
            <a:extLst>
              <a:ext uri="{FF2B5EF4-FFF2-40B4-BE49-F238E27FC236}">
                <a16:creationId xmlns:a16="http://schemas.microsoft.com/office/drawing/2014/main" id="{762F8AC4-1278-4000-B585-98A5CA1D81BF}"/>
              </a:ext>
            </a:extLst>
          </p:cNvPr>
          <p:cNvSpPr txBox="1">
            <a:spLocks/>
          </p:cNvSpPr>
          <p:nvPr/>
        </p:nvSpPr>
        <p:spPr>
          <a:xfrm>
            <a:off x="1394907" y="6551454"/>
            <a:ext cx="2999146" cy="222325"/>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50000"/>
                  </a:schemeClr>
                </a:solidFill>
              </a:rPr>
              <a:t>Exploring Wind - 2018  ©The NEED Project </a:t>
            </a:r>
          </a:p>
        </p:txBody>
      </p:sp>
    </p:spTree>
    <p:extLst>
      <p:ext uri="{BB962C8B-B14F-4D97-AF65-F5344CB8AC3E}">
        <p14:creationId xmlns:p14="http://schemas.microsoft.com/office/powerpoint/2010/main" val="161000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Wind Energy</a:t>
            </a:r>
          </a:p>
        </p:txBody>
      </p:sp>
      <p:grpSp>
        <p:nvGrpSpPr>
          <p:cNvPr id="4" name="Group 3"/>
          <p:cNvGrpSpPr/>
          <p:nvPr/>
        </p:nvGrpSpPr>
        <p:grpSpPr>
          <a:xfrm>
            <a:off x="878983" y="1241778"/>
            <a:ext cx="11037246" cy="1985036"/>
            <a:chOff x="354167" y="1510989"/>
            <a:chExt cx="8598606" cy="1782129"/>
          </a:xfrm>
        </p:grpSpPr>
        <p:sp>
          <p:nvSpPr>
            <p:cNvPr id="5" name="TextBox 24"/>
            <p:cNvSpPr txBox="1">
              <a:spLocks noChangeArrowheads="1"/>
            </p:cNvSpPr>
            <p:nvPr/>
          </p:nvSpPr>
          <p:spPr bwMode="auto">
            <a:xfrm>
              <a:off x="354167" y="1797349"/>
              <a:ext cx="1709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5000 BC</a:t>
              </a:r>
            </a:p>
            <a:p>
              <a:pPr algn="ctr" eaLnBrk="1" hangingPunct="1"/>
              <a:r>
                <a:rPr lang="en-US" altLang="en-US" sz="1500" dirty="0">
                  <a:latin typeface="Franklin Gothic Book" pitchFamily="34" charset="0"/>
                </a:rPr>
                <a:t>Sailboats used on the Nile indicate the power of wind</a:t>
              </a:r>
            </a:p>
          </p:txBody>
        </p:sp>
        <p:sp>
          <p:nvSpPr>
            <p:cNvPr id="6" name="TextBox 28"/>
            <p:cNvSpPr txBox="1">
              <a:spLocks noChangeArrowheads="1"/>
            </p:cNvSpPr>
            <p:nvPr/>
          </p:nvSpPr>
          <p:spPr bwMode="auto">
            <a:xfrm>
              <a:off x="1959769" y="1797350"/>
              <a:ext cx="152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500-900 AD</a:t>
              </a:r>
            </a:p>
            <a:p>
              <a:pPr algn="ctr" eaLnBrk="1" hangingPunct="1"/>
              <a:r>
                <a:rPr lang="en-US" altLang="en-US" sz="1500" dirty="0">
                  <a:latin typeface="Franklin Gothic Book" pitchFamily="34" charset="0"/>
                </a:rPr>
                <a:t>First windmills developed in Persia</a:t>
              </a:r>
            </a:p>
          </p:txBody>
        </p:sp>
        <p:sp>
          <p:nvSpPr>
            <p:cNvPr id="7" name="TextBox 29"/>
            <p:cNvSpPr txBox="1">
              <a:spLocks noChangeArrowheads="1"/>
            </p:cNvSpPr>
            <p:nvPr/>
          </p:nvSpPr>
          <p:spPr bwMode="auto">
            <a:xfrm>
              <a:off x="3382478" y="1817189"/>
              <a:ext cx="16002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1300 AD</a:t>
              </a:r>
            </a:p>
            <a:p>
              <a:pPr algn="ctr" eaLnBrk="1" hangingPunct="1"/>
              <a:r>
                <a:rPr lang="en-US" altLang="en-US" sz="1500" dirty="0">
                  <a:latin typeface="Franklin Gothic Book" pitchFamily="34" charset="0"/>
                </a:rPr>
                <a:t>First horizontal-axis</a:t>
              </a:r>
            </a:p>
            <a:p>
              <a:pPr algn="ctr" eaLnBrk="1" hangingPunct="1"/>
              <a:r>
                <a:rPr lang="en-US" altLang="en-US" sz="1500" dirty="0">
                  <a:latin typeface="Franklin Gothic Book" pitchFamily="34" charset="0"/>
                </a:rPr>
                <a:t>windmills in Europe</a:t>
              </a:r>
            </a:p>
          </p:txBody>
        </p:sp>
        <p:sp>
          <p:nvSpPr>
            <p:cNvPr id="8" name="TextBox 32"/>
            <p:cNvSpPr txBox="1">
              <a:spLocks noChangeArrowheads="1"/>
            </p:cNvSpPr>
            <p:nvPr/>
          </p:nvSpPr>
          <p:spPr bwMode="auto">
            <a:xfrm>
              <a:off x="4767262" y="1795926"/>
              <a:ext cx="2257685" cy="111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1850s</a:t>
              </a:r>
            </a:p>
            <a:p>
              <a:pPr algn="ctr" eaLnBrk="1" hangingPunct="1"/>
              <a:r>
                <a:rPr lang="en-US" altLang="en-US" sz="1500" dirty="0">
                  <a:latin typeface="Franklin Gothic Book" pitchFamily="34" charset="0"/>
                </a:rPr>
                <a:t>Daniel </a:t>
              </a:r>
              <a:r>
                <a:rPr lang="en-US" altLang="en-US" sz="1500" dirty="0" err="1">
                  <a:latin typeface="Franklin Gothic Book" pitchFamily="34" charset="0"/>
                </a:rPr>
                <a:t>Halladay</a:t>
              </a:r>
              <a:r>
                <a:rPr lang="en-US" altLang="en-US" sz="1500" dirty="0">
                  <a:latin typeface="Franklin Gothic Book" pitchFamily="34" charset="0"/>
                </a:rPr>
                <a:t> and</a:t>
              </a:r>
            </a:p>
            <a:p>
              <a:pPr algn="ctr" eaLnBrk="1" hangingPunct="1"/>
              <a:r>
                <a:rPr lang="en-US" altLang="en-US" sz="1500" dirty="0">
                  <a:latin typeface="Franklin Gothic Book" pitchFamily="34" charset="0"/>
                </a:rPr>
                <a:t>John Burnham build </a:t>
              </a:r>
            </a:p>
            <a:p>
              <a:pPr algn="ctr" eaLnBrk="1" hangingPunct="1"/>
              <a:r>
                <a:rPr lang="en-US" altLang="en-US" sz="1500" dirty="0">
                  <a:latin typeface="Franklin Gothic Book" pitchFamily="34" charset="0"/>
                </a:rPr>
                <a:t>Halladay Windmill; start </a:t>
              </a:r>
              <a:br>
                <a:rPr lang="en-US" altLang="en-US" sz="1500" dirty="0">
                  <a:latin typeface="Franklin Gothic Book" pitchFamily="34" charset="0"/>
                </a:rPr>
              </a:br>
              <a:r>
                <a:rPr lang="en-US" altLang="en-US" sz="1500" dirty="0">
                  <a:latin typeface="Franklin Gothic Book" pitchFamily="34" charset="0"/>
                </a:rPr>
                <a:t>US Wind Engine Company</a:t>
              </a:r>
            </a:p>
          </p:txBody>
        </p:sp>
        <p:grpSp>
          <p:nvGrpSpPr>
            <p:cNvPr id="9" name="Group 8"/>
            <p:cNvGrpSpPr/>
            <p:nvPr/>
          </p:nvGrpSpPr>
          <p:grpSpPr>
            <a:xfrm>
              <a:off x="381000" y="1510989"/>
              <a:ext cx="8153400" cy="304800"/>
              <a:chOff x="381000" y="609600"/>
              <a:chExt cx="8153400" cy="304800"/>
            </a:xfrm>
          </p:grpSpPr>
          <p:cxnSp>
            <p:nvCxnSpPr>
              <p:cNvPr id="11" name="Straight Arrow Connector 10"/>
              <p:cNvCxnSpPr/>
              <p:nvPr/>
            </p:nvCxnSpPr>
            <p:spPr>
              <a:xfrm>
                <a:off x="381000" y="609600"/>
                <a:ext cx="815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7620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2860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6576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55626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75438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59"/>
            <p:cNvSpPr txBox="1">
              <a:spLocks noChangeArrowheads="1"/>
            </p:cNvSpPr>
            <p:nvPr/>
          </p:nvSpPr>
          <p:spPr bwMode="auto">
            <a:xfrm>
              <a:off x="6817585" y="1815790"/>
              <a:ext cx="21351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Late 1880s</a:t>
              </a:r>
            </a:p>
            <a:p>
              <a:pPr algn="ctr" eaLnBrk="1" hangingPunct="1"/>
              <a:r>
                <a:rPr lang="en-US" altLang="en-US" sz="1500" dirty="0">
                  <a:latin typeface="Franklin Gothic Book" pitchFamily="34" charset="0"/>
                </a:rPr>
                <a:t>Thomas O. Perry</a:t>
              </a:r>
            </a:p>
            <a:p>
              <a:pPr algn="ctr" eaLnBrk="1" hangingPunct="1"/>
              <a:r>
                <a:rPr lang="en-US" altLang="en-US" sz="1500" dirty="0">
                  <a:latin typeface="Franklin Gothic Book" pitchFamily="34" charset="0"/>
                </a:rPr>
                <a:t>conducted 5,000</a:t>
              </a:r>
            </a:p>
            <a:p>
              <a:pPr algn="ctr" eaLnBrk="1" hangingPunct="1"/>
              <a:r>
                <a:rPr lang="en-US" altLang="en-US" sz="1500" dirty="0">
                  <a:latin typeface="Franklin Gothic Book" pitchFamily="34" charset="0"/>
                </a:rPr>
                <a:t>wind experiments;</a:t>
              </a:r>
            </a:p>
            <a:p>
              <a:pPr algn="ctr" eaLnBrk="1" hangingPunct="1"/>
              <a:r>
                <a:rPr lang="en-US" altLang="en-US" sz="1500" dirty="0">
                  <a:latin typeface="Franklin Gothic Book" pitchFamily="34" charset="0"/>
                </a:rPr>
                <a:t>starts </a:t>
              </a:r>
              <a:r>
                <a:rPr lang="en-US" altLang="en-US" sz="1500" dirty="0" err="1">
                  <a:latin typeface="Franklin Gothic Book" pitchFamily="34" charset="0"/>
                </a:rPr>
                <a:t>Aermotor</a:t>
              </a:r>
              <a:r>
                <a:rPr lang="en-US" altLang="en-US" sz="1500" dirty="0">
                  <a:latin typeface="Franklin Gothic Book" pitchFamily="34" charset="0"/>
                </a:rPr>
                <a:t> Co</a:t>
              </a:r>
              <a:r>
                <a:rPr lang="en-US" altLang="en-US" sz="1500" dirty="0">
                  <a:latin typeface="Calibri" pitchFamily="34" charset="0"/>
                </a:rPr>
                <a:t>mpany</a:t>
              </a:r>
            </a:p>
          </p:txBody>
        </p:sp>
      </p:grpSp>
      <p:grpSp>
        <p:nvGrpSpPr>
          <p:cNvPr id="17" name="Group 16"/>
          <p:cNvGrpSpPr/>
          <p:nvPr/>
        </p:nvGrpSpPr>
        <p:grpSpPr>
          <a:xfrm>
            <a:off x="349040" y="2961531"/>
            <a:ext cx="11043692" cy="1837927"/>
            <a:chOff x="-69228" y="3341980"/>
            <a:chExt cx="8603628" cy="1650058"/>
          </a:xfrm>
        </p:grpSpPr>
        <p:grpSp>
          <p:nvGrpSpPr>
            <p:cNvPr id="18" name="Group 17"/>
            <p:cNvGrpSpPr/>
            <p:nvPr/>
          </p:nvGrpSpPr>
          <p:grpSpPr>
            <a:xfrm>
              <a:off x="381000" y="3341980"/>
              <a:ext cx="8153400" cy="335882"/>
              <a:chOff x="381000" y="2722993"/>
              <a:chExt cx="8153400" cy="335882"/>
            </a:xfrm>
          </p:grpSpPr>
          <p:cxnSp>
            <p:nvCxnSpPr>
              <p:cNvPr id="23" name="Straight Arrow Connector 22"/>
              <p:cNvCxnSpPr/>
              <p:nvPr/>
            </p:nvCxnSpPr>
            <p:spPr>
              <a:xfrm>
                <a:off x="381000" y="2743200"/>
                <a:ext cx="815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659709" y="27432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212239" y="2725912"/>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3951860" y="2722993"/>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5535762" y="2754075"/>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60"/>
            <p:cNvSpPr txBox="1">
              <a:spLocks noChangeArrowheads="1"/>
            </p:cNvSpPr>
            <p:nvPr/>
          </p:nvSpPr>
          <p:spPr bwMode="auto">
            <a:xfrm>
              <a:off x="-69228" y="3712035"/>
              <a:ext cx="20574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1888</a:t>
              </a:r>
            </a:p>
            <a:p>
              <a:pPr algn="ctr" eaLnBrk="1" hangingPunct="1"/>
              <a:r>
                <a:rPr lang="en-US" altLang="en-US" sz="1500" dirty="0">
                  <a:latin typeface="Franklin Gothic Book" pitchFamily="34" charset="0"/>
                </a:rPr>
                <a:t>Charles F. Brush </a:t>
              </a:r>
            </a:p>
            <a:p>
              <a:pPr algn="ctr" eaLnBrk="1" hangingPunct="1"/>
              <a:r>
                <a:rPr lang="en-US" altLang="en-US" sz="1500" dirty="0">
                  <a:latin typeface="Franklin Gothic Book" pitchFamily="34" charset="0"/>
                </a:rPr>
                <a:t>used windmill to generate </a:t>
              </a:r>
              <a:r>
                <a:rPr lang="en-US" altLang="en-US" sz="1500" dirty="0">
                  <a:latin typeface="Myriad Pro" pitchFamily="34" charset="0"/>
                </a:rPr>
                <a:t>electricity</a:t>
              </a:r>
            </a:p>
            <a:p>
              <a:pPr algn="ctr" eaLnBrk="1" hangingPunct="1"/>
              <a:r>
                <a:rPr lang="en-US" altLang="en-US" sz="1500" dirty="0">
                  <a:latin typeface="Franklin Gothic Book" pitchFamily="34" charset="0"/>
                </a:rPr>
                <a:t>in Cleveland, OH</a:t>
              </a:r>
            </a:p>
          </p:txBody>
        </p:sp>
        <p:sp>
          <p:nvSpPr>
            <p:cNvPr id="20" name="TextBox 61"/>
            <p:cNvSpPr txBox="1">
              <a:spLocks noChangeArrowheads="1"/>
            </p:cNvSpPr>
            <p:nvPr/>
          </p:nvSpPr>
          <p:spPr bwMode="auto">
            <a:xfrm>
              <a:off x="1525343" y="3745543"/>
              <a:ext cx="22098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Early 1900s</a:t>
              </a:r>
            </a:p>
            <a:p>
              <a:pPr algn="ctr" eaLnBrk="1" hangingPunct="1"/>
              <a:r>
                <a:rPr lang="en-US" altLang="en-US" sz="1500" dirty="0">
                  <a:latin typeface="Franklin Gothic Book" pitchFamily="34" charset="0"/>
                </a:rPr>
                <a:t>Windmills in CA</a:t>
              </a:r>
            </a:p>
            <a:p>
              <a:pPr algn="ctr" eaLnBrk="1" hangingPunct="1"/>
              <a:r>
                <a:rPr lang="en-US" altLang="en-US" sz="1500" dirty="0">
                  <a:latin typeface="Franklin Gothic Book" pitchFamily="34" charset="0"/>
                </a:rPr>
                <a:t>pumped saltwater</a:t>
              </a:r>
            </a:p>
            <a:p>
              <a:pPr algn="ctr" eaLnBrk="1" hangingPunct="1"/>
              <a:r>
                <a:rPr lang="en-US" altLang="en-US" sz="1500" dirty="0">
                  <a:latin typeface="Franklin Gothic Book" pitchFamily="34" charset="0"/>
                </a:rPr>
                <a:t>to evaporate ponds</a:t>
              </a:r>
            </a:p>
            <a:p>
              <a:pPr algn="ctr" eaLnBrk="1" hangingPunct="1"/>
              <a:endParaRPr lang="en-US" altLang="en-US" sz="1500" dirty="0">
                <a:latin typeface="Calibri" pitchFamily="34" charset="0"/>
              </a:endParaRPr>
            </a:p>
          </p:txBody>
        </p:sp>
        <p:sp>
          <p:nvSpPr>
            <p:cNvPr id="21" name="TextBox 62"/>
            <p:cNvSpPr txBox="1">
              <a:spLocks noChangeArrowheads="1"/>
            </p:cNvSpPr>
            <p:nvPr/>
          </p:nvSpPr>
          <p:spPr bwMode="auto">
            <a:xfrm>
              <a:off x="3493050" y="3677863"/>
              <a:ext cx="165141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1941</a:t>
              </a:r>
            </a:p>
            <a:p>
              <a:pPr algn="ctr" eaLnBrk="1" hangingPunct="1"/>
              <a:r>
                <a:rPr lang="en-US" altLang="en-US" sz="1500" dirty="0">
                  <a:latin typeface="Franklin Gothic Book" pitchFamily="34" charset="0"/>
                </a:rPr>
                <a:t>In VT, Grandpa’s</a:t>
              </a:r>
            </a:p>
            <a:p>
              <a:pPr algn="ctr" eaLnBrk="1" hangingPunct="1"/>
              <a:r>
                <a:rPr lang="en-US" altLang="en-US" sz="1500" dirty="0">
                  <a:latin typeface="Franklin Gothic Book" pitchFamily="34" charset="0"/>
                </a:rPr>
                <a:t>Knob turbine</a:t>
              </a:r>
            </a:p>
            <a:p>
              <a:pPr algn="ctr" eaLnBrk="1" hangingPunct="1"/>
              <a:r>
                <a:rPr lang="en-US" altLang="en-US" sz="1500" dirty="0">
                  <a:latin typeface="Franklin Gothic Book" pitchFamily="34" charset="0"/>
                </a:rPr>
                <a:t>supplies power to </a:t>
              </a:r>
            </a:p>
            <a:p>
              <a:pPr algn="ctr" eaLnBrk="1" hangingPunct="1"/>
              <a:r>
                <a:rPr lang="en-US" altLang="en-US" sz="1500" dirty="0">
                  <a:latin typeface="Franklin Gothic Book" pitchFamily="34" charset="0"/>
                </a:rPr>
                <a:t>town during WWII</a:t>
              </a:r>
            </a:p>
          </p:txBody>
        </p:sp>
        <p:sp>
          <p:nvSpPr>
            <p:cNvPr id="22" name="TextBox 63"/>
            <p:cNvSpPr txBox="1">
              <a:spLocks noChangeArrowheads="1"/>
            </p:cNvSpPr>
            <p:nvPr/>
          </p:nvSpPr>
          <p:spPr bwMode="auto">
            <a:xfrm>
              <a:off x="5120945" y="3786304"/>
              <a:ext cx="15980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1979</a:t>
              </a:r>
            </a:p>
            <a:p>
              <a:pPr algn="ctr" eaLnBrk="1" hangingPunct="1"/>
              <a:r>
                <a:rPr lang="en-US" altLang="en-US" sz="1500" dirty="0">
                  <a:latin typeface="Franklin Gothic Book" pitchFamily="34" charset="0"/>
                </a:rPr>
                <a:t>First wind turbine</a:t>
              </a:r>
            </a:p>
            <a:p>
              <a:pPr algn="ctr" eaLnBrk="1" hangingPunct="1"/>
              <a:r>
                <a:rPr lang="en-US" altLang="en-US" sz="1500" dirty="0">
                  <a:latin typeface="Franklin Gothic Book" pitchFamily="34" charset="0"/>
                </a:rPr>
                <a:t>rated over 1 MW</a:t>
              </a:r>
            </a:p>
            <a:p>
              <a:pPr algn="ctr" eaLnBrk="1" hangingPunct="1"/>
              <a:r>
                <a:rPr lang="en-US" altLang="en-US" sz="1500" dirty="0">
                  <a:latin typeface="Franklin Gothic Book" pitchFamily="34" charset="0"/>
                </a:rPr>
                <a:t>began operating</a:t>
              </a:r>
            </a:p>
          </p:txBody>
        </p:sp>
      </p:grpSp>
      <p:grpSp>
        <p:nvGrpSpPr>
          <p:cNvPr id="28" name="Group 27"/>
          <p:cNvGrpSpPr/>
          <p:nvPr/>
        </p:nvGrpSpPr>
        <p:grpSpPr>
          <a:xfrm>
            <a:off x="228750" y="2986388"/>
            <a:ext cx="11135547" cy="3438616"/>
            <a:chOff x="-64588" y="3562905"/>
            <a:chExt cx="8675188" cy="3087127"/>
          </a:xfrm>
        </p:grpSpPr>
        <p:grpSp>
          <p:nvGrpSpPr>
            <p:cNvPr id="29" name="Group 28"/>
            <p:cNvGrpSpPr/>
            <p:nvPr/>
          </p:nvGrpSpPr>
          <p:grpSpPr>
            <a:xfrm>
              <a:off x="457200" y="3562905"/>
              <a:ext cx="8153400" cy="1912661"/>
              <a:chOff x="381000" y="3129603"/>
              <a:chExt cx="8153400" cy="1912661"/>
            </a:xfrm>
          </p:grpSpPr>
          <p:cxnSp>
            <p:nvCxnSpPr>
              <p:cNvPr id="34" name="Straight Arrow Connector 33"/>
              <p:cNvCxnSpPr/>
              <p:nvPr/>
            </p:nvCxnSpPr>
            <p:spPr>
              <a:xfrm>
                <a:off x="381000" y="4724400"/>
                <a:ext cx="815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7198652" y="3129603"/>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834261" y="47244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56630" y="47244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102934" y="4737464"/>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77"/>
            <p:cNvSpPr txBox="1">
              <a:spLocks noChangeArrowheads="1"/>
            </p:cNvSpPr>
            <p:nvPr/>
          </p:nvSpPr>
          <p:spPr bwMode="auto">
            <a:xfrm>
              <a:off x="6726782" y="4000795"/>
              <a:ext cx="18601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1985</a:t>
              </a:r>
            </a:p>
            <a:p>
              <a:pPr algn="ctr" eaLnBrk="1" hangingPunct="1"/>
              <a:r>
                <a:rPr lang="en-US" altLang="en-US" sz="1500" dirty="0">
                  <a:latin typeface="Franklin Gothic Book" pitchFamily="34" charset="0"/>
                </a:rPr>
                <a:t>CA wind capacity</a:t>
              </a:r>
            </a:p>
            <a:p>
              <a:pPr algn="ctr" eaLnBrk="1" hangingPunct="1"/>
              <a:r>
                <a:rPr lang="en-US" altLang="en-US" sz="1500" dirty="0">
                  <a:latin typeface="Franklin Gothic Book" pitchFamily="34" charset="0"/>
                </a:rPr>
                <a:t>exceeded 1,000 MW</a:t>
              </a:r>
            </a:p>
          </p:txBody>
        </p:sp>
        <p:sp>
          <p:nvSpPr>
            <p:cNvPr id="31" name="TextBox 78"/>
            <p:cNvSpPr txBox="1">
              <a:spLocks noChangeArrowheads="1"/>
            </p:cNvSpPr>
            <p:nvPr/>
          </p:nvSpPr>
          <p:spPr bwMode="auto">
            <a:xfrm>
              <a:off x="-64588" y="5475566"/>
              <a:ext cx="2743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1993</a:t>
              </a:r>
            </a:p>
            <a:p>
              <a:pPr algn="ctr" eaLnBrk="1" hangingPunct="1"/>
              <a:r>
                <a:rPr lang="en-US" altLang="en-US" sz="1500" dirty="0">
                  <a:latin typeface="Franklin Gothic Book" pitchFamily="34" charset="0"/>
                </a:rPr>
                <a:t>US </a:t>
              </a:r>
              <a:r>
                <a:rPr lang="en-US" altLang="en-US" sz="1500" dirty="0" err="1">
                  <a:latin typeface="Franklin Gothic Book" pitchFamily="34" charset="0"/>
                </a:rPr>
                <a:t>WindPower</a:t>
              </a:r>
              <a:r>
                <a:rPr lang="en-US" altLang="en-US" sz="1500" dirty="0">
                  <a:latin typeface="Franklin Gothic Book" pitchFamily="34" charset="0"/>
                </a:rPr>
                <a:t> developed </a:t>
              </a:r>
            </a:p>
            <a:p>
              <a:pPr algn="ctr" eaLnBrk="1" hangingPunct="1"/>
              <a:r>
                <a:rPr lang="en-US" altLang="en-US" sz="1500" dirty="0">
                  <a:latin typeface="Franklin Gothic Book" pitchFamily="34" charset="0"/>
                </a:rPr>
                <a:t>first commercial variable-speed wind turbine</a:t>
              </a:r>
            </a:p>
          </p:txBody>
        </p:sp>
        <p:sp>
          <p:nvSpPr>
            <p:cNvPr id="32" name="TextBox 79"/>
            <p:cNvSpPr txBox="1">
              <a:spLocks noChangeArrowheads="1"/>
            </p:cNvSpPr>
            <p:nvPr/>
          </p:nvSpPr>
          <p:spPr bwMode="auto">
            <a:xfrm>
              <a:off x="2629322" y="5403537"/>
              <a:ext cx="20066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2004</a:t>
              </a:r>
            </a:p>
            <a:p>
              <a:pPr algn="ctr" eaLnBrk="1" hangingPunct="1"/>
              <a:r>
                <a:rPr lang="en-US" altLang="en-US" sz="1500" dirty="0">
                  <a:latin typeface="Franklin Gothic Book" pitchFamily="34" charset="0"/>
                </a:rPr>
                <a:t>Electricity from </a:t>
              </a:r>
            </a:p>
            <a:p>
              <a:pPr algn="ctr" eaLnBrk="1" hangingPunct="1"/>
              <a:r>
                <a:rPr lang="en-US" altLang="en-US" sz="1500" dirty="0">
                  <a:latin typeface="Franklin Gothic Book" pitchFamily="34" charset="0"/>
                </a:rPr>
                <a:t>wind generation</a:t>
              </a:r>
            </a:p>
            <a:p>
              <a:pPr algn="ctr" eaLnBrk="1" hangingPunct="1"/>
              <a:r>
                <a:rPr lang="en-US" altLang="en-US" sz="1500" dirty="0">
                  <a:latin typeface="Franklin Gothic Book" pitchFamily="34" charset="0"/>
                </a:rPr>
                <a:t> costs 3 to 4.5 cents per kWh</a:t>
              </a:r>
            </a:p>
          </p:txBody>
        </p:sp>
        <p:sp>
          <p:nvSpPr>
            <p:cNvPr id="33" name="TextBox 80"/>
            <p:cNvSpPr txBox="1">
              <a:spLocks noChangeArrowheads="1"/>
            </p:cNvSpPr>
            <p:nvPr/>
          </p:nvSpPr>
          <p:spPr bwMode="auto">
            <a:xfrm>
              <a:off x="4483935" y="5462503"/>
              <a:ext cx="2209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2013</a:t>
              </a:r>
            </a:p>
            <a:p>
              <a:pPr algn="ctr" eaLnBrk="1" hangingPunct="1"/>
              <a:r>
                <a:rPr lang="en-US" altLang="en-US" sz="1500" dirty="0">
                  <a:latin typeface="Franklin Gothic Book" pitchFamily="34" charset="0"/>
                </a:rPr>
                <a:t>Wind power provided</a:t>
              </a:r>
            </a:p>
            <a:p>
              <a:pPr algn="ctr" eaLnBrk="1" hangingPunct="1"/>
              <a:r>
                <a:rPr lang="en-US" altLang="en-US" sz="1500" dirty="0">
                  <a:latin typeface="Franklin Gothic Book" pitchFamily="34" charset="0"/>
                </a:rPr>
                <a:t>over 17% of renewable</a:t>
              </a:r>
            </a:p>
            <a:p>
              <a:pPr algn="ctr" eaLnBrk="1" hangingPunct="1"/>
              <a:r>
                <a:rPr lang="en-US" altLang="en-US" sz="1500" dirty="0">
                  <a:latin typeface="Franklin Gothic Book" pitchFamily="34" charset="0"/>
                </a:rPr>
                <a:t>energy used in US</a:t>
              </a:r>
            </a:p>
          </p:txBody>
        </p:sp>
      </p:grpSp>
      <p:sp>
        <p:nvSpPr>
          <p:cNvPr id="40" name="Footer Placeholder 10">
            <a:extLst>
              <a:ext uri="{FF2B5EF4-FFF2-40B4-BE49-F238E27FC236}">
                <a16:creationId xmlns:a16="http://schemas.microsoft.com/office/drawing/2014/main" id="{81849AC2-1795-4A23-8C3E-ACB9CDEF360C}"/>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cxnSp>
        <p:nvCxnSpPr>
          <p:cNvPr id="39" name="Straight Connector 38">
            <a:extLst>
              <a:ext uri="{FF2B5EF4-FFF2-40B4-BE49-F238E27FC236}">
                <a16:creationId xmlns:a16="http://schemas.microsoft.com/office/drawing/2014/main" id="{2DA0F7EF-18FC-44DE-8870-E46CAD7AF1BC}"/>
              </a:ext>
            </a:extLst>
          </p:cNvPr>
          <p:cNvCxnSpPr/>
          <p:nvPr/>
        </p:nvCxnSpPr>
        <p:spPr>
          <a:xfrm rot="16200000" flipH="1">
            <a:off x="9716662" y="4715915"/>
            <a:ext cx="339504" cy="391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0">
            <a:extLst>
              <a:ext uri="{FF2B5EF4-FFF2-40B4-BE49-F238E27FC236}">
                <a16:creationId xmlns:a16="http://schemas.microsoft.com/office/drawing/2014/main" id="{72698591-6910-451F-B965-B10C811295E4}"/>
              </a:ext>
            </a:extLst>
          </p:cNvPr>
          <p:cNvSpPr txBox="1">
            <a:spLocks noChangeArrowheads="1"/>
          </p:cNvSpPr>
          <p:nvPr/>
        </p:nvSpPr>
        <p:spPr bwMode="auto">
          <a:xfrm>
            <a:off x="8721829" y="5132119"/>
            <a:ext cx="28365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2016</a:t>
            </a:r>
          </a:p>
          <a:p>
            <a:pPr algn="ctr" eaLnBrk="1" hangingPunct="1"/>
            <a:r>
              <a:rPr lang="en-US" altLang="en-US" sz="1500" dirty="0">
                <a:latin typeface="Franklin Gothic Book" pitchFamily="34" charset="0"/>
              </a:rPr>
              <a:t>Block Island Offshore Wind Farm was brought online (US’s first offshore wind farm)</a:t>
            </a:r>
          </a:p>
        </p:txBody>
      </p:sp>
    </p:spTree>
    <p:extLst>
      <p:ext uri="{BB962C8B-B14F-4D97-AF65-F5344CB8AC3E}">
        <p14:creationId xmlns:p14="http://schemas.microsoft.com/office/powerpoint/2010/main" val="419071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9167" r="11389"/>
          <a:stretch/>
        </p:blipFill>
        <p:spPr>
          <a:xfrm>
            <a:off x="6217920" y="0"/>
            <a:ext cx="6115050" cy="6858000"/>
          </a:xfrm>
        </p:spPr>
      </p:pic>
      <p:sp>
        <p:nvSpPr>
          <p:cNvPr id="4" name="Title 3"/>
          <p:cNvSpPr>
            <a:spLocks noGrp="1"/>
          </p:cNvSpPr>
          <p:nvPr>
            <p:ph type="title"/>
          </p:nvPr>
        </p:nvSpPr>
        <p:spPr>
          <a:xfrm>
            <a:off x="531989" y="716288"/>
            <a:ext cx="5172075" cy="830788"/>
          </a:xfrm>
        </p:spPr>
        <p:txBody>
          <a:bodyPr/>
          <a:lstStyle/>
          <a:p>
            <a:r>
              <a:rPr lang="en-US" dirty="0"/>
              <a:t>Why Wind Energy?</a:t>
            </a:r>
          </a:p>
        </p:txBody>
      </p:sp>
      <p:sp>
        <p:nvSpPr>
          <p:cNvPr id="8" name="Text Placeholder 7"/>
          <p:cNvSpPr>
            <a:spLocks noGrp="1"/>
          </p:cNvSpPr>
          <p:nvPr>
            <p:ph type="body" sz="quarter" idx="12"/>
          </p:nvPr>
        </p:nvSpPr>
        <p:spPr>
          <a:xfrm>
            <a:off x="825500" y="1613044"/>
            <a:ext cx="5172075" cy="4686158"/>
          </a:xfrm>
        </p:spPr>
        <p:txBody>
          <a:bodyPr>
            <a:normAutofit fontScale="92500" lnSpcReduction="20000"/>
          </a:bodyPr>
          <a:lstStyle/>
          <a:p>
            <a:pPr marL="342900" indent="-342900">
              <a:spcAft>
                <a:spcPts val="600"/>
              </a:spcAft>
              <a:buClr>
                <a:srgbClr val="00B0F0"/>
              </a:buClr>
              <a:buFont typeface="Arial" panose="020B0604020202020204" pitchFamily="34" charset="0"/>
              <a:buChar char="•"/>
            </a:pPr>
            <a:r>
              <a:rPr lang="en-US" sz="2800" dirty="0"/>
              <a:t>Clean, zero emissions</a:t>
            </a:r>
          </a:p>
          <a:p>
            <a:pPr marL="1028700" lvl="1" indent="-342900">
              <a:spcAft>
                <a:spcPts val="600"/>
              </a:spcAft>
              <a:buClr>
                <a:srgbClr val="00B0F0"/>
              </a:buClr>
            </a:pPr>
            <a:r>
              <a:rPr lang="en-US" sz="2800" dirty="0"/>
              <a:t>NOx, SO2, CO, CO2</a:t>
            </a:r>
          </a:p>
          <a:p>
            <a:pPr marL="1028700" lvl="1" indent="-342900">
              <a:spcAft>
                <a:spcPts val="600"/>
              </a:spcAft>
              <a:buClr>
                <a:srgbClr val="00B0F0"/>
              </a:buClr>
            </a:pPr>
            <a:r>
              <a:rPr lang="en-US" sz="2800" dirty="0"/>
              <a:t>Air quality, water quality</a:t>
            </a:r>
          </a:p>
          <a:p>
            <a:pPr marL="1028700" lvl="1" indent="-342900">
              <a:spcAft>
                <a:spcPts val="600"/>
              </a:spcAft>
              <a:buClr>
                <a:srgbClr val="00B0F0"/>
              </a:buClr>
            </a:pPr>
            <a:r>
              <a:rPr lang="en-US" sz="2800" dirty="0"/>
              <a:t>Climate change</a:t>
            </a:r>
          </a:p>
          <a:p>
            <a:pPr marL="342900" indent="-342900">
              <a:spcAft>
                <a:spcPts val="600"/>
              </a:spcAft>
              <a:buClr>
                <a:srgbClr val="00B0F0"/>
              </a:buClr>
              <a:buFont typeface="Arial" panose="020B0604020202020204" pitchFamily="34" charset="0"/>
              <a:buChar char="•"/>
            </a:pPr>
            <a:r>
              <a:rPr lang="en-US" sz="2800" dirty="0"/>
              <a:t>Reduce fossil fuel dependence</a:t>
            </a:r>
          </a:p>
          <a:p>
            <a:pPr marL="1028700" lvl="1" indent="-342900">
              <a:spcAft>
                <a:spcPts val="600"/>
              </a:spcAft>
              <a:buClr>
                <a:srgbClr val="00B0F0"/>
              </a:buClr>
            </a:pPr>
            <a:r>
              <a:rPr lang="en-US" sz="2800" dirty="0"/>
              <a:t>Energy independence</a:t>
            </a:r>
          </a:p>
          <a:p>
            <a:pPr marL="1028700" lvl="1" indent="-342900">
              <a:spcAft>
                <a:spcPts val="600"/>
              </a:spcAft>
              <a:buClr>
                <a:srgbClr val="00B0F0"/>
              </a:buClr>
            </a:pPr>
            <a:r>
              <a:rPr lang="en-US" sz="2800" dirty="0"/>
              <a:t>Domestic energy—national security</a:t>
            </a:r>
          </a:p>
          <a:p>
            <a:pPr marL="342900" indent="-342900">
              <a:spcAft>
                <a:spcPts val="600"/>
              </a:spcAft>
              <a:buClr>
                <a:srgbClr val="00B0F0"/>
              </a:buClr>
              <a:buFont typeface="Arial" panose="020B0604020202020204" pitchFamily="34" charset="0"/>
              <a:buChar char="•"/>
            </a:pPr>
            <a:r>
              <a:rPr lang="en-US" sz="2800" dirty="0"/>
              <a:t>Renewable</a:t>
            </a:r>
          </a:p>
          <a:p>
            <a:pPr marL="1028700" lvl="1" indent="-342900">
              <a:spcAft>
                <a:spcPts val="600"/>
              </a:spcAft>
              <a:buClr>
                <a:srgbClr val="00B0F0"/>
              </a:buClr>
            </a:pPr>
            <a:r>
              <a:rPr lang="en-US" sz="2800" dirty="0"/>
              <a:t>No fuel-price volatility</a:t>
            </a:r>
          </a:p>
          <a:p>
            <a:endParaRPr lang="en-US" dirty="0"/>
          </a:p>
        </p:txBody>
      </p:sp>
      <p:sp>
        <p:nvSpPr>
          <p:cNvPr id="6" name="Footer Placeholder 10">
            <a:extLst>
              <a:ext uri="{FF2B5EF4-FFF2-40B4-BE49-F238E27FC236}">
                <a16:creationId xmlns:a16="http://schemas.microsoft.com/office/drawing/2014/main" id="{AC44786B-9793-42E2-8F1E-EA4734893177}"/>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31081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Renewable Electric Capacity Worldwide</a:t>
            </a:r>
          </a:p>
        </p:txBody>
      </p:sp>
      <p:sp>
        <p:nvSpPr>
          <p:cNvPr id="7" name="TextBox 6">
            <a:extLst>
              <a:ext uri="{FF2B5EF4-FFF2-40B4-BE49-F238E27FC236}">
                <a16:creationId xmlns:a16="http://schemas.microsoft.com/office/drawing/2014/main" id="{288494E8-805F-4980-974E-D2242970656D}"/>
              </a:ext>
            </a:extLst>
          </p:cNvPr>
          <p:cNvSpPr txBox="1">
            <a:spLocks noChangeArrowheads="1"/>
          </p:cNvSpPr>
          <p:nvPr/>
        </p:nvSpPr>
        <p:spPr bwMode="auto">
          <a:xfrm>
            <a:off x="7345474" y="6081741"/>
            <a:ext cx="3311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latin typeface="Calibri" pitchFamily="34" charset="0"/>
              </a:rPr>
              <a:t>US DOE, EERE 2016  Renewable Energy Data Book</a:t>
            </a:r>
          </a:p>
        </p:txBody>
      </p:sp>
      <p:sp>
        <p:nvSpPr>
          <p:cNvPr id="9" name="Footer Placeholder 10">
            <a:extLst>
              <a:ext uri="{FF2B5EF4-FFF2-40B4-BE49-F238E27FC236}">
                <a16:creationId xmlns:a16="http://schemas.microsoft.com/office/drawing/2014/main" id="{A40A2169-2B67-4666-BE5E-8DC3D3D94481}"/>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pic>
        <p:nvPicPr>
          <p:cNvPr id="3" name="Picture 2">
            <a:extLst>
              <a:ext uri="{FF2B5EF4-FFF2-40B4-BE49-F238E27FC236}">
                <a16:creationId xmlns:a16="http://schemas.microsoft.com/office/drawing/2014/main" id="{62186D46-3042-4C93-B0EB-5AB1B681F455}"/>
              </a:ext>
            </a:extLst>
          </p:cNvPr>
          <p:cNvPicPr>
            <a:picLocks noChangeAspect="1"/>
          </p:cNvPicPr>
          <p:nvPr/>
        </p:nvPicPr>
        <p:blipFill rotWithShape="1">
          <a:blip r:embed="rId3"/>
          <a:srcRect l="15741" t="18107" r="20185" b="24280"/>
          <a:stretch/>
        </p:blipFill>
        <p:spPr>
          <a:xfrm>
            <a:off x="1014055" y="1241778"/>
            <a:ext cx="9642655" cy="4877065"/>
          </a:xfrm>
          <a:prstGeom prst="rect">
            <a:avLst/>
          </a:prstGeom>
        </p:spPr>
      </p:pic>
    </p:spTree>
    <p:extLst>
      <p:ext uri="{BB962C8B-B14F-4D97-AF65-F5344CB8AC3E}">
        <p14:creationId xmlns:p14="http://schemas.microsoft.com/office/powerpoint/2010/main" val="312274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753579-FBA9-4BCF-94A2-B6F15C9B7B1F}"/>
              </a:ext>
            </a:extLst>
          </p:cNvPr>
          <p:cNvSpPr>
            <a:spLocks noGrp="1"/>
          </p:cNvSpPr>
          <p:nvPr>
            <p:ph type="title"/>
          </p:nvPr>
        </p:nvSpPr>
        <p:spPr>
          <a:xfrm>
            <a:off x="443345" y="365125"/>
            <a:ext cx="3269673" cy="3528002"/>
          </a:xfrm>
        </p:spPr>
        <p:txBody>
          <a:bodyPr>
            <a:normAutofit fontScale="90000"/>
          </a:bodyPr>
          <a:lstStyle/>
          <a:p>
            <a:r>
              <a:rPr lang="en-US" dirty="0"/>
              <a:t>U.S. Electricity Generation from Non-Hydro Renewables</a:t>
            </a:r>
          </a:p>
        </p:txBody>
      </p:sp>
      <p:graphicFrame>
        <p:nvGraphicFramePr>
          <p:cNvPr id="8" name="Chart 7">
            <a:extLst>
              <a:ext uri="{FF2B5EF4-FFF2-40B4-BE49-F238E27FC236}">
                <a16:creationId xmlns:a16="http://schemas.microsoft.com/office/drawing/2014/main" id="{D8991BA5-22A0-4243-BAA2-174D896DA0A3}"/>
              </a:ext>
            </a:extLst>
          </p:cNvPr>
          <p:cNvGraphicFramePr>
            <a:graphicFrameLocks noGrp="1"/>
          </p:cNvGraphicFramePr>
          <p:nvPr>
            <p:extLst/>
          </p:nvPr>
        </p:nvGraphicFramePr>
        <p:xfrm>
          <a:off x="3713018" y="254289"/>
          <a:ext cx="8334663" cy="6066013"/>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10">
            <a:extLst>
              <a:ext uri="{FF2B5EF4-FFF2-40B4-BE49-F238E27FC236}">
                <a16:creationId xmlns:a16="http://schemas.microsoft.com/office/drawing/2014/main" id="{346753B7-44D7-4CE9-A353-6A02EF7E07D7}"/>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374312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54" y="325797"/>
            <a:ext cx="10541000" cy="876653"/>
          </a:xfrm>
        </p:spPr>
        <p:txBody>
          <a:bodyPr/>
          <a:lstStyle/>
          <a:p>
            <a:r>
              <a:rPr lang="en-US" dirty="0"/>
              <a:t>Top Wind Power Producing States, 2016</a:t>
            </a:r>
          </a:p>
        </p:txBody>
      </p:sp>
      <p:graphicFrame>
        <p:nvGraphicFramePr>
          <p:cNvPr id="6" name="Table 5">
            <a:extLst>
              <a:ext uri="{FF2B5EF4-FFF2-40B4-BE49-F238E27FC236}">
                <a16:creationId xmlns:a16="http://schemas.microsoft.com/office/drawing/2014/main" id="{6C0022AE-D821-4ED2-ACBB-5535DA7495AF}"/>
              </a:ext>
            </a:extLst>
          </p:cNvPr>
          <p:cNvGraphicFramePr>
            <a:graphicFrameLocks noGrp="1"/>
          </p:cNvGraphicFramePr>
          <p:nvPr>
            <p:extLst>
              <p:ext uri="{D42A27DB-BD31-4B8C-83A1-F6EECF244321}">
                <p14:modId xmlns:p14="http://schemas.microsoft.com/office/powerpoint/2010/main" val="3451423286"/>
              </p:ext>
            </p:extLst>
          </p:nvPr>
        </p:nvGraphicFramePr>
        <p:xfrm>
          <a:off x="951346" y="1100850"/>
          <a:ext cx="10229275" cy="5400040"/>
        </p:xfrm>
        <a:graphic>
          <a:graphicData uri="http://schemas.openxmlformats.org/drawingml/2006/table">
            <a:tbl>
              <a:tblPr firstRow="1" bandRow="1">
                <a:tableStyleId>{93296810-A885-4BE3-A3E7-6D5BEEA58F35}</a:tableStyleId>
              </a:tblPr>
              <a:tblGrid>
                <a:gridCol w="1461325">
                  <a:extLst>
                    <a:ext uri="{9D8B030D-6E8A-4147-A177-3AD203B41FA5}">
                      <a16:colId xmlns:a16="http://schemas.microsoft.com/office/drawing/2014/main" val="3387867501"/>
                    </a:ext>
                  </a:extLst>
                </a:gridCol>
                <a:gridCol w="1461325">
                  <a:extLst>
                    <a:ext uri="{9D8B030D-6E8A-4147-A177-3AD203B41FA5}">
                      <a16:colId xmlns:a16="http://schemas.microsoft.com/office/drawing/2014/main" val="2895015549"/>
                    </a:ext>
                  </a:extLst>
                </a:gridCol>
                <a:gridCol w="1461325">
                  <a:extLst>
                    <a:ext uri="{9D8B030D-6E8A-4147-A177-3AD203B41FA5}">
                      <a16:colId xmlns:a16="http://schemas.microsoft.com/office/drawing/2014/main" val="4264418257"/>
                    </a:ext>
                  </a:extLst>
                </a:gridCol>
                <a:gridCol w="1461325">
                  <a:extLst>
                    <a:ext uri="{9D8B030D-6E8A-4147-A177-3AD203B41FA5}">
                      <a16:colId xmlns:a16="http://schemas.microsoft.com/office/drawing/2014/main" val="3985718883"/>
                    </a:ext>
                  </a:extLst>
                </a:gridCol>
                <a:gridCol w="1461325">
                  <a:extLst>
                    <a:ext uri="{9D8B030D-6E8A-4147-A177-3AD203B41FA5}">
                      <a16:colId xmlns:a16="http://schemas.microsoft.com/office/drawing/2014/main" val="2695210424"/>
                    </a:ext>
                  </a:extLst>
                </a:gridCol>
                <a:gridCol w="1461325">
                  <a:extLst>
                    <a:ext uri="{9D8B030D-6E8A-4147-A177-3AD203B41FA5}">
                      <a16:colId xmlns:a16="http://schemas.microsoft.com/office/drawing/2014/main" val="2124737982"/>
                    </a:ext>
                  </a:extLst>
                </a:gridCol>
                <a:gridCol w="1461325">
                  <a:extLst>
                    <a:ext uri="{9D8B030D-6E8A-4147-A177-3AD203B41FA5}">
                      <a16:colId xmlns:a16="http://schemas.microsoft.com/office/drawing/2014/main" val="3410262170"/>
                    </a:ext>
                  </a:extLst>
                </a:gridCol>
              </a:tblGrid>
              <a:tr h="370840">
                <a:tc>
                  <a:txBody>
                    <a:bodyPr/>
                    <a:lstStyle/>
                    <a:p>
                      <a:r>
                        <a:rPr lang="en-US" dirty="0"/>
                        <a:t>Rank</a:t>
                      </a:r>
                    </a:p>
                  </a:txBody>
                  <a:tcPr/>
                </a:tc>
                <a:tc>
                  <a:txBody>
                    <a:bodyPr/>
                    <a:lstStyle/>
                    <a:p>
                      <a:r>
                        <a:rPr lang="en-US" dirty="0"/>
                        <a:t>State</a:t>
                      </a:r>
                    </a:p>
                  </a:txBody>
                  <a:tcPr/>
                </a:tc>
                <a:tc>
                  <a:txBody>
                    <a:bodyPr/>
                    <a:lstStyle/>
                    <a:p>
                      <a:r>
                        <a:rPr lang="en-US" sz="1600" dirty="0"/>
                        <a:t>Thousand MWh</a:t>
                      </a:r>
                    </a:p>
                  </a:txBody>
                  <a:tcPr/>
                </a:tc>
                <a:tc>
                  <a:txBody>
                    <a:bodyPr/>
                    <a:lstStyle/>
                    <a:p>
                      <a:endParaRPr lang="en-US" dirty="0"/>
                    </a:p>
                  </a:txBody>
                  <a:tcPr>
                    <a:noFill/>
                  </a:tcPr>
                </a:tc>
                <a:tc>
                  <a:txBody>
                    <a:bodyPr/>
                    <a:lstStyle/>
                    <a:p>
                      <a:r>
                        <a:rPr lang="en-US" dirty="0"/>
                        <a:t>Rank</a:t>
                      </a:r>
                    </a:p>
                  </a:txBody>
                  <a:tcPr/>
                </a:tc>
                <a:tc>
                  <a:txBody>
                    <a:bodyPr/>
                    <a:lstStyle/>
                    <a:p>
                      <a:r>
                        <a:rPr lang="en-US" dirty="0"/>
                        <a:t>State</a:t>
                      </a:r>
                    </a:p>
                  </a:txBody>
                  <a:tcPr/>
                </a:tc>
                <a:tc>
                  <a:txBody>
                    <a:bodyPr/>
                    <a:lstStyle/>
                    <a:p>
                      <a:r>
                        <a:rPr lang="en-US" sz="1600" dirty="0"/>
                        <a:t>Thousand MWh</a:t>
                      </a:r>
                    </a:p>
                  </a:txBody>
                  <a:tcPr/>
                </a:tc>
                <a:extLst>
                  <a:ext uri="{0D108BD9-81ED-4DB2-BD59-A6C34878D82A}">
                    <a16:rowId xmlns:a16="http://schemas.microsoft.com/office/drawing/2014/main" val="300074086"/>
                  </a:ext>
                </a:extLst>
              </a:tr>
              <a:tr h="370840">
                <a:tc>
                  <a:txBody>
                    <a:bodyPr/>
                    <a:lstStyle/>
                    <a:p>
                      <a:pPr algn="ctr" fontAlgn="b"/>
                      <a:r>
                        <a:rPr lang="en-US" sz="1800" b="0" i="0" u="none" strike="noStrike" dirty="0">
                          <a:solidFill>
                            <a:srgbClr val="000000"/>
                          </a:solidFill>
                          <a:effectLst/>
                          <a:latin typeface="+mn-lt"/>
                        </a:rPr>
                        <a:t>1</a:t>
                      </a:r>
                    </a:p>
                  </a:txBody>
                  <a:tcPr marL="9525" marR="9525" marT="9525" marB="0" anchor="b"/>
                </a:tc>
                <a:tc>
                  <a:txBody>
                    <a:bodyPr/>
                    <a:lstStyle/>
                    <a:p>
                      <a:pPr algn="l" fontAlgn="b"/>
                      <a:r>
                        <a:rPr lang="en-US" sz="1800" b="0" i="0" u="none" strike="noStrike" dirty="0">
                          <a:solidFill>
                            <a:srgbClr val="000000"/>
                          </a:solidFill>
                          <a:effectLst/>
                          <a:latin typeface="+mn-lt"/>
                        </a:rPr>
                        <a:t>Texas</a:t>
                      </a:r>
                    </a:p>
                  </a:txBody>
                  <a:tcPr marL="9525" marR="9525" marT="9525" marB="0" anchor="b"/>
                </a:tc>
                <a:tc>
                  <a:txBody>
                    <a:bodyPr/>
                    <a:lstStyle/>
                    <a:p>
                      <a:pPr algn="l" fontAlgn="b"/>
                      <a:r>
                        <a:rPr lang="en-US" sz="1800" b="0" i="0" u="none" strike="noStrike" dirty="0">
                          <a:solidFill>
                            <a:srgbClr val="000000"/>
                          </a:solidFill>
                          <a:effectLst/>
                          <a:latin typeface="+mn-lt"/>
                        </a:rPr>
                        <a:t>57,551</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14</a:t>
                      </a:r>
                    </a:p>
                  </a:txBody>
                  <a:tcPr marL="9525" marR="9525" marT="9525" marB="0" anchor="b"/>
                </a:tc>
                <a:tc>
                  <a:txBody>
                    <a:bodyPr/>
                    <a:lstStyle/>
                    <a:p>
                      <a:pPr algn="l" fontAlgn="b"/>
                      <a:r>
                        <a:rPr lang="en-US" sz="1800" b="0" i="0" u="none" strike="noStrike" dirty="0">
                          <a:solidFill>
                            <a:srgbClr val="000000"/>
                          </a:solidFill>
                          <a:effectLst/>
                          <a:latin typeface="+mn-lt"/>
                        </a:rPr>
                        <a:t>Wyoming</a:t>
                      </a:r>
                    </a:p>
                  </a:txBody>
                  <a:tcPr marL="9525" marR="9525" marT="9525" marB="0" anchor="b"/>
                </a:tc>
                <a:tc>
                  <a:txBody>
                    <a:bodyPr/>
                    <a:lstStyle/>
                    <a:p>
                      <a:pPr algn="r" fontAlgn="b"/>
                      <a:r>
                        <a:rPr lang="en-US" sz="1800" b="0" i="0" u="none" strike="noStrike" dirty="0">
                          <a:solidFill>
                            <a:srgbClr val="000000"/>
                          </a:solidFill>
                          <a:effectLst/>
                          <a:latin typeface="+mn-lt"/>
                        </a:rPr>
                        <a:t>4,363</a:t>
                      </a:r>
                    </a:p>
                  </a:txBody>
                  <a:tcPr marL="9525" marR="9525" marT="9525" marB="0" anchor="b"/>
                </a:tc>
                <a:extLst>
                  <a:ext uri="{0D108BD9-81ED-4DB2-BD59-A6C34878D82A}">
                    <a16:rowId xmlns:a16="http://schemas.microsoft.com/office/drawing/2014/main" val="4235271680"/>
                  </a:ext>
                </a:extLst>
              </a:tr>
              <a:tr h="370840">
                <a:tc>
                  <a:txBody>
                    <a:bodyPr/>
                    <a:lstStyle/>
                    <a:p>
                      <a:pPr algn="ctr" fontAlgn="b"/>
                      <a:r>
                        <a:rPr lang="en-US" sz="1800" b="0" i="0" u="none" strike="noStrike" dirty="0">
                          <a:solidFill>
                            <a:srgbClr val="000000"/>
                          </a:solidFill>
                          <a:effectLst/>
                          <a:latin typeface="+mn-lt"/>
                        </a:rPr>
                        <a:t>2</a:t>
                      </a:r>
                    </a:p>
                  </a:txBody>
                  <a:tcPr marL="9525" marR="9525" marT="9525" marB="0" anchor="b"/>
                </a:tc>
                <a:tc>
                  <a:txBody>
                    <a:bodyPr/>
                    <a:lstStyle/>
                    <a:p>
                      <a:pPr algn="l" fontAlgn="b"/>
                      <a:r>
                        <a:rPr lang="en-US" sz="1800" b="0" i="0" u="none" strike="noStrike">
                          <a:solidFill>
                            <a:srgbClr val="000000"/>
                          </a:solidFill>
                          <a:effectLst/>
                          <a:latin typeface="+mn-lt"/>
                        </a:rPr>
                        <a:t>Iowa</a:t>
                      </a:r>
                    </a:p>
                  </a:txBody>
                  <a:tcPr marL="9525" marR="9525" marT="9525" marB="0" anchor="b"/>
                </a:tc>
                <a:tc>
                  <a:txBody>
                    <a:bodyPr/>
                    <a:lstStyle/>
                    <a:p>
                      <a:pPr algn="r" fontAlgn="b"/>
                      <a:r>
                        <a:rPr lang="en-US" sz="1800" b="0" i="0" u="none" strike="noStrike" dirty="0">
                          <a:solidFill>
                            <a:srgbClr val="000000"/>
                          </a:solidFill>
                          <a:effectLst/>
                          <a:latin typeface="+mn-lt"/>
                        </a:rPr>
                        <a:t>20,049</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15</a:t>
                      </a:r>
                    </a:p>
                  </a:txBody>
                  <a:tcPr marL="9525" marR="9525" marT="9525" marB="0" anchor="b"/>
                </a:tc>
                <a:tc>
                  <a:txBody>
                    <a:bodyPr/>
                    <a:lstStyle/>
                    <a:p>
                      <a:pPr algn="l" fontAlgn="b"/>
                      <a:r>
                        <a:rPr lang="en-US" sz="1800" b="0" i="0" u="none" strike="noStrike" dirty="0">
                          <a:solidFill>
                            <a:srgbClr val="000000"/>
                          </a:solidFill>
                          <a:effectLst/>
                          <a:latin typeface="+mn-lt"/>
                        </a:rPr>
                        <a:t>New York</a:t>
                      </a:r>
                    </a:p>
                  </a:txBody>
                  <a:tcPr marL="9525" marR="9525" marT="9525" marB="0" anchor="b"/>
                </a:tc>
                <a:tc>
                  <a:txBody>
                    <a:bodyPr/>
                    <a:lstStyle/>
                    <a:p>
                      <a:pPr algn="r" fontAlgn="b"/>
                      <a:r>
                        <a:rPr lang="en-US" sz="1800" b="0" i="0" u="none" strike="noStrike" dirty="0">
                          <a:solidFill>
                            <a:srgbClr val="000000"/>
                          </a:solidFill>
                          <a:effectLst/>
                          <a:latin typeface="+mn-lt"/>
                        </a:rPr>
                        <a:t>3,946</a:t>
                      </a:r>
                    </a:p>
                  </a:txBody>
                  <a:tcPr marL="9525" marR="9525" marT="9525" marB="0" anchor="b"/>
                </a:tc>
                <a:extLst>
                  <a:ext uri="{0D108BD9-81ED-4DB2-BD59-A6C34878D82A}">
                    <a16:rowId xmlns:a16="http://schemas.microsoft.com/office/drawing/2014/main" val="2743548624"/>
                  </a:ext>
                </a:extLst>
              </a:tr>
              <a:tr h="370840">
                <a:tc>
                  <a:txBody>
                    <a:bodyPr/>
                    <a:lstStyle/>
                    <a:p>
                      <a:pPr algn="ctr" fontAlgn="b"/>
                      <a:r>
                        <a:rPr lang="en-US" sz="1800" b="0" i="0" u="none" strike="noStrike" dirty="0">
                          <a:solidFill>
                            <a:srgbClr val="000000"/>
                          </a:solidFill>
                          <a:effectLst/>
                          <a:latin typeface="+mn-lt"/>
                        </a:rPr>
                        <a:t>3</a:t>
                      </a:r>
                    </a:p>
                  </a:txBody>
                  <a:tcPr marL="9525" marR="9525" marT="9525" marB="0" anchor="b"/>
                </a:tc>
                <a:tc>
                  <a:txBody>
                    <a:bodyPr/>
                    <a:lstStyle/>
                    <a:p>
                      <a:pPr algn="l" fontAlgn="b"/>
                      <a:r>
                        <a:rPr lang="en-US" sz="1800" b="0" i="0" u="none" strike="noStrike">
                          <a:solidFill>
                            <a:srgbClr val="000000"/>
                          </a:solidFill>
                          <a:effectLst/>
                          <a:latin typeface="+mn-lt"/>
                        </a:rPr>
                        <a:t>Oklahoma</a:t>
                      </a:r>
                    </a:p>
                  </a:txBody>
                  <a:tcPr marL="9525" marR="9525" marT="9525" marB="0" anchor="b"/>
                </a:tc>
                <a:tc>
                  <a:txBody>
                    <a:bodyPr/>
                    <a:lstStyle/>
                    <a:p>
                      <a:pPr algn="r" fontAlgn="b"/>
                      <a:r>
                        <a:rPr lang="en-US" sz="1800" b="0" i="0" u="none" strike="noStrike" dirty="0">
                          <a:solidFill>
                            <a:srgbClr val="000000"/>
                          </a:solidFill>
                          <a:effectLst/>
                          <a:latin typeface="+mn-lt"/>
                        </a:rPr>
                        <a:t>19,526</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16</a:t>
                      </a:r>
                    </a:p>
                  </a:txBody>
                  <a:tcPr marL="9525" marR="9525" marT="9525" marB="0" anchor="b"/>
                </a:tc>
                <a:tc>
                  <a:txBody>
                    <a:bodyPr/>
                    <a:lstStyle/>
                    <a:p>
                      <a:pPr algn="l" fontAlgn="b"/>
                      <a:r>
                        <a:rPr lang="en-US" sz="1800" b="0" i="0" u="none" strike="noStrike" dirty="0">
                          <a:solidFill>
                            <a:srgbClr val="000000"/>
                          </a:solidFill>
                          <a:effectLst/>
                          <a:latin typeface="+mn-lt"/>
                        </a:rPr>
                        <a:t>Nebraska</a:t>
                      </a:r>
                    </a:p>
                  </a:txBody>
                  <a:tcPr marL="9525" marR="9525" marT="9525" marB="0" anchor="b"/>
                </a:tc>
                <a:tc>
                  <a:txBody>
                    <a:bodyPr/>
                    <a:lstStyle/>
                    <a:p>
                      <a:pPr algn="r" fontAlgn="b"/>
                      <a:r>
                        <a:rPr lang="en-US" sz="1800" b="0" i="0" u="none" strike="noStrike" dirty="0">
                          <a:solidFill>
                            <a:srgbClr val="000000"/>
                          </a:solidFill>
                          <a:effectLst/>
                          <a:latin typeface="+mn-lt"/>
                        </a:rPr>
                        <a:t>3,793</a:t>
                      </a:r>
                    </a:p>
                  </a:txBody>
                  <a:tcPr marL="9525" marR="9525" marT="9525" marB="0" anchor="b"/>
                </a:tc>
                <a:extLst>
                  <a:ext uri="{0D108BD9-81ED-4DB2-BD59-A6C34878D82A}">
                    <a16:rowId xmlns:a16="http://schemas.microsoft.com/office/drawing/2014/main" val="2082352623"/>
                  </a:ext>
                </a:extLst>
              </a:tr>
              <a:tr h="370840">
                <a:tc>
                  <a:txBody>
                    <a:bodyPr/>
                    <a:lstStyle/>
                    <a:p>
                      <a:pPr algn="ctr" fontAlgn="b"/>
                      <a:r>
                        <a:rPr lang="en-US" sz="1800" b="0" i="0" u="none" strike="noStrike" dirty="0">
                          <a:solidFill>
                            <a:srgbClr val="000000"/>
                          </a:solidFill>
                          <a:effectLst/>
                          <a:latin typeface="+mn-lt"/>
                        </a:rPr>
                        <a:t>4</a:t>
                      </a:r>
                    </a:p>
                  </a:txBody>
                  <a:tcPr marL="9525" marR="9525" marT="9525" marB="0" anchor="b"/>
                </a:tc>
                <a:tc>
                  <a:txBody>
                    <a:bodyPr/>
                    <a:lstStyle/>
                    <a:p>
                      <a:pPr algn="l" fontAlgn="b"/>
                      <a:r>
                        <a:rPr lang="en-US" sz="1800" b="0" i="0" u="none" strike="noStrike" dirty="0">
                          <a:solidFill>
                            <a:srgbClr val="000000"/>
                          </a:solidFill>
                          <a:effectLst/>
                          <a:latin typeface="+mn-lt"/>
                        </a:rPr>
                        <a:t>Kansas</a:t>
                      </a:r>
                    </a:p>
                  </a:txBody>
                  <a:tcPr marL="9525" marR="9525" marT="9525" marB="0" anchor="b"/>
                </a:tc>
                <a:tc>
                  <a:txBody>
                    <a:bodyPr/>
                    <a:lstStyle/>
                    <a:p>
                      <a:pPr algn="r" fontAlgn="b"/>
                      <a:r>
                        <a:rPr lang="en-US" sz="1800" b="0" i="0" u="none" strike="noStrike" dirty="0">
                          <a:solidFill>
                            <a:srgbClr val="000000"/>
                          </a:solidFill>
                          <a:effectLst/>
                          <a:latin typeface="+mn-lt"/>
                        </a:rPr>
                        <a:t>14,113</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17</a:t>
                      </a:r>
                    </a:p>
                  </a:txBody>
                  <a:tcPr marL="9525" marR="9525" marT="9525" marB="0" anchor="b"/>
                </a:tc>
                <a:tc>
                  <a:txBody>
                    <a:bodyPr/>
                    <a:lstStyle/>
                    <a:p>
                      <a:pPr algn="l" fontAlgn="b"/>
                      <a:r>
                        <a:rPr lang="en-US" sz="1800" b="0" i="0" u="none" strike="noStrike" dirty="0">
                          <a:solidFill>
                            <a:srgbClr val="000000"/>
                          </a:solidFill>
                          <a:effectLst/>
                          <a:latin typeface="+mn-lt"/>
                        </a:rPr>
                        <a:t>New Mexico</a:t>
                      </a:r>
                    </a:p>
                  </a:txBody>
                  <a:tcPr marL="9525" marR="9525" marT="9525" marB="0" anchor="b"/>
                </a:tc>
                <a:tc>
                  <a:txBody>
                    <a:bodyPr/>
                    <a:lstStyle/>
                    <a:p>
                      <a:pPr algn="r" fontAlgn="b"/>
                      <a:r>
                        <a:rPr lang="en-US" sz="1800" b="0" i="0" u="none" strike="noStrike" dirty="0">
                          <a:solidFill>
                            <a:srgbClr val="000000"/>
                          </a:solidFill>
                          <a:effectLst/>
                          <a:latin typeface="+mn-lt"/>
                        </a:rPr>
                        <a:t>3,614</a:t>
                      </a:r>
                    </a:p>
                  </a:txBody>
                  <a:tcPr marL="9525" marR="9525" marT="9525" marB="0" anchor="b"/>
                </a:tc>
                <a:extLst>
                  <a:ext uri="{0D108BD9-81ED-4DB2-BD59-A6C34878D82A}">
                    <a16:rowId xmlns:a16="http://schemas.microsoft.com/office/drawing/2014/main" val="1245576896"/>
                  </a:ext>
                </a:extLst>
              </a:tr>
              <a:tr h="370840">
                <a:tc>
                  <a:txBody>
                    <a:bodyPr/>
                    <a:lstStyle/>
                    <a:p>
                      <a:pPr algn="ctr" fontAlgn="b"/>
                      <a:r>
                        <a:rPr lang="en-US" sz="1800" b="0" i="0" u="none" strike="noStrike" dirty="0">
                          <a:solidFill>
                            <a:srgbClr val="000000"/>
                          </a:solidFill>
                          <a:effectLst/>
                          <a:latin typeface="+mn-lt"/>
                        </a:rPr>
                        <a:t>5</a:t>
                      </a:r>
                    </a:p>
                  </a:txBody>
                  <a:tcPr marL="9525" marR="9525" marT="9525" marB="0" anchor="b"/>
                </a:tc>
                <a:tc>
                  <a:txBody>
                    <a:bodyPr/>
                    <a:lstStyle/>
                    <a:p>
                      <a:pPr algn="l" fontAlgn="b"/>
                      <a:r>
                        <a:rPr lang="en-US" sz="1800" b="0" i="0" u="none" strike="noStrike" dirty="0">
                          <a:solidFill>
                            <a:srgbClr val="000000"/>
                          </a:solidFill>
                          <a:effectLst/>
                          <a:latin typeface="+mn-lt"/>
                        </a:rPr>
                        <a:t>California</a:t>
                      </a:r>
                    </a:p>
                  </a:txBody>
                  <a:tcPr marL="9525" marR="9525" marT="9525" marB="0" anchor="b"/>
                </a:tc>
                <a:tc>
                  <a:txBody>
                    <a:bodyPr/>
                    <a:lstStyle/>
                    <a:p>
                      <a:pPr algn="r" fontAlgn="b"/>
                      <a:r>
                        <a:rPr lang="en-US" sz="1800" b="0" i="0" u="none" strike="noStrike" dirty="0">
                          <a:solidFill>
                            <a:srgbClr val="000000"/>
                          </a:solidFill>
                          <a:effectLst/>
                          <a:latin typeface="+mn-lt"/>
                        </a:rPr>
                        <a:t>13,698</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18</a:t>
                      </a:r>
                    </a:p>
                  </a:txBody>
                  <a:tcPr marL="9525" marR="9525" marT="9525" marB="0" anchor="b"/>
                </a:tc>
                <a:tc>
                  <a:txBody>
                    <a:bodyPr/>
                    <a:lstStyle/>
                    <a:p>
                      <a:pPr algn="l" fontAlgn="b"/>
                      <a:r>
                        <a:rPr lang="en-US" sz="1800" b="0" i="0" u="none" strike="noStrike" dirty="0">
                          <a:solidFill>
                            <a:srgbClr val="000000"/>
                          </a:solidFill>
                          <a:effectLst/>
                          <a:latin typeface="+mn-lt"/>
                        </a:rPr>
                        <a:t>Pennsylvania</a:t>
                      </a:r>
                    </a:p>
                  </a:txBody>
                  <a:tcPr marL="9525" marR="9525" marT="9525" marB="0" anchor="b"/>
                </a:tc>
                <a:tc>
                  <a:txBody>
                    <a:bodyPr/>
                    <a:lstStyle/>
                    <a:p>
                      <a:pPr algn="r" fontAlgn="b"/>
                      <a:r>
                        <a:rPr lang="en-US" sz="1800" b="0" i="0" u="none" strike="noStrike" dirty="0">
                          <a:solidFill>
                            <a:srgbClr val="000000"/>
                          </a:solidFill>
                          <a:effectLst/>
                          <a:latin typeface="+mn-lt"/>
                        </a:rPr>
                        <a:t>3,472</a:t>
                      </a:r>
                    </a:p>
                  </a:txBody>
                  <a:tcPr marL="9525" marR="9525" marT="9525" marB="0" anchor="b"/>
                </a:tc>
                <a:extLst>
                  <a:ext uri="{0D108BD9-81ED-4DB2-BD59-A6C34878D82A}">
                    <a16:rowId xmlns:a16="http://schemas.microsoft.com/office/drawing/2014/main" val="553036607"/>
                  </a:ext>
                </a:extLst>
              </a:tr>
              <a:tr h="370840">
                <a:tc>
                  <a:txBody>
                    <a:bodyPr/>
                    <a:lstStyle/>
                    <a:p>
                      <a:pPr algn="ctr" fontAlgn="b"/>
                      <a:r>
                        <a:rPr lang="en-US" sz="1800" b="0" i="0" u="none" strike="noStrike" dirty="0">
                          <a:solidFill>
                            <a:srgbClr val="000000"/>
                          </a:solidFill>
                          <a:effectLst/>
                          <a:latin typeface="+mn-lt"/>
                        </a:rPr>
                        <a:t>6</a:t>
                      </a:r>
                    </a:p>
                  </a:txBody>
                  <a:tcPr marL="9525" marR="9525" marT="9525" marB="0" anchor="b"/>
                </a:tc>
                <a:tc>
                  <a:txBody>
                    <a:bodyPr/>
                    <a:lstStyle/>
                    <a:p>
                      <a:pPr algn="l" fontAlgn="b"/>
                      <a:r>
                        <a:rPr lang="en-US" sz="1800" b="0" i="0" u="none" strike="noStrike" dirty="0">
                          <a:solidFill>
                            <a:srgbClr val="000000"/>
                          </a:solidFill>
                          <a:effectLst/>
                          <a:latin typeface="+mn-lt"/>
                        </a:rPr>
                        <a:t>Minnesota</a:t>
                      </a:r>
                    </a:p>
                  </a:txBody>
                  <a:tcPr marL="9525" marR="9525" marT="9525" marB="0" anchor="b"/>
                </a:tc>
                <a:tc>
                  <a:txBody>
                    <a:bodyPr/>
                    <a:lstStyle/>
                    <a:p>
                      <a:pPr algn="r" fontAlgn="b"/>
                      <a:r>
                        <a:rPr lang="en-US" sz="1800" b="0" i="0" u="none" strike="noStrike" dirty="0">
                          <a:solidFill>
                            <a:srgbClr val="000000"/>
                          </a:solidFill>
                          <a:effectLst/>
                          <a:latin typeface="+mn-lt"/>
                        </a:rPr>
                        <a:t>10,637</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19</a:t>
                      </a:r>
                    </a:p>
                  </a:txBody>
                  <a:tcPr marL="9525" marR="9525" marT="9525" marB="0" anchor="b"/>
                </a:tc>
                <a:tc>
                  <a:txBody>
                    <a:bodyPr/>
                    <a:lstStyle/>
                    <a:p>
                      <a:pPr algn="l" fontAlgn="b"/>
                      <a:r>
                        <a:rPr lang="en-US" sz="1800" b="0" i="0" u="none" strike="noStrike" dirty="0">
                          <a:solidFill>
                            <a:srgbClr val="000000"/>
                          </a:solidFill>
                          <a:effectLst/>
                          <a:latin typeface="+mn-lt"/>
                        </a:rPr>
                        <a:t>South Dakota</a:t>
                      </a:r>
                    </a:p>
                  </a:txBody>
                  <a:tcPr marL="9525" marR="9525" marT="9525" marB="0" anchor="b"/>
                </a:tc>
                <a:tc>
                  <a:txBody>
                    <a:bodyPr/>
                    <a:lstStyle/>
                    <a:p>
                      <a:pPr algn="r" fontAlgn="b"/>
                      <a:r>
                        <a:rPr lang="en-US" sz="1800" b="0" i="0" u="none" strike="noStrike" dirty="0">
                          <a:solidFill>
                            <a:srgbClr val="000000"/>
                          </a:solidFill>
                          <a:effectLst/>
                          <a:latin typeface="+mn-lt"/>
                        </a:rPr>
                        <a:t>3,145</a:t>
                      </a:r>
                    </a:p>
                  </a:txBody>
                  <a:tcPr marL="9525" marR="9525" marT="9525" marB="0" anchor="b"/>
                </a:tc>
                <a:extLst>
                  <a:ext uri="{0D108BD9-81ED-4DB2-BD59-A6C34878D82A}">
                    <a16:rowId xmlns:a16="http://schemas.microsoft.com/office/drawing/2014/main" val="1721222127"/>
                  </a:ext>
                </a:extLst>
              </a:tr>
              <a:tr h="370840">
                <a:tc>
                  <a:txBody>
                    <a:bodyPr/>
                    <a:lstStyle/>
                    <a:p>
                      <a:pPr algn="ctr" fontAlgn="b"/>
                      <a:r>
                        <a:rPr lang="en-US" sz="1800" b="0" i="0" u="none" strike="noStrike" dirty="0">
                          <a:solidFill>
                            <a:srgbClr val="000000"/>
                          </a:solidFill>
                          <a:effectLst/>
                          <a:latin typeface="+mn-lt"/>
                        </a:rPr>
                        <a:t>7</a:t>
                      </a:r>
                    </a:p>
                  </a:txBody>
                  <a:tcPr marL="9525" marR="9525" marT="9525" marB="0" anchor="b"/>
                </a:tc>
                <a:tc>
                  <a:txBody>
                    <a:bodyPr/>
                    <a:lstStyle/>
                    <a:p>
                      <a:pPr algn="l" fontAlgn="b"/>
                      <a:r>
                        <a:rPr lang="en-US" sz="1800" b="0" i="0" u="none" strike="noStrike" dirty="0">
                          <a:solidFill>
                            <a:srgbClr val="000000"/>
                          </a:solidFill>
                          <a:effectLst/>
                          <a:latin typeface="+mn-lt"/>
                        </a:rPr>
                        <a:t>Illinois</a:t>
                      </a:r>
                    </a:p>
                  </a:txBody>
                  <a:tcPr marL="9525" marR="9525" marT="9525" marB="0" anchor="b"/>
                </a:tc>
                <a:tc>
                  <a:txBody>
                    <a:bodyPr/>
                    <a:lstStyle/>
                    <a:p>
                      <a:pPr algn="r" fontAlgn="b"/>
                      <a:r>
                        <a:rPr lang="en-US" sz="1800" b="0" i="0" u="none" strike="noStrike" dirty="0">
                          <a:solidFill>
                            <a:srgbClr val="000000"/>
                          </a:solidFill>
                          <a:effectLst/>
                          <a:latin typeface="+mn-lt"/>
                        </a:rPr>
                        <a:t>10,627</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20</a:t>
                      </a:r>
                    </a:p>
                  </a:txBody>
                  <a:tcPr marL="9525" marR="9525" marT="9525" marB="0" anchor="b"/>
                </a:tc>
                <a:tc>
                  <a:txBody>
                    <a:bodyPr/>
                    <a:lstStyle/>
                    <a:p>
                      <a:pPr algn="l" fontAlgn="b"/>
                      <a:r>
                        <a:rPr lang="en-US" sz="1800" b="0" i="0" u="none" strike="noStrike" dirty="0">
                          <a:solidFill>
                            <a:srgbClr val="000000"/>
                          </a:solidFill>
                          <a:effectLst/>
                          <a:latin typeface="+mn-lt"/>
                        </a:rPr>
                        <a:t>Idaho</a:t>
                      </a:r>
                    </a:p>
                  </a:txBody>
                  <a:tcPr marL="9525" marR="9525" marT="9525" marB="0" anchor="b"/>
                </a:tc>
                <a:tc>
                  <a:txBody>
                    <a:bodyPr/>
                    <a:lstStyle/>
                    <a:p>
                      <a:pPr algn="r" fontAlgn="b"/>
                      <a:r>
                        <a:rPr lang="en-US" sz="1800" b="0" i="0" u="none" strike="noStrike" dirty="0">
                          <a:solidFill>
                            <a:srgbClr val="000000"/>
                          </a:solidFill>
                          <a:effectLst/>
                          <a:latin typeface="+mn-lt"/>
                        </a:rPr>
                        <a:t>2,427</a:t>
                      </a:r>
                    </a:p>
                  </a:txBody>
                  <a:tcPr marL="9525" marR="9525" marT="9525" marB="0" anchor="b"/>
                </a:tc>
                <a:extLst>
                  <a:ext uri="{0D108BD9-81ED-4DB2-BD59-A6C34878D82A}">
                    <a16:rowId xmlns:a16="http://schemas.microsoft.com/office/drawing/2014/main" val="1017321867"/>
                  </a:ext>
                </a:extLst>
              </a:tr>
              <a:tr h="370840">
                <a:tc>
                  <a:txBody>
                    <a:bodyPr/>
                    <a:lstStyle/>
                    <a:p>
                      <a:pPr algn="ctr" fontAlgn="b"/>
                      <a:r>
                        <a:rPr lang="en-US" sz="1800" b="0" i="0" u="none" strike="noStrike" dirty="0">
                          <a:solidFill>
                            <a:srgbClr val="000000"/>
                          </a:solidFill>
                          <a:effectLst/>
                          <a:latin typeface="+mn-lt"/>
                        </a:rPr>
                        <a:t>8</a:t>
                      </a:r>
                    </a:p>
                  </a:txBody>
                  <a:tcPr marL="9525" marR="9525" marT="9525" marB="0" anchor="b"/>
                </a:tc>
                <a:tc>
                  <a:txBody>
                    <a:bodyPr/>
                    <a:lstStyle/>
                    <a:p>
                      <a:pPr algn="l" fontAlgn="b"/>
                      <a:r>
                        <a:rPr lang="en-US" sz="1800" b="0" i="0" u="none" strike="noStrike" dirty="0">
                          <a:solidFill>
                            <a:srgbClr val="000000"/>
                          </a:solidFill>
                          <a:effectLst/>
                          <a:latin typeface="+mn-lt"/>
                        </a:rPr>
                        <a:t>Colorado</a:t>
                      </a:r>
                    </a:p>
                  </a:txBody>
                  <a:tcPr marL="9525" marR="9525" marT="9525" marB="0" anchor="b"/>
                </a:tc>
                <a:tc>
                  <a:txBody>
                    <a:bodyPr/>
                    <a:lstStyle/>
                    <a:p>
                      <a:pPr algn="r" fontAlgn="b"/>
                      <a:r>
                        <a:rPr lang="en-US" sz="1800" b="0" i="0" u="none" strike="noStrike" dirty="0">
                          <a:solidFill>
                            <a:srgbClr val="000000"/>
                          </a:solidFill>
                          <a:effectLst/>
                          <a:latin typeface="+mn-lt"/>
                        </a:rPr>
                        <a:t>9,425</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21</a:t>
                      </a:r>
                    </a:p>
                  </a:txBody>
                  <a:tcPr marL="9525" marR="9525" marT="9525" marB="0" anchor="b"/>
                </a:tc>
                <a:tc>
                  <a:txBody>
                    <a:bodyPr/>
                    <a:lstStyle/>
                    <a:p>
                      <a:pPr algn="l" fontAlgn="b"/>
                      <a:r>
                        <a:rPr lang="en-US" sz="1800" b="0" i="0" u="none" strike="noStrike">
                          <a:solidFill>
                            <a:srgbClr val="000000"/>
                          </a:solidFill>
                          <a:effectLst/>
                          <a:latin typeface="+mn-lt"/>
                        </a:rPr>
                        <a:t>Montana</a:t>
                      </a:r>
                    </a:p>
                  </a:txBody>
                  <a:tcPr marL="9525" marR="9525" marT="9525" marB="0" anchor="b"/>
                </a:tc>
                <a:tc>
                  <a:txBody>
                    <a:bodyPr/>
                    <a:lstStyle/>
                    <a:p>
                      <a:pPr algn="r" fontAlgn="b"/>
                      <a:r>
                        <a:rPr lang="en-US" sz="1800" b="0" i="0" u="none" strike="noStrike" dirty="0">
                          <a:solidFill>
                            <a:srgbClr val="000000"/>
                          </a:solidFill>
                          <a:effectLst/>
                          <a:latin typeface="+mn-lt"/>
                        </a:rPr>
                        <a:t>2,130</a:t>
                      </a:r>
                    </a:p>
                  </a:txBody>
                  <a:tcPr marL="9525" marR="9525" marT="9525" marB="0" anchor="b"/>
                </a:tc>
                <a:extLst>
                  <a:ext uri="{0D108BD9-81ED-4DB2-BD59-A6C34878D82A}">
                    <a16:rowId xmlns:a16="http://schemas.microsoft.com/office/drawing/2014/main" val="3269333876"/>
                  </a:ext>
                </a:extLst>
              </a:tr>
              <a:tr h="370840">
                <a:tc>
                  <a:txBody>
                    <a:bodyPr/>
                    <a:lstStyle/>
                    <a:p>
                      <a:pPr algn="ctr" fontAlgn="b"/>
                      <a:r>
                        <a:rPr lang="en-US" sz="1800" b="0" i="0" u="none" strike="noStrike" dirty="0">
                          <a:solidFill>
                            <a:srgbClr val="000000"/>
                          </a:solidFill>
                          <a:effectLst/>
                          <a:latin typeface="+mn-lt"/>
                        </a:rPr>
                        <a:t>9</a:t>
                      </a:r>
                    </a:p>
                  </a:txBody>
                  <a:tcPr marL="9525" marR="9525" marT="9525" marB="0" anchor="b"/>
                </a:tc>
                <a:tc>
                  <a:txBody>
                    <a:bodyPr/>
                    <a:lstStyle/>
                    <a:p>
                      <a:pPr algn="l" fontAlgn="b"/>
                      <a:r>
                        <a:rPr lang="en-US" sz="1800" b="0" i="0" u="none" strike="noStrike" dirty="0">
                          <a:solidFill>
                            <a:srgbClr val="000000"/>
                          </a:solidFill>
                          <a:effectLst/>
                          <a:latin typeface="+mn-lt"/>
                        </a:rPr>
                        <a:t>North Dakota</a:t>
                      </a:r>
                    </a:p>
                  </a:txBody>
                  <a:tcPr marL="9525" marR="9525" marT="9525" marB="0" anchor="b"/>
                </a:tc>
                <a:tc>
                  <a:txBody>
                    <a:bodyPr/>
                    <a:lstStyle/>
                    <a:p>
                      <a:pPr algn="r" fontAlgn="b"/>
                      <a:r>
                        <a:rPr lang="en-US" sz="1800" b="0" i="0" u="none" strike="noStrike" dirty="0">
                          <a:solidFill>
                            <a:srgbClr val="000000"/>
                          </a:solidFill>
                          <a:effectLst/>
                          <a:latin typeface="+mn-lt"/>
                        </a:rPr>
                        <a:t>8,080</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22</a:t>
                      </a:r>
                    </a:p>
                  </a:txBody>
                  <a:tcPr marL="9525" marR="9525" marT="9525" marB="0" anchor="b"/>
                </a:tc>
                <a:tc>
                  <a:txBody>
                    <a:bodyPr/>
                    <a:lstStyle/>
                    <a:p>
                      <a:pPr algn="l" fontAlgn="b"/>
                      <a:r>
                        <a:rPr lang="en-US" sz="1800" b="0" i="0" u="none" strike="noStrike" dirty="0">
                          <a:solidFill>
                            <a:srgbClr val="000000"/>
                          </a:solidFill>
                          <a:effectLst/>
                          <a:latin typeface="+mn-lt"/>
                        </a:rPr>
                        <a:t>Maine</a:t>
                      </a:r>
                    </a:p>
                  </a:txBody>
                  <a:tcPr marL="9525" marR="9525" marT="9525" marB="0" anchor="b"/>
                </a:tc>
                <a:tc>
                  <a:txBody>
                    <a:bodyPr/>
                    <a:lstStyle/>
                    <a:p>
                      <a:pPr algn="r" fontAlgn="b"/>
                      <a:r>
                        <a:rPr lang="en-US" sz="1800" b="0" i="0" u="none" strike="noStrike" dirty="0">
                          <a:solidFill>
                            <a:srgbClr val="000000"/>
                          </a:solidFill>
                          <a:effectLst/>
                          <a:latin typeface="+mn-lt"/>
                        </a:rPr>
                        <a:t>1,614</a:t>
                      </a:r>
                    </a:p>
                  </a:txBody>
                  <a:tcPr marL="9525" marR="9525" marT="9525" marB="0" anchor="b"/>
                </a:tc>
                <a:extLst>
                  <a:ext uri="{0D108BD9-81ED-4DB2-BD59-A6C34878D82A}">
                    <a16:rowId xmlns:a16="http://schemas.microsoft.com/office/drawing/2014/main" val="974468846"/>
                  </a:ext>
                </a:extLst>
              </a:tr>
              <a:tr h="370840">
                <a:tc>
                  <a:txBody>
                    <a:bodyPr/>
                    <a:lstStyle/>
                    <a:p>
                      <a:pPr algn="ctr" fontAlgn="b"/>
                      <a:r>
                        <a:rPr lang="en-US" sz="1800" b="0" i="0" u="none" strike="noStrike" dirty="0">
                          <a:solidFill>
                            <a:srgbClr val="000000"/>
                          </a:solidFill>
                          <a:effectLst/>
                          <a:latin typeface="+mn-lt"/>
                        </a:rPr>
                        <a:t>10</a:t>
                      </a:r>
                    </a:p>
                  </a:txBody>
                  <a:tcPr marL="9525" marR="9525" marT="9525" marB="0" anchor="b"/>
                </a:tc>
                <a:tc>
                  <a:txBody>
                    <a:bodyPr/>
                    <a:lstStyle/>
                    <a:p>
                      <a:pPr algn="l" fontAlgn="b"/>
                      <a:r>
                        <a:rPr lang="en-US" sz="1800" b="0" i="0" u="none" strike="noStrike" dirty="0">
                          <a:solidFill>
                            <a:srgbClr val="000000"/>
                          </a:solidFill>
                          <a:effectLst/>
                          <a:latin typeface="+mn-lt"/>
                        </a:rPr>
                        <a:t>Washington</a:t>
                      </a:r>
                    </a:p>
                  </a:txBody>
                  <a:tcPr marL="9525" marR="9525" marT="9525" marB="0" anchor="b"/>
                </a:tc>
                <a:tc>
                  <a:txBody>
                    <a:bodyPr/>
                    <a:lstStyle/>
                    <a:p>
                      <a:pPr algn="r" fontAlgn="b"/>
                      <a:r>
                        <a:rPr lang="en-US" sz="1800" b="0" i="0" u="none" strike="noStrike" dirty="0">
                          <a:solidFill>
                            <a:srgbClr val="000000"/>
                          </a:solidFill>
                          <a:effectLst/>
                          <a:latin typeface="+mn-lt"/>
                        </a:rPr>
                        <a:t>8,042</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23</a:t>
                      </a:r>
                    </a:p>
                  </a:txBody>
                  <a:tcPr marL="9525" marR="9525" marT="9525" marB="0" anchor="b"/>
                </a:tc>
                <a:tc>
                  <a:txBody>
                    <a:bodyPr/>
                    <a:lstStyle/>
                    <a:p>
                      <a:pPr algn="l" fontAlgn="b"/>
                      <a:r>
                        <a:rPr lang="en-US" sz="1800" b="0" i="0" u="none" strike="noStrike" dirty="0">
                          <a:solidFill>
                            <a:srgbClr val="000000"/>
                          </a:solidFill>
                          <a:effectLst/>
                          <a:latin typeface="+mn-lt"/>
                        </a:rPr>
                        <a:t>Wisconsin</a:t>
                      </a:r>
                    </a:p>
                  </a:txBody>
                  <a:tcPr marL="9525" marR="9525" marT="9525" marB="0" anchor="b"/>
                </a:tc>
                <a:tc>
                  <a:txBody>
                    <a:bodyPr/>
                    <a:lstStyle/>
                    <a:p>
                      <a:pPr algn="r" fontAlgn="b"/>
                      <a:r>
                        <a:rPr lang="en-US" sz="1800" b="0" i="0" u="none" strike="noStrike" dirty="0">
                          <a:solidFill>
                            <a:srgbClr val="000000"/>
                          </a:solidFill>
                          <a:effectLst/>
                          <a:latin typeface="+mn-lt"/>
                        </a:rPr>
                        <a:t>1,521</a:t>
                      </a:r>
                    </a:p>
                  </a:txBody>
                  <a:tcPr marL="9525" marR="9525" marT="9525" marB="0" anchor="b"/>
                </a:tc>
                <a:extLst>
                  <a:ext uri="{0D108BD9-81ED-4DB2-BD59-A6C34878D82A}">
                    <a16:rowId xmlns:a16="http://schemas.microsoft.com/office/drawing/2014/main" val="654417146"/>
                  </a:ext>
                </a:extLst>
              </a:tr>
              <a:tr h="370840">
                <a:tc>
                  <a:txBody>
                    <a:bodyPr/>
                    <a:lstStyle/>
                    <a:p>
                      <a:pPr algn="ctr" fontAlgn="b"/>
                      <a:r>
                        <a:rPr lang="en-US" sz="1800" b="0" i="0" u="none" strike="noStrike" dirty="0">
                          <a:solidFill>
                            <a:srgbClr val="000000"/>
                          </a:solidFill>
                          <a:effectLst/>
                          <a:latin typeface="+mn-lt"/>
                        </a:rPr>
                        <a:t>11</a:t>
                      </a:r>
                    </a:p>
                  </a:txBody>
                  <a:tcPr marL="9525" marR="9525" marT="9525" marB="0" anchor="b"/>
                </a:tc>
                <a:tc>
                  <a:txBody>
                    <a:bodyPr/>
                    <a:lstStyle/>
                    <a:p>
                      <a:pPr algn="l" fontAlgn="b"/>
                      <a:r>
                        <a:rPr lang="en-US" sz="1800" b="0" i="0" u="none" strike="noStrike" dirty="0">
                          <a:solidFill>
                            <a:srgbClr val="000000"/>
                          </a:solidFill>
                          <a:effectLst/>
                          <a:latin typeface="+mn-lt"/>
                        </a:rPr>
                        <a:t>Oregon</a:t>
                      </a:r>
                    </a:p>
                  </a:txBody>
                  <a:tcPr marL="9525" marR="9525" marT="9525" marB="0" anchor="b"/>
                </a:tc>
                <a:tc>
                  <a:txBody>
                    <a:bodyPr/>
                    <a:lstStyle/>
                    <a:p>
                      <a:pPr algn="r" fontAlgn="b"/>
                      <a:r>
                        <a:rPr lang="en-US" sz="1800" b="0" i="0" u="none" strike="noStrike" dirty="0">
                          <a:solidFill>
                            <a:srgbClr val="000000"/>
                          </a:solidFill>
                          <a:effectLst/>
                          <a:latin typeface="+mn-lt"/>
                        </a:rPr>
                        <a:t>7,163</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24</a:t>
                      </a:r>
                    </a:p>
                  </a:txBody>
                  <a:tcPr marL="9525" marR="9525" marT="9525" marB="0" anchor="b"/>
                </a:tc>
                <a:tc>
                  <a:txBody>
                    <a:bodyPr/>
                    <a:lstStyle/>
                    <a:p>
                      <a:pPr algn="l" fontAlgn="b"/>
                      <a:r>
                        <a:rPr lang="en-US" sz="1800" b="0" i="0" u="none" strike="noStrike" dirty="0">
                          <a:solidFill>
                            <a:srgbClr val="000000"/>
                          </a:solidFill>
                          <a:effectLst/>
                          <a:latin typeface="+mn-lt"/>
                        </a:rPr>
                        <a:t>West Virginia</a:t>
                      </a:r>
                    </a:p>
                  </a:txBody>
                  <a:tcPr marL="9525" marR="9525" marT="9525" marB="0" anchor="b"/>
                </a:tc>
                <a:tc>
                  <a:txBody>
                    <a:bodyPr/>
                    <a:lstStyle/>
                    <a:p>
                      <a:pPr algn="r" fontAlgn="b"/>
                      <a:r>
                        <a:rPr lang="en-US" sz="1800" b="0" i="0" u="none" strike="noStrike" dirty="0">
                          <a:solidFill>
                            <a:srgbClr val="000000"/>
                          </a:solidFill>
                          <a:effectLst/>
                          <a:latin typeface="+mn-lt"/>
                        </a:rPr>
                        <a:t>1,432</a:t>
                      </a:r>
                    </a:p>
                  </a:txBody>
                  <a:tcPr marL="9525" marR="9525" marT="9525" marB="0" anchor="b"/>
                </a:tc>
                <a:extLst>
                  <a:ext uri="{0D108BD9-81ED-4DB2-BD59-A6C34878D82A}">
                    <a16:rowId xmlns:a16="http://schemas.microsoft.com/office/drawing/2014/main" val="2285646159"/>
                  </a:ext>
                </a:extLst>
              </a:tr>
              <a:tr h="370840">
                <a:tc>
                  <a:txBody>
                    <a:bodyPr/>
                    <a:lstStyle/>
                    <a:p>
                      <a:pPr algn="ctr" fontAlgn="b"/>
                      <a:r>
                        <a:rPr lang="en-US" sz="1800" b="0" i="0" u="none" strike="noStrike" dirty="0">
                          <a:solidFill>
                            <a:srgbClr val="000000"/>
                          </a:solidFill>
                          <a:effectLst/>
                          <a:latin typeface="+mn-lt"/>
                        </a:rPr>
                        <a:t>12</a:t>
                      </a:r>
                    </a:p>
                  </a:txBody>
                  <a:tcPr marL="9525" marR="9525" marT="9525" marB="0" anchor="b"/>
                </a:tc>
                <a:tc>
                  <a:txBody>
                    <a:bodyPr/>
                    <a:lstStyle/>
                    <a:p>
                      <a:pPr algn="l" fontAlgn="b"/>
                      <a:r>
                        <a:rPr lang="en-US" sz="1800" b="0" i="0" u="none" strike="noStrike" dirty="0">
                          <a:solidFill>
                            <a:srgbClr val="000000"/>
                          </a:solidFill>
                          <a:effectLst/>
                          <a:latin typeface="+mn-lt"/>
                        </a:rPr>
                        <a:t>Indiana</a:t>
                      </a:r>
                    </a:p>
                  </a:txBody>
                  <a:tcPr marL="9525" marR="9525" marT="9525" marB="0" anchor="b"/>
                </a:tc>
                <a:tc>
                  <a:txBody>
                    <a:bodyPr/>
                    <a:lstStyle/>
                    <a:p>
                      <a:pPr algn="r" fontAlgn="b"/>
                      <a:r>
                        <a:rPr lang="en-US" sz="1800" b="0" i="0" u="none" strike="noStrike" dirty="0">
                          <a:solidFill>
                            <a:srgbClr val="000000"/>
                          </a:solidFill>
                          <a:effectLst/>
                          <a:latin typeface="+mn-lt"/>
                        </a:rPr>
                        <a:t>4,903</a:t>
                      </a:r>
                    </a:p>
                  </a:txBody>
                  <a:tcPr marL="9525" marR="9525" marT="9525" marB="0" anchor="b"/>
                </a:tc>
                <a:tc>
                  <a:txBody>
                    <a:bodyPr/>
                    <a:lstStyle/>
                    <a:p>
                      <a:endParaRPr lang="en-US" sz="1800" dirty="0">
                        <a:latin typeface="+mn-lt"/>
                      </a:endParaRPr>
                    </a:p>
                  </a:txBody>
                  <a:tcPr>
                    <a:noFill/>
                  </a:tcPr>
                </a:tc>
                <a:tc>
                  <a:txBody>
                    <a:bodyPr/>
                    <a:lstStyle/>
                    <a:p>
                      <a:pPr algn="ctr" fontAlgn="b"/>
                      <a:r>
                        <a:rPr lang="en-US" sz="1800" b="0" i="0" u="none" strike="noStrike" dirty="0">
                          <a:solidFill>
                            <a:srgbClr val="000000"/>
                          </a:solidFill>
                          <a:effectLst/>
                          <a:latin typeface="+mn-lt"/>
                        </a:rPr>
                        <a:t>25</a:t>
                      </a:r>
                    </a:p>
                  </a:txBody>
                  <a:tcPr marL="9525" marR="9525" marT="9525" marB="0" anchor="b"/>
                </a:tc>
                <a:tc>
                  <a:txBody>
                    <a:bodyPr/>
                    <a:lstStyle/>
                    <a:p>
                      <a:pPr algn="l" fontAlgn="b"/>
                      <a:r>
                        <a:rPr lang="en-US" sz="1800" b="0" i="0" u="none" strike="noStrike">
                          <a:solidFill>
                            <a:srgbClr val="000000"/>
                          </a:solidFill>
                          <a:effectLst/>
                          <a:latin typeface="+mn-lt"/>
                        </a:rPr>
                        <a:t>Ohio</a:t>
                      </a:r>
                    </a:p>
                  </a:txBody>
                  <a:tcPr marL="9525" marR="9525" marT="9525" marB="0" anchor="b"/>
                </a:tc>
                <a:tc>
                  <a:txBody>
                    <a:bodyPr/>
                    <a:lstStyle/>
                    <a:p>
                      <a:pPr algn="r" fontAlgn="b"/>
                      <a:r>
                        <a:rPr lang="en-US" sz="1800" b="0" i="0" u="none" strike="noStrike">
                          <a:solidFill>
                            <a:srgbClr val="000000"/>
                          </a:solidFill>
                          <a:effectLst/>
                          <a:latin typeface="+mn-lt"/>
                        </a:rPr>
                        <a:t>1,255</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753873015"/>
                  </a:ext>
                </a:extLst>
              </a:tr>
              <a:tr h="370840">
                <a:tc>
                  <a:txBody>
                    <a:bodyPr/>
                    <a:lstStyle/>
                    <a:p>
                      <a:pPr algn="ctr" fontAlgn="b"/>
                      <a:r>
                        <a:rPr lang="en-US" sz="1800" b="0" i="0" u="none" strike="noStrike" dirty="0">
                          <a:solidFill>
                            <a:srgbClr val="000000"/>
                          </a:solidFill>
                          <a:effectLst/>
                          <a:latin typeface="+mn-lt"/>
                        </a:rPr>
                        <a:t>13</a:t>
                      </a:r>
                    </a:p>
                  </a:txBody>
                  <a:tcPr marL="9525" marR="9525" marT="9525" marB="0" anchor="b"/>
                </a:tc>
                <a:tc>
                  <a:txBody>
                    <a:bodyPr/>
                    <a:lstStyle/>
                    <a:p>
                      <a:pPr algn="l" fontAlgn="b"/>
                      <a:r>
                        <a:rPr lang="en-US" sz="1800" b="0" i="0" u="none" strike="noStrike" dirty="0">
                          <a:solidFill>
                            <a:srgbClr val="000000"/>
                          </a:solidFill>
                          <a:effectLst/>
                          <a:latin typeface="+mn-lt"/>
                        </a:rPr>
                        <a:t>Michigan</a:t>
                      </a:r>
                    </a:p>
                  </a:txBody>
                  <a:tcPr marL="9525" marR="9525" marT="9525" marB="0" anchor="b"/>
                </a:tc>
                <a:tc>
                  <a:txBody>
                    <a:bodyPr/>
                    <a:lstStyle/>
                    <a:p>
                      <a:pPr algn="r" fontAlgn="b"/>
                      <a:r>
                        <a:rPr lang="en-US" sz="1800" b="0" i="0" u="none" strike="noStrike" dirty="0">
                          <a:solidFill>
                            <a:srgbClr val="000000"/>
                          </a:solidFill>
                          <a:effectLst/>
                          <a:latin typeface="+mn-lt"/>
                        </a:rPr>
                        <a:t>4,693</a:t>
                      </a:r>
                    </a:p>
                  </a:txBody>
                  <a:tcPr marL="9525" marR="9525" marT="9525" marB="0" anchor="b"/>
                </a:tc>
                <a:tc>
                  <a:txBody>
                    <a:bodyPr/>
                    <a:lstStyle/>
                    <a:p>
                      <a:endParaRPr lang="en-US" sz="1800" dirty="0">
                        <a:latin typeface="+mn-lt"/>
                      </a:endParaRPr>
                    </a:p>
                  </a:txBody>
                  <a:tcPr>
                    <a:noFill/>
                  </a:tcPr>
                </a:tc>
                <a:tc>
                  <a:txBody>
                    <a:bodyPr/>
                    <a:lstStyle/>
                    <a:p>
                      <a:pPr algn="ctr"/>
                      <a:endParaRPr lang="en-US" sz="1800" dirty="0">
                        <a:latin typeface="+mn-lt"/>
                      </a:endParaRPr>
                    </a:p>
                  </a:txBody>
                  <a:tcPr/>
                </a:tc>
                <a:tc>
                  <a:txBody>
                    <a:bodyPr/>
                    <a:lstStyle/>
                    <a:p>
                      <a:endParaRPr lang="en-US" sz="1800" dirty="0">
                        <a:latin typeface="+mn-lt"/>
                      </a:endParaRPr>
                    </a:p>
                  </a:txBody>
                  <a:tcPr/>
                </a:tc>
                <a:tc>
                  <a:txBody>
                    <a:bodyPr/>
                    <a:lstStyle/>
                    <a:p>
                      <a:endParaRPr lang="en-US" sz="1800" dirty="0">
                        <a:latin typeface="+mn-lt"/>
                      </a:endParaRPr>
                    </a:p>
                  </a:txBody>
                  <a:tcPr/>
                </a:tc>
                <a:extLst>
                  <a:ext uri="{0D108BD9-81ED-4DB2-BD59-A6C34878D82A}">
                    <a16:rowId xmlns:a16="http://schemas.microsoft.com/office/drawing/2014/main" val="3924808855"/>
                  </a:ext>
                </a:extLst>
              </a:tr>
            </a:tbl>
          </a:graphicData>
        </a:graphic>
      </p:graphicFrame>
      <p:sp>
        <p:nvSpPr>
          <p:cNvPr id="8" name="Footer Placeholder 10">
            <a:extLst>
              <a:ext uri="{FF2B5EF4-FFF2-40B4-BE49-F238E27FC236}">
                <a16:creationId xmlns:a16="http://schemas.microsoft.com/office/drawing/2014/main" id="{52D746E7-5DEC-412E-AC34-B8ABBC009C49}"/>
              </a:ext>
            </a:extLst>
          </p:cNvPr>
          <p:cNvSpPr>
            <a:spLocks noGrp="1"/>
          </p:cNvSpPr>
          <p:nvPr>
            <p:ph type="ftr" sz="quarter" idx="13"/>
          </p:nvPr>
        </p:nvSpPr>
        <p:spPr>
          <a:xfrm>
            <a:off x="1443034" y="6431138"/>
            <a:ext cx="2999146" cy="365125"/>
          </a:xfrm>
        </p:spPr>
        <p:txBody>
          <a:bodyPr/>
          <a:lstStyle/>
          <a:p>
            <a:r>
              <a:rPr lang="en-US" dirty="0"/>
              <a:t>Exploring Wind - 2018  ©The NEED Project </a:t>
            </a:r>
          </a:p>
        </p:txBody>
      </p:sp>
    </p:spTree>
    <p:extLst>
      <p:ext uri="{BB962C8B-B14F-4D97-AF65-F5344CB8AC3E}">
        <p14:creationId xmlns:p14="http://schemas.microsoft.com/office/powerpoint/2010/main" val="181686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896" y="101724"/>
            <a:ext cx="10541000" cy="876300"/>
          </a:xfrm>
        </p:spPr>
        <p:txBody>
          <a:bodyPr>
            <a:normAutofit/>
          </a:bodyPr>
          <a:lstStyle/>
          <a:p>
            <a:r>
              <a:rPr lang="en-US" sz="4200" dirty="0"/>
              <a:t>Annual Installed U.S. Wind Power Capacity</a:t>
            </a:r>
          </a:p>
        </p:txBody>
      </p:sp>
      <p:pic>
        <p:nvPicPr>
          <p:cNvPr id="4" name="Picture 3">
            <a:extLst>
              <a:ext uri="{FF2B5EF4-FFF2-40B4-BE49-F238E27FC236}">
                <a16:creationId xmlns:a16="http://schemas.microsoft.com/office/drawing/2014/main" id="{273EA0C9-2400-465F-8DD3-CA4C37954F36}"/>
              </a:ext>
            </a:extLst>
          </p:cNvPr>
          <p:cNvPicPr>
            <a:picLocks noChangeAspect="1"/>
          </p:cNvPicPr>
          <p:nvPr/>
        </p:nvPicPr>
        <p:blipFill rotWithShape="1">
          <a:blip r:embed="rId3"/>
          <a:srcRect l="11828" t="8776" r="15939" b="5324"/>
          <a:stretch/>
        </p:blipFill>
        <p:spPr>
          <a:xfrm>
            <a:off x="1106769" y="1071537"/>
            <a:ext cx="8314424" cy="5315000"/>
          </a:xfrm>
          <a:prstGeom prst="rect">
            <a:avLst/>
          </a:prstGeom>
        </p:spPr>
      </p:pic>
      <p:sp>
        <p:nvSpPr>
          <p:cNvPr id="10" name="Rectangle 9">
            <a:extLst>
              <a:ext uri="{FF2B5EF4-FFF2-40B4-BE49-F238E27FC236}">
                <a16:creationId xmlns:a16="http://schemas.microsoft.com/office/drawing/2014/main" id="{45570710-2692-4977-85BB-7A2782A07192}"/>
              </a:ext>
            </a:extLst>
          </p:cNvPr>
          <p:cNvSpPr/>
          <p:nvPr/>
        </p:nvSpPr>
        <p:spPr>
          <a:xfrm>
            <a:off x="0" y="6581001"/>
            <a:ext cx="8207022" cy="276999"/>
          </a:xfrm>
          <a:prstGeom prst="rect">
            <a:avLst/>
          </a:prstGeom>
        </p:spPr>
        <p:txBody>
          <a:bodyPr wrap="square">
            <a:spAutoFit/>
          </a:bodyPr>
          <a:lstStyle/>
          <a:p>
            <a:r>
              <a:rPr lang="en-US" sz="1200" dirty="0"/>
              <a:t>American Wind Energy Association  |  U.S. Wind Industry Second Quarter 2018 Market Report  |  Public Version </a:t>
            </a:r>
          </a:p>
        </p:txBody>
      </p:sp>
    </p:spTree>
    <p:extLst>
      <p:ext uri="{BB962C8B-B14F-4D97-AF65-F5344CB8AC3E}">
        <p14:creationId xmlns:p14="http://schemas.microsoft.com/office/powerpoint/2010/main" val="3679556459"/>
      </p:ext>
    </p:extLst>
  </p:cSld>
  <p:clrMapOvr>
    <a:masterClrMapping/>
  </p:clrMapOvr>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NewTemp2017</Template>
  <TotalTime>427</TotalTime>
  <Words>3382</Words>
  <Application>Microsoft Office PowerPoint</Application>
  <PresentationFormat>Widescreen</PresentationFormat>
  <Paragraphs>419</Paragraphs>
  <Slides>31</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Franklin Gothic Book</vt:lpstr>
      <vt:lpstr>Myriad Pro</vt:lpstr>
      <vt:lpstr>Times New Roman</vt:lpstr>
      <vt:lpstr>NewTemp2017</vt:lpstr>
      <vt:lpstr>Exploring Wind Energy</vt:lpstr>
      <vt:lpstr>What Makes Wind</vt:lpstr>
      <vt:lpstr>Global Wind Patterns</vt:lpstr>
      <vt:lpstr>History of Wind Energy</vt:lpstr>
      <vt:lpstr>Why Wind Energy?</vt:lpstr>
      <vt:lpstr>Renewable Electric Capacity Worldwide</vt:lpstr>
      <vt:lpstr>U.S. Electricity Generation from Non-Hydro Renewables</vt:lpstr>
      <vt:lpstr>Top Wind Power Producing States, 2016</vt:lpstr>
      <vt:lpstr>Annual Installed U.S. Wind Power Capacity</vt:lpstr>
      <vt:lpstr>Installed Wind Capacities |1999-Present</vt:lpstr>
      <vt:lpstr>Wind Energy Potential by State</vt:lpstr>
      <vt:lpstr>U.S. Wind Resource Map</vt:lpstr>
      <vt:lpstr>Transmission Challenges</vt:lpstr>
      <vt:lpstr>China Leads the World in Wind Capacity</vt:lpstr>
      <vt:lpstr>Why Such Growth? …costs are low!</vt:lpstr>
      <vt:lpstr>Modern Wind Turbines</vt:lpstr>
      <vt:lpstr>Vertical-Axis Turbines</vt:lpstr>
      <vt:lpstr>Horizontal-Axis Wind Turbines</vt:lpstr>
      <vt:lpstr>Large Wind Turbines</vt:lpstr>
      <vt:lpstr>PowerPoint Presentation</vt:lpstr>
      <vt:lpstr>PowerPoint Presentation</vt:lpstr>
      <vt:lpstr>Installation of Wind Turbines</vt:lpstr>
      <vt:lpstr>Wind Turbine Perspective</vt:lpstr>
      <vt:lpstr>Wind Farms</vt:lpstr>
      <vt:lpstr>Offshore Wind Farms</vt:lpstr>
      <vt:lpstr>Residential Wind Systems and Net Metering</vt:lpstr>
      <vt:lpstr>Potential Impacts and Issues </vt:lpstr>
      <vt:lpstr>PowerPoint Presentation</vt:lpstr>
      <vt:lpstr>Wildlife Impacts</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Wind Energy</dc:title>
  <dc:creator>Yvonne Cramer</dc:creator>
  <cp:lastModifiedBy>Kim Swan</cp:lastModifiedBy>
  <cp:revision>44</cp:revision>
  <cp:lastPrinted>2019-01-18T21:56:50Z</cp:lastPrinted>
  <dcterms:created xsi:type="dcterms:W3CDTF">2017-01-23T15:28:58Z</dcterms:created>
  <dcterms:modified xsi:type="dcterms:W3CDTF">2019-02-06T18:09:44Z</dcterms:modified>
</cp:coreProperties>
</file>