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70" r:id="rId5"/>
    <p:sldId id="258" r:id="rId6"/>
    <p:sldId id="259" r:id="rId7"/>
    <p:sldId id="262" r:id="rId8"/>
    <p:sldId id="271" r:id="rId9"/>
    <p:sldId id="260" r:id="rId10"/>
    <p:sldId id="269" r:id="rId11"/>
    <p:sldId id="264" r:id="rId12"/>
    <p:sldId id="263" r:id="rId13"/>
    <p:sldId id="272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4C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3549" y="1618012"/>
            <a:ext cx="9168071" cy="52578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PT_Heade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45"/>
          <a:stretch/>
        </p:blipFill>
        <p:spPr>
          <a:xfrm>
            <a:off x="0" y="12700"/>
            <a:ext cx="2446485" cy="1587500"/>
          </a:xfrm>
          <a:prstGeom prst="rect">
            <a:avLst/>
          </a:prstGeom>
        </p:spPr>
      </p:pic>
      <p:pic>
        <p:nvPicPr>
          <p:cNvPr id="11" name="Picture 10" descr="PPT_GraphicLine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9" y="3060700"/>
            <a:ext cx="6705600" cy="26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544" y="3496733"/>
            <a:ext cx="5056840" cy="633270"/>
          </a:xfrm>
        </p:spPr>
        <p:txBody>
          <a:bodyPr anchor="t">
            <a:normAutofit/>
          </a:bodyPr>
          <a:lstStyle>
            <a:lvl1pPr algn="l">
              <a:defRPr sz="4400" b="1" i="0" cap="all" baseline="0">
                <a:solidFill>
                  <a:schemeClr val="bg1"/>
                </a:solidFill>
                <a:latin typeface="Berthold Akzidenz Grotesk BE"/>
              </a:defRPr>
            </a:lvl1pPr>
          </a:lstStyle>
          <a:p>
            <a:r>
              <a:rPr lang="en-US" dirty="0"/>
              <a:t>PROJECT TITLE</a:t>
            </a:r>
          </a:p>
        </p:txBody>
      </p:sp>
      <p:pic>
        <p:nvPicPr>
          <p:cNvPr id="12" name="Picture 11" descr="PPT_GraphicLine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85" y="4894872"/>
            <a:ext cx="6705600" cy="2667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50544" y="4138470"/>
            <a:ext cx="5056840" cy="441997"/>
          </a:xfr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cap="all" baseline="0">
                <a:solidFill>
                  <a:schemeClr val="bg1"/>
                </a:solidFill>
                <a:latin typeface="Berthold Akzidenz Grotesk B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   DATE</a:t>
            </a:r>
          </a:p>
        </p:txBody>
      </p:sp>
    </p:spTree>
    <p:extLst>
      <p:ext uri="{BB962C8B-B14F-4D97-AF65-F5344CB8AC3E}">
        <p14:creationId xmlns:p14="http://schemas.microsoft.com/office/powerpoint/2010/main" val="122152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5A4CF"/>
                </a:solidFill>
                <a:latin typeface="Akzidenz Grotesk BE"/>
                <a:cs typeface="Akzidenz Grotesk BE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PPT_Footer.eps">
            <a:extLst>
              <a:ext uri="{FF2B5EF4-FFF2-40B4-BE49-F238E27FC236}">
                <a16:creationId xmlns:a16="http://schemas.microsoft.com/office/drawing/2014/main" id="{5ECDCE71-2673-47E7-896B-3CB14706D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169" b="-29310"/>
          <a:stretch/>
        </p:blipFill>
        <p:spPr>
          <a:xfrm>
            <a:off x="0" y="6381750"/>
            <a:ext cx="4758267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6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45A4CF"/>
                </a:solidFill>
                <a:latin typeface="Akzidenz Grotesk BE"/>
                <a:cs typeface="Akzidenz Grotesk BE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PPT_Footer.eps">
            <a:extLst>
              <a:ext uri="{FF2B5EF4-FFF2-40B4-BE49-F238E27FC236}">
                <a16:creationId xmlns:a16="http://schemas.microsoft.com/office/drawing/2014/main" id="{8FCEAFC6-99F1-45F5-8BEE-14B4E23EE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169" b="-29310"/>
          <a:stretch/>
        </p:blipFill>
        <p:spPr>
          <a:xfrm>
            <a:off x="0" y="6381750"/>
            <a:ext cx="4758267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2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178300" cy="512762"/>
          </a:xfrm>
        </p:spPr>
        <p:txBody>
          <a:bodyPr anchor="t">
            <a:normAutofit/>
          </a:bodyPr>
          <a:lstStyle>
            <a:lvl1pPr algn="l">
              <a:defRPr sz="2400" b="0" i="0">
                <a:solidFill>
                  <a:srgbClr val="45A4CF"/>
                </a:solidFill>
                <a:latin typeface="Akzidenz Grotesk BE Bold"/>
                <a:cs typeface="Akzidenz Grotesk BE Bold"/>
              </a:defRPr>
            </a:lvl1pPr>
          </a:lstStyle>
          <a:p>
            <a:pPr marL="0" indent="0"/>
            <a:r>
              <a:rPr lang="en-US" sz="2400" dirty="0">
                <a:solidFill>
                  <a:srgbClr val="00AEEF"/>
                </a:solidFill>
                <a:latin typeface="Akzidenz Grotesk BE Bold"/>
                <a:cs typeface="Akzidenz Grotesk BE Bold"/>
              </a:rPr>
              <a:t>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PT_Foote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169" b="-29310"/>
          <a:stretch/>
        </p:blipFill>
        <p:spPr>
          <a:xfrm>
            <a:off x="0" y="6381750"/>
            <a:ext cx="4758267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45A4CF"/>
                </a:solidFill>
                <a:latin typeface="Akzidenz Grotesk BE"/>
                <a:cs typeface="Akzidenz Grotesk BE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45A4CF"/>
                </a:solidFill>
                <a:latin typeface="Akzidenz Grotesk BE"/>
                <a:cs typeface="Akzidenz Grotesk B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PROJECT TITLE</a:t>
            </a:r>
          </a:p>
        </p:txBody>
      </p:sp>
      <p:pic>
        <p:nvPicPr>
          <p:cNvPr id="5" name="Picture 4" descr="PPT_Footer.eps">
            <a:extLst>
              <a:ext uri="{FF2B5EF4-FFF2-40B4-BE49-F238E27FC236}">
                <a16:creationId xmlns:a16="http://schemas.microsoft.com/office/drawing/2014/main" id="{C40B2427-CA56-4B9D-A720-DDAD846B6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169" b="-29310"/>
          <a:stretch/>
        </p:blipFill>
        <p:spPr>
          <a:xfrm>
            <a:off x="0" y="6381750"/>
            <a:ext cx="4758267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1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45A4CF"/>
                </a:solidFill>
                <a:latin typeface="Akzidenz Grotesk BE"/>
                <a:cs typeface="Akzidenz Grotesk BE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PPT_Footer.eps">
            <a:extLst>
              <a:ext uri="{FF2B5EF4-FFF2-40B4-BE49-F238E27FC236}">
                <a16:creationId xmlns:a16="http://schemas.microsoft.com/office/drawing/2014/main" id="{7E0B9352-0DA6-457A-914F-1436931B4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169" b="-29310"/>
          <a:stretch/>
        </p:blipFill>
        <p:spPr>
          <a:xfrm>
            <a:off x="0" y="6381750"/>
            <a:ext cx="4758267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5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5A4CF"/>
                </a:solidFill>
                <a:latin typeface="Akzidenz Grotesk BE"/>
                <a:cs typeface="Akzidenz Grotesk BE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PPT_Footer.eps">
            <a:extLst>
              <a:ext uri="{FF2B5EF4-FFF2-40B4-BE49-F238E27FC236}">
                <a16:creationId xmlns:a16="http://schemas.microsoft.com/office/drawing/2014/main" id="{A7E0328E-AC64-41DC-8507-904061D8D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169" b="-29310"/>
          <a:stretch/>
        </p:blipFill>
        <p:spPr>
          <a:xfrm>
            <a:off x="0" y="6381750"/>
            <a:ext cx="4758267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9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5A4CF"/>
                </a:solidFill>
                <a:latin typeface="Akzidenz Grotesk BE"/>
                <a:cs typeface="Akzidenz Grotesk BE"/>
              </a:defRPr>
            </a:lvl1pPr>
          </a:lstStyle>
          <a:p>
            <a:r>
              <a:rPr lang="en-US" dirty="0"/>
              <a:t>PAGE TITLE</a:t>
            </a:r>
          </a:p>
        </p:txBody>
      </p:sp>
      <p:pic>
        <p:nvPicPr>
          <p:cNvPr id="4" name="Picture 3" descr="PPT_Footer.eps">
            <a:extLst>
              <a:ext uri="{FF2B5EF4-FFF2-40B4-BE49-F238E27FC236}">
                <a16:creationId xmlns:a16="http://schemas.microsoft.com/office/drawing/2014/main" id="{0D20B9C3-0530-4168-8C88-6146B6B65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169" b="-29310"/>
          <a:stretch/>
        </p:blipFill>
        <p:spPr>
          <a:xfrm>
            <a:off x="0" y="6381750"/>
            <a:ext cx="4758267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Footer.eps">
            <a:extLst>
              <a:ext uri="{FF2B5EF4-FFF2-40B4-BE49-F238E27FC236}">
                <a16:creationId xmlns:a16="http://schemas.microsoft.com/office/drawing/2014/main" id="{6D5E8020-0D65-46B7-B019-32C637A0B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169" b="-29310"/>
          <a:stretch/>
        </p:blipFill>
        <p:spPr>
          <a:xfrm>
            <a:off x="0" y="6381750"/>
            <a:ext cx="4758267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8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PPT_Footer.eps">
            <a:extLst>
              <a:ext uri="{FF2B5EF4-FFF2-40B4-BE49-F238E27FC236}">
                <a16:creationId xmlns:a16="http://schemas.microsoft.com/office/drawing/2014/main" id="{F2EBEEA6-E894-462B-B63F-0A17847DA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169" b="-29310"/>
          <a:stretch/>
        </p:blipFill>
        <p:spPr>
          <a:xfrm>
            <a:off x="0" y="6381750"/>
            <a:ext cx="4758267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2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PPT_Footer.eps">
            <a:extLst>
              <a:ext uri="{FF2B5EF4-FFF2-40B4-BE49-F238E27FC236}">
                <a16:creationId xmlns:a16="http://schemas.microsoft.com/office/drawing/2014/main" id="{2190AC2A-A41C-4CFF-A9DC-613EF6CCF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169" b="-29310"/>
          <a:stretch/>
        </p:blipFill>
        <p:spPr>
          <a:xfrm>
            <a:off x="0" y="6381750"/>
            <a:ext cx="4758267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FCC8-4AE7-A749-958A-EEB49E5A0F0C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.org/esp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.org/curriculumcorrelations" TargetMode="External"/><Relationship Id="rId2" Type="http://schemas.openxmlformats.org/officeDocument/2006/relationships/hyperlink" Target="https://shop.need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hop.need.org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NEEDProjec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need.org/awesomeextra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0544" y="3496733"/>
            <a:ext cx="505684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</a:t>
            </a:r>
            <a:br>
              <a:rPr lang="en-US" dirty="0"/>
            </a:br>
            <a:r>
              <a:rPr lang="en-US" dirty="0"/>
              <a:t>2022-2023 Program</a:t>
            </a:r>
          </a:p>
        </p:txBody>
      </p:sp>
    </p:spTree>
    <p:extLst>
      <p:ext uri="{BB962C8B-B14F-4D97-AF65-F5344CB8AC3E}">
        <p14:creationId xmlns:p14="http://schemas.microsoft.com/office/powerpoint/2010/main" val="356519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ECF4-19AB-4464-9D47-6C6D0281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194165"/>
            <a:ext cx="7298267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Energy Fair Kit – What’s Inside?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D6321-C117-41BB-81D0-3D36B30BC2A1}"/>
              </a:ext>
            </a:extLst>
          </p:cNvPr>
          <p:cNvSpPr txBox="1"/>
          <p:nvPr/>
        </p:nvSpPr>
        <p:spPr>
          <a:xfrm>
            <a:off x="203200" y="1219200"/>
            <a:ext cx="7948085" cy="4616648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sz="1400" b="0" i="0" u="none" strike="noStrike" baseline="0" dirty="0">
                <a:latin typeface="Arial" panose="020B0604020202020204" pitchFamily="34" charset="0"/>
              </a:rPr>
              <a:t>•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Seven Games from </a:t>
            </a:r>
            <a:r>
              <a:rPr lang="en-US" sz="1400" b="1" i="0" u="none" strike="noStrike" baseline="0" dirty="0">
                <a:solidFill>
                  <a:srgbClr val="96C93B"/>
                </a:solidFill>
                <a:latin typeface="Arial" panose="020B0604020202020204" pitchFamily="34" charset="0"/>
              </a:rPr>
              <a:t>NEED’s Energy Carnival </a:t>
            </a:r>
            <a:endParaRPr lang="en-US" sz="1400" b="0" i="0" u="none" strike="noStrike" baseline="0" dirty="0">
              <a:solidFill>
                <a:srgbClr val="96C93B"/>
              </a:solidFill>
              <a:latin typeface="Arial" panose="020B0604020202020204" pitchFamily="34" charset="0"/>
            </a:endParaRPr>
          </a:p>
          <a:p>
            <a:endParaRPr lang="en-US" sz="1400" b="0" i="0" u="none" strike="noStrike" baseline="0" dirty="0">
              <a:solidFill>
                <a:srgbClr val="96C93B"/>
              </a:solidFill>
              <a:latin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1400" b="1" i="0" u="none" strike="noStrike" baseline="0" dirty="0">
                <a:solidFill>
                  <a:srgbClr val="F09F51"/>
                </a:solidFill>
                <a:latin typeface="Arial" panose="020B0604020202020204" pitchFamily="34" charset="0"/>
              </a:rPr>
              <a:t>Facts of Light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station and information that includes light bulb comparisons for students and those attending the Energy Fair </a:t>
            </a:r>
          </a:p>
          <a:p>
            <a:endParaRPr lang="en-US" sz="1400" b="0" i="0" u="none" strike="noStrike" baseline="0" dirty="0">
              <a:solidFill>
                <a:srgbClr val="535459"/>
              </a:solidFill>
              <a:latin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1400" b="1" i="0" u="none" strike="noStrike" baseline="0" dirty="0">
                <a:solidFill>
                  <a:srgbClr val="05A7DF"/>
                </a:solidFill>
                <a:latin typeface="Arial" panose="020B0604020202020204" pitchFamily="34" charset="0"/>
              </a:rPr>
              <a:t>Energy House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– Lessons for a small group of students to build and demonstrate an energy efficient home. </a:t>
            </a:r>
          </a:p>
          <a:p>
            <a:endParaRPr lang="en-US" sz="1400" b="0" i="0" u="none" strike="noStrike" baseline="0" dirty="0">
              <a:solidFill>
                <a:srgbClr val="535459"/>
              </a:solidFill>
              <a:latin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1400" b="1" i="0" u="none" strike="noStrike" baseline="0" dirty="0">
                <a:solidFill>
                  <a:srgbClr val="96C93B"/>
                </a:solidFill>
                <a:latin typeface="Arial" panose="020B0604020202020204" pitchFamily="34" charset="0"/>
              </a:rPr>
              <a:t>Energy Linked In Designs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– Students will create Linked In pages for themselves using career information from all partners in order to learn more about natural gas, electric power, refining, petroleum, nuclear, renewables and more. </a:t>
            </a:r>
          </a:p>
          <a:p>
            <a:endParaRPr lang="en-US" sz="1400" b="0" i="0" u="none" strike="noStrike" baseline="0" dirty="0">
              <a:solidFill>
                <a:srgbClr val="535459"/>
              </a:solidFill>
              <a:latin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1400" b="1" i="0" u="none" strike="noStrike" baseline="0" dirty="0">
                <a:solidFill>
                  <a:srgbClr val="F09F51"/>
                </a:solidFill>
                <a:latin typeface="Arial" panose="020B0604020202020204" pitchFamily="34" charset="0"/>
              </a:rPr>
              <a:t>Energy Safety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– Students will create exhibits safety information from all partners in order to learn more about safety in electric power, natural gas and the workplace. </a:t>
            </a:r>
            <a:endParaRPr lang="en-US" sz="1400" dirty="0">
              <a:solidFill>
                <a:srgbClr val="535459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465229-4A19-43DE-92B5-227BA3EA7872}"/>
              </a:ext>
            </a:extLst>
          </p:cNvPr>
          <p:cNvSpPr txBox="1"/>
          <p:nvPr/>
        </p:nvSpPr>
        <p:spPr>
          <a:xfrm>
            <a:off x="4455583" y="1217229"/>
            <a:ext cx="4593166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1400" b="1" i="0" u="none" strike="noStrike" baseline="0" dirty="0">
                <a:solidFill>
                  <a:srgbClr val="05A7DF"/>
                </a:solidFill>
                <a:latin typeface="Arial" panose="020B0604020202020204" pitchFamily="34" charset="0"/>
              </a:rPr>
              <a:t>Energy Conservation Contract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– Students will complete this activity with their family and will create an exhibit for the Energy Fair to have attendees complete the contract as well. </a:t>
            </a:r>
          </a:p>
          <a:p>
            <a:endParaRPr lang="en-US" sz="1400" b="0" i="0" u="none" strike="noStrike" baseline="0" dirty="0">
              <a:solidFill>
                <a:srgbClr val="535459"/>
              </a:solidFill>
              <a:latin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• </a:t>
            </a:r>
            <a:r>
              <a:rPr lang="en-US" sz="1400" b="1" i="0" u="none" strike="noStrike" baseline="0" dirty="0">
                <a:solidFill>
                  <a:srgbClr val="96C93B"/>
                </a:solidFill>
                <a:latin typeface="Arial" panose="020B0604020202020204" pitchFamily="34" charset="0"/>
              </a:rPr>
              <a:t>Energy Information Exhibits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– Students will create informational exhibits for attendees to tour. Topics will include: </a:t>
            </a:r>
          </a:p>
          <a:p>
            <a:r>
              <a:rPr lang="en-US" sz="1400" b="0" i="0" u="none" strike="noStrike" baseline="0" dirty="0">
                <a:solidFill>
                  <a:srgbClr val="535459"/>
                </a:solidFill>
                <a:latin typeface="Courier New" panose="02070309020205020404" pitchFamily="49" charset="0"/>
              </a:rPr>
              <a:t>o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Energy Efficiency and Conservation </a:t>
            </a:r>
          </a:p>
          <a:p>
            <a:r>
              <a:rPr lang="en-US" sz="1400" b="0" i="0" u="none" strike="noStrike" baseline="0" dirty="0">
                <a:solidFill>
                  <a:srgbClr val="535459"/>
                </a:solidFill>
                <a:latin typeface="Courier New" panose="02070309020205020404" pitchFamily="49" charset="0"/>
              </a:rPr>
              <a:t>o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Nuclear Energy </a:t>
            </a:r>
          </a:p>
          <a:p>
            <a:r>
              <a:rPr lang="en-US" sz="1400" b="0" i="0" u="none" strike="noStrike" baseline="0" dirty="0">
                <a:solidFill>
                  <a:srgbClr val="535459"/>
                </a:solidFill>
                <a:latin typeface="Courier New" panose="02070309020205020404" pitchFamily="49" charset="0"/>
              </a:rPr>
              <a:t>o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Petroleum </a:t>
            </a:r>
          </a:p>
          <a:p>
            <a:r>
              <a:rPr lang="en-US" sz="1400" b="0" i="0" u="none" strike="noStrike" baseline="0" dirty="0">
                <a:solidFill>
                  <a:srgbClr val="535459"/>
                </a:solidFill>
                <a:latin typeface="Courier New" panose="02070309020205020404" pitchFamily="49" charset="0"/>
              </a:rPr>
              <a:t>o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Natural Gas </a:t>
            </a:r>
          </a:p>
          <a:p>
            <a:r>
              <a:rPr lang="en-US" sz="1400" b="0" i="0" u="none" strike="noStrike" baseline="0" dirty="0">
                <a:solidFill>
                  <a:srgbClr val="535459"/>
                </a:solidFill>
                <a:latin typeface="Courier New" panose="02070309020205020404" pitchFamily="49" charset="0"/>
              </a:rPr>
              <a:t>o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Transportation Fuels </a:t>
            </a:r>
          </a:p>
          <a:p>
            <a:r>
              <a:rPr lang="en-US" sz="1400" b="0" i="0" u="none" strike="noStrike" baseline="0" dirty="0">
                <a:solidFill>
                  <a:srgbClr val="535459"/>
                </a:solidFill>
                <a:latin typeface="Courier New" panose="02070309020205020404" pitchFamily="49" charset="0"/>
              </a:rPr>
              <a:t>o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Electricity </a:t>
            </a:r>
          </a:p>
          <a:p>
            <a:r>
              <a:rPr lang="en-US" sz="1400" b="0" i="0" u="none" strike="noStrike" baseline="0" dirty="0">
                <a:solidFill>
                  <a:srgbClr val="535459"/>
                </a:solidFill>
                <a:latin typeface="Courier New" panose="02070309020205020404" pitchFamily="49" charset="0"/>
              </a:rPr>
              <a:t>o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Heating and Cooling </a:t>
            </a:r>
          </a:p>
          <a:p>
            <a:r>
              <a:rPr lang="en-US" sz="1400" b="0" i="0" u="none" strike="noStrike" baseline="0" dirty="0">
                <a:solidFill>
                  <a:srgbClr val="535459"/>
                </a:solidFill>
                <a:latin typeface="Courier New" panose="02070309020205020404" pitchFamily="49" charset="0"/>
              </a:rPr>
              <a:t>o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Hot Water Heating </a:t>
            </a:r>
          </a:p>
          <a:p>
            <a:r>
              <a:rPr lang="en-US" sz="1400" b="0" i="0" u="none" strike="noStrike" baseline="0" dirty="0">
                <a:solidFill>
                  <a:srgbClr val="535459"/>
                </a:solidFill>
                <a:latin typeface="Courier New" panose="02070309020205020404" pitchFamily="49" charset="0"/>
              </a:rPr>
              <a:t>o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Lighting </a:t>
            </a:r>
          </a:p>
          <a:p>
            <a:r>
              <a:rPr lang="en-US" sz="1400" b="0" i="0" u="none" strike="noStrike" baseline="0" dirty="0">
                <a:solidFill>
                  <a:srgbClr val="535459"/>
                </a:solidFill>
                <a:latin typeface="Courier New" panose="02070309020205020404" pitchFamily="49" charset="0"/>
              </a:rPr>
              <a:t>o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Wind </a:t>
            </a:r>
          </a:p>
          <a:p>
            <a:r>
              <a:rPr lang="en-US" sz="1400" b="0" i="0" u="none" strike="noStrike" baseline="0" dirty="0">
                <a:solidFill>
                  <a:srgbClr val="535459"/>
                </a:solidFill>
                <a:latin typeface="Courier New" panose="02070309020205020404" pitchFamily="49" charset="0"/>
              </a:rPr>
              <a:t>o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Solar </a:t>
            </a:r>
          </a:p>
          <a:p>
            <a:r>
              <a:rPr lang="en-US" sz="1400" b="0" i="0" u="none" strike="noStrike" baseline="0" dirty="0">
                <a:solidFill>
                  <a:srgbClr val="535459"/>
                </a:solidFill>
                <a:latin typeface="Courier New" panose="02070309020205020404" pitchFamily="49" charset="0"/>
              </a:rPr>
              <a:t>o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Plug Loads </a:t>
            </a:r>
          </a:p>
          <a:p>
            <a:endParaRPr lang="en-US" sz="1400" b="0" i="0" u="none" strike="noStrike" baseline="0" dirty="0">
              <a:solidFill>
                <a:srgbClr val="535459"/>
              </a:solidFill>
              <a:latin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1400" b="1" i="0" u="none" strike="noStrike" baseline="0" dirty="0">
                <a:solidFill>
                  <a:srgbClr val="F09F51"/>
                </a:solidFill>
                <a:latin typeface="Arial" panose="020B0604020202020204" pitchFamily="34" charset="0"/>
              </a:rPr>
              <a:t>Bumper Stumpers </a:t>
            </a:r>
            <a:r>
              <a:rPr lang="en-US" sz="1400" b="0" i="0" u="none" strike="noStrike" baseline="0" dirty="0">
                <a:solidFill>
                  <a:srgbClr val="535459"/>
                </a:solidFill>
                <a:latin typeface="Arial" panose="020B0604020202020204" pitchFamily="34" charset="0"/>
              </a:rPr>
              <a:t>– A NEED game to unscramble energy “vanity plates” </a:t>
            </a:r>
          </a:p>
        </p:txBody>
      </p:sp>
    </p:spTree>
    <p:extLst>
      <p:ext uri="{BB962C8B-B14F-4D97-AF65-F5344CB8AC3E}">
        <p14:creationId xmlns:p14="http://schemas.microsoft.com/office/powerpoint/2010/main" val="95683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ECF4-19AB-4464-9D47-6C6D0281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Mini-Grant Application - </a:t>
            </a:r>
            <a:r>
              <a:rPr lang="en-US" sz="3600" i="1" dirty="0"/>
              <a:t>Optional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24B30-68B5-4C0F-9908-A61982F3178D}"/>
              </a:ext>
            </a:extLst>
          </p:cNvPr>
          <p:cNvSpPr txBox="1">
            <a:spLocks/>
          </p:cNvSpPr>
          <p:nvPr/>
        </p:nvSpPr>
        <p:spPr>
          <a:xfrm>
            <a:off x="292100" y="1633366"/>
            <a:ext cx="8559800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300" dirty="0"/>
              <a:t>An opportunity to request up to $400 in additional classroom grant funds for field trips, supplies, or other resources specific to engaging students in the ESP Program.</a:t>
            </a: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NEED will email you a link to apply. </a:t>
            </a:r>
            <a:br>
              <a:rPr lang="en-US" sz="2300" dirty="0"/>
            </a:br>
            <a:endParaRPr lang="en-US" sz="2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Include in your request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Total amount requested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Budget: </a:t>
            </a:r>
            <a:r>
              <a:rPr lang="en-US" sz="2200" dirty="0"/>
              <a:t>List items you would like to purchase including costs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Who you would like the check made out to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School/District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Other school organization such as PTO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Have NEED purchase materials, you provide links to items requesting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200" dirty="0" err="1"/>
              <a:t>Opt</a:t>
            </a:r>
            <a:r>
              <a:rPr lang="en-US" sz="2200" dirty="0"/>
              <a:t> for an Amazon eGift card to be emailed to you (must provide receipts of purchases)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4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ECF4-19AB-4464-9D47-6C6D0281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75" y="425698"/>
            <a:ext cx="637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Educational Energy Audit </a:t>
            </a:r>
            <a:br>
              <a:rPr lang="en-US" dirty="0"/>
            </a:br>
            <a:r>
              <a:rPr lang="en-US" sz="3600" i="1" dirty="0"/>
              <a:t>Optional</a:t>
            </a:r>
            <a:br>
              <a:rPr lang="en-US" dirty="0"/>
            </a:br>
            <a:endParaRPr lang="en-US" sz="2700" dirty="0"/>
          </a:p>
        </p:txBody>
      </p:sp>
      <p:pic>
        <p:nvPicPr>
          <p:cNvPr id="4" name="Picture 3" descr="A picture containing text, table, person, indoor&#10;&#10;Description automatically generated">
            <a:extLst>
              <a:ext uri="{FF2B5EF4-FFF2-40B4-BE49-F238E27FC236}">
                <a16:creationId xmlns:a16="http://schemas.microsoft.com/office/drawing/2014/main" id="{ABE9F4CD-EBE2-4E36-BAF5-5E2426216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580" y="2087032"/>
            <a:ext cx="2771422" cy="2078567"/>
          </a:xfrm>
          <a:prstGeom prst="rect">
            <a:avLst/>
          </a:prstGeom>
        </p:spPr>
      </p:pic>
      <p:pic>
        <p:nvPicPr>
          <p:cNvPr id="8" name="Picture 7" descr="A group of kids in a sink&#10;&#10;Description automatically generated with low confidence">
            <a:extLst>
              <a:ext uri="{FF2B5EF4-FFF2-40B4-BE49-F238E27FC236}">
                <a16:creationId xmlns:a16="http://schemas.microsoft.com/office/drawing/2014/main" id="{2248B783-E677-4971-BCD8-B62B85ACB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318" y="0"/>
            <a:ext cx="2758017" cy="2087032"/>
          </a:xfrm>
          <a:prstGeom prst="rect">
            <a:avLst/>
          </a:prstGeom>
        </p:spPr>
      </p:pic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A289FBF9-1944-4F27-8630-F2A607CA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984" y="4099983"/>
            <a:ext cx="2758017" cy="27580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FC83B8-5B6F-4ADD-B664-53DA1161FC1A}"/>
              </a:ext>
            </a:extLst>
          </p:cNvPr>
          <p:cNvSpPr txBox="1"/>
          <p:nvPr/>
        </p:nvSpPr>
        <p:spPr>
          <a:xfrm>
            <a:off x="346078" y="1329305"/>
            <a:ext cx="401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Virtual or in-person educational energy audit options!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Students explore the school laboratory learning about energy efficiency and conservation utilizing audit tools such a light meter, hygrometer, IR thermometer, and Kill A Watt®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Participating schools will receive an energy efficiency and conservation kit!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84AC6B-A0EF-4755-A0C3-088CEDA65768}"/>
              </a:ext>
            </a:extLst>
          </p:cNvPr>
          <p:cNvSpPr txBox="1"/>
          <p:nvPr/>
        </p:nvSpPr>
        <p:spPr>
          <a:xfrm>
            <a:off x="346078" y="5384800"/>
            <a:ext cx="517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 will email you a link to sign up.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*Keep in mind your school calendar to not schedule on a day that school is not in session, state testing, etc. </a:t>
            </a:r>
          </a:p>
        </p:txBody>
      </p:sp>
    </p:spTree>
    <p:extLst>
      <p:ext uri="{BB962C8B-B14F-4D97-AF65-F5344CB8AC3E}">
        <p14:creationId xmlns:p14="http://schemas.microsoft.com/office/powerpoint/2010/main" val="248630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2641-3907-4EA5-B5BD-1EFA5FD1DD4C}"/>
              </a:ext>
            </a:extLst>
          </p:cNvPr>
          <p:cNvSpPr txBox="1">
            <a:spLocks/>
          </p:cNvSpPr>
          <p:nvPr/>
        </p:nvSpPr>
        <p:spPr>
          <a:xfrm>
            <a:off x="457200" y="41468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70C0"/>
                </a:solidFill>
              </a:rPr>
              <a:t>Exelon Innovation Challenge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4E80C-14C5-4A91-85F8-BBD48AF9090B}"/>
              </a:ext>
            </a:extLst>
          </p:cNvPr>
          <p:cNvSpPr txBox="1"/>
          <p:nvPr/>
        </p:nvSpPr>
        <p:spPr>
          <a:xfrm>
            <a:off x="457200" y="1734339"/>
            <a:ext cx="8229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Task 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Build upon the energy and climate lessons you may have already explored OR introduce climate science to your students.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Students will work together as a team to create a digital project and short pitch to discuss how your community could begin to combat climate change. The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digital presentation or video should be no more than 3 minutes.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Students can present their “pitches” to judges and their peers in a virtual “Think Tank” and take part in some hands-on energy fun. </a:t>
            </a:r>
          </a:p>
        </p:txBody>
      </p:sp>
    </p:spTree>
    <p:extLst>
      <p:ext uri="{BB962C8B-B14F-4D97-AF65-F5344CB8AC3E}">
        <p14:creationId xmlns:p14="http://schemas.microsoft.com/office/powerpoint/2010/main" val="1403018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71B01897-B0BF-44D5-8E8C-D2C3C398B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226" y="5287963"/>
            <a:ext cx="1503243" cy="1417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9ED2A-998D-44CD-8779-DE8A26DC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What we need from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69BD4-229C-4CD5-9E1A-A7EE15BFE7A3}"/>
              </a:ext>
            </a:extLst>
          </p:cNvPr>
          <p:cNvSpPr txBox="1"/>
          <p:nvPr/>
        </p:nvSpPr>
        <p:spPr>
          <a:xfrm>
            <a:off x="457200" y="1295400"/>
            <a:ext cx="720513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Teach energy in your classroom, club, or afterschool program.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Have participating students complete the Exelon Innovation Challenge.</a:t>
            </a:r>
            <a:br>
              <a:rPr lang="en-US" dirty="0"/>
            </a:br>
            <a:r>
              <a:rPr lang="en-US" sz="1600" dirty="0">
                <a:solidFill>
                  <a:srgbClr val="00B0F0"/>
                </a:solidFill>
              </a:rPr>
              <a:t>Consider submitting a Youth Awards project by April 15</a:t>
            </a:r>
            <a:r>
              <a:rPr lang="en-US" sz="1600" baseline="30000" dirty="0">
                <a:solidFill>
                  <a:srgbClr val="00B0F0"/>
                </a:solidFill>
              </a:rPr>
              <a:t>th</a:t>
            </a:r>
            <a:r>
              <a:rPr lang="en-US" sz="1600" dirty="0">
                <a:solidFill>
                  <a:srgbClr val="00B0F0"/>
                </a:solidFill>
              </a:rPr>
              <a:t> to receive local and national recognition for your program!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Evaluations – please complete training evaluations and the end of program year teacher and student evaluation.</a:t>
            </a:r>
          </a:p>
          <a:p>
            <a:endParaRPr lang="en-US" dirty="0"/>
          </a:p>
          <a:p>
            <a:r>
              <a:rPr lang="en-US" b="1" dirty="0"/>
              <a:t>Stay in touch! </a:t>
            </a:r>
            <a:br>
              <a:rPr lang="en-US" b="1" dirty="0"/>
            </a:br>
            <a:r>
              <a:rPr lang="en-US" dirty="0"/>
              <a:t>Share with us any questions or concerns you have about the program. We’re here to assist and support you and your students!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Share photos of your students engaged in the lessons, Energy Fair photos, Educational Energy Audit photos, etc. Use #energizingSTEM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1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A9B-9489-4290-A54E-A8905F4E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2" y="0"/>
            <a:ext cx="850053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Where is the ESP Program Information?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98FCB1A-189A-46F6-938B-90300C8B0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270"/>
            <a:ext cx="9144000" cy="5111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0180A5-CFAC-44D7-980C-4B61644B52F3}"/>
              </a:ext>
            </a:extLst>
          </p:cNvPr>
          <p:cNvSpPr txBox="1"/>
          <p:nvPr/>
        </p:nvSpPr>
        <p:spPr>
          <a:xfrm>
            <a:off x="2966766" y="1055076"/>
            <a:ext cx="298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www.need.org/esp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17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E99E-B6FE-43EC-B8CE-2DBC9934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We’re Social!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31E33-9ACB-405B-96F3-E81AA4C184A0}"/>
              </a:ext>
            </a:extLst>
          </p:cNvPr>
          <p:cNvSpPr txBox="1"/>
          <p:nvPr/>
        </p:nvSpPr>
        <p:spPr>
          <a:xfrm>
            <a:off x="169332" y="1330021"/>
            <a:ext cx="6869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Use</a:t>
            </a:r>
            <a:r>
              <a:rPr lang="en-US" sz="2400" b="1" dirty="0">
                <a:solidFill>
                  <a:srgbClr val="00B0F0"/>
                </a:solidFill>
              </a:rPr>
              <a:t> #energizingSTEM </a:t>
            </a:r>
            <a:r>
              <a:rPr lang="en-US" sz="2400" dirty="0"/>
              <a:t>when you post to social media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49249-5C4D-49FC-8E65-D518FF038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14" t="7538" r="16482" b="3859"/>
          <a:stretch/>
        </p:blipFill>
        <p:spPr>
          <a:xfrm>
            <a:off x="169332" y="2032000"/>
            <a:ext cx="6031090" cy="40893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9CF54DF-7241-4690-AA69-BDE3A275B41F}"/>
              </a:ext>
            </a:extLst>
          </p:cNvPr>
          <p:cNvGrpSpPr/>
          <p:nvPr/>
        </p:nvGrpSpPr>
        <p:grpSpPr>
          <a:xfrm>
            <a:off x="6601462" y="2984395"/>
            <a:ext cx="2821938" cy="1477328"/>
            <a:chOff x="6601462" y="2984395"/>
            <a:chExt cx="2821938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ED1A0B-9318-42C4-A42E-2A5B2D244BED}"/>
                </a:ext>
              </a:extLst>
            </p:cNvPr>
            <p:cNvSpPr txBox="1"/>
            <p:nvPr/>
          </p:nvSpPr>
          <p:spPr>
            <a:xfrm>
              <a:off x="6951132" y="2984395"/>
              <a:ext cx="247226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@NEEDProject</a:t>
              </a:r>
            </a:p>
            <a:p>
              <a:endParaRPr lang="en-US" dirty="0"/>
            </a:p>
            <a:p>
              <a:r>
                <a:rPr lang="en-US" dirty="0"/>
                <a:t>@theneedproject</a:t>
              </a:r>
            </a:p>
            <a:p>
              <a:endParaRPr lang="en-US" dirty="0"/>
            </a:p>
            <a:p>
              <a:r>
                <a:rPr lang="en-US" dirty="0"/>
                <a:t>@NEED_Project</a:t>
              </a:r>
            </a:p>
          </p:txBody>
        </p:sp>
        <p:pic>
          <p:nvPicPr>
            <p:cNvPr id="3074" name="Picture 2" descr="Facebook Free Icon of SuperTiny">
              <a:extLst>
                <a:ext uri="{FF2B5EF4-FFF2-40B4-BE49-F238E27FC236}">
                  <a16:creationId xmlns:a16="http://schemas.microsoft.com/office/drawing/2014/main" id="{35AB52B0-6D17-4410-9950-655A274EB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9" y="3043663"/>
              <a:ext cx="321733" cy="321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nstagram logo and symbol, meaning, history, PNG">
              <a:extLst>
                <a:ext uri="{FF2B5EF4-FFF2-40B4-BE49-F238E27FC236}">
                  <a16:creationId xmlns:a16="http://schemas.microsoft.com/office/drawing/2014/main" id="{32C583E1-0582-4583-8E6D-88AFD1252E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0" r="26572" b="34046"/>
            <a:stretch/>
          </p:blipFill>
          <p:spPr bwMode="auto">
            <a:xfrm>
              <a:off x="6604908" y="3508612"/>
              <a:ext cx="391284" cy="42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Twitter logo history | Creative Freedom">
              <a:extLst>
                <a:ext uri="{FF2B5EF4-FFF2-40B4-BE49-F238E27FC236}">
                  <a16:creationId xmlns:a16="http://schemas.microsoft.com/office/drawing/2014/main" id="{7E9AB57E-DFDD-45C7-8946-F856C7E99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462" y="4072746"/>
              <a:ext cx="398176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7806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BFDCF9B-320A-42D1-A426-E486AD3F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06" y="768560"/>
            <a:ext cx="5508825" cy="25021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4CEB1-D6D8-4A9D-9BE1-46FDD4AA8AAC}"/>
              </a:ext>
            </a:extLst>
          </p:cNvPr>
          <p:cNvSpPr txBox="1">
            <a:spLocks/>
          </p:cNvSpPr>
          <p:nvPr/>
        </p:nvSpPr>
        <p:spPr>
          <a:xfrm>
            <a:off x="-961754" y="182839"/>
            <a:ext cx="7823873" cy="780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ESP Program Sponsors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A43D5CC-4F6E-435F-B3D9-34D7DD4C2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0" y="1006368"/>
            <a:ext cx="3142857" cy="226666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40F5A70-7AD6-45E1-B2EE-E1F64F69C6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09"/>
          <a:stretch/>
        </p:blipFill>
        <p:spPr>
          <a:xfrm>
            <a:off x="226600" y="3742187"/>
            <a:ext cx="3553622" cy="242797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E7B5D5A-4168-481B-972A-B4FEAA99D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461" y="3661464"/>
            <a:ext cx="3848637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4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351369"/>
            <a:ext cx="3488266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ESP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92D050"/>
                </a:solidFill>
                <a:effectLst/>
              </a:rPr>
              <a:t>Energizing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>
                <a:solidFill>
                  <a:schemeClr val="accent6"/>
                </a:solidFill>
                <a:effectLst/>
              </a:rPr>
              <a:t>Student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>
                <a:solidFill>
                  <a:srgbClr val="00B0F0"/>
                </a:solidFill>
                <a:effectLst/>
              </a:rPr>
              <a:t>Potential</a:t>
            </a:r>
            <a:r>
              <a:rPr lang="en-US" sz="1800" b="1" dirty="0">
                <a:effectLst/>
              </a:rPr>
              <a:t> </a:t>
            </a:r>
            <a:r>
              <a:rPr lang="en-US" sz="1800" dirty="0">
                <a:effectLst/>
              </a:rPr>
              <a:t>is a collaborative educational initiative designed to </a:t>
            </a:r>
            <a:r>
              <a:rPr lang="en-US" sz="1800" b="1" dirty="0">
                <a:effectLst/>
              </a:rPr>
              <a:t>empower students to explore opportunities in STEM fields </a:t>
            </a:r>
            <a:r>
              <a:rPr lang="en-US" sz="1800" dirty="0">
                <a:effectLst/>
              </a:rPr>
              <a:t>and help them discover their own path to innovation through a variety of classroom subjects. </a:t>
            </a:r>
            <a:br>
              <a:rPr lang="en-US" sz="1800" dirty="0">
                <a:effectLst/>
              </a:rPr>
            </a:br>
            <a:endParaRPr lang="en-US" sz="18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</a:rPr>
              <a:t>ESP is designed to help educators bring energy into the school and to </a:t>
            </a:r>
            <a:r>
              <a:rPr lang="en-US" sz="1800" b="1" dirty="0">
                <a:effectLst/>
              </a:rPr>
              <a:t>provide all the tools and resources necessary</a:t>
            </a:r>
            <a:r>
              <a:rPr lang="en-US" sz="1800" dirty="0">
                <a:effectLst/>
              </a:rPr>
              <a:t> for students and educators to learn together, explore energy together, and teach their local communities about energy while learning about energy careers as well.  </a:t>
            </a:r>
          </a:p>
        </p:txBody>
      </p:sp>
      <p:pic>
        <p:nvPicPr>
          <p:cNvPr id="5" name="Picture 4" descr="A group of people looking at a cell phone&#10;&#10;Description automatically generated with low confidence">
            <a:extLst>
              <a:ext uri="{FF2B5EF4-FFF2-40B4-BE49-F238E27FC236}">
                <a16:creationId xmlns:a16="http://schemas.microsoft.com/office/drawing/2014/main" id="{A04C14F1-059F-4905-BF8E-6D48AD592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34" r="11397" b="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218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The ESP Program is designed for you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91000" cy="4775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0" i="0" u="none" strike="noStrike" baseline="0" dirty="0"/>
              <a:t>Incorporate the program’s energy-focused curriculum and related activities with your students between now and June 2023.</a:t>
            </a:r>
            <a:br>
              <a:rPr lang="en-US" sz="1800" b="0" i="0" u="none" strike="noStrike" baseline="0" dirty="0"/>
            </a:br>
            <a:endParaRPr lang="en-US" sz="1800" b="0" i="0" u="none" strike="noStrike" baseline="0" dirty="0"/>
          </a:p>
          <a:p>
            <a:pPr>
              <a:lnSpc>
                <a:spcPct val="90000"/>
              </a:lnSpc>
            </a:pPr>
            <a:r>
              <a:rPr lang="en-US" sz="1800" b="0" i="0" u="none" strike="noStrike" baseline="0" dirty="0"/>
              <a:t>Work with students to complete an </a:t>
            </a:r>
            <a:r>
              <a:rPr lang="en-US" sz="1800" b="1" i="0" u="none" strike="noStrike" baseline="0" dirty="0">
                <a:solidFill>
                  <a:srgbClr val="92D050"/>
                </a:solidFill>
              </a:rPr>
              <a:t>Energy Innovation Challenge</a:t>
            </a:r>
            <a:r>
              <a:rPr lang="en-US" sz="1800" b="0" i="0" u="none" strike="noStrike" baseline="0" dirty="0"/>
              <a:t>.</a:t>
            </a:r>
            <a:endParaRPr lang="en-US" sz="1800" b="1" i="0" u="none" strike="noStrike" baseline="0" dirty="0">
              <a:solidFill>
                <a:srgbClr val="92D05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b="0" i="1" u="none" strike="noStrike" baseline="0" dirty="0"/>
              <a:t>Optional </a:t>
            </a:r>
            <a:r>
              <a:rPr lang="en-US" sz="1800" dirty="0"/>
              <a:t>- H</a:t>
            </a:r>
            <a:r>
              <a:rPr lang="en-US" sz="1800" b="0" i="0" u="none" strike="noStrike" baseline="0" dirty="0"/>
              <a:t>ost an </a:t>
            </a:r>
            <a:r>
              <a:rPr lang="en-US" sz="1800" b="1" i="0" u="none" strike="noStrike" baseline="0" dirty="0">
                <a:solidFill>
                  <a:schemeClr val="accent6"/>
                </a:solidFill>
              </a:rPr>
              <a:t>Energy Fair </a:t>
            </a:r>
            <a:r>
              <a:rPr lang="en-US" sz="1800" b="0" i="0" u="none" strike="noStrike" baseline="0" dirty="0"/>
              <a:t>at your school for the local community. Schools will be provided an Energy Fair Kit!</a:t>
            </a:r>
            <a:br>
              <a:rPr lang="en-US" sz="1800" b="0" i="0" u="none" strike="noStrike" baseline="0" dirty="0"/>
            </a:br>
            <a:endParaRPr lang="en-US" sz="1800" b="0" i="0" u="none" strike="noStrike" baseline="0" dirty="0"/>
          </a:p>
          <a:p>
            <a:pPr>
              <a:lnSpc>
                <a:spcPct val="90000"/>
              </a:lnSpc>
            </a:pPr>
            <a:r>
              <a:rPr lang="en-US" sz="1800" b="0" i="1" u="none" strike="noStrike" baseline="0" dirty="0"/>
              <a:t>Optional - </a:t>
            </a:r>
            <a:r>
              <a:rPr lang="en-US" sz="1800" b="0" i="0" u="none" strike="noStrike" baseline="0" dirty="0"/>
              <a:t>Work with NEED to plan for </a:t>
            </a:r>
            <a:r>
              <a:rPr lang="en-US" sz="1800" dirty="0"/>
              <a:t>an</a:t>
            </a:r>
            <a:r>
              <a:rPr lang="en-US" sz="1800" b="0" i="0" u="none" strike="noStrike" baseline="0" dirty="0"/>
              <a:t> </a:t>
            </a:r>
            <a:r>
              <a:rPr lang="en-US" sz="1800" b="1" i="0" u="none" strike="noStrike" baseline="0" dirty="0">
                <a:solidFill>
                  <a:srgbClr val="45A4CF"/>
                </a:solidFill>
              </a:rPr>
              <a:t>Educational Energy Audit </a:t>
            </a:r>
            <a:r>
              <a:rPr lang="en-US" sz="1800" b="0" i="0" u="none" strike="noStrike" baseline="0" dirty="0"/>
              <a:t>experience for a select team of students. </a:t>
            </a:r>
            <a:endParaRPr lang="en-US" sz="1800" dirty="0">
              <a:effectLst/>
            </a:endParaRPr>
          </a:p>
        </p:txBody>
      </p:sp>
      <p:pic>
        <p:nvPicPr>
          <p:cNvPr id="6" name="Picture 5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A5A17376-DE93-420A-92C6-0DC2C0882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" t="35729" r="4092" b="2"/>
          <a:stretch/>
        </p:blipFill>
        <p:spPr>
          <a:xfrm>
            <a:off x="5294780" y="1417638"/>
            <a:ext cx="3087220" cy="2075642"/>
          </a:xfrm>
          <a:prstGeom prst="rect">
            <a:avLst/>
          </a:prstGeom>
          <a:noFill/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A10A81B-77F7-4A8C-A8D4-EB4895834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780" y="3652167"/>
            <a:ext cx="3087220" cy="231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CFB010-6963-4462-A638-45ED008FAB76}"/>
              </a:ext>
            </a:extLst>
          </p:cNvPr>
          <p:cNvSpPr txBox="1"/>
          <p:nvPr/>
        </p:nvSpPr>
        <p:spPr>
          <a:xfrm>
            <a:off x="211665" y="366623"/>
            <a:ext cx="542496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92D050"/>
                </a:solidFill>
                <a:latin typeface="MyriadPro-Bold"/>
              </a:rPr>
              <a:t>The Curriculum and Hands-on Kits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0000"/>
                </a:solidFill>
                <a:latin typeface="MyriadPro-Regular"/>
              </a:rPr>
              <a:t>NEED curriculum and kits for the program will be showcased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0000"/>
                </a:solidFill>
                <a:latin typeface="MyriadPro-Regular"/>
              </a:rPr>
              <a:t>throughout the workshop. All curriculum guides and kits are found online at </a:t>
            </a:r>
            <a:r>
              <a:rPr lang="en-US" sz="1600" b="0" i="0" u="none" strike="noStrike" baseline="0" dirty="0">
                <a:solidFill>
                  <a:srgbClr val="0070C0"/>
                </a:solidFill>
                <a:latin typeface="MyriadPro-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shop.need.org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MyriadPro-Regular"/>
              </a:rPr>
              <a:t>.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MyriadPro-Regular"/>
            </a:endParaRPr>
          </a:p>
          <a:p>
            <a:pPr algn="l"/>
            <a:r>
              <a:rPr lang="en-US" sz="2400" b="1" i="0" u="none" strike="noStrike" baseline="0" dirty="0">
                <a:solidFill>
                  <a:schemeClr val="accent6"/>
                </a:solidFill>
                <a:latin typeface="MyriadPro-Bold"/>
              </a:rPr>
              <a:t>Standards Correlations and Support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0000"/>
                </a:solidFill>
                <a:latin typeface="MyriadPro-Regular"/>
              </a:rPr>
              <a:t>All NEED curriculum supports and is correlated to relevant national standards and state standards. For correlations, visit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70C0"/>
                </a:solidFill>
                <a:latin typeface="MyriadPro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www.need.org/curriculumcorrelations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MyriadPro-Regular"/>
              </a:rPr>
              <a:t>.</a:t>
            </a:r>
            <a:br>
              <a:rPr lang="en-US" sz="1600" b="0" i="0" u="none" strike="noStrike" baseline="0" dirty="0">
                <a:solidFill>
                  <a:srgbClr val="000000"/>
                </a:solidFill>
                <a:latin typeface="MyriadPro-Regular"/>
              </a:rPr>
            </a:br>
            <a:endParaRPr lang="en-US" sz="1600" b="0" i="0" u="none" strike="noStrike" baseline="0" dirty="0">
              <a:solidFill>
                <a:srgbClr val="000000"/>
              </a:solidFill>
              <a:latin typeface="MyriadPro-Regular"/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00B0F0"/>
                </a:solidFill>
                <a:latin typeface="MyriadPro-Bold"/>
              </a:rPr>
              <a:t>Curriculum Guides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0000"/>
                </a:solidFill>
                <a:latin typeface="MyriadPro-Regular"/>
              </a:rPr>
              <a:t>NEED has hundreds of teacher and student guides for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0000"/>
                </a:solidFill>
                <a:latin typeface="MyriadPro-Regular"/>
              </a:rPr>
              <a:t>teaching the science of energy, sources of energy, electricity and transportation, and efficiency and conservation. 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MyriadPro-Regular"/>
            </a:endParaRPr>
          </a:p>
          <a:p>
            <a:pPr algn="l"/>
            <a:r>
              <a:rPr lang="en-US" sz="1600" b="0" i="0" u="none" strike="noStrike" baseline="0" dirty="0">
                <a:solidFill>
                  <a:srgbClr val="000000"/>
                </a:solidFill>
                <a:latin typeface="MyriadPro-Regular"/>
              </a:rPr>
              <a:t>All educators participating in the program will receive a class-set of NEED’s Energy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MyriadPro-Regular"/>
              </a:rPr>
              <a:t>Infobooks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MyriadPro-Regular"/>
              </a:rPr>
              <a:t> at their selected appropriate grade level. These student readers serve as the text for a comprehensive energy education program. 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F48DBC49-6A9A-48F7-A86B-3BCF89EA3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632" y="1735667"/>
            <a:ext cx="3295703" cy="398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573246-83FF-4736-ABCD-1BFE7603292C}"/>
              </a:ext>
            </a:extLst>
          </p:cNvPr>
          <p:cNvSpPr txBox="1"/>
          <p:nvPr/>
        </p:nvSpPr>
        <p:spPr>
          <a:xfrm>
            <a:off x="211665" y="5912135"/>
            <a:ext cx="7831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yriadPro-Regular"/>
              </a:rPr>
              <a:t>All NEED curriculum is available for free PDF download or as an e-publication.</a:t>
            </a:r>
          </a:p>
        </p:txBody>
      </p:sp>
    </p:spTree>
    <p:extLst>
      <p:ext uri="{BB962C8B-B14F-4D97-AF65-F5344CB8AC3E}">
        <p14:creationId xmlns:p14="http://schemas.microsoft.com/office/powerpoint/2010/main" val="328281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E80F-5477-4DEC-8A16-9FAF9CCC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What will you receive?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A986D-8A71-44B6-9EE6-0DEE6F393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Teacher Training Workshops with stipends and sub pay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Teacher selected energy kits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Energy Fair kit if hosting an Energy Fair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Student Resources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Opportunity to have an Educational Energy Audit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Opportunity to apply for a mini-grant up to $400</a:t>
            </a:r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pic>
        <p:nvPicPr>
          <p:cNvPr id="1026" name="Picture 2" descr="IMG_2520">
            <a:extLst>
              <a:ext uri="{FF2B5EF4-FFF2-40B4-BE49-F238E27FC236}">
                <a16:creationId xmlns:a16="http://schemas.microsoft.com/office/drawing/2014/main" id="{1A907C56-3BD5-4232-ACDA-589159D4A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3" b="15949"/>
          <a:stretch/>
        </p:blipFill>
        <p:spPr bwMode="auto">
          <a:xfrm>
            <a:off x="4792134" y="1761067"/>
            <a:ext cx="4038600" cy="35861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6803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509D-0276-4A14-98A5-31329326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430"/>
            <a:ext cx="7620000" cy="1143000"/>
          </a:xfrm>
        </p:spPr>
        <p:txBody>
          <a:bodyPr/>
          <a:lstStyle/>
          <a:p>
            <a:r>
              <a:rPr lang="en-US" dirty="0"/>
              <a:t>Teacher Selected Energy 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0FABF-3E7D-481C-B663-2B940AB96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334" y="2414355"/>
            <a:ext cx="4368800" cy="309820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Science of Energy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Solar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Wind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Hydropower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Exploring Oil &amp; Natural Gas</a:t>
            </a:r>
          </a:p>
          <a:p>
            <a:r>
              <a:rPr lang="en-US" dirty="0"/>
              <a:t>Climate Science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9D320C-FCAC-4501-BFE0-1559201A2EA8}"/>
              </a:ext>
            </a:extLst>
          </p:cNvPr>
          <p:cNvSpPr txBox="1">
            <a:spLocks/>
          </p:cNvSpPr>
          <p:nvPr/>
        </p:nvSpPr>
        <p:spPr>
          <a:xfrm>
            <a:off x="5274734" y="4877859"/>
            <a:ext cx="3564466" cy="1527703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45A4CF"/>
                </a:solidFill>
              </a:rPr>
              <a:t>Additional kit opportunity!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45A4CF"/>
                </a:solidFill>
              </a:rPr>
              <a:t>Energy Efficiency &amp; Conservation kits are available to schools who sign up for an Educational Energy Audit!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8F306-1558-43B3-A745-3E81C63C6E53}"/>
              </a:ext>
            </a:extLst>
          </p:cNvPr>
          <p:cNvSpPr txBox="1"/>
          <p:nvPr/>
        </p:nvSpPr>
        <p:spPr>
          <a:xfrm>
            <a:off x="592668" y="1351875"/>
            <a:ext cx="81364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You may select </a:t>
            </a:r>
            <a:r>
              <a:rPr lang="en-US" dirty="0"/>
              <a:t>two energy kits! </a:t>
            </a:r>
            <a:br>
              <a:rPr lang="en-US" dirty="0"/>
            </a:br>
            <a:r>
              <a:rPr lang="en-US" sz="1800" dirty="0"/>
              <a:t>Each kit is available at the primary, elementary, intermediate, and secondary level.</a:t>
            </a:r>
            <a:br>
              <a:rPr lang="en-US" sz="1800" dirty="0"/>
            </a:br>
            <a:r>
              <a:rPr lang="en-US" sz="1800" dirty="0"/>
              <a:t>View kits at </a:t>
            </a:r>
            <a:r>
              <a:rPr lang="en-US" sz="18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shop.need.org</a:t>
            </a:r>
            <a:endParaRPr lang="en-US" sz="1800" b="1" dirty="0">
              <a:solidFill>
                <a:srgbClr val="00B0F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54335-C5A5-4792-B328-EA9557A4C6F6}"/>
              </a:ext>
            </a:extLst>
          </p:cNvPr>
          <p:cNvSpPr txBox="1"/>
          <p:nvPr/>
        </p:nvSpPr>
        <p:spPr>
          <a:xfrm>
            <a:off x="897468" y="5496344"/>
            <a:ext cx="4021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NEED will be emailing a link to you to make your kit selections.</a:t>
            </a:r>
          </a:p>
        </p:txBody>
      </p:sp>
    </p:spTree>
    <p:extLst>
      <p:ext uri="{BB962C8B-B14F-4D97-AF65-F5344CB8AC3E}">
        <p14:creationId xmlns:p14="http://schemas.microsoft.com/office/powerpoint/2010/main" val="139186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ECF4-19AB-4464-9D47-6C6D0281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57095"/>
            <a:ext cx="8229600" cy="1143000"/>
          </a:xfrm>
        </p:spPr>
        <p:txBody>
          <a:bodyPr/>
          <a:lstStyle/>
          <a:p>
            <a:r>
              <a:rPr lang="en-US" dirty="0"/>
              <a:t>Hands-on Video Resources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21D5DA3-D79E-47B5-AA52-2D93DE005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95" y="1854200"/>
            <a:ext cx="7533009" cy="4375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688D8-73B9-4E70-872B-C688B4C50BA5}"/>
              </a:ext>
            </a:extLst>
          </p:cNvPr>
          <p:cNvSpPr txBox="1"/>
          <p:nvPr/>
        </p:nvSpPr>
        <p:spPr>
          <a:xfrm>
            <a:off x="1744134" y="1190598"/>
            <a:ext cx="674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YouTube Channel: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www.youtube.com/user/NEEDProject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67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ECF4-19AB-4464-9D47-6C6D0281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57095"/>
            <a:ext cx="8229600" cy="1143000"/>
          </a:xfrm>
        </p:spPr>
        <p:txBody>
          <a:bodyPr/>
          <a:lstStyle/>
          <a:p>
            <a:r>
              <a:rPr lang="en-US" dirty="0"/>
              <a:t>Awesome Extras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688D8-73B9-4E70-872B-C688B4C50BA5}"/>
              </a:ext>
            </a:extLst>
          </p:cNvPr>
          <p:cNvSpPr txBox="1"/>
          <p:nvPr/>
        </p:nvSpPr>
        <p:spPr>
          <a:xfrm>
            <a:off x="1363133" y="1200095"/>
            <a:ext cx="674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PowerPoints · Coloring Pages · Energy Graphics · and more!</a:t>
            </a:r>
          </a:p>
          <a:p>
            <a:pPr algn="ctr"/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www.need.org/awesomeextras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3" descr="A draw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DDE646D0-A7B2-478A-B9D5-CFAAC1121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09" y="2260599"/>
            <a:ext cx="3607858" cy="360785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5DF8355-9986-48AA-A782-1CD0C0A8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45" y="2032000"/>
            <a:ext cx="3213101" cy="20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DC69C3-D43A-4A18-95B5-934518876D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3" t="27284" r="41482" b="14939"/>
          <a:stretch/>
        </p:blipFill>
        <p:spPr>
          <a:xfrm>
            <a:off x="4836945" y="4224867"/>
            <a:ext cx="3312947" cy="196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5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ECF4-19AB-4464-9D47-6C6D0281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397933"/>
            <a:ext cx="4826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Energy Fair - </a:t>
            </a:r>
            <a:r>
              <a:rPr lang="en-US" sz="4000" i="1" dirty="0"/>
              <a:t>Optional</a:t>
            </a:r>
            <a:endParaRPr lang="en-US" sz="4000" dirty="0"/>
          </a:p>
        </p:txBody>
      </p:sp>
      <p:pic>
        <p:nvPicPr>
          <p:cNvPr id="2050" name="Picture 2" descr="20181110_094530">
            <a:extLst>
              <a:ext uri="{FF2B5EF4-FFF2-40B4-BE49-F238E27FC236}">
                <a16:creationId xmlns:a16="http://schemas.microsoft.com/office/drawing/2014/main" id="{71649053-BC62-4430-ABFD-4F001CF4E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3058" r="18222" b="9435"/>
          <a:stretch/>
        </p:blipFill>
        <p:spPr bwMode="auto">
          <a:xfrm>
            <a:off x="6295595" y="0"/>
            <a:ext cx="2844800" cy="193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reau Valley South Family STEM Night">
            <a:extLst>
              <a:ext uri="{FF2B5EF4-FFF2-40B4-BE49-F238E27FC236}">
                <a16:creationId xmlns:a16="http://schemas.microsoft.com/office/drawing/2014/main" id="{C3559EC9-ACA8-461C-88B9-AEB0A413A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" b="8813"/>
          <a:stretch/>
        </p:blipFill>
        <p:spPr bwMode="auto">
          <a:xfrm>
            <a:off x="6299201" y="1938867"/>
            <a:ext cx="2844800" cy="318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ennedy Middle Grade School Energy Fair - Kankakee, IL">
            <a:extLst>
              <a:ext uri="{FF2B5EF4-FFF2-40B4-BE49-F238E27FC236}">
                <a16:creationId xmlns:a16="http://schemas.microsoft.com/office/drawing/2014/main" id="{CC3A2726-8FA7-48D3-96D3-97C39B9C3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b="15719"/>
          <a:stretch/>
        </p:blipFill>
        <p:spPr bwMode="auto">
          <a:xfrm>
            <a:off x="6295595" y="4758267"/>
            <a:ext cx="2848406" cy="209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ABBB88-E5FA-4185-92F0-3B3921706F79}"/>
              </a:ext>
            </a:extLst>
          </p:cNvPr>
          <p:cNvSpPr txBox="1"/>
          <p:nvPr/>
        </p:nvSpPr>
        <p:spPr>
          <a:xfrm>
            <a:off x="592667" y="1740251"/>
            <a:ext cx="4267200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0" i="0" u="none" strike="noStrike" baseline="0" dirty="0"/>
              <a:t>Work with students, faculty, parents, and community members to plan and implement an </a:t>
            </a:r>
            <a:r>
              <a:rPr lang="en-US" sz="1800" b="1" i="0" u="none" strike="noStrike" baseline="0" dirty="0">
                <a:solidFill>
                  <a:srgbClr val="00B0F0"/>
                </a:solidFill>
              </a:rPr>
              <a:t>energy-focused STEM project</a:t>
            </a:r>
            <a:r>
              <a:rPr lang="en-US" sz="1800" b="0" i="0" u="none" strike="noStrike" baseline="0" dirty="0"/>
              <a:t> in your school/community. </a:t>
            </a:r>
          </a:p>
          <a:p>
            <a:endParaRPr lang="en-US" dirty="0"/>
          </a:p>
          <a:p>
            <a:r>
              <a:rPr lang="en-US" dirty="0"/>
              <a:t>Let NEED know the date, time, and location. </a:t>
            </a:r>
          </a:p>
          <a:p>
            <a:endParaRPr lang="en-US" dirty="0"/>
          </a:p>
          <a:p>
            <a:r>
              <a:rPr lang="en-US" dirty="0"/>
              <a:t>NEED will provide you with a link to input your Energy Fair date and details so we may send an Energy Fair Kit to you.</a:t>
            </a:r>
          </a:p>
        </p:txBody>
      </p:sp>
    </p:spTree>
    <p:extLst>
      <p:ext uri="{BB962C8B-B14F-4D97-AF65-F5344CB8AC3E}">
        <p14:creationId xmlns:p14="http://schemas.microsoft.com/office/powerpoint/2010/main" val="4112180302"/>
      </p:ext>
    </p:extLst>
  </p:cSld>
  <p:clrMapOvr>
    <a:masterClrMapping/>
  </p:clrMapOvr>
</p:sld>
</file>

<file path=ppt/theme/theme1.xml><?xml version="1.0" encoding="utf-8"?>
<a:theme xmlns:a="http://schemas.openxmlformats.org/drawingml/2006/main" name="ES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ESP_Template[1]</Template>
  <TotalTime>323</TotalTime>
  <Words>1221</Words>
  <Application>Microsoft Office PowerPoint</Application>
  <PresentationFormat>On-screen Show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Akzidenz Grotesk BE</vt:lpstr>
      <vt:lpstr>Akzidenz Grotesk BE Bold</vt:lpstr>
      <vt:lpstr>Arial</vt:lpstr>
      <vt:lpstr>Berthold Akzidenz Grotesk BE</vt:lpstr>
      <vt:lpstr>Berthold Akzidenz Grotesk BE Light</vt:lpstr>
      <vt:lpstr>Calibri</vt:lpstr>
      <vt:lpstr>Courier New</vt:lpstr>
      <vt:lpstr>MyriadPro-Bold</vt:lpstr>
      <vt:lpstr>MyriadPro-Regular</vt:lpstr>
      <vt:lpstr>Wingdings</vt:lpstr>
      <vt:lpstr>ESP_Template</vt:lpstr>
      <vt:lpstr>Welcome  2022-2023 Program</vt:lpstr>
      <vt:lpstr>ESP Program</vt:lpstr>
      <vt:lpstr>The ESP Program is designed for you to…</vt:lpstr>
      <vt:lpstr>PowerPoint Presentation</vt:lpstr>
      <vt:lpstr>What will you receive?</vt:lpstr>
      <vt:lpstr>Teacher Selected Energy Kits</vt:lpstr>
      <vt:lpstr>Hands-on Video Resources</vt:lpstr>
      <vt:lpstr>Awesome Extras</vt:lpstr>
      <vt:lpstr>Energy Fair - Optional</vt:lpstr>
      <vt:lpstr>Energy Fair Kit – What’s Inside?</vt:lpstr>
      <vt:lpstr>Mini-Grant Application - Optional</vt:lpstr>
      <vt:lpstr>Educational Energy Audit  Optional </vt:lpstr>
      <vt:lpstr>PowerPoint Presentation</vt:lpstr>
      <vt:lpstr>What we need from you</vt:lpstr>
      <vt:lpstr>Where is the ESP Program Information?</vt:lpstr>
      <vt:lpstr>We’re Social!</vt:lpstr>
      <vt:lpstr>PowerPoint Presentation</vt:lpstr>
    </vt:vector>
  </TitlesOfParts>
  <Company>Paco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Swan</dc:creator>
  <cp:lastModifiedBy>Mary Spruill</cp:lastModifiedBy>
  <cp:revision>22</cp:revision>
  <dcterms:created xsi:type="dcterms:W3CDTF">2021-10-15T15:33:54Z</dcterms:created>
  <dcterms:modified xsi:type="dcterms:W3CDTF">2022-06-13T14:35:10Z</dcterms:modified>
</cp:coreProperties>
</file>