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5"/>
  </p:notesMasterIdLst>
  <p:sldIdLst>
    <p:sldId id="261" r:id="rId3"/>
    <p:sldId id="265" r:id="rId4"/>
    <p:sldId id="271" r:id="rId5"/>
    <p:sldId id="266" r:id="rId6"/>
    <p:sldId id="270" r:id="rId7"/>
    <p:sldId id="274" r:id="rId8"/>
    <p:sldId id="273" r:id="rId9"/>
    <p:sldId id="272" r:id="rId10"/>
    <p:sldId id="275" r:id="rId11"/>
    <p:sldId id="276" r:id="rId12"/>
    <p:sldId id="26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630" autoAdjust="0"/>
  </p:normalViewPr>
  <p:slideViewPr>
    <p:cSldViewPr snapToGrid="0">
      <p:cViewPr varScale="1">
        <p:scale>
          <a:sx n="62" d="100"/>
          <a:sy n="62" d="100"/>
        </p:scale>
        <p:origin x="105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Biomass is a </a:t>
            </a:r>
            <a:r>
              <a:rPr lang="en-US" sz="1200" b="1" i="0" u="none" strike="noStrike" kern="1200" baseline="0" dirty="0">
                <a:solidFill>
                  <a:schemeClr val="tx1"/>
                </a:solidFill>
                <a:latin typeface="+mn-lt"/>
                <a:ea typeface="+mn-ea"/>
                <a:cs typeface="+mn-cs"/>
              </a:rPr>
              <a:t>renewable </a:t>
            </a:r>
            <a:r>
              <a:rPr lang="en-US" sz="1200" b="0" i="0" u="none" strike="noStrike" kern="1200" baseline="0" dirty="0">
                <a:solidFill>
                  <a:schemeClr val="tx1"/>
                </a:solidFill>
                <a:latin typeface="+mn-lt"/>
                <a:ea typeface="+mn-ea"/>
                <a:cs typeface="+mn-cs"/>
              </a:rPr>
              <a:t>energy source because its supplies are not limited. We can always grow trees and crops, and waste will always exist. </a:t>
            </a:r>
            <a:endParaRPr lang="en-US" dirty="0"/>
          </a:p>
        </p:txBody>
      </p:sp>
      <p:sp>
        <p:nvSpPr>
          <p:cNvPr id="4" name="Slide Number Placeholder 3"/>
          <p:cNvSpPr>
            <a:spLocks noGrp="1"/>
          </p:cNvSpPr>
          <p:nvPr>
            <p:ph type="sldNum" sz="quarter" idx="5"/>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49603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Until the mid-1800s, wood gave Americans 90 percent of the energy they used. Today, biomass provides us almost five percent of the energy we use. It has been replaced by coal, natural gas, petroleum, and other energy sources.</a:t>
            </a:r>
            <a:endParaRPr lang="en-US" sz="1200" dirty="0"/>
          </a:p>
        </p:txBody>
      </p:sp>
      <p:sp>
        <p:nvSpPr>
          <p:cNvPr id="4" name="Slide Number Placeholder 3"/>
          <p:cNvSpPr>
            <a:spLocks noGrp="1"/>
          </p:cNvSpPr>
          <p:nvPr>
            <p:ph type="sldNum" sz="quarter" idx="5"/>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131311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9167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85782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43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10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8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33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5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62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367885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01395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478022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712015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012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23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1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4970750" y="352053"/>
            <a:ext cx="6290733" cy="876653"/>
          </a:xfrm>
        </p:spPr>
        <p:txBody>
          <a:bodyPr>
            <a:normAutofit/>
          </a:bodyPr>
          <a:lstStyle>
            <a:lvl1pPr algn="l">
              <a:defRPr sz="5400">
                <a:solidFill>
                  <a:srgbClr val="00B0F0"/>
                </a:solidFill>
              </a:defRPr>
            </a:lvl1pPr>
          </a:lstStyle>
          <a:p>
            <a:r>
              <a:rPr lang="en-US" dirty="0"/>
              <a:t>We’re Social!</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637614"/>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36650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261286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63524" y="1340895"/>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5" y="1532252"/>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5409" y="2625845"/>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5409" y="3655962"/>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5408" y="4674580"/>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2AED24B-2AF5-4E6C-BE16-834BBE0F7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81023" y="5450237"/>
            <a:ext cx="1484812" cy="923926"/>
          </a:xfrm>
          <a:prstGeom prst="rect">
            <a:avLst/>
          </a:prstGeom>
        </p:spPr>
      </p:pic>
      <p:sp>
        <p:nvSpPr>
          <p:cNvPr id="20" name="Text Placeholder 12">
            <a:extLst>
              <a:ext uri="{FF2B5EF4-FFF2-40B4-BE49-F238E27FC236}">
                <a16:creationId xmlns:a16="http://schemas.microsoft.com/office/drawing/2014/main" id="{D7F66F25-0B32-4FF2-81D7-C44CD63BBCBD}"/>
              </a:ext>
            </a:extLst>
          </p:cNvPr>
          <p:cNvSpPr>
            <a:spLocks noGrp="1"/>
          </p:cNvSpPr>
          <p:nvPr>
            <p:ph type="body" sz="quarter" idx="15"/>
          </p:nvPr>
        </p:nvSpPr>
        <p:spPr>
          <a:xfrm>
            <a:off x="6051703" y="5571165"/>
            <a:ext cx="5689071" cy="788107"/>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25831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26621388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need_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30.xml"/><Relationship Id="rId6" Type="http://schemas.openxmlformats.org/officeDocument/2006/relationships/hyperlink" Target="http://www.youtube.com/user/needproject" TargetMode="External"/><Relationship Id="rId5" Type="http://schemas.openxmlformats.org/officeDocument/2006/relationships/hyperlink" Target="https://www.pinterest.com/needproject/" TargetMode="External"/><Relationship Id="rId4" Type="http://schemas.openxmlformats.org/officeDocument/2006/relationships/hyperlink" Target="http://www.instagram.com/theneed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15030" y="5635277"/>
            <a:ext cx="9389547" cy="541867"/>
          </a:xfrm>
        </p:spPr>
        <p:txBody>
          <a:bodyPr/>
          <a:lstStyle/>
          <a:p>
            <a:r>
              <a:rPr lang="en-US" dirty="0"/>
              <a:t>Exploring Biomass</a:t>
            </a:r>
          </a:p>
        </p:txBody>
      </p:sp>
      <p:pic>
        <p:nvPicPr>
          <p:cNvPr id="10" name="Picture Placeholder 9" descr="A close up of a hillside&#10;&#10;Description generated with high confidence">
            <a:extLst>
              <a:ext uri="{FF2B5EF4-FFF2-40B4-BE49-F238E27FC236}">
                <a16:creationId xmlns:a16="http://schemas.microsoft.com/office/drawing/2014/main" id="{DB91F491-CD42-43AA-BDDD-6030C376C55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081" b="17081"/>
          <a:stretch>
            <a:fillRect/>
          </a:stretch>
        </p:blipFill>
        <p:spPr>
          <a:xfrm>
            <a:off x="-22574" y="-32945"/>
            <a:ext cx="12243879" cy="5374001"/>
          </a:xfrm>
        </p:spPr>
      </p:pic>
      <p:sp>
        <p:nvSpPr>
          <p:cNvPr id="11" name="TextBox 10">
            <a:extLst>
              <a:ext uri="{FF2B5EF4-FFF2-40B4-BE49-F238E27FC236}">
                <a16:creationId xmlns:a16="http://schemas.microsoft.com/office/drawing/2014/main" id="{35495482-AF4B-441C-96AD-50DD5DD9DBBE}"/>
              </a:ext>
            </a:extLst>
          </p:cNvPr>
          <p:cNvSpPr txBox="1"/>
          <p:nvPr/>
        </p:nvSpPr>
        <p:spPr>
          <a:xfrm>
            <a:off x="315030" y="6271310"/>
            <a:ext cx="5433237" cy="400110"/>
          </a:xfrm>
          <a:prstGeom prst="rect">
            <a:avLst/>
          </a:prstGeom>
          <a:noFill/>
        </p:spPr>
        <p:txBody>
          <a:bodyPr wrap="square" rtlCol="0">
            <a:spAutoFit/>
          </a:bodyPr>
          <a:lstStyle/>
          <a:p>
            <a:r>
              <a:rPr lang="en-US" sz="2000" i="1" dirty="0">
                <a:solidFill>
                  <a:srgbClr val="00B0F0"/>
                </a:solidFill>
              </a:rPr>
              <a:t>Garbage, wood, landfill gas…it’s all biomass!</a:t>
            </a:r>
          </a:p>
        </p:txBody>
      </p:sp>
    </p:spTree>
    <p:extLst>
      <p:ext uri="{BB962C8B-B14F-4D97-AF65-F5344CB8AC3E}">
        <p14:creationId xmlns:p14="http://schemas.microsoft.com/office/powerpoint/2010/main" val="313010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079C-F97F-462A-9D81-2BBC16E68455}"/>
              </a:ext>
            </a:extLst>
          </p:cNvPr>
          <p:cNvSpPr>
            <a:spLocks noGrp="1"/>
          </p:cNvSpPr>
          <p:nvPr>
            <p:ph type="title"/>
          </p:nvPr>
        </p:nvSpPr>
        <p:spPr>
          <a:xfrm>
            <a:off x="700414" y="420755"/>
            <a:ext cx="10515600" cy="910519"/>
          </a:xfrm>
        </p:spPr>
        <p:txBody>
          <a:bodyPr/>
          <a:lstStyle/>
          <a:p>
            <a:pPr algn="l"/>
            <a:r>
              <a:rPr lang="en-US" dirty="0">
                <a:solidFill>
                  <a:schemeClr val="tx1"/>
                </a:solidFill>
              </a:rPr>
              <a:t>Biofuels: Biodiesel</a:t>
            </a:r>
          </a:p>
        </p:txBody>
      </p:sp>
      <p:sp>
        <p:nvSpPr>
          <p:cNvPr id="7" name="Footer Placeholder 37">
            <a:extLst>
              <a:ext uri="{FF2B5EF4-FFF2-40B4-BE49-F238E27FC236}">
                <a16:creationId xmlns:a16="http://schemas.microsoft.com/office/drawing/2014/main" id="{43DBCFE8-58FB-4701-BAD1-1D733628AB04}"/>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sp>
        <p:nvSpPr>
          <p:cNvPr id="3" name="TextBox 2">
            <a:extLst>
              <a:ext uri="{FF2B5EF4-FFF2-40B4-BE49-F238E27FC236}">
                <a16:creationId xmlns:a16="http://schemas.microsoft.com/office/drawing/2014/main" id="{03DAC32E-169B-4605-B270-1595A24B5DAB}"/>
              </a:ext>
            </a:extLst>
          </p:cNvPr>
          <p:cNvSpPr txBox="1"/>
          <p:nvPr/>
        </p:nvSpPr>
        <p:spPr>
          <a:xfrm>
            <a:off x="700414" y="1528175"/>
            <a:ext cx="6376791" cy="3877985"/>
          </a:xfrm>
          <a:prstGeom prst="rect">
            <a:avLst/>
          </a:prstGeom>
          <a:noFill/>
        </p:spPr>
        <p:txBody>
          <a:bodyPr wrap="square" rtlCol="0">
            <a:spAutoFit/>
          </a:bodyPr>
          <a:lstStyle/>
          <a:p>
            <a:pPr marL="285750" indent="-285750">
              <a:spcAft>
                <a:spcPts val="1200"/>
              </a:spcAft>
              <a:buClr>
                <a:srgbClr val="00B0F0"/>
              </a:buClr>
              <a:buFont typeface="Arial" panose="020B0604020202020204" pitchFamily="34" charset="0"/>
              <a:buChar char="•"/>
            </a:pPr>
            <a:r>
              <a:rPr lang="en-US" sz="2400" dirty="0"/>
              <a:t>Biodiesel is a fuel made by chemically reacting alcohol with vegetable oils, animal fats, or greases, such as recycled restaurant grease. </a:t>
            </a:r>
          </a:p>
          <a:p>
            <a:pPr marL="285750" indent="-285750">
              <a:spcAft>
                <a:spcPts val="1200"/>
              </a:spcAft>
              <a:buClr>
                <a:srgbClr val="00B0F0"/>
              </a:buClr>
              <a:buFont typeface="Arial" panose="020B0604020202020204" pitchFamily="34" charset="0"/>
              <a:buChar char="•"/>
            </a:pPr>
            <a:r>
              <a:rPr lang="en-US" sz="2400" dirty="0"/>
              <a:t>Most biodiesel today is made from soybean oil. </a:t>
            </a:r>
          </a:p>
          <a:p>
            <a:pPr marL="285750" indent="-285750">
              <a:spcAft>
                <a:spcPts val="1200"/>
              </a:spcAft>
              <a:buClr>
                <a:srgbClr val="00B0F0"/>
              </a:buClr>
              <a:buFont typeface="Arial" panose="020B0604020202020204" pitchFamily="34" charset="0"/>
              <a:buChar char="•"/>
            </a:pPr>
            <a:r>
              <a:rPr lang="en-US" sz="2400" dirty="0"/>
              <a:t>It is one of the fastest growing transportation fuels in the U.S.</a:t>
            </a:r>
          </a:p>
          <a:p>
            <a:pPr marL="285750" indent="-285750">
              <a:spcAft>
                <a:spcPts val="1200"/>
              </a:spcAft>
              <a:buClr>
                <a:srgbClr val="00B0F0"/>
              </a:buClr>
              <a:buFont typeface="Arial" panose="020B0604020202020204" pitchFamily="34" charset="0"/>
              <a:buChar char="•"/>
            </a:pPr>
            <a:r>
              <a:rPr lang="en-US" sz="2400" dirty="0"/>
              <a:t>Biodiesel contains virtually no sulfur, so it can reduce sulfur levels in the nation’s diesel fuel supply.  </a:t>
            </a:r>
          </a:p>
        </p:txBody>
      </p:sp>
      <p:pic>
        <p:nvPicPr>
          <p:cNvPr id="6" name="Picture 5" descr="A close up of a sign&#10;&#10;Description generated with high confidence">
            <a:extLst>
              <a:ext uri="{FF2B5EF4-FFF2-40B4-BE49-F238E27FC236}">
                <a16:creationId xmlns:a16="http://schemas.microsoft.com/office/drawing/2014/main" id="{4133F71A-4C9C-4B4F-8F36-3AF8BB83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655" y="1490007"/>
            <a:ext cx="4043213" cy="3877985"/>
          </a:xfrm>
          <a:prstGeom prst="rect">
            <a:avLst/>
          </a:prstGeom>
        </p:spPr>
      </p:pic>
    </p:spTree>
    <p:extLst>
      <p:ext uri="{BB962C8B-B14F-4D97-AF65-F5344CB8AC3E}">
        <p14:creationId xmlns:p14="http://schemas.microsoft.com/office/powerpoint/2010/main" val="412919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545694"/>
            <a:ext cx="5157787" cy="4121327"/>
          </a:xfrm>
        </p:spPr>
        <p:txBody>
          <a:bodyPr>
            <a:normAutofit fontScale="85000" lnSpcReduction="10000"/>
          </a:bodyPr>
          <a:lstStyle/>
          <a:p>
            <a:pPr marL="0" indent="0">
              <a:spcAft>
                <a:spcPts val="600"/>
              </a:spcAft>
              <a:buNone/>
            </a:pPr>
            <a:r>
              <a:rPr lang="en-US" altLang="en-US" sz="3600" dirty="0"/>
              <a:t>The NEED Project</a:t>
            </a:r>
            <a:endParaRPr lang="en-US" altLang="en-US" sz="3600" dirty="0">
              <a:hlinkClick r:id="" action="ppaction://noaction"/>
            </a:endParaRPr>
          </a:p>
          <a:p>
            <a:pPr lvl="1">
              <a:spcAft>
                <a:spcPts val="600"/>
              </a:spcAft>
            </a:pPr>
            <a:r>
              <a:rPr lang="en-US" altLang="en-US" sz="3600" dirty="0">
                <a:hlinkClick r:id="" action="ppaction://noaction"/>
              </a:rPr>
              <a:t>www.need.org</a:t>
            </a:r>
            <a:endParaRPr lang="en-US" altLang="en-US" sz="3600" dirty="0"/>
          </a:p>
          <a:p>
            <a:pPr lvl="1">
              <a:spcAft>
                <a:spcPts val="600"/>
              </a:spcAft>
            </a:pPr>
            <a:r>
              <a:rPr lang="en-US" altLang="en-US" sz="3600" dirty="0">
                <a:hlinkClick r:id="rId2"/>
              </a:rPr>
              <a:t>info@need.org</a:t>
            </a:r>
            <a:endParaRPr lang="en-US" altLang="en-US" sz="3600" dirty="0"/>
          </a:p>
          <a:p>
            <a:pPr lvl="1">
              <a:spcAft>
                <a:spcPts val="600"/>
              </a:spcAft>
            </a:pPr>
            <a:r>
              <a:rPr lang="en-US" altLang="en-US" sz="3600" dirty="0"/>
              <a:t>1-800-875-5029</a:t>
            </a:r>
          </a:p>
          <a:p>
            <a:pPr marL="0" indent="0">
              <a:spcAft>
                <a:spcPts val="600"/>
              </a:spcAft>
              <a:buNone/>
            </a:pPr>
            <a:r>
              <a:rPr lang="en-US" altLang="en-US" sz="3600" dirty="0"/>
              <a:t>Energy Information Administration</a:t>
            </a:r>
          </a:p>
          <a:p>
            <a:pPr lvl="1">
              <a:spcAft>
                <a:spcPts val="600"/>
              </a:spcAft>
            </a:pPr>
            <a:r>
              <a:rPr lang="en-US" altLang="en-US" sz="3600" dirty="0"/>
              <a:t>U.S. Department of Energy</a:t>
            </a:r>
          </a:p>
          <a:p>
            <a:pPr lvl="1">
              <a:spcAft>
                <a:spcPts val="600"/>
              </a:spcAft>
            </a:pPr>
            <a:r>
              <a:rPr lang="en-US" altLang="en-US" sz="3600" dirty="0">
                <a:hlinkClick r:id="rId3"/>
              </a:rPr>
              <a:t>www.eia.gov</a:t>
            </a:r>
            <a:endParaRPr lang="en-US" altLang="en-US" sz="3600" dirty="0"/>
          </a:p>
          <a:p>
            <a:endParaRPr lang="en-US" dirty="0"/>
          </a:p>
        </p:txBody>
      </p:sp>
      <p:sp>
        <p:nvSpPr>
          <p:cNvPr id="6" name="Rectangle 5">
            <a:extLst>
              <a:ext uri="{FF2B5EF4-FFF2-40B4-BE49-F238E27FC236}">
                <a16:creationId xmlns:a16="http://schemas.microsoft.com/office/drawing/2014/main" id="{44B76221-40A9-400B-9E1F-AADF1040F02A}"/>
              </a:ext>
            </a:extLst>
          </p:cNvPr>
          <p:cNvSpPr/>
          <p:nvPr/>
        </p:nvSpPr>
        <p:spPr>
          <a:xfrm>
            <a:off x="1424218" y="6485877"/>
            <a:ext cx="2958567" cy="276999"/>
          </a:xfrm>
          <a:prstGeom prst="rect">
            <a:avLst/>
          </a:prstGeom>
        </p:spPr>
        <p:txBody>
          <a:bodyPr wrap="none">
            <a:spAutoFit/>
          </a:bodyPr>
          <a:lstStyle/>
          <a:p>
            <a:pPr lvl="0"/>
            <a:r>
              <a:rPr lang="en-US" sz="1200" dirty="0">
                <a:solidFill>
                  <a:prstClr val="black">
                    <a:tint val="75000"/>
                  </a:prstClr>
                </a:solidFill>
              </a:rPr>
              <a:t>Exploring Biomass 2018 ©The NEED Project </a:t>
            </a:r>
          </a:p>
        </p:txBody>
      </p:sp>
      <p:pic>
        <p:nvPicPr>
          <p:cNvPr id="8" name="Picture Placeholder 7" descr="A group of people posing for the camera&#10;&#10;Description generated with very high confidence">
            <a:extLst>
              <a:ext uri="{FF2B5EF4-FFF2-40B4-BE49-F238E27FC236}">
                <a16:creationId xmlns:a16="http://schemas.microsoft.com/office/drawing/2014/main" id="{E8358401-BED5-4825-A451-14F989B9BAB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563" r="16563"/>
          <a:stretch>
            <a:fillRect/>
          </a:stretch>
        </p:blipFill>
        <p:spPr/>
      </p:pic>
    </p:spTree>
    <p:extLst>
      <p:ext uri="{BB962C8B-B14F-4D97-AF65-F5344CB8AC3E}">
        <p14:creationId xmlns:p14="http://schemas.microsoft.com/office/powerpoint/2010/main" val="22730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70" y="359900"/>
            <a:ext cx="6290733" cy="876653"/>
          </a:xfrm>
        </p:spPr>
        <p:txBody>
          <a:bodyPr/>
          <a:lstStyle/>
          <a:p>
            <a:r>
              <a:rPr lang="en-US" dirty="0"/>
              <a:t>NEED IS SOCIAL!</a:t>
            </a:r>
          </a:p>
        </p:txBody>
      </p:sp>
      <p:sp>
        <p:nvSpPr>
          <p:cNvPr id="4" name="Text Placeholder 3"/>
          <p:cNvSpPr>
            <a:spLocks noGrp="1"/>
          </p:cNvSpPr>
          <p:nvPr>
            <p:ph type="body" sz="quarter" idx="10"/>
          </p:nvPr>
        </p:nvSpPr>
        <p:spPr>
          <a:xfrm>
            <a:off x="6025406" y="1615462"/>
            <a:ext cx="5689071" cy="575574"/>
          </a:xfrm>
        </p:spPr>
        <p:txBody>
          <a:bodyPr>
            <a:noAutofit/>
          </a:bodyPr>
          <a:lstStyle/>
          <a:p>
            <a:pPr>
              <a:lnSpc>
                <a:spcPct val="110000"/>
              </a:lnSpc>
              <a:spcBef>
                <a:spcPts val="0"/>
              </a:spcBef>
            </a:pPr>
            <a:r>
              <a:rPr lang="en-US" sz="1800" dirty="0"/>
              <a:t>Let’s be </a:t>
            </a:r>
            <a:r>
              <a:rPr lang="en-US" sz="1800" dirty="0">
                <a:hlinkClick r:id="rId2"/>
              </a:rPr>
              <a:t>Facebook</a:t>
            </a:r>
            <a:r>
              <a:rPr lang="en-US" sz="1800" dirty="0"/>
              <a:t> (@</a:t>
            </a:r>
            <a:r>
              <a:rPr lang="en-US" sz="1800" dirty="0" err="1"/>
              <a:t>needproject</a:t>
            </a:r>
            <a:r>
              <a:rPr lang="en-US" sz="1800" dirty="0"/>
              <a:t>) official! </a:t>
            </a:r>
          </a:p>
          <a:p>
            <a:pPr>
              <a:lnSpc>
                <a:spcPct val="110000"/>
              </a:lnSpc>
              <a:spcBef>
                <a:spcPts val="0"/>
              </a:spcBef>
            </a:pPr>
            <a:r>
              <a:rPr lang="en-US" sz="1800" dirty="0"/>
              <a:t>Events, energy news, and more!</a:t>
            </a:r>
          </a:p>
        </p:txBody>
      </p:sp>
      <p:sp>
        <p:nvSpPr>
          <p:cNvPr id="5" name="Text Placeholder 4"/>
          <p:cNvSpPr>
            <a:spLocks noGrp="1"/>
          </p:cNvSpPr>
          <p:nvPr>
            <p:ph type="body" sz="quarter" idx="11"/>
          </p:nvPr>
        </p:nvSpPr>
        <p:spPr>
          <a:xfrm>
            <a:off x="6025407" y="2629720"/>
            <a:ext cx="5689071" cy="836613"/>
          </a:xfrm>
        </p:spPr>
        <p:txBody>
          <a:bodyPr>
            <a:normAutofit/>
          </a:bodyPr>
          <a:lstStyle/>
          <a:p>
            <a:pPr>
              <a:lnSpc>
                <a:spcPct val="100000"/>
              </a:lnSpc>
              <a:spcBef>
                <a:spcPts val="0"/>
              </a:spcBef>
            </a:pPr>
            <a:r>
              <a:rPr lang="en-US" sz="1800" dirty="0"/>
              <a:t>Follow us on </a:t>
            </a:r>
            <a:r>
              <a:rPr lang="en-US" sz="1800" dirty="0">
                <a:hlinkClick r:id="rId3"/>
              </a:rPr>
              <a:t>Twitter</a:t>
            </a:r>
            <a:r>
              <a:rPr lang="en-US" sz="1800" dirty="0"/>
              <a:t> (@NEED_Project)! We share the latest energy news from around the country.</a:t>
            </a:r>
          </a:p>
        </p:txBody>
      </p:sp>
      <p:sp>
        <p:nvSpPr>
          <p:cNvPr id="6" name="Text Placeholder 5"/>
          <p:cNvSpPr>
            <a:spLocks noGrp="1"/>
          </p:cNvSpPr>
          <p:nvPr>
            <p:ph type="body" sz="quarter" idx="12"/>
          </p:nvPr>
        </p:nvSpPr>
        <p:spPr>
          <a:xfrm>
            <a:off x="6060702" y="3644940"/>
            <a:ext cx="5967811" cy="836613"/>
          </a:xfrm>
        </p:spPr>
        <p:txBody>
          <a:bodyPr>
            <a:noAutofit/>
          </a:bodyPr>
          <a:lstStyle/>
          <a:p>
            <a:pPr>
              <a:lnSpc>
                <a:spcPct val="100000"/>
              </a:lnSpc>
              <a:spcBef>
                <a:spcPts val="0"/>
              </a:spcBef>
            </a:pPr>
            <a:r>
              <a:rPr lang="en-US" sz="1800" dirty="0"/>
              <a:t>Follow us on </a:t>
            </a:r>
            <a:r>
              <a:rPr lang="en-US" sz="1800" dirty="0">
                <a:hlinkClick r:id="rId4"/>
              </a:rPr>
              <a:t>Instagram</a:t>
            </a:r>
            <a:r>
              <a:rPr lang="en-US" sz="1800" dirty="0"/>
              <a:t> (@</a:t>
            </a:r>
            <a:r>
              <a:rPr lang="en-US" sz="1800" dirty="0" err="1"/>
              <a:t>theneedproject</a:t>
            </a:r>
            <a:r>
              <a:rPr lang="en-US" sz="1800" dirty="0"/>
              <a:t>) and check out photos from workshops and when we go live for hands-on experiments.</a:t>
            </a:r>
          </a:p>
        </p:txBody>
      </p:sp>
      <p:sp>
        <p:nvSpPr>
          <p:cNvPr id="7" name="Text Placeholder 6"/>
          <p:cNvSpPr>
            <a:spLocks noGrp="1"/>
          </p:cNvSpPr>
          <p:nvPr>
            <p:ph type="body" sz="quarter" idx="13"/>
          </p:nvPr>
        </p:nvSpPr>
        <p:spPr>
          <a:xfrm>
            <a:off x="6060702" y="4738956"/>
            <a:ext cx="5897217" cy="757818"/>
          </a:xfrm>
        </p:spPr>
        <p:txBody>
          <a:bodyPr>
            <a:noAutofit/>
          </a:bodyPr>
          <a:lstStyle/>
          <a:p>
            <a:pPr>
              <a:lnSpc>
                <a:spcPct val="110000"/>
              </a:lnSpc>
              <a:spcBef>
                <a:spcPts val="0"/>
              </a:spcBef>
            </a:pPr>
            <a:r>
              <a:rPr lang="en-US" sz="1800" dirty="0"/>
              <a:t>Follow us on </a:t>
            </a:r>
            <a:r>
              <a:rPr lang="en-US" sz="1800" dirty="0">
                <a:hlinkClick r:id="rId5"/>
              </a:rPr>
              <a:t>Pinterest</a:t>
            </a:r>
            <a:r>
              <a:rPr lang="en-US" sz="1800" dirty="0"/>
              <a:t> and pin ideas to use in your classroom.</a:t>
            </a:r>
          </a:p>
          <a:p>
            <a:pPr>
              <a:lnSpc>
                <a:spcPct val="110000"/>
              </a:lnSpc>
              <a:spcBef>
                <a:spcPts val="0"/>
              </a:spcBef>
            </a:pPr>
            <a:r>
              <a:rPr lang="en-US" sz="1800" dirty="0"/>
              <a:t>www.pinterest.com/needproject</a:t>
            </a:r>
          </a:p>
        </p:txBody>
      </p:sp>
      <p:sp>
        <p:nvSpPr>
          <p:cNvPr id="10" name="Text Placeholder 6">
            <a:extLst>
              <a:ext uri="{FF2B5EF4-FFF2-40B4-BE49-F238E27FC236}">
                <a16:creationId xmlns:a16="http://schemas.microsoft.com/office/drawing/2014/main" id="{7A88D691-8CB1-4288-883C-C1D3711A88FA}"/>
              </a:ext>
            </a:extLst>
          </p:cNvPr>
          <p:cNvSpPr txBox="1">
            <a:spLocks/>
          </p:cNvSpPr>
          <p:nvPr/>
        </p:nvSpPr>
        <p:spPr>
          <a:xfrm>
            <a:off x="6060703" y="5496774"/>
            <a:ext cx="6096000" cy="90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Subscribe to our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YouTube channel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Hands-on energy lesson tutorials, interviews with energy career professionals, &amp; more!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www.youtube.com/user/needproject</a:t>
            </a:r>
          </a:p>
        </p:txBody>
      </p:sp>
      <p:sp>
        <p:nvSpPr>
          <p:cNvPr id="11" name="Footer Placeholder 4">
            <a:extLst>
              <a:ext uri="{FF2B5EF4-FFF2-40B4-BE49-F238E27FC236}">
                <a16:creationId xmlns:a16="http://schemas.microsoft.com/office/drawing/2014/main" id="{A2C598CF-52B5-4747-9CA3-5BDEE903F0AC}"/>
              </a:ext>
            </a:extLst>
          </p:cNvPr>
          <p:cNvSpPr txBox="1">
            <a:spLocks/>
          </p:cNvSpPr>
          <p:nvPr/>
        </p:nvSpPr>
        <p:spPr>
          <a:xfrm>
            <a:off x="1435946" y="6425462"/>
            <a:ext cx="29991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NEED is social! ©The NEED Project </a:t>
            </a:r>
          </a:p>
        </p:txBody>
      </p:sp>
    </p:spTree>
    <p:extLst>
      <p:ext uri="{BB962C8B-B14F-4D97-AF65-F5344CB8AC3E}">
        <p14:creationId xmlns:p14="http://schemas.microsoft.com/office/powerpoint/2010/main" val="54811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904A2-E0E1-4F27-96DB-E8DC16152198}"/>
              </a:ext>
            </a:extLst>
          </p:cNvPr>
          <p:cNvSpPr>
            <a:spLocks noGrp="1"/>
          </p:cNvSpPr>
          <p:nvPr>
            <p:ph type="title"/>
          </p:nvPr>
        </p:nvSpPr>
        <p:spPr>
          <a:xfrm>
            <a:off x="838200" y="365125"/>
            <a:ext cx="7312378" cy="1325563"/>
          </a:xfrm>
        </p:spPr>
        <p:txBody>
          <a:bodyPr/>
          <a:lstStyle/>
          <a:p>
            <a:r>
              <a:rPr lang="en-US"/>
              <a:t>What is Biomass</a:t>
            </a:r>
            <a:endParaRPr lang="en-US" dirty="0"/>
          </a:p>
        </p:txBody>
      </p:sp>
      <p:sp>
        <p:nvSpPr>
          <p:cNvPr id="4" name="Content Placeholder 3">
            <a:extLst>
              <a:ext uri="{FF2B5EF4-FFF2-40B4-BE49-F238E27FC236}">
                <a16:creationId xmlns:a16="http://schemas.microsoft.com/office/drawing/2014/main" id="{D8D9ACAD-9AB4-4AEB-A6E6-B37B7DE732CC}"/>
              </a:ext>
            </a:extLst>
          </p:cNvPr>
          <p:cNvSpPr>
            <a:spLocks noGrp="1"/>
          </p:cNvSpPr>
          <p:nvPr>
            <p:ph idx="1"/>
          </p:nvPr>
        </p:nvSpPr>
        <p:spPr>
          <a:xfrm>
            <a:off x="838200" y="1690688"/>
            <a:ext cx="5627708" cy="3030193"/>
          </a:xfrm>
        </p:spPr>
        <p:txBody>
          <a:bodyPr>
            <a:normAutofit/>
          </a:bodyPr>
          <a:lstStyle/>
          <a:p>
            <a:pPr>
              <a:spcBef>
                <a:spcPts val="0"/>
              </a:spcBef>
              <a:spcAft>
                <a:spcPts val="1200"/>
              </a:spcAft>
            </a:pPr>
            <a:r>
              <a:rPr lang="en-US" sz="2600" b="1" dirty="0"/>
              <a:t>Biomass </a:t>
            </a:r>
            <a:r>
              <a:rPr lang="en-US" sz="2600" dirty="0"/>
              <a:t>is any </a:t>
            </a:r>
            <a:r>
              <a:rPr lang="en-US" sz="2600" b="1" dirty="0"/>
              <a:t>organic </a:t>
            </a:r>
            <a:r>
              <a:rPr lang="en-US" sz="2600" dirty="0"/>
              <a:t>matter – wood, crops, seaweed</a:t>
            </a:r>
            <a:r>
              <a:rPr lang="en-US" sz="2600"/>
              <a:t>, animal </a:t>
            </a:r>
            <a:r>
              <a:rPr lang="en-US" sz="2600" dirty="0"/>
              <a:t>wastes – that can be used as an energy source.</a:t>
            </a:r>
          </a:p>
          <a:p>
            <a:pPr marL="0" indent="0">
              <a:spcBef>
                <a:spcPts val="0"/>
              </a:spcBef>
              <a:spcAft>
                <a:spcPts val="1200"/>
              </a:spcAft>
              <a:buNone/>
            </a:pPr>
            <a:endParaRPr lang="en-US" sz="1400" dirty="0"/>
          </a:p>
          <a:p>
            <a:pPr>
              <a:spcBef>
                <a:spcPts val="0"/>
              </a:spcBef>
              <a:spcAft>
                <a:spcPts val="1200"/>
              </a:spcAft>
            </a:pPr>
            <a:r>
              <a:rPr lang="en-US" sz="2600" dirty="0"/>
              <a:t>People have used biomass longer than any other energy source.</a:t>
            </a:r>
          </a:p>
        </p:txBody>
      </p:sp>
      <p:pic>
        <p:nvPicPr>
          <p:cNvPr id="2" name="Picture 1">
            <a:extLst>
              <a:ext uri="{FF2B5EF4-FFF2-40B4-BE49-F238E27FC236}">
                <a16:creationId xmlns:a16="http://schemas.microsoft.com/office/drawing/2014/main" id="{47B3426E-661C-4BD7-9D4D-6F2810121119}"/>
              </a:ext>
            </a:extLst>
          </p:cNvPr>
          <p:cNvPicPr>
            <a:picLocks noChangeAspect="1"/>
          </p:cNvPicPr>
          <p:nvPr/>
        </p:nvPicPr>
        <p:blipFill>
          <a:blip r:embed="rId3"/>
          <a:stretch>
            <a:fillRect/>
          </a:stretch>
        </p:blipFill>
        <p:spPr>
          <a:xfrm>
            <a:off x="7643859" y="1150392"/>
            <a:ext cx="3341468" cy="4198901"/>
          </a:xfrm>
          <a:prstGeom prst="rect">
            <a:avLst/>
          </a:prstGeom>
        </p:spPr>
      </p:pic>
      <p:sp>
        <p:nvSpPr>
          <p:cNvPr id="7" name="Footer Placeholder 37">
            <a:extLst>
              <a:ext uri="{FF2B5EF4-FFF2-40B4-BE49-F238E27FC236}">
                <a16:creationId xmlns:a16="http://schemas.microsoft.com/office/drawing/2014/main" id="{C97E0A8B-D7AC-4671-B6A7-0D35DDDD2A59}"/>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spTree>
    <p:extLst>
      <p:ext uri="{BB962C8B-B14F-4D97-AF65-F5344CB8AC3E}">
        <p14:creationId xmlns:p14="http://schemas.microsoft.com/office/powerpoint/2010/main" val="207585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D9F1A-3EC6-4B34-94AD-133E5AD35C6A}"/>
              </a:ext>
            </a:extLst>
          </p:cNvPr>
          <p:cNvSpPr>
            <a:spLocks noGrp="1"/>
          </p:cNvSpPr>
          <p:nvPr>
            <p:ph type="title"/>
          </p:nvPr>
        </p:nvSpPr>
        <p:spPr/>
        <p:txBody>
          <a:bodyPr/>
          <a:lstStyle/>
          <a:p>
            <a:r>
              <a:rPr lang="en-US" dirty="0"/>
              <a:t>Biomass and the Environment</a:t>
            </a:r>
          </a:p>
        </p:txBody>
      </p:sp>
      <p:pic>
        <p:nvPicPr>
          <p:cNvPr id="17" name="Picture 16" descr="A close up of a map&#10;&#10;Description generated with high confidence">
            <a:extLst>
              <a:ext uri="{FF2B5EF4-FFF2-40B4-BE49-F238E27FC236}">
                <a16:creationId xmlns:a16="http://schemas.microsoft.com/office/drawing/2014/main" id="{F70FE56C-7D31-4DCB-92F1-138C3BABC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484" y="3321615"/>
            <a:ext cx="6440834" cy="3382304"/>
          </a:xfrm>
          <a:prstGeom prst="rect">
            <a:avLst/>
          </a:prstGeom>
        </p:spPr>
      </p:pic>
      <p:sp>
        <p:nvSpPr>
          <p:cNvPr id="18" name="Rectangle 17">
            <a:extLst>
              <a:ext uri="{FF2B5EF4-FFF2-40B4-BE49-F238E27FC236}">
                <a16:creationId xmlns:a16="http://schemas.microsoft.com/office/drawing/2014/main" id="{EC9C30EC-AFC6-4BA8-B1C5-8BC24F22B4A3}"/>
              </a:ext>
            </a:extLst>
          </p:cNvPr>
          <p:cNvSpPr/>
          <p:nvPr/>
        </p:nvSpPr>
        <p:spPr>
          <a:xfrm>
            <a:off x="838200" y="1406169"/>
            <a:ext cx="9105621" cy="1738938"/>
          </a:xfrm>
          <a:prstGeom prst="rect">
            <a:avLst/>
          </a:prstGeom>
        </p:spPr>
        <p:txBody>
          <a:bodyPr wrap="square">
            <a:spAutoFit/>
          </a:bodyPr>
          <a:lstStyle/>
          <a:p>
            <a:pPr marL="285750" indent="-285750">
              <a:buFont typeface="Arial" panose="020B0604020202020204" pitchFamily="34" charset="0"/>
              <a:buChar char="•"/>
            </a:pPr>
            <a:r>
              <a:rPr lang="en-US" dirty="0">
                <a:latin typeface="MyriadPro-Regular"/>
              </a:rPr>
              <a:t>Biomass can pollute the air when it is burned, though not as much as fossil fuels.</a:t>
            </a:r>
          </a:p>
          <a:p>
            <a:endParaRPr lang="en-US" sz="1200" dirty="0">
              <a:latin typeface="MyriadPro-Regular"/>
            </a:endParaRPr>
          </a:p>
          <a:p>
            <a:pPr marL="285750" indent="-285750">
              <a:buFont typeface="Arial" panose="020B0604020202020204" pitchFamily="34" charset="0"/>
              <a:buChar char="•"/>
            </a:pPr>
            <a:r>
              <a:rPr lang="en-US" dirty="0">
                <a:latin typeface="MyriadPro-Regular"/>
              </a:rPr>
              <a:t>Burning biomass fuels does not produce pollutants like sulfur, which can cause </a:t>
            </a:r>
            <a:r>
              <a:rPr lang="en-US" dirty="0">
                <a:latin typeface="MyriadPro-Bold"/>
              </a:rPr>
              <a:t>acid rain</a:t>
            </a:r>
            <a:r>
              <a:rPr lang="en-US" dirty="0">
                <a:latin typeface="MyriadPro-Regular"/>
              </a:rPr>
              <a:t>.</a:t>
            </a:r>
          </a:p>
          <a:p>
            <a:endParaRPr lang="en-US" sz="1200" dirty="0">
              <a:latin typeface="MyriadPro-Regular"/>
            </a:endParaRPr>
          </a:p>
          <a:p>
            <a:pPr marL="285750" indent="-285750">
              <a:buFont typeface="Arial" panose="020B0604020202020204" pitchFamily="34" charset="0"/>
              <a:buChar char="•"/>
            </a:pPr>
            <a:r>
              <a:rPr lang="en-US" dirty="0">
                <a:latin typeface="MyriadPro-Regular"/>
              </a:rPr>
              <a:t>Growing plants for biomass fuel may help to reduce greenhouse gases, since plants use </a:t>
            </a:r>
            <a:r>
              <a:rPr lang="en-US" dirty="0">
                <a:latin typeface="MyriadPro-Bold"/>
              </a:rPr>
              <a:t>carbon dioxide </a:t>
            </a:r>
            <a:r>
              <a:rPr lang="en-US" dirty="0">
                <a:latin typeface="MyriadPro-Regular"/>
              </a:rPr>
              <a:t>and produce oxygen as they grow. </a:t>
            </a:r>
          </a:p>
          <a:p>
            <a:endParaRPr lang="en-US" sz="1100" dirty="0">
              <a:latin typeface="MyriadPro-Regular"/>
            </a:endParaRPr>
          </a:p>
        </p:txBody>
      </p:sp>
      <p:sp>
        <p:nvSpPr>
          <p:cNvPr id="7" name="Footer Placeholder 37">
            <a:extLst>
              <a:ext uri="{FF2B5EF4-FFF2-40B4-BE49-F238E27FC236}">
                <a16:creationId xmlns:a16="http://schemas.microsoft.com/office/drawing/2014/main" id="{A831E443-4A41-4CE8-B730-503B044BBAD9}"/>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50000"/>
                  </a:schemeClr>
                </a:solidFill>
              </a:rPr>
              <a:t>Exploring Biomass 2018 ©The NEED Project  </a:t>
            </a:r>
          </a:p>
        </p:txBody>
      </p:sp>
    </p:spTree>
    <p:extLst>
      <p:ext uri="{BB962C8B-B14F-4D97-AF65-F5344CB8AC3E}">
        <p14:creationId xmlns:p14="http://schemas.microsoft.com/office/powerpoint/2010/main" val="370322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363E9-8F05-4D95-A660-02D602DE7EBB}"/>
              </a:ext>
            </a:extLst>
          </p:cNvPr>
          <p:cNvSpPr>
            <a:spLocks noGrp="1"/>
          </p:cNvSpPr>
          <p:nvPr>
            <p:ph type="title"/>
          </p:nvPr>
        </p:nvSpPr>
        <p:spPr/>
        <p:txBody>
          <a:bodyPr/>
          <a:lstStyle/>
          <a:p>
            <a:r>
              <a:rPr lang="en-US" dirty="0"/>
              <a:t>Using Biomass Energy</a:t>
            </a:r>
          </a:p>
        </p:txBody>
      </p:sp>
      <p:sp>
        <p:nvSpPr>
          <p:cNvPr id="4" name="Content Placeholder 3">
            <a:extLst>
              <a:ext uri="{FF2B5EF4-FFF2-40B4-BE49-F238E27FC236}">
                <a16:creationId xmlns:a16="http://schemas.microsoft.com/office/drawing/2014/main" id="{EE7FB59D-8C36-4BA1-93A5-0672FC1C9154}"/>
              </a:ext>
            </a:extLst>
          </p:cNvPr>
          <p:cNvSpPr>
            <a:spLocks noGrp="1"/>
          </p:cNvSpPr>
          <p:nvPr>
            <p:ph idx="1"/>
          </p:nvPr>
        </p:nvSpPr>
        <p:spPr>
          <a:xfrm>
            <a:off x="624599" y="1590806"/>
            <a:ext cx="6051698" cy="4546941"/>
          </a:xfrm>
        </p:spPr>
        <p:txBody>
          <a:bodyPr>
            <a:noAutofit/>
          </a:bodyPr>
          <a:lstStyle/>
          <a:p>
            <a:pPr>
              <a:lnSpc>
                <a:spcPct val="120000"/>
              </a:lnSpc>
              <a:spcBef>
                <a:spcPts val="0"/>
              </a:spcBef>
              <a:spcAft>
                <a:spcPts val="1000"/>
              </a:spcAft>
            </a:pPr>
            <a:r>
              <a:rPr lang="en-US" sz="1800" dirty="0"/>
              <a:t>There are many sources of biomass used in the U.S. today. </a:t>
            </a:r>
          </a:p>
          <a:p>
            <a:pPr>
              <a:lnSpc>
                <a:spcPct val="120000"/>
              </a:lnSpc>
              <a:spcBef>
                <a:spcPts val="0"/>
              </a:spcBef>
              <a:spcAft>
                <a:spcPts val="1000"/>
              </a:spcAft>
            </a:pPr>
            <a:r>
              <a:rPr lang="en-US" sz="1800" dirty="0"/>
              <a:t>Two sources, wood and biofuels, make up the majority of consumption.</a:t>
            </a:r>
          </a:p>
          <a:p>
            <a:pPr>
              <a:lnSpc>
                <a:spcPct val="120000"/>
              </a:lnSpc>
              <a:spcBef>
                <a:spcPts val="0"/>
              </a:spcBef>
              <a:spcAft>
                <a:spcPts val="1000"/>
              </a:spcAft>
            </a:pPr>
            <a:r>
              <a:rPr lang="en-US" sz="1800" dirty="0"/>
              <a:t>Other biomass sources include crops, garbage, landfill gas, and byproducts from agriculture.</a:t>
            </a:r>
          </a:p>
          <a:p>
            <a:pPr>
              <a:lnSpc>
                <a:spcPct val="120000"/>
              </a:lnSpc>
              <a:spcBef>
                <a:spcPts val="0"/>
              </a:spcBef>
              <a:spcAft>
                <a:spcPts val="1000"/>
              </a:spcAft>
            </a:pPr>
            <a:r>
              <a:rPr lang="en-US" sz="1800" dirty="0"/>
              <a:t>There are four ways to convert biomass energy into a usable energy source:</a:t>
            </a:r>
          </a:p>
          <a:p>
            <a:pPr marL="685800" lvl="2" indent="0">
              <a:lnSpc>
                <a:spcPct val="100000"/>
              </a:lnSpc>
              <a:spcBef>
                <a:spcPts val="0"/>
              </a:spcBef>
              <a:spcAft>
                <a:spcPts val="400"/>
              </a:spcAft>
              <a:buNone/>
            </a:pPr>
            <a:r>
              <a:rPr lang="en-US" sz="1800" dirty="0">
                <a:solidFill>
                  <a:srgbClr val="00B0F0"/>
                </a:solidFill>
              </a:rPr>
              <a:t>-Fermentation</a:t>
            </a:r>
          </a:p>
          <a:p>
            <a:pPr marL="685800" lvl="2" indent="0">
              <a:lnSpc>
                <a:spcPct val="100000"/>
              </a:lnSpc>
              <a:spcBef>
                <a:spcPts val="0"/>
              </a:spcBef>
              <a:spcAft>
                <a:spcPts val="400"/>
              </a:spcAft>
              <a:buNone/>
            </a:pPr>
            <a:r>
              <a:rPr lang="en-US" sz="1800" dirty="0">
                <a:solidFill>
                  <a:srgbClr val="00B0F0"/>
                </a:solidFill>
              </a:rPr>
              <a:t>-Burning</a:t>
            </a:r>
          </a:p>
          <a:p>
            <a:pPr marL="685800" lvl="2" indent="0">
              <a:lnSpc>
                <a:spcPct val="100000"/>
              </a:lnSpc>
              <a:spcBef>
                <a:spcPts val="0"/>
              </a:spcBef>
              <a:spcAft>
                <a:spcPts val="400"/>
              </a:spcAft>
              <a:buNone/>
            </a:pPr>
            <a:r>
              <a:rPr lang="en-US" sz="1800" dirty="0">
                <a:solidFill>
                  <a:srgbClr val="00B0F0"/>
                </a:solidFill>
              </a:rPr>
              <a:t>-Bacterial Decay</a:t>
            </a:r>
          </a:p>
          <a:p>
            <a:pPr marL="685800" lvl="2" indent="0">
              <a:lnSpc>
                <a:spcPct val="100000"/>
              </a:lnSpc>
              <a:spcBef>
                <a:spcPts val="0"/>
              </a:spcBef>
              <a:spcAft>
                <a:spcPts val="400"/>
              </a:spcAft>
              <a:buNone/>
            </a:pPr>
            <a:r>
              <a:rPr lang="en-US" sz="1800" dirty="0">
                <a:solidFill>
                  <a:srgbClr val="00B0F0"/>
                </a:solidFill>
              </a:rPr>
              <a:t>-Conversion</a:t>
            </a:r>
          </a:p>
        </p:txBody>
      </p:sp>
      <p:pic>
        <p:nvPicPr>
          <p:cNvPr id="11" name="Picture 10" descr="A close up of a logo&#10;&#10;Description generated with high confidence">
            <a:extLst>
              <a:ext uri="{FF2B5EF4-FFF2-40B4-BE49-F238E27FC236}">
                <a16:creationId xmlns:a16="http://schemas.microsoft.com/office/drawing/2014/main" id="{75DF28D2-F684-411F-89F0-13025A1FD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005" y="744709"/>
            <a:ext cx="4444678" cy="2481358"/>
          </a:xfrm>
          <a:prstGeom prst="rect">
            <a:avLst/>
          </a:prstGeom>
        </p:spPr>
      </p:pic>
      <p:pic>
        <p:nvPicPr>
          <p:cNvPr id="12" name="Picture 11" descr="A close up of text on a black background&#10;&#10;Description generated with high confidence">
            <a:extLst>
              <a:ext uri="{FF2B5EF4-FFF2-40B4-BE49-F238E27FC236}">
                <a16:creationId xmlns:a16="http://schemas.microsoft.com/office/drawing/2014/main" id="{3FFC02C8-C5C9-4A03-8A90-D66BB6FB1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673" y="3733820"/>
            <a:ext cx="4159275" cy="2760688"/>
          </a:xfrm>
          <a:prstGeom prst="rect">
            <a:avLst/>
          </a:prstGeom>
        </p:spPr>
      </p:pic>
      <p:sp>
        <p:nvSpPr>
          <p:cNvPr id="7" name="Footer Placeholder 37">
            <a:extLst>
              <a:ext uri="{FF2B5EF4-FFF2-40B4-BE49-F238E27FC236}">
                <a16:creationId xmlns:a16="http://schemas.microsoft.com/office/drawing/2014/main" id="{CBE87CD5-03D9-4BA6-AB60-F6F08BD9B527}"/>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cxnSp>
        <p:nvCxnSpPr>
          <p:cNvPr id="6" name="Straight Connector 5">
            <a:extLst>
              <a:ext uri="{FF2B5EF4-FFF2-40B4-BE49-F238E27FC236}">
                <a16:creationId xmlns:a16="http://schemas.microsoft.com/office/drawing/2014/main" id="{71D0E851-6D6B-45DC-8198-700A6937D2DD}"/>
              </a:ext>
            </a:extLst>
          </p:cNvPr>
          <p:cNvCxnSpPr/>
          <p:nvPr/>
        </p:nvCxnSpPr>
        <p:spPr>
          <a:xfrm>
            <a:off x="7027101" y="3450921"/>
            <a:ext cx="48099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82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EEA47-36DB-4A80-9B71-1609728703C3}"/>
              </a:ext>
            </a:extLst>
          </p:cNvPr>
          <p:cNvSpPr>
            <a:spLocks noGrp="1"/>
          </p:cNvSpPr>
          <p:nvPr>
            <p:ph type="title"/>
          </p:nvPr>
        </p:nvSpPr>
        <p:spPr/>
        <p:txBody>
          <a:bodyPr/>
          <a:lstStyle/>
          <a:p>
            <a:r>
              <a:rPr lang="en-US" b="0" dirty="0">
                <a:solidFill>
                  <a:srgbClr val="00B0F0"/>
                </a:solidFill>
              </a:rPr>
              <a:t>Fermentation</a:t>
            </a:r>
          </a:p>
        </p:txBody>
      </p:sp>
      <p:sp>
        <p:nvSpPr>
          <p:cNvPr id="4" name="Content Placeholder 3">
            <a:extLst>
              <a:ext uri="{FF2B5EF4-FFF2-40B4-BE49-F238E27FC236}">
                <a16:creationId xmlns:a16="http://schemas.microsoft.com/office/drawing/2014/main" id="{D61DD37F-CF6B-4D6D-AD65-C5D02A20B7B6}"/>
              </a:ext>
            </a:extLst>
          </p:cNvPr>
          <p:cNvSpPr>
            <a:spLocks noGrp="1"/>
          </p:cNvSpPr>
          <p:nvPr>
            <p:ph idx="1"/>
          </p:nvPr>
        </p:nvSpPr>
        <p:spPr>
          <a:xfrm>
            <a:off x="838200" y="1507506"/>
            <a:ext cx="7441504" cy="4730455"/>
          </a:xfrm>
        </p:spPr>
        <p:txBody>
          <a:bodyPr>
            <a:noAutofit/>
          </a:bodyPr>
          <a:lstStyle/>
          <a:p>
            <a:pPr>
              <a:lnSpc>
                <a:spcPct val="100000"/>
              </a:lnSpc>
              <a:spcBef>
                <a:spcPts val="0"/>
              </a:spcBef>
              <a:spcAft>
                <a:spcPts val="1400"/>
              </a:spcAft>
            </a:pPr>
            <a:r>
              <a:rPr lang="en-US" sz="2400" dirty="0"/>
              <a:t>There are several types of processes that can produce an alcohol (</a:t>
            </a:r>
            <a:r>
              <a:rPr lang="en-US" sz="2400" dirty="0">
                <a:solidFill>
                  <a:srgbClr val="00B0F0"/>
                </a:solidFill>
              </a:rPr>
              <a:t>ethanol</a:t>
            </a:r>
            <a:r>
              <a:rPr lang="en-US" sz="2400" dirty="0"/>
              <a:t>) from various plants, especially corn. </a:t>
            </a:r>
          </a:p>
          <a:p>
            <a:pPr>
              <a:lnSpc>
                <a:spcPct val="100000"/>
              </a:lnSpc>
              <a:spcBef>
                <a:spcPts val="0"/>
              </a:spcBef>
              <a:spcAft>
                <a:spcPts val="1400"/>
              </a:spcAft>
            </a:pPr>
            <a:r>
              <a:rPr lang="en-US" sz="2400" dirty="0"/>
              <a:t>The two most commonly used processes involve using yeast to ferment the starch in the plant to produce ethanol. </a:t>
            </a:r>
          </a:p>
          <a:p>
            <a:pPr>
              <a:lnSpc>
                <a:spcPct val="100000"/>
              </a:lnSpc>
              <a:spcBef>
                <a:spcPts val="0"/>
              </a:spcBef>
              <a:spcAft>
                <a:spcPts val="1400"/>
              </a:spcAft>
            </a:pPr>
            <a:r>
              <a:rPr lang="en-US" sz="2400" dirty="0"/>
              <a:t>One of the newest processes involves using enzymes to break down the cellulose in the plant fibers, allowing more ethanol to be made from each plant, because all of the plant tissue is utilized, not just the starch.</a:t>
            </a:r>
          </a:p>
        </p:txBody>
      </p:sp>
      <p:sp>
        <p:nvSpPr>
          <p:cNvPr id="9" name="Footer Placeholder 37">
            <a:extLst>
              <a:ext uri="{FF2B5EF4-FFF2-40B4-BE49-F238E27FC236}">
                <a16:creationId xmlns:a16="http://schemas.microsoft.com/office/drawing/2014/main" id="{D01E1150-64B0-4D95-ACA2-A13AAA1B2475}"/>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pic>
        <p:nvPicPr>
          <p:cNvPr id="12" name="Picture 11">
            <a:extLst>
              <a:ext uri="{FF2B5EF4-FFF2-40B4-BE49-F238E27FC236}">
                <a16:creationId xmlns:a16="http://schemas.microsoft.com/office/drawing/2014/main" id="{34204A5B-1075-4569-A192-C174C1775273}"/>
              </a:ext>
            </a:extLst>
          </p:cNvPr>
          <p:cNvPicPr>
            <a:picLocks noChangeAspect="1"/>
          </p:cNvPicPr>
          <p:nvPr/>
        </p:nvPicPr>
        <p:blipFill>
          <a:blip r:embed="rId2"/>
          <a:stretch>
            <a:fillRect/>
          </a:stretch>
        </p:blipFill>
        <p:spPr>
          <a:xfrm>
            <a:off x="8876256" y="1690688"/>
            <a:ext cx="2710319" cy="3618276"/>
          </a:xfrm>
          <a:prstGeom prst="rect">
            <a:avLst/>
          </a:prstGeom>
        </p:spPr>
      </p:pic>
      <p:sp>
        <p:nvSpPr>
          <p:cNvPr id="13" name="TextBox 12">
            <a:extLst>
              <a:ext uri="{FF2B5EF4-FFF2-40B4-BE49-F238E27FC236}">
                <a16:creationId xmlns:a16="http://schemas.microsoft.com/office/drawing/2014/main" id="{9B85F88B-185E-4FD4-A651-4ADDAA7B8331}"/>
              </a:ext>
            </a:extLst>
          </p:cNvPr>
          <p:cNvSpPr txBox="1"/>
          <p:nvPr/>
        </p:nvSpPr>
        <p:spPr>
          <a:xfrm>
            <a:off x="8785965" y="5308964"/>
            <a:ext cx="2567835" cy="646331"/>
          </a:xfrm>
          <a:prstGeom prst="rect">
            <a:avLst/>
          </a:prstGeom>
          <a:noFill/>
        </p:spPr>
        <p:txBody>
          <a:bodyPr wrap="square" rtlCol="0">
            <a:spAutoFit/>
          </a:bodyPr>
          <a:lstStyle/>
          <a:p>
            <a:r>
              <a:rPr lang="en-US" sz="1200" dirty="0"/>
              <a:t>Fermentation reactor at the National Renewable Energy Laboratory. Photo by Sarah Studer, DOE</a:t>
            </a:r>
          </a:p>
        </p:txBody>
      </p:sp>
    </p:spTree>
    <p:extLst>
      <p:ext uri="{BB962C8B-B14F-4D97-AF65-F5344CB8AC3E}">
        <p14:creationId xmlns:p14="http://schemas.microsoft.com/office/powerpoint/2010/main" val="15329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map&#10;&#10;Description generated with high confidence">
            <a:extLst>
              <a:ext uri="{FF2B5EF4-FFF2-40B4-BE49-F238E27FC236}">
                <a16:creationId xmlns:a16="http://schemas.microsoft.com/office/drawing/2014/main" id="{30E68E77-D199-4C1A-9F1F-9CD5CC1C8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776" y="2839329"/>
            <a:ext cx="6130447" cy="3723493"/>
          </a:xfrm>
          <a:prstGeom prst="rect">
            <a:avLst/>
          </a:prstGeom>
        </p:spPr>
      </p:pic>
      <p:sp>
        <p:nvSpPr>
          <p:cNvPr id="3" name="Title 2">
            <a:extLst>
              <a:ext uri="{FF2B5EF4-FFF2-40B4-BE49-F238E27FC236}">
                <a16:creationId xmlns:a16="http://schemas.microsoft.com/office/drawing/2014/main" id="{1D3EEA47-36DB-4A80-9B71-1609728703C3}"/>
              </a:ext>
            </a:extLst>
          </p:cNvPr>
          <p:cNvSpPr>
            <a:spLocks noGrp="1"/>
          </p:cNvSpPr>
          <p:nvPr>
            <p:ph type="title"/>
          </p:nvPr>
        </p:nvSpPr>
        <p:spPr/>
        <p:txBody>
          <a:bodyPr/>
          <a:lstStyle/>
          <a:p>
            <a:r>
              <a:rPr lang="en-US" b="0" dirty="0">
                <a:solidFill>
                  <a:srgbClr val="00B0F0"/>
                </a:solidFill>
              </a:rPr>
              <a:t>Burning</a:t>
            </a:r>
          </a:p>
        </p:txBody>
      </p:sp>
      <p:sp>
        <p:nvSpPr>
          <p:cNvPr id="4" name="Content Placeholder 3">
            <a:extLst>
              <a:ext uri="{FF2B5EF4-FFF2-40B4-BE49-F238E27FC236}">
                <a16:creationId xmlns:a16="http://schemas.microsoft.com/office/drawing/2014/main" id="{D61DD37F-CF6B-4D6D-AD65-C5D02A20B7B6}"/>
              </a:ext>
            </a:extLst>
          </p:cNvPr>
          <p:cNvSpPr>
            <a:spLocks noGrp="1"/>
          </p:cNvSpPr>
          <p:nvPr>
            <p:ph idx="1"/>
          </p:nvPr>
        </p:nvSpPr>
        <p:spPr>
          <a:xfrm>
            <a:off x="858032" y="1482703"/>
            <a:ext cx="8618951" cy="1781871"/>
          </a:xfrm>
        </p:spPr>
        <p:txBody>
          <a:bodyPr>
            <a:normAutofit/>
          </a:bodyPr>
          <a:lstStyle/>
          <a:p>
            <a:pPr marL="0" indent="0">
              <a:buNone/>
            </a:pPr>
            <a:r>
              <a:rPr lang="en-US" sz="2600" dirty="0"/>
              <a:t>We can burn biomass in waste-to-energy plants to produce steam for making electricity, or we can burn it to provide heat for industries and homes.</a:t>
            </a:r>
          </a:p>
        </p:txBody>
      </p:sp>
      <p:sp>
        <p:nvSpPr>
          <p:cNvPr id="9" name="Footer Placeholder 37">
            <a:extLst>
              <a:ext uri="{FF2B5EF4-FFF2-40B4-BE49-F238E27FC236}">
                <a16:creationId xmlns:a16="http://schemas.microsoft.com/office/drawing/2014/main" id="{D01E1150-64B0-4D95-ACA2-A13AAA1B2475}"/>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spTree>
    <p:extLst>
      <p:ext uri="{BB962C8B-B14F-4D97-AF65-F5344CB8AC3E}">
        <p14:creationId xmlns:p14="http://schemas.microsoft.com/office/powerpoint/2010/main" val="150328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EEA47-36DB-4A80-9B71-1609728703C3}"/>
              </a:ext>
            </a:extLst>
          </p:cNvPr>
          <p:cNvSpPr>
            <a:spLocks noGrp="1"/>
          </p:cNvSpPr>
          <p:nvPr>
            <p:ph type="title"/>
          </p:nvPr>
        </p:nvSpPr>
        <p:spPr/>
        <p:txBody>
          <a:bodyPr/>
          <a:lstStyle/>
          <a:p>
            <a:r>
              <a:rPr lang="en-US" b="0" dirty="0">
                <a:solidFill>
                  <a:srgbClr val="00B0F0"/>
                </a:solidFill>
              </a:rPr>
              <a:t>Bacterial Decay</a:t>
            </a:r>
          </a:p>
        </p:txBody>
      </p:sp>
      <p:sp>
        <p:nvSpPr>
          <p:cNvPr id="4" name="Content Placeholder 3">
            <a:extLst>
              <a:ext uri="{FF2B5EF4-FFF2-40B4-BE49-F238E27FC236}">
                <a16:creationId xmlns:a16="http://schemas.microsoft.com/office/drawing/2014/main" id="{D61DD37F-CF6B-4D6D-AD65-C5D02A20B7B6}"/>
              </a:ext>
            </a:extLst>
          </p:cNvPr>
          <p:cNvSpPr>
            <a:spLocks noGrp="1"/>
          </p:cNvSpPr>
          <p:nvPr>
            <p:ph idx="1"/>
          </p:nvPr>
        </p:nvSpPr>
        <p:spPr>
          <a:xfrm>
            <a:off x="838200" y="1930410"/>
            <a:ext cx="6570032" cy="2997177"/>
          </a:xfrm>
        </p:spPr>
        <p:txBody>
          <a:bodyPr>
            <a:normAutofit/>
          </a:bodyPr>
          <a:lstStyle/>
          <a:p>
            <a:pPr>
              <a:lnSpc>
                <a:spcPct val="100000"/>
              </a:lnSpc>
              <a:spcBef>
                <a:spcPts val="0"/>
              </a:spcBef>
              <a:spcAft>
                <a:spcPts val="1200"/>
              </a:spcAft>
            </a:pPr>
            <a:r>
              <a:rPr lang="en-US" sz="2500" dirty="0"/>
              <a:t>Bacteria feed on dead plants and animals, producing </a:t>
            </a:r>
            <a:r>
              <a:rPr lang="en-US" sz="2500" dirty="0">
                <a:solidFill>
                  <a:srgbClr val="00B0F0"/>
                </a:solidFill>
              </a:rPr>
              <a:t>methane</a:t>
            </a:r>
            <a:r>
              <a:rPr lang="en-US" sz="2500" dirty="0"/>
              <a:t>. </a:t>
            </a:r>
          </a:p>
          <a:p>
            <a:pPr>
              <a:lnSpc>
                <a:spcPct val="100000"/>
              </a:lnSpc>
              <a:spcBef>
                <a:spcPts val="0"/>
              </a:spcBef>
              <a:spcAft>
                <a:spcPts val="1200"/>
              </a:spcAft>
            </a:pPr>
            <a:r>
              <a:rPr lang="en-US" sz="2500" dirty="0"/>
              <a:t>Methane is produced whenever organic material decays. </a:t>
            </a:r>
          </a:p>
          <a:p>
            <a:pPr>
              <a:lnSpc>
                <a:spcPct val="100000"/>
              </a:lnSpc>
              <a:spcBef>
                <a:spcPts val="0"/>
              </a:spcBef>
              <a:spcAft>
                <a:spcPts val="1200"/>
              </a:spcAft>
            </a:pPr>
            <a:r>
              <a:rPr lang="en-US" sz="2500" dirty="0"/>
              <a:t>Many landfills are recovering and using the methane gas produced by the garbage.</a:t>
            </a:r>
          </a:p>
        </p:txBody>
      </p:sp>
      <p:sp>
        <p:nvSpPr>
          <p:cNvPr id="9" name="Footer Placeholder 37">
            <a:extLst>
              <a:ext uri="{FF2B5EF4-FFF2-40B4-BE49-F238E27FC236}">
                <a16:creationId xmlns:a16="http://schemas.microsoft.com/office/drawing/2014/main" id="{D01E1150-64B0-4D95-ACA2-A13AAA1B2475}"/>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pic>
        <p:nvPicPr>
          <p:cNvPr id="5" name="Picture 4">
            <a:extLst>
              <a:ext uri="{FF2B5EF4-FFF2-40B4-BE49-F238E27FC236}">
                <a16:creationId xmlns:a16="http://schemas.microsoft.com/office/drawing/2014/main" id="{EB91E836-0642-4F58-B18F-24D132AB0D4B}"/>
              </a:ext>
            </a:extLst>
          </p:cNvPr>
          <p:cNvPicPr>
            <a:picLocks noChangeAspect="1"/>
          </p:cNvPicPr>
          <p:nvPr/>
        </p:nvPicPr>
        <p:blipFill rotWithShape="1">
          <a:blip r:embed="rId2"/>
          <a:srcRect l="2328" t="2998" r="1524" b="4198"/>
          <a:stretch/>
        </p:blipFill>
        <p:spPr>
          <a:xfrm>
            <a:off x="7408232" y="2170134"/>
            <a:ext cx="4618015" cy="2517731"/>
          </a:xfrm>
          <a:prstGeom prst="rect">
            <a:avLst/>
          </a:prstGeom>
        </p:spPr>
      </p:pic>
      <p:sp>
        <p:nvSpPr>
          <p:cNvPr id="8" name="TextBox 7">
            <a:extLst>
              <a:ext uri="{FF2B5EF4-FFF2-40B4-BE49-F238E27FC236}">
                <a16:creationId xmlns:a16="http://schemas.microsoft.com/office/drawing/2014/main" id="{33DB3F94-0205-44E5-9066-2E3824449558}"/>
              </a:ext>
            </a:extLst>
          </p:cNvPr>
          <p:cNvSpPr txBox="1"/>
          <p:nvPr/>
        </p:nvSpPr>
        <p:spPr>
          <a:xfrm>
            <a:off x="8882215" y="4702806"/>
            <a:ext cx="3144032" cy="261610"/>
          </a:xfrm>
          <a:prstGeom prst="rect">
            <a:avLst/>
          </a:prstGeom>
          <a:noFill/>
        </p:spPr>
        <p:txBody>
          <a:bodyPr wrap="square" rtlCol="0">
            <a:spAutoFit/>
          </a:bodyPr>
          <a:lstStyle/>
          <a:p>
            <a:pPr algn="r"/>
            <a:r>
              <a:rPr lang="en-US" sz="1100" dirty="0"/>
              <a:t>Image courtesy of EPA</a:t>
            </a:r>
          </a:p>
        </p:txBody>
      </p:sp>
    </p:spTree>
    <p:extLst>
      <p:ext uri="{BB962C8B-B14F-4D97-AF65-F5344CB8AC3E}">
        <p14:creationId xmlns:p14="http://schemas.microsoft.com/office/powerpoint/2010/main" val="161533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EEA47-36DB-4A80-9B71-1609728703C3}"/>
              </a:ext>
            </a:extLst>
          </p:cNvPr>
          <p:cNvSpPr>
            <a:spLocks noGrp="1"/>
          </p:cNvSpPr>
          <p:nvPr>
            <p:ph type="title"/>
          </p:nvPr>
        </p:nvSpPr>
        <p:spPr/>
        <p:txBody>
          <a:bodyPr/>
          <a:lstStyle/>
          <a:p>
            <a:r>
              <a:rPr lang="en-US" b="0" dirty="0">
                <a:solidFill>
                  <a:srgbClr val="00B0F0"/>
                </a:solidFill>
              </a:rPr>
              <a:t>Conversion</a:t>
            </a:r>
          </a:p>
        </p:txBody>
      </p:sp>
      <p:sp>
        <p:nvSpPr>
          <p:cNvPr id="4" name="Content Placeholder 3">
            <a:extLst>
              <a:ext uri="{FF2B5EF4-FFF2-40B4-BE49-F238E27FC236}">
                <a16:creationId xmlns:a16="http://schemas.microsoft.com/office/drawing/2014/main" id="{D61DD37F-CF6B-4D6D-AD65-C5D02A20B7B6}"/>
              </a:ext>
            </a:extLst>
          </p:cNvPr>
          <p:cNvSpPr>
            <a:spLocks noGrp="1"/>
          </p:cNvSpPr>
          <p:nvPr>
            <p:ph idx="1"/>
          </p:nvPr>
        </p:nvSpPr>
        <p:spPr>
          <a:xfrm>
            <a:off x="757618" y="1690688"/>
            <a:ext cx="6307061" cy="3773509"/>
          </a:xfrm>
        </p:spPr>
        <p:txBody>
          <a:bodyPr>
            <a:normAutofit/>
          </a:bodyPr>
          <a:lstStyle/>
          <a:p>
            <a:pPr>
              <a:lnSpc>
                <a:spcPct val="100000"/>
              </a:lnSpc>
              <a:spcBef>
                <a:spcPts val="0"/>
              </a:spcBef>
              <a:spcAft>
                <a:spcPts val="1000"/>
              </a:spcAft>
            </a:pPr>
            <a:r>
              <a:rPr lang="en-US" sz="2600" dirty="0"/>
              <a:t>Biomass can be converted into gas or liquid fuels by using chemicals or heat. </a:t>
            </a:r>
          </a:p>
          <a:p>
            <a:pPr>
              <a:lnSpc>
                <a:spcPct val="100000"/>
              </a:lnSpc>
              <a:spcBef>
                <a:spcPts val="0"/>
              </a:spcBef>
              <a:spcAft>
                <a:spcPts val="1000"/>
              </a:spcAft>
            </a:pPr>
            <a:r>
              <a:rPr lang="en-US" sz="2600" dirty="0"/>
              <a:t>In India, cow manure is converted to methane gas to produce electricity. </a:t>
            </a:r>
          </a:p>
          <a:p>
            <a:pPr>
              <a:lnSpc>
                <a:spcPct val="100000"/>
              </a:lnSpc>
              <a:spcBef>
                <a:spcPts val="0"/>
              </a:spcBef>
              <a:spcAft>
                <a:spcPts val="1000"/>
              </a:spcAft>
            </a:pPr>
            <a:r>
              <a:rPr lang="en-US" sz="2600" dirty="0"/>
              <a:t>Methane gas can also be converted to methanol, a type of alcohol made from fermenting wood. </a:t>
            </a:r>
          </a:p>
        </p:txBody>
      </p:sp>
      <p:sp>
        <p:nvSpPr>
          <p:cNvPr id="9" name="Footer Placeholder 37">
            <a:extLst>
              <a:ext uri="{FF2B5EF4-FFF2-40B4-BE49-F238E27FC236}">
                <a16:creationId xmlns:a16="http://schemas.microsoft.com/office/drawing/2014/main" id="{D01E1150-64B0-4D95-ACA2-A13AAA1B2475}"/>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pic>
        <p:nvPicPr>
          <p:cNvPr id="10" name="Picture 9" descr="A brown and white cow lying on top of a grass covered field&#10;&#10;Description generated with very high confidence">
            <a:extLst>
              <a:ext uri="{FF2B5EF4-FFF2-40B4-BE49-F238E27FC236}">
                <a16:creationId xmlns:a16="http://schemas.microsoft.com/office/drawing/2014/main" id="{977CC639-1A8C-4828-9355-B31FCF95241B}"/>
              </a:ext>
            </a:extLst>
          </p:cNvPr>
          <p:cNvPicPr>
            <a:picLocks noChangeAspect="1"/>
          </p:cNvPicPr>
          <p:nvPr/>
        </p:nvPicPr>
        <p:blipFill rotWithShape="1">
          <a:blip r:embed="rId2">
            <a:extLst>
              <a:ext uri="{28A0092B-C50C-407E-A947-70E740481C1C}">
                <a14:useLocalDpi xmlns:a14="http://schemas.microsoft.com/office/drawing/2010/main" val="0"/>
              </a:ext>
            </a:extLst>
          </a:blip>
          <a:srcRect t="7397" r="13372" b="9059"/>
          <a:stretch/>
        </p:blipFill>
        <p:spPr>
          <a:xfrm>
            <a:off x="7064679" y="1828800"/>
            <a:ext cx="4526072" cy="2864720"/>
          </a:xfrm>
          <a:prstGeom prst="rect">
            <a:avLst/>
          </a:prstGeom>
        </p:spPr>
      </p:pic>
    </p:spTree>
    <p:extLst>
      <p:ext uri="{BB962C8B-B14F-4D97-AF65-F5344CB8AC3E}">
        <p14:creationId xmlns:p14="http://schemas.microsoft.com/office/powerpoint/2010/main" val="324375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079C-F97F-462A-9D81-2BBC16E68455}"/>
              </a:ext>
            </a:extLst>
          </p:cNvPr>
          <p:cNvSpPr>
            <a:spLocks noGrp="1"/>
          </p:cNvSpPr>
          <p:nvPr>
            <p:ph type="title"/>
          </p:nvPr>
        </p:nvSpPr>
        <p:spPr>
          <a:xfrm>
            <a:off x="700414" y="340073"/>
            <a:ext cx="10515600" cy="910519"/>
          </a:xfrm>
        </p:spPr>
        <p:txBody>
          <a:bodyPr/>
          <a:lstStyle/>
          <a:p>
            <a:pPr algn="l"/>
            <a:r>
              <a:rPr lang="en-US" dirty="0">
                <a:solidFill>
                  <a:schemeClr val="tx1"/>
                </a:solidFill>
              </a:rPr>
              <a:t>Biofuels: Ethanol</a:t>
            </a:r>
          </a:p>
        </p:txBody>
      </p:sp>
      <p:sp>
        <p:nvSpPr>
          <p:cNvPr id="7" name="Footer Placeholder 37">
            <a:extLst>
              <a:ext uri="{FF2B5EF4-FFF2-40B4-BE49-F238E27FC236}">
                <a16:creationId xmlns:a16="http://schemas.microsoft.com/office/drawing/2014/main" id="{43DBCFE8-58FB-4701-BAD1-1D733628AB04}"/>
              </a:ext>
            </a:extLst>
          </p:cNvPr>
          <p:cNvSpPr txBox="1">
            <a:spLocks/>
          </p:cNvSpPr>
          <p:nvPr/>
        </p:nvSpPr>
        <p:spPr>
          <a:xfrm>
            <a:off x="1354668" y="6547372"/>
            <a:ext cx="2999146" cy="232709"/>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2">
                    <a:lumMod val="50000"/>
                  </a:schemeClr>
                </a:solidFill>
              </a:rPr>
              <a:t>Exploring Biomass 2018 ©The NEED Project  </a:t>
            </a:r>
            <a:endParaRPr lang="en-US" dirty="0">
              <a:solidFill>
                <a:schemeClr val="bg2">
                  <a:lumMod val="50000"/>
                </a:schemeClr>
              </a:solidFill>
            </a:endParaRPr>
          </a:p>
        </p:txBody>
      </p:sp>
      <p:pic>
        <p:nvPicPr>
          <p:cNvPr id="13" name="Picture 12" descr="A close up of a map&#10;&#10;Description generated with very high confidence">
            <a:extLst>
              <a:ext uri="{FF2B5EF4-FFF2-40B4-BE49-F238E27FC236}">
                <a16:creationId xmlns:a16="http://schemas.microsoft.com/office/drawing/2014/main" id="{EE3FFEDD-9712-4293-991E-ABEC75BC8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36" y="759418"/>
            <a:ext cx="4184478" cy="3001565"/>
          </a:xfrm>
          <a:prstGeom prst="rect">
            <a:avLst/>
          </a:prstGeom>
        </p:spPr>
      </p:pic>
      <p:sp>
        <p:nvSpPr>
          <p:cNvPr id="18" name="TextBox 17">
            <a:extLst>
              <a:ext uri="{FF2B5EF4-FFF2-40B4-BE49-F238E27FC236}">
                <a16:creationId xmlns:a16="http://schemas.microsoft.com/office/drawing/2014/main" id="{A8BEF618-1F37-4D8C-B829-FD9EB18E6908}"/>
              </a:ext>
            </a:extLst>
          </p:cNvPr>
          <p:cNvSpPr txBox="1"/>
          <p:nvPr/>
        </p:nvSpPr>
        <p:spPr>
          <a:xfrm>
            <a:off x="774296" y="1406493"/>
            <a:ext cx="5321704" cy="4708981"/>
          </a:xfrm>
          <a:prstGeom prst="rect">
            <a:avLst/>
          </a:prstGeom>
          <a:noFill/>
        </p:spPr>
        <p:txBody>
          <a:bodyPr wrap="square" rtlCol="0">
            <a:spAutoFit/>
          </a:bodyPr>
          <a:lstStyle/>
          <a:p>
            <a:pPr marL="285750" indent="-285750">
              <a:spcAft>
                <a:spcPts val="1200"/>
              </a:spcAft>
              <a:buClr>
                <a:srgbClr val="00B0F0"/>
              </a:buClr>
              <a:buFont typeface="Arial" panose="020B0604020202020204" pitchFamily="34" charset="0"/>
              <a:buChar char="•"/>
            </a:pPr>
            <a:r>
              <a:rPr lang="en-US" sz="2000" dirty="0"/>
              <a:t>Ethanol is an alcohol fuel (ethyl alcohol) made by fermenting the sugars and starches found in plants and then distilling them. </a:t>
            </a:r>
          </a:p>
          <a:p>
            <a:pPr marL="285750" indent="-285750">
              <a:spcAft>
                <a:spcPts val="1200"/>
              </a:spcAft>
              <a:buClr>
                <a:srgbClr val="00B0F0"/>
              </a:buClr>
              <a:buFont typeface="Arial" panose="020B0604020202020204" pitchFamily="34" charset="0"/>
              <a:buChar char="•"/>
            </a:pPr>
            <a:r>
              <a:rPr lang="en-US" sz="2000" dirty="0"/>
              <a:t>Any organic material containing cellulose, starch, or sugar can be made into ethanol.</a:t>
            </a:r>
          </a:p>
          <a:p>
            <a:pPr marL="285750" indent="-285750">
              <a:spcAft>
                <a:spcPts val="1200"/>
              </a:spcAft>
              <a:buClr>
                <a:srgbClr val="00B0F0"/>
              </a:buClr>
              <a:buFont typeface="Arial" panose="020B0604020202020204" pitchFamily="34" charset="0"/>
              <a:buChar char="•"/>
            </a:pPr>
            <a:r>
              <a:rPr lang="en-US" sz="2000" dirty="0"/>
              <a:t>The majority of the ethanol produced in the United States comes from corn. </a:t>
            </a:r>
          </a:p>
          <a:p>
            <a:pPr marL="285750" indent="-285750">
              <a:spcAft>
                <a:spcPts val="1200"/>
              </a:spcAft>
              <a:buClr>
                <a:srgbClr val="00B0F0"/>
              </a:buClr>
              <a:buFont typeface="Arial" panose="020B0604020202020204" pitchFamily="34" charset="0"/>
              <a:buChar char="•"/>
            </a:pPr>
            <a:r>
              <a:rPr lang="en-US" sz="2000" dirty="0"/>
              <a:t>New technologies are producing ethanol from cellulose in woody fibers from trees, grasses, and crop residues.</a:t>
            </a:r>
          </a:p>
          <a:p>
            <a:pPr marL="285750" indent="-285750">
              <a:spcAft>
                <a:spcPts val="1200"/>
              </a:spcAft>
              <a:buClr>
                <a:srgbClr val="00B0F0"/>
              </a:buClr>
              <a:buFont typeface="Arial" panose="020B0604020202020204" pitchFamily="34" charset="0"/>
              <a:buChar char="•"/>
            </a:pPr>
            <a:r>
              <a:rPr lang="en-US" sz="2000" dirty="0"/>
              <a:t>Today nearly all of the gasoline sold in the U.S. contains around 10 percent ethanol and is known as E10.</a:t>
            </a:r>
          </a:p>
        </p:txBody>
      </p:sp>
      <p:pic>
        <p:nvPicPr>
          <p:cNvPr id="21" name="Picture 20">
            <a:extLst>
              <a:ext uri="{FF2B5EF4-FFF2-40B4-BE49-F238E27FC236}">
                <a16:creationId xmlns:a16="http://schemas.microsoft.com/office/drawing/2014/main" id="{D9871829-DE0B-408C-B792-BA93BFE8DC89}"/>
              </a:ext>
            </a:extLst>
          </p:cNvPr>
          <p:cNvPicPr>
            <a:picLocks noChangeAspect="1"/>
          </p:cNvPicPr>
          <p:nvPr/>
        </p:nvPicPr>
        <p:blipFill rotWithShape="1">
          <a:blip r:embed="rId3"/>
          <a:srcRect l="17837"/>
          <a:stretch/>
        </p:blipFill>
        <p:spPr>
          <a:xfrm>
            <a:off x="7415934" y="4180328"/>
            <a:ext cx="3415681" cy="2139733"/>
          </a:xfrm>
          <a:prstGeom prst="rect">
            <a:avLst/>
          </a:prstGeom>
        </p:spPr>
      </p:pic>
    </p:spTree>
    <p:extLst>
      <p:ext uri="{BB962C8B-B14F-4D97-AF65-F5344CB8AC3E}">
        <p14:creationId xmlns:p14="http://schemas.microsoft.com/office/powerpoint/2010/main" val="184289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NewTemp2018</Template>
  <TotalTime>307</TotalTime>
  <Words>866</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MyriadPro-Bold</vt:lpstr>
      <vt:lpstr>MyriadPro-Regular</vt:lpstr>
      <vt:lpstr>Office Theme</vt:lpstr>
      <vt:lpstr>1_Office Theme</vt:lpstr>
      <vt:lpstr>Exploring Biomass</vt:lpstr>
      <vt:lpstr>What is Biomass</vt:lpstr>
      <vt:lpstr>Biomass and the Environment</vt:lpstr>
      <vt:lpstr>Using Biomass Energy</vt:lpstr>
      <vt:lpstr>Fermentation</vt:lpstr>
      <vt:lpstr>Burning</vt:lpstr>
      <vt:lpstr>Bacterial Decay</vt:lpstr>
      <vt:lpstr>Conversion</vt:lpstr>
      <vt:lpstr>Biofuels: Ethanol</vt:lpstr>
      <vt:lpstr>Biofuels: Biodiesel</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Biomass</dc:title>
  <dc:creator>Kim Swan</dc:creator>
  <cp:lastModifiedBy>Kimberly Swan</cp:lastModifiedBy>
  <cp:revision>25</cp:revision>
  <dcterms:created xsi:type="dcterms:W3CDTF">2019-02-08T19:48:23Z</dcterms:created>
  <dcterms:modified xsi:type="dcterms:W3CDTF">2020-05-20T00:13:33Z</dcterms:modified>
</cp:coreProperties>
</file>