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6" r:id="rId7"/>
    <p:sldId id="265" r:id="rId8"/>
    <p:sldId id="264" r:id="rId9"/>
    <p:sldId id="263" r:id="rId10"/>
    <p:sldId id="262" r:id="rId11"/>
    <p:sldId id="261" r:id="rId12"/>
    <p:sldId id="269" r:id="rId13"/>
    <p:sldId id="268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  <a:srgbClr val="7D7D7D"/>
    <a:srgbClr val="5F5F5F"/>
    <a:srgbClr val="45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7BFC-4BC9-B27E-13D7103E96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B5AE746-0DC9-466A-9F07-B509E194277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97-4E46-9607-095CE58B09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934AEF-CD7D-4984-857A-54EE7861A69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FC-4BC9-B27E-13D7103E96FA}"/>
                </c:ext>
              </c:extLst>
            </c:dLbl>
            <c:dLbl>
              <c:idx val="2"/>
              <c:layout>
                <c:manualLayout>
                  <c:x val="3.8837301486217439E-2"/>
                  <c:y val="-5.8785249078968191E-2"/>
                </c:manualLayout>
              </c:layout>
              <c:tx>
                <c:rich>
                  <a:bodyPr/>
                  <a:lstStyle/>
                  <a:p>
                    <a:fld id="{47343E01-E2CE-4523-A08E-51F4AC07B9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FC-4BC9-B27E-13D7103E96FA}"/>
                </c:ext>
              </c:extLst>
            </c:dLbl>
            <c:dLbl>
              <c:idx val="3"/>
              <c:layout>
                <c:manualLayout>
                  <c:x val="-2.0507543814777294E-2"/>
                  <c:y val="4.9136616504274179E-2"/>
                </c:manualLayout>
              </c:layout>
              <c:tx>
                <c:rich>
                  <a:bodyPr/>
                  <a:lstStyle/>
                  <a:p>
                    <a:fld id="{8D4FA7E4-CBC6-4DE4-A6A7-E5E59C2BCB6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FC-4BC9-B27E-13D7103E96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F78F247-6833-46FA-B8BE-4D59C786D0B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997-4E46-9607-095CE58B09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3F9E91B-EDC0-4EE0-B623-52C87D8E2BF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97-4E46-9607-095CE58B09D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74FB84-D1BF-4B74-9427-34E90118B5D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97-4E46-9607-095CE58B09D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Data!$A$4:$A$11</c:f>
              <c:strCache>
                <c:ptCount val="7"/>
                <c:pt idx="0">
                  <c:v>Coal</c:v>
                </c:pt>
                <c:pt idx="1">
                  <c:v>Nuclear</c:v>
                </c:pt>
                <c:pt idx="2">
                  <c:v>Hydropower</c:v>
                </c:pt>
                <c:pt idx="3">
                  <c:v>Geothermal, Solar, etc.</c:v>
                </c:pt>
                <c:pt idx="4">
                  <c:v>Biofuels and Waste</c:v>
                </c:pt>
                <c:pt idx="5">
                  <c:v>Petroleum</c:v>
                </c:pt>
                <c:pt idx="6">
                  <c:v>Natural Gas</c:v>
                </c:pt>
              </c:strCache>
            </c:strRef>
          </c:cat>
          <c:val>
            <c:numRef>
              <c:f>Data!$B$4:$B$11</c:f>
              <c:numCache>
                <c:formatCode>General</c:formatCode>
                <c:ptCount val="8"/>
                <c:pt idx="0">
                  <c:v>3878509</c:v>
                </c:pt>
                <c:pt idx="1">
                  <c:v>642124</c:v>
                </c:pt>
                <c:pt idx="2">
                  <c:v>315810</c:v>
                </c:pt>
                <c:pt idx="3">
                  <c:v>141743</c:v>
                </c:pt>
                <c:pt idx="4">
                  <c:v>1343273</c:v>
                </c:pt>
                <c:pt idx="5">
                  <c:v>4204555</c:v>
                </c:pt>
                <c:pt idx="6">
                  <c:v>2843561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C-4BC9-B27E-13D7103E9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0905769931994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Generation by Source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3-4CE8-80A3-83D2A64C25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3-4CE8-80A3-83D2A64C25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3-4CE8-80A3-83D2A64C25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3-4CE8-80A3-83D2A64C25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F3-4CE8-80A3-83D2A64C258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BF3-4CE8-80A3-83D2A64C258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BF3-4CE8-80A3-83D2A64C258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F3-4CE8-80A3-83D2A64C258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BF3-4CE8-80A3-83D2A64C258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F3-4CE8-80A3-83D2A64C2588}"/>
              </c:ext>
            </c:extLst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3-4CE8-80A3-83D2A64C2588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F3-4CE8-80A3-83D2A64C2588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F3-4CE8-80A3-83D2A64C2588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F3-4CE8-80A3-83D2A64C2588}"/>
                </c:ext>
              </c:extLst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F3-4CE8-80A3-83D2A64C2588}"/>
                </c:ext>
              </c:extLst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F3-4CE8-80A3-83D2A64C2588}"/>
                </c:ext>
              </c:extLst>
            </c:dLbl>
            <c:dLbl>
              <c:idx val="6"/>
              <c:layout>
                <c:manualLayout>
                  <c:x val="-9.1813011817077739E-2"/>
                  <c:y val="-4.64413933413547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F3-4CE8-80A3-83D2A64C2588}"/>
                </c:ext>
              </c:extLst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F3-4CE8-80A3-83D2A64C2588}"/>
                </c:ext>
              </c:extLst>
            </c:dLbl>
            <c:dLbl>
              <c:idx val="8"/>
              <c:layout>
                <c:manualLayout>
                  <c:x val="0.15380470086711193"/>
                  <c:y val="1.00080181221108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F3-4CE8-80A3-83D2A64C2588}"/>
                </c:ext>
              </c:extLst>
            </c:dLbl>
            <c:dLbl>
              <c:idx val="9"/>
              <c:layout>
                <c:manualLayout>
                  <c:x val="7.6951125944823853E-2"/>
                  <c:y val="3.13397670782317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F3-4CE8-80A3-83D2A64C2588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Sheet1!$A$2:$A$11</c:f>
              <c:strCache>
                <c:ptCount val="10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Hydroelectric</c:v>
                </c:pt>
                <c:pt idx="4">
                  <c:v>Biomass</c:v>
                </c:pt>
                <c:pt idx="5">
                  <c:v>Wind</c:v>
                </c:pt>
                <c:pt idx="6">
                  <c:v>Petroleum</c:v>
                </c:pt>
                <c:pt idx="7">
                  <c:v>Geothermal</c:v>
                </c:pt>
                <c:pt idx="8">
                  <c:v>Solar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0.2999</c:v>
                </c:pt>
                <c:pt idx="1">
                  <c:v>0.32240000000000002</c:v>
                </c:pt>
                <c:pt idx="2">
                  <c:v>0.20019999999999999</c:v>
                </c:pt>
                <c:pt idx="3">
                  <c:v>7.3099999999999998E-2</c:v>
                </c:pt>
                <c:pt idx="4">
                  <c:v>1.5599999999999999E-2</c:v>
                </c:pt>
                <c:pt idx="5">
                  <c:v>6.3200000000000006E-2</c:v>
                </c:pt>
                <c:pt idx="6">
                  <c:v>5.3E-3</c:v>
                </c:pt>
                <c:pt idx="7">
                  <c:v>4.0000000000000001E-3</c:v>
                </c:pt>
                <c:pt idx="8">
                  <c:v>1.3299999999999999E-2</c:v>
                </c:pt>
                <c:pt idx="9">
                  <c:v>3.0999999999999999E-3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3-4CE8-80A3-83D2A64C2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549" y="1618012"/>
            <a:ext cx="9168071" cy="52578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PT_GraphicLin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9" y="3060700"/>
            <a:ext cx="67056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544" y="3496733"/>
            <a:ext cx="5056840" cy="633270"/>
          </a:xfrm>
        </p:spPr>
        <p:txBody>
          <a:bodyPr anchor="t">
            <a:normAutofit/>
          </a:bodyPr>
          <a:lstStyle>
            <a:lvl1pPr algn="l">
              <a:defRPr sz="4400" b="1" i="0" cap="all" baseline="0">
                <a:solidFill>
                  <a:schemeClr val="bg1"/>
                </a:solidFill>
                <a:latin typeface="Berthold Akzidenz Grotesk BE"/>
              </a:defRPr>
            </a:lvl1pPr>
          </a:lstStyle>
          <a:p>
            <a:r>
              <a:rPr lang="en-US" dirty="0"/>
              <a:t>PROJECT TITLE</a:t>
            </a:r>
          </a:p>
        </p:txBody>
      </p:sp>
      <p:pic>
        <p:nvPicPr>
          <p:cNvPr id="12" name="Picture 11" descr="PPT_GraphicLin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85" y="4894872"/>
            <a:ext cx="6705600" cy="266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0544" y="4138470"/>
            <a:ext cx="5056840" cy="44199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 baseline="0">
                <a:solidFill>
                  <a:schemeClr val="bg1"/>
                </a:solidFill>
                <a:latin typeface="Berthold Akzidenz Grotesk B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  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89613" y="4246912"/>
            <a:ext cx="0" cy="393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owerpoint_Layout_2016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178300" cy="512762"/>
          </a:xfrm>
        </p:spPr>
        <p:txBody>
          <a:bodyPr anchor="t">
            <a:normAutofit/>
          </a:bodyPr>
          <a:lstStyle>
            <a:lvl1pPr algn="l">
              <a:defRPr sz="2400" b="0" i="0">
                <a:solidFill>
                  <a:srgbClr val="45A4CF"/>
                </a:solidFill>
                <a:latin typeface="Akzidenz Grotesk BE Bold"/>
                <a:cs typeface="Akzidenz Grotesk BE Bold"/>
              </a:defRPr>
            </a:lvl1pPr>
          </a:lstStyle>
          <a:p>
            <a:pPr marL="0" indent="0"/>
            <a:r>
              <a:rPr lang="en-US" sz="2400" dirty="0">
                <a:solidFill>
                  <a:srgbClr val="00AEEF"/>
                </a:solidFill>
                <a:latin typeface="Akzidenz Grotesk BE Bold"/>
                <a:cs typeface="Akzidenz Grotesk BE Bold"/>
              </a:rPr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56200" y="317500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rgbClr val="00AEEF"/>
                </a:solidFill>
              </a:rPr>
              <a:t>PROJECT TITLE</a:t>
            </a:r>
          </a:p>
        </p:txBody>
      </p:sp>
      <p:pic>
        <p:nvPicPr>
          <p:cNvPr id="4" name="Picture 3" descr="Powerpoint_Layout_2016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916"/>
            <a:ext cx="9144000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FCC8-4AE7-A749-958A-EEB49E5A0F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nergy.gov/science-innovation/energy-sources/nuclea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80693" y="3657600"/>
            <a:ext cx="6617256" cy="1052623"/>
          </a:xfrm>
          <a:solidFill>
            <a:srgbClr val="797979"/>
          </a:solidFill>
        </p:spPr>
        <p:txBody>
          <a:bodyPr>
            <a:normAutofit/>
          </a:bodyPr>
          <a:lstStyle/>
          <a:p>
            <a:r>
              <a:rPr lang="en-US" sz="4000" dirty="0"/>
              <a:t>Exploring Nuclear Energy</a:t>
            </a:r>
          </a:p>
        </p:txBody>
      </p:sp>
      <p:pic>
        <p:nvPicPr>
          <p:cNvPr id="5" name="Picture 2" descr="C:\Users\Yvonne\Desktop\LogoColorNationalEnergyEducation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57" y="354363"/>
            <a:ext cx="1438275" cy="9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9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Anatomy of a Nuclear Power Plant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6350"/>
            <a:ext cx="8839200" cy="486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22301" y="578887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NRC</a:t>
            </a:r>
          </a:p>
        </p:txBody>
      </p:sp>
    </p:spTree>
    <p:extLst>
      <p:ext uri="{BB962C8B-B14F-4D97-AF65-F5344CB8AC3E}">
        <p14:creationId xmlns:p14="http://schemas.microsoft.com/office/powerpoint/2010/main" val="51244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>
            <a:normAutofit/>
          </a:bodyPr>
          <a:lstStyle/>
          <a:p>
            <a:r>
              <a:rPr lang="en-US" dirty="0"/>
              <a:t>Advantages of Nuclear Power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Clean</a:t>
            </a:r>
          </a:p>
          <a:p>
            <a:r>
              <a:rPr lang="en-US" dirty="0"/>
              <a:t>Plentiful Supply</a:t>
            </a:r>
          </a:p>
          <a:p>
            <a:r>
              <a:rPr lang="en-US" dirty="0"/>
              <a:t>High energy content in uranium</a:t>
            </a:r>
          </a:p>
          <a:p>
            <a:pPr lvl="1"/>
            <a:r>
              <a:rPr lang="en-US" dirty="0"/>
              <a:t>Small fuel pellet</a:t>
            </a:r>
          </a:p>
          <a:p>
            <a:pPr lvl="1"/>
            <a:r>
              <a:rPr lang="en-US" dirty="0"/>
              <a:t>Can provide base load power </a:t>
            </a:r>
          </a:p>
          <a:p>
            <a:pPr lvl="1"/>
            <a:r>
              <a:rPr lang="en-US" dirty="0"/>
              <a:t>Energy savings in transportation</a:t>
            </a:r>
          </a:p>
          <a:p>
            <a:r>
              <a:rPr lang="en-US" dirty="0"/>
              <a:t>Operating cost is low after construction</a:t>
            </a:r>
          </a:p>
          <a:p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CDCDD726-4FE4-43E5-A649-7FB9B16EB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74" y="531019"/>
            <a:ext cx="2557226" cy="15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2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19650" cy="512762"/>
          </a:xfrm>
        </p:spPr>
        <p:txBody>
          <a:bodyPr>
            <a:normAutofit/>
          </a:bodyPr>
          <a:lstStyle/>
          <a:p>
            <a:r>
              <a:rPr lang="en-US" dirty="0"/>
              <a:t>Drawbacks to Using Nuclear Power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Initial construction costs</a:t>
            </a:r>
          </a:p>
          <a:p>
            <a:r>
              <a:rPr lang="en-US" dirty="0"/>
              <a:t>Radioactive waste byproduct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Natural disasters</a:t>
            </a:r>
          </a:p>
          <a:p>
            <a:r>
              <a:rPr lang="en-US" dirty="0"/>
              <a:t>Public perception</a:t>
            </a:r>
          </a:p>
        </p:txBody>
      </p:sp>
    </p:spTree>
    <p:extLst>
      <p:ext uri="{BB962C8B-B14F-4D97-AF65-F5344CB8AC3E}">
        <p14:creationId xmlns:p14="http://schemas.microsoft.com/office/powerpoint/2010/main" val="65059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New Nuclear Technologies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 dirty="0"/>
              <a:t>Modular, small-scale reactors</a:t>
            </a:r>
          </a:p>
          <a:p>
            <a:r>
              <a:rPr lang="en-US" sz="2800" dirty="0"/>
              <a:t>Breeder reactors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http://www.energy.gov/science-innovation/energy-sources/nuclear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3" y="1417638"/>
            <a:ext cx="4505280" cy="24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4202151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courtesy of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02149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Food for thought…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5544" y="1833599"/>
            <a:ext cx="6528391" cy="4470991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Efficient vehicles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Reduced use of vehicles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Efficient buildings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Efficient coal power plants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Gas instead of coal power plants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Capture CO</a:t>
            </a:r>
            <a:r>
              <a:rPr lang="en-US" baseline="-25000" dirty="0"/>
              <a:t>2</a:t>
            </a:r>
            <a:r>
              <a:rPr lang="en-US" dirty="0"/>
              <a:t> at base load power plant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70C0"/>
                </a:solidFill>
              </a:rPr>
              <a:t>Nuclear power for coal power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Wind power for coal power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Photovoltaic power for coal power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Capture CO</a:t>
            </a:r>
            <a:r>
              <a:rPr lang="en-US" baseline="-25000" dirty="0"/>
              <a:t>2</a:t>
            </a:r>
            <a:r>
              <a:rPr lang="en-US" dirty="0"/>
              <a:t> at H</a:t>
            </a:r>
            <a:r>
              <a:rPr lang="en-US" baseline="-25000" dirty="0"/>
              <a:t>2</a:t>
            </a:r>
            <a:r>
              <a:rPr lang="en-US" dirty="0"/>
              <a:t> plant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Capture CO</a:t>
            </a:r>
            <a:r>
              <a:rPr lang="en-US" baseline="-25000" dirty="0"/>
              <a:t>2</a:t>
            </a:r>
            <a:r>
              <a:rPr lang="en-US" dirty="0"/>
              <a:t> at coal-to-</a:t>
            </a:r>
            <a:r>
              <a:rPr lang="en-US" dirty="0" err="1"/>
              <a:t>synfuels</a:t>
            </a:r>
            <a:r>
              <a:rPr lang="en-US" dirty="0"/>
              <a:t> plant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Wind H</a:t>
            </a:r>
            <a:r>
              <a:rPr lang="en-US" baseline="-25000" dirty="0"/>
              <a:t>2</a:t>
            </a:r>
            <a:r>
              <a:rPr lang="en-US" dirty="0"/>
              <a:t> in fuel-cell car for gasoline in hybrid car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Biomass fuel for fossil fuel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8F92E-D06A-4155-9BAB-87C22B84D93A}"/>
              </a:ext>
            </a:extLst>
          </p:cNvPr>
          <p:cNvSpPr txBox="1">
            <a:spLocks/>
          </p:cNvSpPr>
          <p:nvPr/>
        </p:nvSpPr>
        <p:spPr>
          <a:xfrm>
            <a:off x="606056" y="1004385"/>
            <a:ext cx="7439595" cy="115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j-lt"/>
              </a:rPr>
              <a:t>Of the 15 methods (wedges) proposed by a Princeton University study to stabilize Carbon Dioxide emissions, 13 of them relate to energy use.  Implementation of any 7 would accomplish the goal of stabilizing emissions. </a:t>
            </a:r>
          </a:p>
        </p:txBody>
      </p:sp>
    </p:spTree>
    <p:extLst>
      <p:ext uri="{BB962C8B-B14F-4D97-AF65-F5344CB8AC3E}">
        <p14:creationId xmlns:p14="http://schemas.microsoft.com/office/powerpoint/2010/main" val="227809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5019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altLang="en-US" b="1" dirty="0"/>
              <a:t>The NEED Project</a:t>
            </a:r>
            <a:endParaRPr lang="en-US" altLang="en-US" b="1" dirty="0">
              <a:solidFill>
                <a:srgbClr val="262626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www.need.org</a:t>
            </a:r>
            <a:endParaRPr lang="en-US" alt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info@need.org</a:t>
            </a:r>
            <a:endParaRPr lang="en-US" alt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rgbClr val="262626"/>
                </a:solidFill>
              </a:rPr>
              <a:t>1-800-875-5029</a:t>
            </a:r>
          </a:p>
          <a:p>
            <a:pPr algn="ctr">
              <a:buNone/>
            </a:pPr>
            <a:r>
              <a:rPr lang="en-US" altLang="en-US" b="1" dirty="0">
                <a:solidFill>
                  <a:srgbClr val="262626"/>
                </a:solidFill>
              </a:rPr>
              <a:t>Energy Information Administration</a:t>
            </a:r>
          </a:p>
          <a:p>
            <a:pPr algn="ctr">
              <a:buNone/>
            </a:pPr>
            <a:r>
              <a:rPr lang="en-US" altLang="en-US" b="1" dirty="0">
                <a:solidFill>
                  <a:srgbClr val="262626"/>
                </a:solidFill>
              </a:rPr>
              <a:t>U.S. Department of Energy</a:t>
            </a:r>
          </a:p>
          <a:p>
            <a:pPr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www.eia.gov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3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97730"/>
            <a:ext cx="8229600" cy="81560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Nuclear Fusion and Fission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Nuclear Fusion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nuclei into large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Immense temperature and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Core of stars</a:t>
            </a:r>
          </a:p>
          <a:p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Nuclear Fission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Large nuclei into small</a:t>
            </a:r>
          </a:p>
          <a:p>
            <a:r>
              <a:rPr lang="en-US" sz="2800" dirty="0"/>
              <a:t>Critical mass to sustain</a:t>
            </a:r>
          </a:p>
          <a:p>
            <a:r>
              <a:rPr lang="en-US" sz="2800" dirty="0"/>
              <a:t>Two isotopes we use</a:t>
            </a:r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2450" y="5583117"/>
            <a:ext cx="64008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Iron is the “dead end” of both fusion and fission – it is the lowest energy nucleus and cannot be split or fused.</a:t>
            </a:r>
          </a:p>
        </p:txBody>
      </p:sp>
    </p:spTree>
    <p:extLst>
      <p:ext uri="{BB962C8B-B14F-4D97-AF65-F5344CB8AC3E}">
        <p14:creationId xmlns:p14="http://schemas.microsoft.com/office/powerpoint/2010/main" val="158218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50" y="493713"/>
            <a:ext cx="862965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Global Total Primary Energy Supply (TPES) by fuel, 2017</a:t>
            </a:r>
            <a:br>
              <a:rPr lang="en-US" sz="3600" dirty="0"/>
            </a:br>
            <a:r>
              <a:rPr lang="en-US" sz="1600" dirty="0"/>
              <a:t>Nuclear provides 5% of total energy and 10% of global electricity generation.</a:t>
            </a:r>
            <a:br>
              <a:rPr lang="en-US" sz="3600" dirty="0">
                <a:solidFill>
                  <a:schemeClr val="accent3"/>
                </a:solidFill>
              </a:rPr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12926"/>
            <a:ext cx="3276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+mn-cs"/>
              </a:rPr>
              <a:t>Data: International Energy Agency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06058"/>
              </p:ext>
            </p:extLst>
          </p:nvPr>
        </p:nvGraphicFramePr>
        <p:xfrm>
          <a:off x="685800" y="1109426"/>
          <a:ext cx="7614491" cy="528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91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534400" cy="855969"/>
          </a:xfrm>
        </p:spPr>
        <p:txBody>
          <a:bodyPr>
            <a:normAutofit/>
          </a:bodyPr>
          <a:lstStyle/>
          <a:p>
            <a:r>
              <a:rPr lang="en-US" sz="3200" dirty="0"/>
              <a:t>Top 5 Nuclear Generating Countries, 2016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DA436A85-C3A9-44F1-AC8E-E514A97B8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31777"/>
              </p:ext>
            </p:extLst>
          </p:nvPr>
        </p:nvGraphicFramePr>
        <p:xfrm>
          <a:off x="1071144" y="1079825"/>
          <a:ext cx="6811204" cy="46983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2801">
                  <a:extLst>
                    <a:ext uri="{9D8B030D-6E8A-4147-A177-3AD203B41FA5}">
                      <a16:colId xmlns:a16="http://schemas.microsoft.com/office/drawing/2014/main" val="888941181"/>
                    </a:ext>
                  </a:extLst>
                </a:gridCol>
                <a:gridCol w="1702801">
                  <a:extLst>
                    <a:ext uri="{9D8B030D-6E8A-4147-A177-3AD203B41FA5}">
                      <a16:colId xmlns:a16="http://schemas.microsoft.com/office/drawing/2014/main" val="2945723205"/>
                    </a:ext>
                  </a:extLst>
                </a:gridCol>
                <a:gridCol w="1702801">
                  <a:extLst>
                    <a:ext uri="{9D8B030D-6E8A-4147-A177-3AD203B41FA5}">
                      <a16:colId xmlns:a16="http://schemas.microsoft.com/office/drawing/2014/main" val="2734432831"/>
                    </a:ext>
                  </a:extLst>
                </a:gridCol>
                <a:gridCol w="1702801">
                  <a:extLst>
                    <a:ext uri="{9D8B030D-6E8A-4147-A177-3AD203B41FA5}">
                      <a16:colId xmlns:a16="http://schemas.microsoft.com/office/drawing/2014/main" val="3606949842"/>
                    </a:ext>
                  </a:extLst>
                </a:gridCol>
              </a:tblGrid>
              <a:tr h="1835415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Generation 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bKwh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Nuclear Electricity Generation (</a:t>
                      </a:r>
                      <a:r>
                        <a:rPr lang="en-US" dirty="0" err="1"/>
                        <a:t>bKwh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 of country’s total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82619"/>
                  </a:ext>
                </a:extLst>
              </a:tr>
              <a:tr h="57258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United States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4,095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19.67%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764782373"/>
                  </a:ext>
                </a:extLst>
              </a:tr>
              <a:tr h="57258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73.04%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04382277"/>
                  </a:ext>
                </a:extLst>
              </a:tr>
              <a:tr h="57258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54.25%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44537992"/>
                  </a:ext>
                </a:extLst>
              </a:tr>
              <a:tr h="57258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51.90%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935278275"/>
                  </a:ext>
                </a:extLst>
              </a:tr>
              <a:tr h="57258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50.23%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5742698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FF3E25-2F85-41BA-9A1F-27B59A4D85AA}"/>
              </a:ext>
            </a:extLst>
          </p:cNvPr>
          <p:cNvSpPr txBox="1"/>
          <p:nvPr/>
        </p:nvSpPr>
        <p:spPr>
          <a:xfrm>
            <a:off x="0" y="6112926"/>
            <a:ext cx="3276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+mn-cs"/>
              </a:rPr>
              <a:t>Data: International Energy Agency</a:t>
            </a:r>
          </a:p>
        </p:txBody>
      </p:sp>
    </p:spTree>
    <p:extLst>
      <p:ext uri="{BB962C8B-B14F-4D97-AF65-F5344CB8AC3E}">
        <p14:creationId xmlns:p14="http://schemas.microsoft.com/office/powerpoint/2010/main" val="337593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520367"/>
          </a:xfrm>
        </p:spPr>
        <p:txBody>
          <a:bodyPr>
            <a:normAutofit fontScale="90000"/>
          </a:bodyPr>
          <a:lstStyle/>
          <a:p>
            <a:r>
              <a:rPr lang="en-US" dirty="0"/>
              <a:t>U.S. Primary Energy Consumption by </a:t>
            </a:r>
            <a:r>
              <a:rPr lang="en-US" altLang="en-US" dirty="0"/>
              <a:t>Source and Sector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63AD403-DD7C-4048-8E60-F508D99E4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5" y="1050593"/>
            <a:ext cx="6803211" cy="5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329" y="130843"/>
            <a:ext cx="6214346" cy="7101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U.S. Electricity Production, 2017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1000" y="599941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Data provided by US EIA Net Generation by Energy Source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611073D-2CF2-4834-A926-0CD8B0AF9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216813"/>
              </p:ext>
            </p:extLst>
          </p:nvPr>
        </p:nvGraphicFramePr>
        <p:xfrm>
          <a:off x="530087" y="840943"/>
          <a:ext cx="8057322" cy="502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48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U.S. Electricity Flow 2017</a:t>
            </a:r>
            <a:br>
              <a:rPr lang="en-US" sz="3100" dirty="0"/>
            </a:br>
            <a:r>
              <a:rPr lang="en-US" sz="2200" dirty="0"/>
              <a:t>Quadrillion Btu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65113"/>
            <a:ext cx="3276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  <a:cs typeface="+mn-cs"/>
              </a:rPr>
              <a:t>Data: Energy Information Administration</a:t>
            </a:r>
          </a:p>
        </p:txBody>
      </p:sp>
      <p:pic>
        <p:nvPicPr>
          <p:cNvPr id="7" name="Picture 6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8D1B056B-102C-4C9A-AB31-4F6E1BDE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" y="1436913"/>
            <a:ext cx="8962618" cy="45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0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44B71BFD-7304-454F-9352-3F3DC549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22"/>
            <a:ext cx="6247459" cy="3674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16071"/>
            <a:ext cx="5720316" cy="81560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Nuclear Energy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5060" y="6237736"/>
            <a:ext cx="183766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dirty="0">
                <a:latin typeface="+mj-lt"/>
                <a:cs typeface="+mn-cs"/>
              </a:rPr>
              <a:t>Data: Nuclear Energy Institute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0C1CA8-BBFC-4B99-A26A-EC6E18DC7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7076"/>
              </p:ext>
            </p:extLst>
          </p:nvPr>
        </p:nvGraphicFramePr>
        <p:xfrm>
          <a:off x="6237103" y="523875"/>
          <a:ext cx="2906897" cy="557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902">
                  <a:extLst>
                    <a:ext uri="{9D8B030D-6E8A-4147-A177-3AD203B41FA5}">
                      <a16:colId xmlns:a16="http://schemas.microsoft.com/office/drawing/2014/main" val="3091376592"/>
                    </a:ext>
                  </a:extLst>
                </a:gridCol>
                <a:gridCol w="1601995">
                  <a:extLst>
                    <a:ext uri="{9D8B030D-6E8A-4147-A177-3AD203B41FA5}">
                      <a16:colId xmlns:a16="http://schemas.microsoft.com/office/drawing/2014/main" val="3089093552"/>
                    </a:ext>
                  </a:extLst>
                </a:gridCol>
              </a:tblGrid>
              <a:tr h="604755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Electricity from Nuclear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63766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U.S.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20.02%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80974524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South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58.14%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716870217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Hampshire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57.11%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706822599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Illinois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53.43%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638285619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Connecticut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48.38%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576890463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45.64%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9348291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Maryland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44.26%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134308003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Pennsylvania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41.56%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5399062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40.74%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094839518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32.97%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032059643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32.68%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314286318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32.42%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390700946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Alabama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30.64%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25335606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30.56%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181734648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Michigan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28.82%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4395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8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Anatomy of a Nuclear Power Plant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7988"/>
            <a:ext cx="8785788" cy="495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3738" y="577214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NRC</a:t>
            </a:r>
          </a:p>
        </p:txBody>
      </p:sp>
    </p:spTree>
    <p:extLst>
      <p:ext uri="{BB962C8B-B14F-4D97-AF65-F5344CB8AC3E}">
        <p14:creationId xmlns:p14="http://schemas.microsoft.com/office/powerpoint/2010/main" val="2550547928"/>
      </p:ext>
    </p:extLst>
  </p:cSld>
  <p:clrMapOvr>
    <a:masterClrMapping/>
  </p:clrMapOvr>
</p:sld>
</file>

<file path=ppt/theme/theme1.xml><?xml version="1.0" encoding="utf-8"?>
<a:theme xmlns:a="http://schemas.openxmlformats.org/drawingml/2006/main" name="ESP_Template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P_Template_2016.potx [Read-Only]" id="{24D0B800-9074-4EA1-BD09-FDB42A66153A}" vid="{8DF107D7-8C77-452B-BB89-416B764990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ESP_Template_2016</Template>
  <TotalTime>44</TotalTime>
  <Words>493</Words>
  <Application>Microsoft Office PowerPoint</Application>
  <PresentationFormat>On-screen Show (4:3)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Akzidenz Grotesk BE Bold</vt:lpstr>
      <vt:lpstr>Arial</vt:lpstr>
      <vt:lpstr>Berthold Akzidenz Grotesk BE</vt:lpstr>
      <vt:lpstr>Berthold Akzidenz Grotesk BE Light</vt:lpstr>
      <vt:lpstr>Calibri</vt:lpstr>
      <vt:lpstr>ESP_Template_2016</vt:lpstr>
      <vt:lpstr>Exploring Nuclear Energy</vt:lpstr>
      <vt:lpstr>Nuclear Fusion and Fission</vt:lpstr>
      <vt:lpstr>Global Total Primary Energy Supply (TPES) by fuel, 2017 Nuclear provides 5% of total energy and 10% of global electricity generation. </vt:lpstr>
      <vt:lpstr>Top 5 Nuclear Generating Countries, 2016</vt:lpstr>
      <vt:lpstr>U.S. Primary Energy Consumption by Source and Sector </vt:lpstr>
      <vt:lpstr>U.S. Electricity Production, 2017</vt:lpstr>
      <vt:lpstr>U.S. Electricity Flow 2017 Quadrillion Btu </vt:lpstr>
      <vt:lpstr>Nuclear Energy Production</vt:lpstr>
      <vt:lpstr>Anatomy of a Nuclear Power Plant</vt:lpstr>
      <vt:lpstr>Anatomy of a Nuclear Power Plant</vt:lpstr>
      <vt:lpstr>Advantages of Nuclear Power</vt:lpstr>
      <vt:lpstr>Drawbacks to Using Nuclear Power</vt:lpstr>
      <vt:lpstr>New Nuclear Technologies</vt:lpstr>
      <vt:lpstr>Food for thought…</vt:lpstr>
      <vt:lpstr>For More Information</vt:lpstr>
    </vt:vector>
  </TitlesOfParts>
  <Company>Paco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Nuclear Energy</dc:title>
  <dc:creator>Yvonne Cramer</dc:creator>
  <cp:lastModifiedBy>Emily Hawbaker</cp:lastModifiedBy>
  <cp:revision>9</cp:revision>
  <dcterms:created xsi:type="dcterms:W3CDTF">2016-09-27T14:03:13Z</dcterms:created>
  <dcterms:modified xsi:type="dcterms:W3CDTF">2019-10-18T16:04:32Z</dcterms:modified>
</cp:coreProperties>
</file>