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4" r:id="rId27"/>
    <p:sldId id="295" r:id="rId28"/>
    <p:sldId id="296" r:id="rId29"/>
    <p:sldId id="297" r:id="rId30"/>
    <p:sldId id="300" r:id="rId31"/>
    <p:sldId id="301" r:id="rId32"/>
    <p:sldId id="298" r:id="rId33"/>
    <p:sldId id="299" r:id="rId34"/>
    <p:sldId id="26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4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snapToObjects="1">
      <p:cViewPr varScale="1">
        <p:scale>
          <a:sx n="72" d="100"/>
          <a:sy n="72" d="100"/>
        </p:scale>
        <p:origin x="612"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82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BAA66-E198-44E7-AC85-AB8FDED0D934}" type="datetimeFigureOut">
              <a:rPr lang="en-US" smtClean="0"/>
              <a:t>10/18/2019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59534-5748-4D08-A01D-8AD18A4BA141}" type="slidenum">
              <a:rPr lang="en-US" smtClean="0"/>
              <a:t>‹#›</a:t>
            </a:fld>
            <a:endParaRPr lang="en-US"/>
          </a:p>
        </p:txBody>
      </p:sp>
    </p:spTree>
    <p:extLst>
      <p:ext uri="{BB962C8B-B14F-4D97-AF65-F5344CB8AC3E}">
        <p14:creationId xmlns:p14="http://schemas.microsoft.com/office/powerpoint/2010/main" val="227672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3549" y="1618012"/>
            <a:ext cx="9168071" cy="5257800"/>
          </a:xfrm>
          <a:prstGeom prst="rect">
            <a:avLst/>
          </a:prstGeom>
          <a:solidFill>
            <a:srgbClr val="777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stretch>
            <a:fillRect/>
          </a:stretch>
        </p:blipFill>
        <p:spPr>
          <a:xfrm>
            <a:off x="-13549" y="11462"/>
            <a:ext cx="2698300" cy="1587500"/>
          </a:xfrm>
          <a:prstGeom prst="rect">
            <a:avLst/>
          </a:prstGeom>
        </p:spPr>
      </p:pic>
      <p:pic>
        <p:nvPicPr>
          <p:cNvPr id="11" name="Picture 10" descr="PPT_GraphicLine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9" y="3060700"/>
            <a:ext cx="6705600" cy="266700"/>
          </a:xfrm>
          <a:prstGeom prst="rect">
            <a:avLst/>
          </a:prstGeom>
        </p:spPr>
      </p:pic>
      <p:sp>
        <p:nvSpPr>
          <p:cNvPr id="2" name="Title 1"/>
          <p:cNvSpPr>
            <a:spLocks noGrp="1"/>
          </p:cNvSpPr>
          <p:nvPr>
            <p:ph type="ctrTitle" hasCustomPrompt="1"/>
          </p:nvPr>
        </p:nvSpPr>
        <p:spPr>
          <a:xfrm>
            <a:off x="2450544" y="3496733"/>
            <a:ext cx="5056840" cy="633270"/>
          </a:xfrm>
        </p:spPr>
        <p:txBody>
          <a:bodyPr anchor="t">
            <a:normAutofit/>
          </a:bodyPr>
          <a:lstStyle>
            <a:lvl1pPr algn="l">
              <a:defRPr sz="4400" b="1" i="0" cap="all" baseline="0">
                <a:solidFill>
                  <a:schemeClr val="bg1"/>
                </a:solidFill>
                <a:latin typeface="Berthold Akzidenz Grotesk BE"/>
              </a:defRPr>
            </a:lvl1pPr>
          </a:lstStyle>
          <a:p>
            <a:r>
              <a:rPr lang="en-US" dirty="0"/>
              <a:t>PROJECT TITLE</a:t>
            </a:r>
          </a:p>
        </p:txBody>
      </p:sp>
      <p:pic>
        <p:nvPicPr>
          <p:cNvPr id="12" name="Picture 11" descr="PPT_GraphicLine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6485" y="4894872"/>
            <a:ext cx="6705600" cy="266700"/>
          </a:xfrm>
          <a:prstGeom prst="rect">
            <a:avLst/>
          </a:prstGeom>
        </p:spPr>
      </p:pic>
      <p:sp>
        <p:nvSpPr>
          <p:cNvPr id="3" name="Subtitle 2"/>
          <p:cNvSpPr>
            <a:spLocks noGrp="1"/>
          </p:cNvSpPr>
          <p:nvPr>
            <p:ph type="subTitle" idx="1" hasCustomPrompt="1"/>
          </p:nvPr>
        </p:nvSpPr>
        <p:spPr>
          <a:xfrm>
            <a:off x="2450544" y="4138470"/>
            <a:ext cx="5056840" cy="441997"/>
          </a:xfrm>
        </p:spPr>
        <p:txBody>
          <a:bodyPr anchor="t">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cap="all" baseline="0">
                <a:solidFill>
                  <a:schemeClr val="bg1"/>
                </a:solidFill>
                <a:latin typeface="Berthold Akzidenz Grotesk B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SUBTITLE    DATE</a:t>
            </a:r>
          </a:p>
        </p:txBody>
      </p:sp>
      <p:cxnSp>
        <p:nvCxnSpPr>
          <p:cNvPr id="13" name="Straight Connector 12"/>
          <p:cNvCxnSpPr/>
          <p:nvPr userDrawn="1"/>
        </p:nvCxnSpPr>
        <p:spPr>
          <a:xfrm>
            <a:off x="4089613" y="4246912"/>
            <a:ext cx="0" cy="3937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52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5A4CF"/>
                </a:solidFill>
                <a:latin typeface="Akzidenz Grotesk BE"/>
                <a:cs typeface="Akzidenz Grotesk BE"/>
              </a:defRPr>
            </a:lvl1pPr>
          </a:lstStyle>
          <a:p>
            <a:r>
              <a:rPr lang="en-US" dirty="0"/>
              <a:t>PAGE TITLE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6" name="Picture 5"/>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323426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solidFill>
                  <a:srgbClr val="45A4CF"/>
                </a:solidFill>
                <a:latin typeface="Akzidenz Grotesk BE"/>
                <a:cs typeface="Akzidenz Grotesk BE"/>
              </a:defRPr>
            </a:lvl1pPr>
          </a:lstStyle>
          <a:p>
            <a:r>
              <a:rPr lang="en-US" dirty="0"/>
              <a:t>PAGE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6" name="Picture 5"/>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410752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4178300" cy="512762"/>
          </a:xfrm>
        </p:spPr>
        <p:txBody>
          <a:bodyPr anchor="t">
            <a:normAutofit/>
          </a:bodyPr>
          <a:lstStyle>
            <a:lvl1pPr algn="l">
              <a:defRPr sz="2400" b="0" i="0">
                <a:solidFill>
                  <a:srgbClr val="45A4CF"/>
                </a:solidFill>
                <a:latin typeface="Akzidenz Grotesk BE Bold"/>
                <a:cs typeface="Akzidenz Grotesk BE Bold"/>
              </a:defRPr>
            </a:lvl1pPr>
          </a:lstStyle>
          <a:p>
            <a:pPr marL="0" indent="0"/>
            <a:r>
              <a:rPr lang="en-US" sz="2400" dirty="0">
                <a:solidFill>
                  <a:srgbClr val="00AEEF"/>
                </a:solidFill>
                <a:latin typeface="Akzidenz Grotesk BE Bold"/>
                <a:cs typeface="Akzidenz Grotesk BE Bold"/>
              </a:rPr>
              <a:t>PAGE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4" name="Picture 3"/>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205086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solidFill>
                  <a:srgbClr val="45A4CF"/>
                </a:solidFill>
                <a:latin typeface="Akzidenz Grotesk BE"/>
                <a:cs typeface="Akzidenz Grotesk BE"/>
              </a:defRPr>
            </a:lvl1pPr>
          </a:lstStyle>
          <a:p>
            <a:r>
              <a:rPr lang="en-US" dirty="0"/>
              <a:t>PAGE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rgbClr val="45A4CF"/>
                </a:solidFill>
                <a:latin typeface="Akzidenz Grotesk BE"/>
                <a:cs typeface="Akzidenz Grotesk B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PROJECT TITLE</a:t>
            </a:r>
          </a:p>
        </p:txBody>
      </p:sp>
      <p:pic>
        <p:nvPicPr>
          <p:cNvPr id="5" name="Picture 4"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6" name="Picture 5"/>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266711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45A4CF"/>
                </a:solidFill>
                <a:latin typeface="Akzidenz Grotesk BE"/>
                <a:cs typeface="Akzidenz Grotesk BE"/>
              </a:defRPr>
            </a:lvl1pPr>
          </a:lstStyle>
          <a:p>
            <a:r>
              <a:rPr lang="en-US" dirty="0"/>
              <a:t>PAGE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7" name="Picture 6"/>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199355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5A4CF"/>
                </a:solidFill>
                <a:latin typeface="Akzidenz Grotesk BE"/>
                <a:cs typeface="Akzidenz Grotesk BE"/>
              </a:defRPr>
            </a:lvl1pPr>
          </a:lstStyle>
          <a:p>
            <a:r>
              <a:rPr lang="en-US" dirty="0"/>
              <a:t>PAGE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9" name="Picture 8"/>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265409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5A4CF"/>
                </a:solidFill>
                <a:latin typeface="Akzidenz Grotesk BE"/>
                <a:cs typeface="Akzidenz Grotesk BE"/>
              </a:defRPr>
            </a:lvl1pPr>
          </a:lstStyle>
          <a:p>
            <a:r>
              <a:rPr lang="en-US" dirty="0"/>
              <a:t>PAGE TITLE</a:t>
            </a:r>
          </a:p>
        </p:txBody>
      </p:sp>
      <p:pic>
        <p:nvPicPr>
          <p:cNvPr id="4" name="Picture 3"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5" name="Picture 4"/>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42092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4" name="Picture 3"/>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255048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7" name="Picture 6"/>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178732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descr="PPT_Footer.eps"/>
          <p:cNvPicPr>
            <a:picLocks noChangeAspect="1"/>
          </p:cNvPicPr>
          <p:nvPr userDrawn="1"/>
        </p:nvPicPr>
        <p:blipFill rotWithShape="1">
          <a:blip r:embed="rId2">
            <a:extLst>
              <a:ext uri="{28A0092B-C50C-407E-A947-70E740481C1C}">
                <a14:useLocalDpi xmlns:a14="http://schemas.microsoft.com/office/drawing/2010/main" val="0"/>
              </a:ext>
            </a:extLst>
          </a:blip>
          <a:srcRect l="-1" r="32762"/>
          <a:stretch/>
        </p:blipFill>
        <p:spPr>
          <a:xfrm>
            <a:off x="0" y="6381750"/>
            <a:ext cx="5943600" cy="368300"/>
          </a:xfrm>
          <a:prstGeom prst="rect">
            <a:avLst/>
          </a:prstGeom>
        </p:spPr>
      </p:pic>
      <p:pic>
        <p:nvPicPr>
          <p:cNvPr id="7" name="Picture 6"/>
          <p:cNvPicPr>
            <a:picLocks noChangeAspect="1"/>
          </p:cNvPicPr>
          <p:nvPr userDrawn="1"/>
        </p:nvPicPr>
        <p:blipFill>
          <a:blip r:embed="rId3"/>
          <a:stretch>
            <a:fillRect/>
          </a:stretch>
        </p:blipFill>
        <p:spPr>
          <a:xfrm>
            <a:off x="6000750" y="6478778"/>
            <a:ext cx="717734" cy="242697"/>
          </a:xfrm>
          <a:prstGeom prst="rect">
            <a:avLst/>
          </a:prstGeom>
        </p:spPr>
      </p:pic>
    </p:spTree>
    <p:extLst>
      <p:ext uri="{BB962C8B-B14F-4D97-AF65-F5344CB8AC3E}">
        <p14:creationId xmlns:p14="http://schemas.microsoft.com/office/powerpoint/2010/main" val="13347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6FCC8-4AE7-A749-958A-EEB49E5A0F0C}" type="datetimeFigureOut">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67A27-4FAA-E145-85C7-21CD52E9FC42}" type="slidenum">
              <a:rPr lang="en-US" smtClean="0"/>
              <a:t>‹#›</a:t>
            </a:fld>
            <a:endParaRPr lang="en-US"/>
          </a:p>
        </p:txBody>
      </p:sp>
    </p:spTree>
    <p:extLst>
      <p:ext uri="{BB962C8B-B14F-4D97-AF65-F5344CB8AC3E}">
        <p14:creationId xmlns:p14="http://schemas.microsoft.com/office/powerpoint/2010/main" val="55925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www.ei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energystar.gov/index.cfm?fuseaction=labeled_buildings.showBuildingResults&amp;building_type_id=334&amp;s_code=ALL&amp;profiles=0&amp;also_search_id=NON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4C5C52-4BF9-43B8-9982-39BCB208878D}"/>
              </a:ext>
            </a:extLst>
          </p:cNvPr>
          <p:cNvSpPr>
            <a:spLocks noGrp="1"/>
          </p:cNvSpPr>
          <p:nvPr/>
        </p:nvSpPr>
        <p:spPr>
          <a:xfrm>
            <a:off x="637332" y="3635696"/>
            <a:ext cx="8081989" cy="1096433"/>
          </a:xfrm>
          <a:prstGeom prst="rect">
            <a:avLst/>
          </a:prstGeom>
          <a:solidFill>
            <a:srgbClr val="797979"/>
          </a:solidFill>
        </p:spPr>
        <p:txBody>
          <a:bodyPr vert="horz" lIns="91440" tIns="45720" rIns="91440" bIns="45720" rtlCol="0" anchor="t">
            <a:normAutofit fontScale="92500" lnSpcReduction="20000"/>
          </a:bodyPr>
          <a:lstStyle>
            <a:lvl1pPr algn="l" defTabSz="457200" rtl="0" eaLnBrk="1" latinLnBrk="0" hangingPunct="1">
              <a:spcBef>
                <a:spcPct val="0"/>
              </a:spcBef>
              <a:buNone/>
              <a:defRPr sz="4400" b="1" i="0" kern="1200" cap="all" baseline="0">
                <a:solidFill>
                  <a:schemeClr val="bg1"/>
                </a:solidFill>
                <a:latin typeface="Berthold Akzidenz Grotesk BE"/>
                <a:ea typeface="+mj-ea"/>
                <a:cs typeface="+mj-cs"/>
              </a:defRPr>
            </a:lvl1pPr>
          </a:lstStyle>
          <a:p>
            <a:r>
              <a:rPr lang="en-US" sz="4000" dirty="0"/>
              <a:t>Exploring Energy Efficiency &amp; Conservation</a:t>
            </a:r>
          </a:p>
        </p:txBody>
      </p:sp>
    </p:spTree>
    <p:extLst>
      <p:ext uri="{BB962C8B-B14F-4D97-AF65-F5344CB8AC3E}">
        <p14:creationId xmlns:p14="http://schemas.microsoft.com/office/powerpoint/2010/main" val="356519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EAAE-EAFE-4F8A-88B7-CEAE92FD6315}"/>
              </a:ext>
            </a:extLst>
          </p:cNvPr>
          <p:cNvSpPr>
            <a:spLocks noGrp="1"/>
          </p:cNvSpPr>
          <p:nvPr/>
        </p:nvSpPr>
        <p:spPr>
          <a:xfrm>
            <a:off x="457200" y="503237"/>
            <a:ext cx="4178300"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The Building Envelope</a:t>
            </a:r>
          </a:p>
        </p:txBody>
      </p:sp>
      <p:sp>
        <p:nvSpPr>
          <p:cNvPr id="3" name="Content Placeholder 2">
            <a:extLst>
              <a:ext uri="{FF2B5EF4-FFF2-40B4-BE49-F238E27FC236}">
                <a16:creationId xmlns:a16="http://schemas.microsoft.com/office/drawing/2014/main" id="{E763777D-066E-4494-8BC9-A49A91732DD9}"/>
              </a:ext>
            </a:extLst>
          </p:cNvPr>
          <p:cNvSpPr>
            <a:spLocks noGrp="1"/>
          </p:cNvSpPr>
          <p:nvPr/>
        </p:nvSpPr>
        <p:spPr>
          <a:xfrm>
            <a:off x="457200" y="18287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The envelope should limit:</a:t>
            </a:r>
          </a:p>
          <a:p>
            <a:r>
              <a:rPr lang="en-US" dirty="0"/>
              <a:t>The amount of thermal energy conducting through.</a:t>
            </a:r>
          </a:p>
          <a:p>
            <a:r>
              <a:rPr lang="en-US" dirty="0"/>
              <a:t>The amount of air that moves in and out of the building.</a:t>
            </a:r>
          </a:p>
          <a:p>
            <a:endParaRPr lang="en-US" dirty="0"/>
          </a:p>
        </p:txBody>
      </p:sp>
    </p:spTree>
    <p:extLst>
      <p:ext uri="{BB962C8B-B14F-4D97-AF65-F5344CB8AC3E}">
        <p14:creationId xmlns:p14="http://schemas.microsoft.com/office/powerpoint/2010/main" val="227569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9475-A3E6-4D51-8478-D110C96D044E}"/>
              </a:ext>
            </a:extLst>
          </p:cNvPr>
          <p:cNvSpPr>
            <a:spLocks noGrp="1"/>
          </p:cNvSpPr>
          <p:nvPr/>
        </p:nvSpPr>
        <p:spPr>
          <a:xfrm>
            <a:off x="342900" y="281745"/>
            <a:ext cx="8229600"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Savings Opportunities: Building Envelope</a:t>
            </a:r>
          </a:p>
        </p:txBody>
      </p:sp>
      <p:pic>
        <p:nvPicPr>
          <p:cNvPr id="3" name="Picture 2" descr="MVC-002X">
            <a:extLst>
              <a:ext uri="{FF2B5EF4-FFF2-40B4-BE49-F238E27FC236}">
                <a16:creationId xmlns:a16="http://schemas.microsoft.com/office/drawing/2014/main" id="{44C655A0-42DA-442F-8DD4-07C4A2D0BD73}"/>
              </a:ext>
            </a:extLst>
          </p:cNvPr>
          <p:cNvPicPr>
            <a:picLocks noChangeAspect="1" noChangeArrowheads="1"/>
          </p:cNvPicPr>
          <p:nvPr/>
        </p:nvPicPr>
        <p:blipFill>
          <a:blip r:embed="rId2" cstate="print"/>
          <a:srcRect/>
          <a:stretch>
            <a:fillRect/>
          </a:stretch>
        </p:blipFill>
        <p:spPr bwMode="auto">
          <a:xfrm>
            <a:off x="5791200" y="3313869"/>
            <a:ext cx="3124200" cy="2343150"/>
          </a:xfrm>
          <a:prstGeom prst="rect">
            <a:avLst/>
          </a:prstGeom>
          <a:noFill/>
          <a:effectLst>
            <a:softEdge rad="63500"/>
          </a:effectLst>
        </p:spPr>
      </p:pic>
      <p:pic>
        <p:nvPicPr>
          <p:cNvPr id="4" name="Picture 3" descr="Mvc-009l">
            <a:extLst>
              <a:ext uri="{FF2B5EF4-FFF2-40B4-BE49-F238E27FC236}">
                <a16:creationId xmlns:a16="http://schemas.microsoft.com/office/drawing/2014/main" id="{B05E23EC-8A21-43D6-A2EE-70E9D452528E}"/>
              </a:ext>
            </a:extLst>
          </p:cNvPr>
          <p:cNvPicPr>
            <a:picLocks noChangeAspect="1" noChangeArrowheads="1"/>
          </p:cNvPicPr>
          <p:nvPr/>
        </p:nvPicPr>
        <p:blipFill>
          <a:blip r:embed="rId3" cstate="print"/>
          <a:srcRect/>
          <a:stretch>
            <a:fillRect/>
          </a:stretch>
        </p:blipFill>
        <p:spPr bwMode="auto">
          <a:xfrm>
            <a:off x="3238500" y="1866069"/>
            <a:ext cx="2514600" cy="3352800"/>
          </a:xfrm>
          <a:prstGeom prst="rect">
            <a:avLst/>
          </a:prstGeom>
          <a:noFill/>
          <a:effectLst>
            <a:softEdge rad="63500"/>
          </a:effectLst>
        </p:spPr>
      </p:pic>
      <p:sp>
        <p:nvSpPr>
          <p:cNvPr id="5" name="Text Box 4">
            <a:extLst>
              <a:ext uri="{FF2B5EF4-FFF2-40B4-BE49-F238E27FC236}">
                <a16:creationId xmlns:a16="http://schemas.microsoft.com/office/drawing/2014/main" id="{D4D527F1-9561-455A-819E-19AB8A5BED94}"/>
              </a:ext>
            </a:extLst>
          </p:cNvPr>
          <p:cNvSpPr txBox="1">
            <a:spLocks noChangeArrowheads="1"/>
          </p:cNvSpPr>
          <p:nvPr/>
        </p:nvSpPr>
        <p:spPr bwMode="auto">
          <a:xfrm>
            <a:off x="2438400" y="5295069"/>
            <a:ext cx="3581400" cy="579438"/>
          </a:xfrm>
          <a:prstGeom prst="rect">
            <a:avLst/>
          </a:prstGeom>
          <a:noFill/>
          <a:ln w="952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0" hangingPunct="0">
              <a:spcBef>
                <a:spcPct val="50000"/>
              </a:spcBef>
              <a:defRPr/>
            </a:pPr>
            <a:r>
              <a:rPr lang="en-US" sz="3200" dirty="0">
                <a:cs typeface="+mn-cs"/>
              </a:rPr>
              <a:t>Windows</a:t>
            </a:r>
            <a:r>
              <a:rPr lang="en-US" b="1" dirty="0">
                <a:solidFill>
                  <a:srgbClr val="FFFFFF"/>
                </a:solidFill>
                <a:effectLst>
                  <a:outerShdw blurRad="38100" dist="38100" dir="2700000" algn="tl">
                    <a:srgbClr val="000000"/>
                  </a:outerShdw>
                </a:effectLst>
                <a:cs typeface="+mn-cs"/>
              </a:rPr>
              <a:t> </a:t>
            </a:r>
            <a:r>
              <a:rPr lang="en-US" sz="3200" dirty="0">
                <a:cs typeface="+mn-cs"/>
              </a:rPr>
              <a:t>left open</a:t>
            </a:r>
          </a:p>
        </p:txBody>
      </p:sp>
      <p:sp>
        <p:nvSpPr>
          <p:cNvPr id="6" name="Text Box 5">
            <a:extLst>
              <a:ext uri="{FF2B5EF4-FFF2-40B4-BE49-F238E27FC236}">
                <a16:creationId xmlns:a16="http://schemas.microsoft.com/office/drawing/2014/main" id="{250743A4-D1D3-4F98-9B45-9B0607D2548A}"/>
              </a:ext>
            </a:extLst>
          </p:cNvPr>
          <p:cNvSpPr txBox="1">
            <a:spLocks noChangeArrowheads="1"/>
          </p:cNvSpPr>
          <p:nvPr/>
        </p:nvSpPr>
        <p:spPr bwMode="auto">
          <a:xfrm>
            <a:off x="5943600" y="2247069"/>
            <a:ext cx="289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altLang="en-US" sz="3200" dirty="0">
                <a:latin typeface="+mn-lt"/>
              </a:rPr>
              <a:t>Single-paned windows</a:t>
            </a:r>
          </a:p>
        </p:txBody>
      </p:sp>
      <p:pic>
        <p:nvPicPr>
          <p:cNvPr id="7" name="Picture 6" descr="MVC-005L">
            <a:extLst>
              <a:ext uri="{FF2B5EF4-FFF2-40B4-BE49-F238E27FC236}">
                <a16:creationId xmlns:a16="http://schemas.microsoft.com/office/drawing/2014/main" id="{621B8BEB-D2FF-4D34-A78D-9E0569661A82}"/>
              </a:ext>
            </a:extLst>
          </p:cNvPr>
          <p:cNvPicPr>
            <a:picLocks noChangeAspect="1" noChangeArrowheads="1"/>
          </p:cNvPicPr>
          <p:nvPr/>
        </p:nvPicPr>
        <p:blipFill>
          <a:blip r:embed="rId4" cstate="print"/>
          <a:srcRect/>
          <a:stretch>
            <a:fillRect/>
          </a:stretch>
        </p:blipFill>
        <p:spPr bwMode="auto">
          <a:xfrm>
            <a:off x="381000" y="3085269"/>
            <a:ext cx="2438400" cy="1828800"/>
          </a:xfrm>
          <a:prstGeom prst="rect">
            <a:avLst/>
          </a:prstGeom>
          <a:noFill/>
          <a:effectLst>
            <a:softEdge rad="63500"/>
          </a:effectLst>
        </p:spPr>
      </p:pic>
      <p:sp>
        <p:nvSpPr>
          <p:cNvPr id="8" name="Text Box 7">
            <a:extLst>
              <a:ext uri="{FF2B5EF4-FFF2-40B4-BE49-F238E27FC236}">
                <a16:creationId xmlns:a16="http://schemas.microsoft.com/office/drawing/2014/main" id="{DCE1196F-75FE-4BD7-B9D5-B4A9B375B866}"/>
              </a:ext>
            </a:extLst>
          </p:cNvPr>
          <p:cNvSpPr txBox="1">
            <a:spLocks noChangeArrowheads="1"/>
          </p:cNvSpPr>
          <p:nvPr/>
        </p:nvSpPr>
        <p:spPr bwMode="auto">
          <a:xfrm>
            <a:off x="76200" y="1866069"/>
            <a:ext cx="320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altLang="en-US" sz="3200" dirty="0">
                <a:latin typeface="+mn-lt"/>
              </a:rPr>
              <a:t>Inadequate </a:t>
            </a:r>
            <a:r>
              <a:rPr lang="en-US" altLang="en-US" sz="3200" dirty="0" err="1">
                <a:latin typeface="+mn-lt"/>
              </a:rPr>
              <a:t>weatherstripping</a:t>
            </a:r>
            <a:endParaRPr lang="en-US" altLang="en-US" sz="3200" dirty="0">
              <a:latin typeface="+mn-lt"/>
            </a:endParaRPr>
          </a:p>
        </p:txBody>
      </p:sp>
    </p:spTree>
    <p:extLst>
      <p:ext uri="{BB962C8B-B14F-4D97-AF65-F5344CB8AC3E}">
        <p14:creationId xmlns:p14="http://schemas.microsoft.com/office/powerpoint/2010/main" val="269609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1840-F6CE-4987-8470-6B7408D74436}"/>
              </a:ext>
            </a:extLst>
          </p:cNvPr>
          <p:cNvSpPr>
            <a:spLocks noGrp="1"/>
          </p:cNvSpPr>
          <p:nvPr/>
        </p:nvSpPr>
        <p:spPr>
          <a:xfrm>
            <a:off x="457200" y="237423"/>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4800" dirty="0"/>
              <a:t>HVAC</a:t>
            </a:r>
          </a:p>
        </p:txBody>
      </p:sp>
      <p:sp>
        <p:nvSpPr>
          <p:cNvPr id="3" name="Content Placeholder 2">
            <a:extLst>
              <a:ext uri="{FF2B5EF4-FFF2-40B4-BE49-F238E27FC236}">
                <a16:creationId xmlns:a16="http://schemas.microsoft.com/office/drawing/2014/main" id="{3D79FC30-FCC3-451E-A8B5-33DC0A6629EC}"/>
              </a:ext>
            </a:extLst>
          </p:cNvPr>
          <p:cNvSpPr>
            <a:spLocks noGrp="1"/>
          </p:cNvSpPr>
          <p:nvPr/>
        </p:nvSpPr>
        <p:spPr>
          <a:xfrm>
            <a:off x="457200" y="1562985"/>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Heating System (boiler, furnace)</a:t>
            </a:r>
          </a:p>
          <a:p>
            <a:r>
              <a:rPr lang="en-US" dirty="0"/>
              <a:t>Ventilation System</a:t>
            </a:r>
          </a:p>
          <a:p>
            <a:r>
              <a:rPr lang="en-US" dirty="0"/>
              <a:t>Air Conditioning (chillers)</a:t>
            </a:r>
          </a:p>
          <a:p>
            <a:r>
              <a:rPr lang="en-US" dirty="0"/>
              <a:t>Hot Water </a:t>
            </a:r>
          </a:p>
          <a:p>
            <a:r>
              <a:rPr lang="en-US" dirty="0"/>
              <a:t>Thermostats</a:t>
            </a:r>
          </a:p>
          <a:p>
            <a:r>
              <a:rPr lang="en-US" dirty="0"/>
              <a:t>Ducts and Pipes</a:t>
            </a:r>
          </a:p>
          <a:p>
            <a:endParaRPr lang="en-US" dirty="0"/>
          </a:p>
        </p:txBody>
      </p:sp>
      <p:pic>
        <p:nvPicPr>
          <p:cNvPr id="4" name="Picture 3" descr="SY00780_">
            <a:extLst>
              <a:ext uri="{FF2B5EF4-FFF2-40B4-BE49-F238E27FC236}">
                <a16:creationId xmlns:a16="http://schemas.microsoft.com/office/drawing/2014/main" id="{887AA5C3-E3A0-469E-93D9-F448CCA651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401185"/>
            <a:ext cx="19304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Y00782_">
            <a:extLst>
              <a:ext uri="{FF2B5EF4-FFF2-40B4-BE49-F238E27FC236}">
                <a16:creationId xmlns:a16="http://schemas.microsoft.com/office/drawing/2014/main" id="{758971FC-5934-4C16-B7D4-6A51ECB54C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001385"/>
            <a:ext cx="1981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Y00779_">
            <a:extLst>
              <a:ext uri="{FF2B5EF4-FFF2-40B4-BE49-F238E27FC236}">
                <a16:creationId xmlns:a16="http://schemas.microsoft.com/office/drawing/2014/main" id="{EDF8108C-76A8-4AE5-9259-DD2915EDB0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19985"/>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15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7C36-02BF-4EA4-A4BF-F2D81914D6FD}"/>
              </a:ext>
            </a:extLst>
          </p:cNvPr>
          <p:cNvSpPr>
            <a:spLocks noGrp="1"/>
          </p:cNvSpPr>
          <p:nvPr/>
        </p:nvSpPr>
        <p:spPr>
          <a:xfrm>
            <a:off x="457200" y="386279"/>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Building Automation System (BAS)</a:t>
            </a:r>
          </a:p>
        </p:txBody>
      </p:sp>
      <p:sp>
        <p:nvSpPr>
          <p:cNvPr id="3" name="Content Placeholder 2">
            <a:extLst>
              <a:ext uri="{FF2B5EF4-FFF2-40B4-BE49-F238E27FC236}">
                <a16:creationId xmlns:a16="http://schemas.microsoft.com/office/drawing/2014/main" id="{CF6E3038-D622-4E42-8BF7-FF7B5037E8E2}"/>
              </a:ext>
            </a:extLst>
          </p:cNvPr>
          <p:cNvSpPr>
            <a:spLocks noGrp="1"/>
          </p:cNvSpPr>
          <p:nvPr/>
        </p:nvSpPr>
        <p:spPr>
          <a:xfrm>
            <a:off x="457200" y="1711841"/>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cs typeface="Tahoma" pitchFamily="34" charset="0"/>
              </a:rPr>
              <a:t>Provides school personnel with real time energy and performance data to manage the building’s energy needs.  </a:t>
            </a:r>
          </a:p>
          <a:p>
            <a:endParaRPr lang="en-US" dirty="0"/>
          </a:p>
        </p:txBody>
      </p:sp>
      <p:pic>
        <p:nvPicPr>
          <p:cNvPr id="4" name="Picture 3" descr="Mvc-004x">
            <a:extLst>
              <a:ext uri="{FF2B5EF4-FFF2-40B4-BE49-F238E27FC236}">
                <a16:creationId xmlns:a16="http://schemas.microsoft.com/office/drawing/2014/main" id="{D9C92467-9049-4345-973F-2A6B66A78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407" y="1889367"/>
            <a:ext cx="2668385" cy="199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597A0F7B-0E60-43D1-BE2F-D5EF3D84A65A}"/>
              </a:ext>
            </a:extLst>
          </p:cNvPr>
          <p:cNvSpPr txBox="1">
            <a:spLocks noChangeArrowheads="1"/>
          </p:cNvSpPr>
          <p:nvPr/>
        </p:nvSpPr>
        <p:spPr bwMode="auto">
          <a:xfrm>
            <a:off x="4781550" y="3902591"/>
            <a:ext cx="2057400" cy="336550"/>
          </a:xfrm>
          <a:prstGeom prst="rect">
            <a:avLst/>
          </a:prstGeom>
          <a:noFill/>
          <a:ln w="952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0" hangingPunct="0">
              <a:spcBef>
                <a:spcPct val="50000"/>
              </a:spcBef>
              <a:defRPr/>
            </a:pPr>
            <a:r>
              <a:rPr lang="en-US" sz="1600" dirty="0">
                <a:effectLst>
                  <a:outerShdw blurRad="38100" dist="38100" dir="2700000" algn="tl">
                    <a:srgbClr val="FFFFFF"/>
                  </a:outerShdw>
                </a:effectLst>
                <a:cs typeface="+mn-cs"/>
              </a:rPr>
              <a:t>Temperature Sensor</a:t>
            </a:r>
          </a:p>
        </p:txBody>
      </p:sp>
    </p:spTree>
    <p:extLst>
      <p:ext uri="{BB962C8B-B14F-4D97-AF65-F5344CB8AC3E}">
        <p14:creationId xmlns:p14="http://schemas.microsoft.com/office/powerpoint/2010/main" val="230175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AB69-C79B-4D96-9A6E-96AE52650E4F}"/>
              </a:ext>
            </a:extLst>
          </p:cNvPr>
          <p:cNvSpPr>
            <a:spLocks noGrp="1"/>
          </p:cNvSpPr>
          <p:nvPr/>
        </p:nvSpPr>
        <p:spPr>
          <a:xfrm>
            <a:off x="457199" y="503237"/>
            <a:ext cx="4943475"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Types of Lighting Found in Schools</a:t>
            </a:r>
          </a:p>
        </p:txBody>
      </p:sp>
      <p:sp>
        <p:nvSpPr>
          <p:cNvPr id="3" name="Content Placeholder 2">
            <a:extLst>
              <a:ext uri="{FF2B5EF4-FFF2-40B4-BE49-F238E27FC236}">
                <a16:creationId xmlns:a16="http://schemas.microsoft.com/office/drawing/2014/main" id="{83FB9C8D-BF61-4BC5-9E5D-C9A5A92F7E2D}"/>
              </a:ext>
            </a:extLst>
          </p:cNvPr>
          <p:cNvSpPr>
            <a:spLocks noGrp="1"/>
          </p:cNvSpPr>
          <p:nvPr/>
        </p:nvSpPr>
        <p:spPr>
          <a:xfrm>
            <a:off x="457200" y="18287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Incandescent</a:t>
            </a:r>
          </a:p>
          <a:p>
            <a:r>
              <a:rPr lang="en-US" dirty="0"/>
              <a:t>Fluorescent</a:t>
            </a:r>
          </a:p>
          <a:p>
            <a:r>
              <a:rPr lang="en-US" dirty="0"/>
              <a:t>High Intensity Discharge (HID)</a:t>
            </a:r>
          </a:p>
          <a:p>
            <a:r>
              <a:rPr lang="en-US" dirty="0"/>
              <a:t>Light Emitting Diode (LED)</a:t>
            </a:r>
          </a:p>
          <a:p>
            <a:endParaRPr lang="en-US" dirty="0"/>
          </a:p>
        </p:txBody>
      </p:sp>
    </p:spTree>
    <p:extLst>
      <p:ext uri="{BB962C8B-B14F-4D97-AF65-F5344CB8AC3E}">
        <p14:creationId xmlns:p14="http://schemas.microsoft.com/office/powerpoint/2010/main" val="359963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9AC4-4DF7-45F3-B0E1-D3E534DB7765}"/>
              </a:ext>
            </a:extLst>
          </p:cNvPr>
          <p:cNvSpPr>
            <a:spLocks noGrp="1"/>
          </p:cNvSpPr>
          <p:nvPr/>
        </p:nvSpPr>
        <p:spPr>
          <a:xfrm>
            <a:off x="1889692" y="5445918"/>
            <a:ext cx="5486400" cy="566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Fluorescent</a:t>
            </a:r>
          </a:p>
        </p:txBody>
      </p:sp>
      <p:pic>
        <p:nvPicPr>
          <p:cNvPr id="3" name="Picture 2" descr="MVC-009X">
            <a:extLst>
              <a:ext uri="{FF2B5EF4-FFF2-40B4-BE49-F238E27FC236}">
                <a16:creationId xmlns:a16="http://schemas.microsoft.com/office/drawing/2014/main" id="{9339FA84-01B5-4B06-BBB8-A8EB0A73CF39}"/>
              </a:ext>
            </a:extLst>
          </p:cNvPr>
          <p:cNvPicPr>
            <a:picLocks noChangeAspect="1" noChangeArrowheads="1"/>
          </p:cNvPicPr>
          <p:nvPr/>
        </p:nvPicPr>
        <p:blipFill>
          <a:blip r:embed="rId2" cstate="print"/>
          <a:srcRect/>
          <a:stretch>
            <a:fillRect/>
          </a:stretch>
        </p:blipFill>
        <p:spPr bwMode="auto">
          <a:xfrm>
            <a:off x="5669529" y="1073943"/>
            <a:ext cx="2910341" cy="2182756"/>
          </a:xfrm>
          <a:prstGeom prst="rect">
            <a:avLst/>
          </a:prstGeom>
          <a:noFill/>
          <a:effectLst>
            <a:softEdge rad="63500"/>
          </a:effectLst>
        </p:spPr>
      </p:pic>
      <p:pic>
        <p:nvPicPr>
          <p:cNvPr id="4" name="Picture 3" descr="MVC-002X">
            <a:extLst>
              <a:ext uri="{FF2B5EF4-FFF2-40B4-BE49-F238E27FC236}">
                <a16:creationId xmlns:a16="http://schemas.microsoft.com/office/drawing/2014/main" id="{7AD5EE4C-A3FB-4210-8925-2E701AB65D58}"/>
              </a:ext>
            </a:extLst>
          </p:cNvPr>
          <p:cNvPicPr>
            <a:picLocks noChangeAspect="1" noChangeArrowheads="1"/>
          </p:cNvPicPr>
          <p:nvPr/>
        </p:nvPicPr>
        <p:blipFill>
          <a:blip r:embed="rId3" cstate="print"/>
          <a:srcRect/>
          <a:stretch>
            <a:fillRect/>
          </a:stretch>
        </p:blipFill>
        <p:spPr bwMode="auto">
          <a:xfrm>
            <a:off x="564129" y="845343"/>
            <a:ext cx="3478212" cy="2608659"/>
          </a:xfrm>
          <a:prstGeom prst="rect">
            <a:avLst/>
          </a:prstGeom>
          <a:noFill/>
          <a:effectLst>
            <a:softEdge rad="63500"/>
          </a:effectLst>
        </p:spPr>
      </p:pic>
      <p:pic>
        <p:nvPicPr>
          <p:cNvPr id="5" name="Picture 4" descr="MVC-001X">
            <a:extLst>
              <a:ext uri="{FF2B5EF4-FFF2-40B4-BE49-F238E27FC236}">
                <a16:creationId xmlns:a16="http://schemas.microsoft.com/office/drawing/2014/main" id="{0BB85160-4AF2-4715-BEB3-BE87D38EE0F8}"/>
              </a:ext>
            </a:extLst>
          </p:cNvPr>
          <p:cNvPicPr>
            <a:picLocks noChangeAspect="1" noChangeArrowheads="1"/>
          </p:cNvPicPr>
          <p:nvPr/>
        </p:nvPicPr>
        <p:blipFill>
          <a:blip r:embed="rId4" cstate="print"/>
          <a:srcRect/>
          <a:stretch>
            <a:fillRect/>
          </a:stretch>
        </p:blipFill>
        <p:spPr bwMode="auto">
          <a:xfrm>
            <a:off x="1021329" y="2902743"/>
            <a:ext cx="3478212" cy="2608659"/>
          </a:xfrm>
          <a:prstGeom prst="rect">
            <a:avLst/>
          </a:prstGeom>
          <a:noFill/>
          <a:effectLst>
            <a:softEdge rad="63500"/>
          </a:effectLst>
        </p:spPr>
      </p:pic>
      <p:pic>
        <p:nvPicPr>
          <p:cNvPr id="6" name="Picture 5" descr="Mvc-002l">
            <a:extLst>
              <a:ext uri="{FF2B5EF4-FFF2-40B4-BE49-F238E27FC236}">
                <a16:creationId xmlns:a16="http://schemas.microsoft.com/office/drawing/2014/main" id="{F7DB53DD-896A-48D0-B714-80164881CAB8}"/>
              </a:ext>
            </a:extLst>
          </p:cNvPr>
          <p:cNvPicPr>
            <a:picLocks noChangeAspect="1" noChangeArrowheads="1"/>
          </p:cNvPicPr>
          <p:nvPr/>
        </p:nvPicPr>
        <p:blipFill>
          <a:blip r:embed="rId5" cstate="print"/>
          <a:srcRect/>
          <a:stretch>
            <a:fillRect/>
          </a:stretch>
        </p:blipFill>
        <p:spPr bwMode="auto">
          <a:xfrm>
            <a:off x="5288529" y="2597943"/>
            <a:ext cx="2235994" cy="2981325"/>
          </a:xfrm>
          <a:prstGeom prst="rect">
            <a:avLst/>
          </a:prstGeom>
          <a:noFill/>
          <a:effectLst>
            <a:softEdge rad="63500"/>
          </a:effectLst>
        </p:spPr>
      </p:pic>
    </p:spTree>
    <p:extLst>
      <p:ext uri="{BB962C8B-B14F-4D97-AF65-F5344CB8AC3E}">
        <p14:creationId xmlns:p14="http://schemas.microsoft.com/office/powerpoint/2010/main" val="188712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0CFD-043D-4F46-9127-0F4C9F434705}"/>
              </a:ext>
            </a:extLst>
          </p:cNvPr>
          <p:cNvSpPr>
            <a:spLocks noGrp="1"/>
          </p:cNvSpPr>
          <p:nvPr/>
        </p:nvSpPr>
        <p:spPr>
          <a:xfrm>
            <a:off x="457200" y="503237"/>
            <a:ext cx="4178300"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Ballast</a:t>
            </a:r>
          </a:p>
        </p:txBody>
      </p:sp>
      <p:sp>
        <p:nvSpPr>
          <p:cNvPr id="3" name="Content Placeholder 2">
            <a:extLst>
              <a:ext uri="{FF2B5EF4-FFF2-40B4-BE49-F238E27FC236}">
                <a16:creationId xmlns:a16="http://schemas.microsoft.com/office/drawing/2014/main" id="{AE0749D3-8071-4150-911D-A7349EB75988}"/>
              </a:ext>
            </a:extLst>
          </p:cNvPr>
          <p:cNvSpPr>
            <a:spLocks noGrp="1"/>
          </p:cNvSpPr>
          <p:nvPr/>
        </p:nvSpPr>
        <p:spPr>
          <a:xfrm>
            <a:off x="457200" y="18287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Required for operation of fluorescent lamps.</a:t>
            </a:r>
          </a:p>
          <a:p>
            <a:r>
              <a:rPr lang="en-US" dirty="0"/>
              <a:t>Provides initial arc to start lamp.</a:t>
            </a:r>
          </a:p>
          <a:p>
            <a:r>
              <a:rPr lang="en-US" dirty="0"/>
              <a:t>Regulates current during operation.</a:t>
            </a:r>
          </a:p>
          <a:p>
            <a:r>
              <a:rPr lang="en-US" dirty="0"/>
              <a:t>Two main types: </a:t>
            </a:r>
          </a:p>
          <a:p>
            <a:pPr lvl="1">
              <a:buFont typeface="Arial" panose="020B0604020202020204" pitchFamily="34" charset="0"/>
              <a:buChar char="•"/>
            </a:pPr>
            <a:r>
              <a:rPr lang="en-US" dirty="0"/>
              <a:t>magnetic</a:t>
            </a:r>
          </a:p>
          <a:p>
            <a:pPr lvl="1">
              <a:buFont typeface="Arial" panose="020B0604020202020204" pitchFamily="34" charset="0"/>
              <a:buChar char="•"/>
            </a:pPr>
            <a:r>
              <a:rPr lang="en-US" dirty="0"/>
              <a:t>electronic</a:t>
            </a:r>
          </a:p>
          <a:p>
            <a:endParaRPr lang="en-US" dirty="0"/>
          </a:p>
        </p:txBody>
      </p:sp>
    </p:spTree>
    <p:extLst>
      <p:ext uri="{BB962C8B-B14F-4D97-AF65-F5344CB8AC3E}">
        <p14:creationId xmlns:p14="http://schemas.microsoft.com/office/powerpoint/2010/main" val="222073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963D-1017-443C-9540-6F84956951A6}"/>
              </a:ext>
            </a:extLst>
          </p:cNvPr>
          <p:cNvSpPr>
            <a:spLocks noGrp="1"/>
          </p:cNvSpPr>
          <p:nvPr/>
        </p:nvSpPr>
        <p:spPr>
          <a:xfrm>
            <a:off x="364067" y="468123"/>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Compact Fluorescent</a:t>
            </a:r>
          </a:p>
        </p:txBody>
      </p:sp>
      <p:sp>
        <p:nvSpPr>
          <p:cNvPr id="3" name="Content Placeholder 3">
            <a:extLst>
              <a:ext uri="{FF2B5EF4-FFF2-40B4-BE49-F238E27FC236}">
                <a16:creationId xmlns:a16="http://schemas.microsoft.com/office/drawing/2014/main" id="{495F21B3-15D1-47E9-B8BE-5717D14FA727}"/>
              </a:ext>
            </a:extLst>
          </p:cNvPr>
          <p:cNvSpPr>
            <a:spLocks noGrp="1"/>
          </p:cNvSpPr>
          <p:nvPr/>
        </p:nvSpPr>
        <p:spPr>
          <a:xfrm>
            <a:off x="4284134" y="1629997"/>
            <a:ext cx="44958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2800" dirty="0"/>
              <a:t>Miniature fluorescent with built in ballast</a:t>
            </a:r>
          </a:p>
          <a:p>
            <a:pPr>
              <a:spcBef>
                <a:spcPts val="0"/>
              </a:spcBef>
              <a:spcAft>
                <a:spcPts val="1200"/>
              </a:spcAft>
            </a:pPr>
            <a:r>
              <a:rPr lang="en-US" sz="2800" dirty="0"/>
              <a:t>Ideal for replacement of incandescent lamps</a:t>
            </a:r>
          </a:p>
          <a:p>
            <a:pPr>
              <a:spcBef>
                <a:spcPts val="0"/>
              </a:spcBef>
              <a:spcAft>
                <a:spcPts val="1200"/>
              </a:spcAft>
            </a:pPr>
            <a:r>
              <a:rPr lang="en-US" sz="2800" dirty="0"/>
              <a:t>Saves up to 75% on energy use</a:t>
            </a:r>
          </a:p>
          <a:p>
            <a:pPr>
              <a:spcBef>
                <a:spcPts val="0"/>
              </a:spcBef>
              <a:spcAft>
                <a:spcPts val="1200"/>
              </a:spcAft>
            </a:pPr>
            <a:r>
              <a:rPr lang="en-US" sz="2800" dirty="0"/>
              <a:t>Lasts 7-10 times longer than an incandescent</a:t>
            </a:r>
          </a:p>
          <a:p>
            <a:pPr>
              <a:spcBef>
                <a:spcPts val="0"/>
              </a:spcBef>
              <a:spcAft>
                <a:spcPts val="1200"/>
              </a:spcAft>
            </a:pPr>
            <a:r>
              <a:rPr lang="en-US" sz="2800" dirty="0"/>
              <a:t>Low thermal energy output</a:t>
            </a:r>
          </a:p>
          <a:p>
            <a:pPr>
              <a:spcBef>
                <a:spcPts val="0"/>
              </a:spcBef>
              <a:spcAft>
                <a:spcPts val="1200"/>
              </a:spcAft>
            </a:pPr>
            <a:r>
              <a:rPr lang="en-US" sz="2800" dirty="0"/>
              <a:t>Improved color rendition</a:t>
            </a:r>
          </a:p>
          <a:p>
            <a:endParaRPr lang="en-US" dirty="0"/>
          </a:p>
        </p:txBody>
      </p:sp>
      <p:pic>
        <p:nvPicPr>
          <p:cNvPr id="4" name="Content Placeholder 4">
            <a:extLst>
              <a:ext uri="{FF2B5EF4-FFF2-40B4-BE49-F238E27FC236}">
                <a16:creationId xmlns:a16="http://schemas.microsoft.com/office/drawing/2014/main" id="{E12FCFB9-FB83-4B18-86C4-E7FDCD8A9A76}"/>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705" y="1690642"/>
            <a:ext cx="2693324" cy="4039985"/>
          </a:xfrm>
          <a:prstGeom prst="rect">
            <a:avLst/>
          </a:prstGeom>
        </p:spPr>
      </p:pic>
    </p:spTree>
    <p:extLst>
      <p:ext uri="{BB962C8B-B14F-4D97-AF65-F5344CB8AC3E}">
        <p14:creationId xmlns:p14="http://schemas.microsoft.com/office/powerpoint/2010/main" val="25129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CDD-5FDB-4600-8C65-2F012A788130}"/>
              </a:ext>
            </a:extLst>
          </p:cNvPr>
          <p:cNvSpPr>
            <a:spLocks noGrp="1"/>
          </p:cNvSpPr>
          <p:nvPr/>
        </p:nvSpPr>
        <p:spPr>
          <a:xfrm>
            <a:off x="459493" y="563273"/>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Light Emitting Diodes (LEDs)</a:t>
            </a:r>
          </a:p>
        </p:txBody>
      </p:sp>
      <p:sp>
        <p:nvSpPr>
          <p:cNvPr id="3" name="Content Placeholder 3">
            <a:extLst>
              <a:ext uri="{FF2B5EF4-FFF2-40B4-BE49-F238E27FC236}">
                <a16:creationId xmlns:a16="http://schemas.microsoft.com/office/drawing/2014/main" id="{275412B9-7493-40FB-8E0C-631E42583FB0}"/>
              </a:ext>
            </a:extLst>
          </p:cNvPr>
          <p:cNvSpPr>
            <a:spLocks noGrp="1"/>
          </p:cNvSpPr>
          <p:nvPr/>
        </p:nvSpPr>
        <p:spPr>
          <a:xfrm>
            <a:off x="4650493" y="1768763"/>
            <a:ext cx="4038600" cy="452596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dirty="0"/>
              <a:t>Energy Star bulbs rated at 25,000 hours.</a:t>
            </a:r>
          </a:p>
          <a:p>
            <a:pPr>
              <a:spcBef>
                <a:spcPts val="0"/>
              </a:spcBef>
              <a:spcAft>
                <a:spcPts val="1200"/>
              </a:spcAft>
            </a:pPr>
            <a:r>
              <a:rPr lang="en-US" dirty="0"/>
              <a:t>Can use up to 50% less energy than a CFL.</a:t>
            </a:r>
          </a:p>
          <a:p>
            <a:pPr>
              <a:spcBef>
                <a:spcPts val="0"/>
              </a:spcBef>
              <a:spcAft>
                <a:spcPts val="1200"/>
              </a:spcAft>
            </a:pPr>
            <a:r>
              <a:rPr lang="en-US" dirty="0"/>
              <a:t>Widespread use over the next 20 years could reduce lighting energy demand by 33%.</a:t>
            </a:r>
          </a:p>
          <a:p>
            <a:pPr>
              <a:spcBef>
                <a:spcPts val="0"/>
              </a:spcBef>
              <a:spcAft>
                <a:spcPts val="1200"/>
              </a:spcAft>
            </a:pPr>
            <a:r>
              <a:rPr lang="en-US" dirty="0"/>
              <a:t>Currently more expensive to purchase compared to incandescent and CFLs.</a:t>
            </a:r>
          </a:p>
          <a:p>
            <a:endParaRPr lang="en-US" dirty="0"/>
          </a:p>
        </p:txBody>
      </p:sp>
      <p:pic>
        <p:nvPicPr>
          <p:cNvPr id="4" name="Picture 3">
            <a:extLst>
              <a:ext uri="{FF2B5EF4-FFF2-40B4-BE49-F238E27FC236}">
                <a16:creationId xmlns:a16="http://schemas.microsoft.com/office/drawing/2014/main" id="{998B9BA7-AE2C-40E1-9A4D-BFE2A3A0A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07" y="1483013"/>
            <a:ext cx="3799417" cy="3799417"/>
          </a:xfrm>
          <a:prstGeom prst="rect">
            <a:avLst/>
          </a:prstGeom>
        </p:spPr>
      </p:pic>
    </p:spTree>
    <p:extLst>
      <p:ext uri="{BB962C8B-B14F-4D97-AF65-F5344CB8AC3E}">
        <p14:creationId xmlns:p14="http://schemas.microsoft.com/office/powerpoint/2010/main" val="333274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2F26-3761-4CC4-9F11-65E30D54F55F}"/>
              </a:ext>
            </a:extLst>
          </p:cNvPr>
          <p:cNvSpPr>
            <a:spLocks noGrp="1"/>
          </p:cNvSpPr>
          <p:nvPr/>
        </p:nvSpPr>
        <p:spPr>
          <a:xfrm>
            <a:off x="372140" y="112372"/>
            <a:ext cx="8229600" cy="112957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Comparing Light Bulbs Answer Key</a:t>
            </a:r>
          </a:p>
        </p:txBody>
      </p:sp>
      <p:pic>
        <p:nvPicPr>
          <p:cNvPr id="3" name="Picture 2">
            <a:extLst>
              <a:ext uri="{FF2B5EF4-FFF2-40B4-BE49-F238E27FC236}">
                <a16:creationId xmlns:a16="http://schemas.microsoft.com/office/drawing/2014/main" id="{BE2360B0-4C3A-4958-A842-C22D5076EB72}"/>
              </a:ext>
            </a:extLst>
          </p:cNvPr>
          <p:cNvPicPr>
            <a:picLocks noChangeAspect="1"/>
          </p:cNvPicPr>
          <p:nvPr/>
        </p:nvPicPr>
        <p:blipFill rotWithShape="1">
          <a:blip r:embed="rId2">
            <a:extLst>
              <a:ext uri="{28A0092B-C50C-407E-A947-70E740481C1C}">
                <a14:useLocalDpi xmlns:a14="http://schemas.microsoft.com/office/drawing/2010/main" val="0"/>
              </a:ext>
            </a:extLst>
          </a:blip>
          <a:srcRect l="7310" t="3719" r="8616" b="3991"/>
          <a:stretch/>
        </p:blipFill>
        <p:spPr>
          <a:xfrm rot="16200000">
            <a:off x="1737438" y="-335134"/>
            <a:ext cx="5499004" cy="7811911"/>
          </a:xfrm>
          <a:prstGeom prst="rect">
            <a:avLst/>
          </a:prstGeom>
        </p:spPr>
      </p:pic>
    </p:spTree>
    <p:extLst>
      <p:ext uri="{BB962C8B-B14F-4D97-AF65-F5344CB8AC3E}">
        <p14:creationId xmlns:p14="http://schemas.microsoft.com/office/powerpoint/2010/main" val="97828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CD703-1E04-474C-B332-4555C40E6854}"/>
              </a:ext>
            </a:extLst>
          </p:cNvPr>
          <p:cNvPicPr>
            <a:picLocks noChangeAspect="1"/>
          </p:cNvPicPr>
          <p:nvPr/>
        </p:nvPicPr>
        <p:blipFill>
          <a:blip r:embed="rId2"/>
          <a:stretch>
            <a:fillRect/>
          </a:stretch>
        </p:blipFill>
        <p:spPr>
          <a:xfrm>
            <a:off x="344057" y="481328"/>
            <a:ext cx="8455885" cy="5895343"/>
          </a:xfrm>
          <a:prstGeom prst="rect">
            <a:avLst/>
          </a:prstGeom>
        </p:spPr>
      </p:pic>
    </p:spTree>
    <p:extLst>
      <p:ext uri="{BB962C8B-B14F-4D97-AF65-F5344CB8AC3E}">
        <p14:creationId xmlns:p14="http://schemas.microsoft.com/office/powerpoint/2010/main" val="348231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5DE8-0339-485D-B5DC-54663807E99C}"/>
              </a:ext>
            </a:extLst>
          </p:cNvPr>
          <p:cNvSpPr>
            <a:spLocks noGrp="1"/>
          </p:cNvSpPr>
          <p:nvPr/>
        </p:nvSpPr>
        <p:spPr>
          <a:xfrm>
            <a:off x="338605" y="303298"/>
            <a:ext cx="8229600" cy="8891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Electric Appliances in Schools</a:t>
            </a:r>
          </a:p>
        </p:txBody>
      </p:sp>
      <p:sp>
        <p:nvSpPr>
          <p:cNvPr id="3" name="Content Placeholder 2">
            <a:extLst>
              <a:ext uri="{FF2B5EF4-FFF2-40B4-BE49-F238E27FC236}">
                <a16:creationId xmlns:a16="http://schemas.microsoft.com/office/drawing/2014/main" id="{4E225E54-A0F2-4CEF-9A0F-51A98A2D260B}"/>
              </a:ext>
            </a:extLst>
          </p:cNvPr>
          <p:cNvSpPr>
            <a:spLocks noGrp="1"/>
          </p:cNvSpPr>
          <p:nvPr/>
        </p:nvSpPr>
        <p:spPr>
          <a:xfrm>
            <a:off x="338605" y="1508789"/>
            <a:ext cx="4038600"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Electric Space Heaters</a:t>
            </a:r>
          </a:p>
          <a:p>
            <a:r>
              <a:rPr lang="en-US" dirty="0"/>
              <a:t>Air Conditioning</a:t>
            </a:r>
          </a:p>
          <a:p>
            <a:r>
              <a:rPr lang="en-US" dirty="0"/>
              <a:t>Electric Water Heaters</a:t>
            </a:r>
          </a:p>
          <a:p>
            <a:r>
              <a:rPr lang="en-US" dirty="0"/>
              <a:t>Refrigerators/Freezers</a:t>
            </a:r>
          </a:p>
          <a:p>
            <a:r>
              <a:rPr lang="en-US" dirty="0"/>
              <a:t>Lighting</a:t>
            </a:r>
          </a:p>
          <a:p>
            <a:r>
              <a:rPr lang="en-US" dirty="0"/>
              <a:t>Computers and Office Equipment</a:t>
            </a:r>
          </a:p>
          <a:p>
            <a:endParaRPr lang="en-US" dirty="0"/>
          </a:p>
        </p:txBody>
      </p:sp>
      <p:pic>
        <p:nvPicPr>
          <p:cNvPr id="4" name="Picture 3">
            <a:extLst>
              <a:ext uri="{FF2B5EF4-FFF2-40B4-BE49-F238E27FC236}">
                <a16:creationId xmlns:a16="http://schemas.microsoft.com/office/drawing/2014/main" id="{C82514A3-59E5-47A9-A7B3-1757F45CC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205" y="5153481"/>
            <a:ext cx="2962200" cy="887101"/>
          </a:xfrm>
          <a:prstGeom prst="rect">
            <a:avLst/>
          </a:prstGeom>
        </p:spPr>
      </p:pic>
      <p:pic>
        <p:nvPicPr>
          <p:cNvPr id="5" name="Picture 4">
            <a:extLst>
              <a:ext uri="{FF2B5EF4-FFF2-40B4-BE49-F238E27FC236}">
                <a16:creationId xmlns:a16="http://schemas.microsoft.com/office/drawing/2014/main" id="{14D53B6C-7FA2-4CDD-BDD6-789186B9D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025" y="4223414"/>
            <a:ext cx="3207600" cy="2013631"/>
          </a:xfrm>
          <a:prstGeom prst="rect">
            <a:avLst/>
          </a:prstGeom>
        </p:spPr>
      </p:pic>
      <p:pic>
        <p:nvPicPr>
          <p:cNvPr id="6" name="Picture 5">
            <a:extLst>
              <a:ext uri="{FF2B5EF4-FFF2-40B4-BE49-F238E27FC236}">
                <a16:creationId xmlns:a16="http://schemas.microsoft.com/office/drawing/2014/main" id="{65F3F4F9-7D99-423B-840F-9B39AC6C4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393" y="1477059"/>
            <a:ext cx="2235003" cy="1724113"/>
          </a:xfrm>
          <a:prstGeom prst="rect">
            <a:avLst/>
          </a:prstGeom>
        </p:spPr>
      </p:pic>
      <p:pic>
        <p:nvPicPr>
          <p:cNvPr id="7" name="Picture 6">
            <a:extLst>
              <a:ext uri="{FF2B5EF4-FFF2-40B4-BE49-F238E27FC236}">
                <a16:creationId xmlns:a16="http://schemas.microsoft.com/office/drawing/2014/main" id="{02C280F1-2DE9-4196-AF5D-236C6FEC54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914" y="2832764"/>
            <a:ext cx="1677686" cy="1500528"/>
          </a:xfrm>
          <a:prstGeom prst="rect">
            <a:avLst/>
          </a:prstGeom>
        </p:spPr>
      </p:pic>
    </p:spTree>
    <p:extLst>
      <p:ext uri="{BB962C8B-B14F-4D97-AF65-F5344CB8AC3E}">
        <p14:creationId xmlns:p14="http://schemas.microsoft.com/office/powerpoint/2010/main" val="324963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691F5C-C255-49A4-AA22-86656BA6C8F2}"/>
              </a:ext>
            </a:extLst>
          </p:cNvPr>
          <p:cNvPicPr>
            <a:picLocks noChangeAspect="1"/>
          </p:cNvPicPr>
          <p:nvPr/>
        </p:nvPicPr>
        <p:blipFill>
          <a:blip r:embed="rId2"/>
          <a:stretch>
            <a:fillRect/>
          </a:stretch>
        </p:blipFill>
        <p:spPr>
          <a:xfrm>
            <a:off x="777421" y="165036"/>
            <a:ext cx="7291448" cy="6102625"/>
          </a:xfrm>
          <a:prstGeom prst="rect">
            <a:avLst/>
          </a:prstGeom>
        </p:spPr>
      </p:pic>
    </p:spTree>
    <p:extLst>
      <p:ext uri="{BB962C8B-B14F-4D97-AF65-F5344CB8AC3E}">
        <p14:creationId xmlns:p14="http://schemas.microsoft.com/office/powerpoint/2010/main" val="209771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864C-EF47-4602-BD80-1A4334CD09C8}"/>
              </a:ext>
            </a:extLst>
          </p:cNvPr>
          <p:cNvSpPr>
            <a:spLocks noGrp="1"/>
          </p:cNvSpPr>
          <p:nvPr/>
        </p:nvSpPr>
        <p:spPr>
          <a:xfrm>
            <a:off x="457200" y="443848"/>
            <a:ext cx="8229600" cy="11430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Personal Computers</a:t>
            </a:r>
            <a:br>
              <a:rPr lang="en-US" dirty="0"/>
            </a:br>
            <a:r>
              <a:rPr lang="en-US" sz="2700" dirty="0"/>
              <a:t>Enable Power Management Settings</a:t>
            </a:r>
            <a:br>
              <a:rPr lang="en-US" dirty="0"/>
            </a:br>
            <a:endParaRPr lang="en-US" dirty="0"/>
          </a:p>
        </p:txBody>
      </p:sp>
      <p:sp>
        <p:nvSpPr>
          <p:cNvPr id="3" name="Content Placeholder 2">
            <a:extLst>
              <a:ext uri="{FF2B5EF4-FFF2-40B4-BE49-F238E27FC236}">
                <a16:creationId xmlns:a16="http://schemas.microsoft.com/office/drawing/2014/main" id="{C39FE460-E379-4CF8-BE7B-38746BD096B2}"/>
              </a:ext>
            </a:extLst>
          </p:cNvPr>
          <p:cNvSpPr>
            <a:spLocks noGrp="1"/>
          </p:cNvSpPr>
          <p:nvPr/>
        </p:nvSpPr>
        <p:spPr>
          <a:xfrm>
            <a:off x="457200" y="1550335"/>
            <a:ext cx="40386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dirty="0"/>
              <a:t>Set your computer to automatically go into STANDBY mode after 10 minutes.  </a:t>
            </a:r>
          </a:p>
          <a:p>
            <a:pPr>
              <a:spcBef>
                <a:spcPts val="0"/>
              </a:spcBef>
              <a:spcAft>
                <a:spcPts val="1200"/>
              </a:spcAft>
            </a:pPr>
            <a:r>
              <a:rPr lang="en-US" dirty="0"/>
              <a:t>To bring it back up, either move your mouse or hit the power button (depending on your machine). </a:t>
            </a:r>
          </a:p>
          <a:p>
            <a:pPr>
              <a:spcBef>
                <a:spcPts val="0"/>
              </a:spcBef>
              <a:spcAft>
                <a:spcPts val="1200"/>
              </a:spcAft>
            </a:pPr>
            <a:r>
              <a:rPr lang="en-US" dirty="0"/>
              <a:t>Disable screensavers!</a:t>
            </a:r>
          </a:p>
        </p:txBody>
      </p:sp>
      <p:pic>
        <p:nvPicPr>
          <p:cNvPr id="4" name="Picture 3" descr="Power Options Screen Shot">
            <a:extLst>
              <a:ext uri="{FF2B5EF4-FFF2-40B4-BE49-F238E27FC236}">
                <a16:creationId xmlns:a16="http://schemas.microsoft.com/office/drawing/2014/main" id="{51D3348D-02FF-4C42-B0C0-2B5E67CE2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10031"/>
            <a:ext cx="4038600" cy="420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5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B015-55FD-4C28-A5CB-DFCCACDDF440}"/>
              </a:ext>
            </a:extLst>
          </p:cNvPr>
          <p:cNvSpPr>
            <a:spLocks noGrp="1"/>
          </p:cNvSpPr>
          <p:nvPr/>
        </p:nvSpPr>
        <p:spPr>
          <a:xfrm>
            <a:off x="381000" y="212147"/>
            <a:ext cx="8229600" cy="7598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Saving with Vending Machines</a:t>
            </a:r>
          </a:p>
        </p:txBody>
      </p:sp>
      <p:pic>
        <p:nvPicPr>
          <p:cNvPr id="3" name="Picture 2" descr="MVC-018L">
            <a:extLst>
              <a:ext uri="{FF2B5EF4-FFF2-40B4-BE49-F238E27FC236}">
                <a16:creationId xmlns:a16="http://schemas.microsoft.com/office/drawing/2014/main" id="{F5B68224-7508-4F42-B5B9-DD6BB19A1696}"/>
              </a:ext>
            </a:extLst>
          </p:cNvPr>
          <p:cNvPicPr>
            <a:picLocks noChangeAspect="1" noChangeArrowheads="1"/>
          </p:cNvPicPr>
          <p:nvPr/>
        </p:nvPicPr>
        <p:blipFill>
          <a:blip r:embed="rId2" cstate="print"/>
          <a:srcRect/>
          <a:stretch>
            <a:fillRect/>
          </a:stretch>
        </p:blipFill>
        <p:spPr bwMode="auto">
          <a:xfrm>
            <a:off x="5943600" y="3600016"/>
            <a:ext cx="2895600" cy="2171700"/>
          </a:xfrm>
          <a:prstGeom prst="rect">
            <a:avLst/>
          </a:prstGeom>
          <a:noFill/>
          <a:effectLst>
            <a:softEdge rad="31750"/>
          </a:effectLst>
        </p:spPr>
      </p:pic>
      <p:pic>
        <p:nvPicPr>
          <p:cNvPr id="4" name="Picture 3" descr="Mvc-019l">
            <a:extLst>
              <a:ext uri="{FF2B5EF4-FFF2-40B4-BE49-F238E27FC236}">
                <a16:creationId xmlns:a16="http://schemas.microsoft.com/office/drawing/2014/main" id="{AB91DBFA-5AA6-4B03-97DA-93C6597C48DC}"/>
              </a:ext>
            </a:extLst>
          </p:cNvPr>
          <p:cNvPicPr>
            <a:picLocks noChangeAspect="1" noChangeArrowheads="1"/>
          </p:cNvPicPr>
          <p:nvPr/>
        </p:nvPicPr>
        <p:blipFill>
          <a:blip r:embed="rId3" cstate="print"/>
          <a:srcRect/>
          <a:stretch>
            <a:fillRect/>
          </a:stretch>
        </p:blipFill>
        <p:spPr bwMode="auto">
          <a:xfrm>
            <a:off x="3571875" y="1510866"/>
            <a:ext cx="2063750" cy="3600450"/>
          </a:xfrm>
          <a:prstGeom prst="rect">
            <a:avLst/>
          </a:prstGeom>
          <a:noFill/>
          <a:effectLst>
            <a:softEdge rad="31750"/>
          </a:effectLst>
        </p:spPr>
      </p:pic>
      <p:pic>
        <p:nvPicPr>
          <p:cNvPr id="5" name="Picture 4" descr="vending plug">
            <a:extLst>
              <a:ext uri="{FF2B5EF4-FFF2-40B4-BE49-F238E27FC236}">
                <a16:creationId xmlns:a16="http://schemas.microsoft.com/office/drawing/2014/main" id="{046F149D-D7B5-4DDC-B952-1B206475768F}"/>
              </a:ext>
            </a:extLst>
          </p:cNvPr>
          <p:cNvPicPr>
            <a:picLocks noChangeAspect="1" noChangeArrowheads="1"/>
          </p:cNvPicPr>
          <p:nvPr/>
        </p:nvPicPr>
        <p:blipFill>
          <a:blip r:embed="rId4" cstate="print"/>
          <a:srcRect/>
          <a:stretch>
            <a:fillRect/>
          </a:stretch>
        </p:blipFill>
        <p:spPr bwMode="auto">
          <a:xfrm>
            <a:off x="609600" y="2914216"/>
            <a:ext cx="2443163" cy="2971800"/>
          </a:xfrm>
          <a:prstGeom prst="rect">
            <a:avLst/>
          </a:prstGeom>
          <a:noFill/>
          <a:effectLst>
            <a:softEdge rad="31750"/>
          </a:effectLst>
        </p:spPr>
      </p:pic>
      <p:sp>
        <p:nvSpPr>
          <p:cNvPr id="6" name="Text Box 5">
            <a:extLst>
              <a:ext uri="{FF2B5EF4-FFF2-40B4-BE49-F238E27FC236}">
                <a16:creationId xmlns:a16="http://schemas.microsoft.com/office/drawing/2014/main" id="{291899A3-D54D-4CC8-9D72-BEA6BBC82AED}"/>
              </a:ext>
            </a:extLst>
          </p:cNvPr>
          <p:cNvSpPr txBox="1">
            <a:spLocks noChangeArrowheads="1"/>
          </p:cNvSpPr>
          <p:nvPr/>
        </p:nvSpPr>
        <p:spPr bwMode="auto">
          <a:xfrm>
            <a:off x="6172200" y="2914216"/>
            <a:ext cx="206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altLang="en-US" sz="2000" dirty="0">
                <a:latin typeface="+mn-lt"/>
              </a:rPr>
              <a:t>Install timers</a:t>
            </a:r>
          </a:p>
        </p:txBody>
      </p:sp>
      <p:sp>
        <p:nvSpPr>
          <p:cNvPr id="7" name="Text Box 6">
            <a:extLst>
              <a:ext uri="{FF2B5EF4-FFF2-40B4-BE49-F238E27FC236}">
                <a16:creationId xmlns:a16="http://schemas.microsoft.com/office/drawing/2014/main" id="{B63E800B-DD1D-4F28-9CB1-1EC0AC59508D}"/>
              </a:ext>
            </a:extLst>
          </p:cNvPr>
          <p:cNvSpPr txBox="1">
            <a:spLocks noChangeArrowheads="1"/>
          </p:cNvSpPr>
          <p:nvPr/>
        </p:nvSpPr>
        <p:spPr bwMode="auto">
          <a:xfrm>
            <a:off x="304800" y="2304616"/>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altLang="en-US" sz="2000" dirty="0">
                <a:latin typeface="+mn-lt"/>
              </a:rPr>
              <a:t>Unplug during vacations</a:t>
            </a:r>
          </a:p>
        </p:txBody>
      </p:sp>
    </p:spTree>
    <p:extLst>
      <p:ext uri="{BB962C8B-B14F-4D97-AF65-F5344CB8AC3E}">
        <p14:creationId xmlns:p14="http://schemas.microsoft.com/office/powerpoint/2010/main" val="2802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0F75-ADCE-4CD6-B945-FA454DE04147}"/>
              </a:ext>
            </a:extLst>
          </p:cNvPr>
          <p:cNvSpPr>
            <a:spLocks noGrp="1"/>
          </p:cNvSpPr>
          <p:nvPr/>
        </p:nvSpPr>
        <p:spPr>
          <a:xfrm>
            <a:off x="381000" y="300502"/>
            <a:ext cx="8229600" cy="778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Plug Loads</a:t>
            </a:r>
          </a:p>
        </p:txBody>
      </p:sp>
      <p:sp>
        <p:nvSpPr>
          <p:cNvPr id="3" name="Content Placeholder 2">
            <a:extLst>
              <a:ext uri="{FF2B5EF4-FFF2-40B4-BE49-F238E27FC236}">
                <a16:creationId xmlns:a16="http://schemas.microsoft.com/office/drawing/2014/main" id="{415A2F94-B3B4-4CCE-99D7-54AF80B22432}"/>
              </a:ext>
            </a:extLst>
          </p:cNvPr>
          <p:cNvSpPr>
            <a:spLocks noGrp="1"/>
          </p:cNvSpPr>
          <p:nvPr/>
        </p:nvSpPr>
        <p:spPr>
          <a:xfrm>
            <a:off x="381000" y="1376683"/>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dirty="0"/>
              <a:t>Students count electrical devices</a:t>
            </a:r>
          </a:p>
          <a:p>
            <a:pPr>
              <a:spcBef>
                <a:spcPts val="0"/>
              </a:spcBef>
              <a:spcAft>
                <a:spcPts val="1200"/>
              </a:spcAft>
            </a:pPr>
            <a:r>
              <a:rPr lang="en-US" dirty="0"/>
              <a:t>Students estimate number of hours per week device is used</a:t>
            </a:r>
          </a:p>
          <a:p>
            <a:pPr>
              <a:spcBef>
                <a:spcPts val="0"/>
              </a:spcBef>
              <a:spcAft>
                <a:spcPts val="1200"/>
              </a:spcAft>
            </a:pPr>
            <a:r>
              <a:rPr lang="en-US" dirty="0"/>
              <a:t>Excel spreadsheet uses formulas to compute cost</a:t>
            </a:r>
          </a:p>
          <a:p>
            <a:endParaRPr lang="en-US" dirty="0"/>
          </a:p>
        </p:txBody>
      </p:sp>
      <p:pic>
        <p:nvPicPr>
          <p:cNvPr id="4" name="Picture 3" descr="G:\NEED\NEED Materials\PPT updates\Images\plugload.jpg">
            <a:extLst>
              <a:ext uri="{FF2B5EF4-FFF2-40B4-BE49-F238E27FC236}">
                <a16:creationId xmlns:a16="http://schemas.microsoft.com/office/drawing/2014/main" id="{764206E5-8F52-4613-9476-DA74D71B9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17478"/>
            <a:ext cx="4038600" cy="384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1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D26E-D05A-4864-BC5D-5AB5092BA093}"/>
              </a:ext>
            </a:extLst>
          </p:cNvPr>
          <p:cNvSpPr>
            <a:spLocks noGrp="1"/>
          </p:cNvSpPr>
          <p:nvPr/>
        </p:nvSpPr>
        <p:spPr>
          <a:xfrm>
            <a:off x="457200" y="503237"/>
            <a:ext cx="4178300"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Student Energy Audit</a:t>
            </a:r>
          </a:p>
        </p:txBody>
      </p:sp>
      <p:sp>
        <p:nvSpPr>
          <p:cNvPr id="3" name="Content Placeholder 2">
            <a:extLst>
              <a:ext uri="{FF2B5EF4-FFF2-40B4-BE49-F238E27FC236}">
                <a16:creationId xmlns:a16="http://schemas.microsoft.com/office/drawing/2014/main" id="{C50ED0A8-A6E4-4767-AEEF-660B6CA91529}"/>
              </a:ext>
            </a:extLst>
          </p:cNvPr>
          <p:cNvSpPr>
            <a:spLocks noGrp="1"/>
          </p:cNvSpPr>
          <p:nvPr/>
        </p:nvSpPr>
        <p:spPr>
          <a:xfrm>
            <a:off x="457200" y="18287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Investigate your building and look for the following:</a:t>
            </a:r>
          </a:p>
          <a:p>
            <a:pPr lvl="1">
              <a:buFont typeface="Arial" panose="020B0604020202020204" pitchFamily="34" charset="0"/>
              <a:buChar char="•"/>
            </a:pPr>
            <a:r>
              <a:rPr lang="en-US" sz="2400" dirty="0"/>
              <a:t>Fluorescent light ballast type</a:t>
            </a:r>
          </a:p>
          <a:p>
            <a:pPr lvl="1">
              <a:buFont typeface="Arial" panose="020B0604020202020204" pitchFamily="34" charset="0"/>
              <a:buChar char="•"/>
            </a:pPr>
            <a:r>
              <a:rPr lang="en-US" sz="2400" dirty="0"/>
              <a:t>Light levels</a:t>
            </a:r>
          </a:p>
          <a:p>
            <a:pPr lvl="1">
              <a:buFont typeface="Arial" panose="020B0604020202020204" pitchFamily="34" charset="0"/>
              <a:buChar char="•"/>
            </a:pPr>
            <a:r>
              <a:rPr lang="en-US" sz="2400" dirty="0"/>
              <a:t>Humidity levels</a:t>
            </a:r>
          </a:p>
          <a:p>
            <a:pPr lvl="1">
              <a:buFont typeface="Arial" panose="020B0604020202020204" pitchFamily="34" charset="0"/>
              <a:buChar char="•"/>
            </a:pPr>
            <a:r>
              <a:rPr lang="en-US" sz="2400" dirty="0"/>
              <a:t>Temperature</a:t>
            </a:r>
          </a:p>
          <a:p>
            <a:pPr lvl="1">
              <a:buFont typeface="Arial" panose="020B0604020202020204" pitchFamily="34" charset="0"/>
              <a:buChar char="•"/>
            </a:pPr>
            <a:r>
              <a:rPr lang="en-US" sz="2400" dirty="0"/>
              <a:t>Electricity usage</a:t>
            </a:r>
          </a:p>
          <a:p>
            <a:r>
              <a:rPr lang="en-US" dirty="0"/>
              <a:t>Reporting Form (Before and After)</a:t>
            </a:r>
          </a:p>
          <a:p>
            <a:endParaRPr lang="en-US" dirty="0"/>
          </a:p>
        </p:txBody>
      </p:sp>
    </p:spTree>
    <p:extLst>
      <p:ext uri="{BB962C8B-B14F-4D97-AF65-F5344CB8AC3E}">
        <p14:creationId xmlns:p14="http://schemas.microsoft.com/office/powerpoint/2010/main" val="1179544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B4C0-4E48-41A4-BED7-F65BD0986305}"/>
              </a:ext>
            </a:extLst>
          </p:cNvPr>
          <p:cNvSpPr>
            <a:spLocks noGrp="1"/>
          </p:cNvSpPr>
          <p:nvPr/>
        </p:nvSpPr>
        <p:spPr>
          <a:xfrm>
            <a:off x="649880" y="573355"/>
            <a:ext cx="5486400" cy="566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Light Meter</a:t>
            </a:r>
          </a:p>
        </p:txBody>
      </p:sp>
      <p:sp>
        <p:nvSpPr>
          <p:cNvPr id="3" name="Text Placeholder 3">
            <a:extLst>
              <a:ext uri="{FF2B5EF4-FFF2-40B4-BE49-F238E27FC236}">
                <a16:creationId xmlns:a16="http://schemas.microsoft.com/office/drawing/2014/main" id="{B74D6A0E-3F3C-4ED5-B87B-9B21D8483E52}"/>
              </a:ext>
            </a:extLst>
          </p:cNvPr>
          <p:cNvSpPr txBox="1">
            <a:spLocks/>
          </p:cNvSpPr>
          <p:nvPr/>
        </p:nvSpPr>
        <p:spPr>
          <a:xfrm>
            <a:off x="981781" y="2508253"/>
            <a:ext cx="3666837" cy="15852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1800" dirty="0"/>
              <a:t>A light meter measures the amount of light in a space in units of foot candles.  Spaces that are overly lit may be using more energy than necessary.</a:t>
            </a:r>
          </a:p>
          <a:p>
            <a:endParaRPr lang="en-US" dirty="0"/>
          </a:p>
        </p:txBody>
      </p:sp>
      <p:pic>
        <p:nvPicPr>
          <p:cNvPr id="4" name="Picture 3">
            <a:extLst>
              <a:ext uri="{FF2B5EF4-FFF2-40B4-BE49-F238E27FC236}">
                <a16:creationId xmlns:a16="http://schemas.microsoft.com/office/drawing/2014/main" id="{8333D2A5-FDEF-4212-9087-F9636B60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46" t="12682" r="52020"/>
          <a:stretch>
            <a:fillRect/>
          </a:stretch>
        </p:blipFill>
        <p:spPr bwMode="auto">
          <a:xfrm>
            <a:off x="5217520" y="671993"/>
            <a:ext cx="3276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Tree>
    <p:extLst>
      <p:ext uri="{BB962C8B-B14F-4D97-AF65-F5344CB8AC3E}">
        <p14:creationId xmlns:p14="http://schemas.microsoft.com/office/powerpoint/2010/main" val="119853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0DAA-AE32-4C10-A673-C24380704338}"/>
              </a:ext>
            </a:extLst>
          </p:cNvPr>
          <p:cNvSpPr>
            <a:spLocks noGrp="1"/>
          </p:cNvSpPr>
          <p:nvPr/>
        </p:nvSpPr>
        <p:spPr>
          <a:xfrm>
            <a:off x="575701" y="695898"/>
            <a:ext cx="5486400" cy="566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Hygrometer</a:t>
            </a:r>
          </a:p>
        </p:txBody>
      </p:sp>
      <p:sp>
        <p:nvSpPr>
          <p:cNvPr id="3" name="Text Placeholder 3">
            <a:extLst>
              <a:ext uri="{FF2B5EF4-FFF2-40B4-BE49-F238E27FC236}">
                <a16:creationId xmlns:a16="http://schemas.microsoft.com/office/drawing/2014/main" id="{1F63658C-CC3F-4413-BECA-4BCB5910EAED}"/>
              </a:ext>
            </a:extLst>
          </p:cNvPr>
          <p:cNvSpPr txBox="1">
            <a:spLocks/>
          </p:cNvSpPr>
          <p:nvPr/>
        </p:nvSpPr>
        <p:spPr>
          <a:xfrm>
            <a:off x="575701" y="1916422"/>
            <a:ext cx="5486400" cy="11350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1800" dirty="0"/>
              <a:t>A hygrometer measures relative humidity.  Warmer air can hold more moisture, so if cold air is heated, it will feel very dry unless humidified.</a:t>
            </a:r>
          </a:p>
          <a:p>
            <a:endParaRPr lang="en-US" dirty="0"/>
          </a:p>
        </p:txBody>
      </p:sp>
      <p:pic>
        <p:nvPicPr>
          <p:cNvPr id="4" name="Picture 3" descr="G:\NEED\NEED Materials\PPTs\Images\HygrometerPen.png">
            <a:extLst>
              <a:ext uri="{FF2B5EF4-FFF2-40B4-BE49-F238E27FC236}">
                <a16:creationId xmlns:a16="http://schemas.microsoft.com/office/drawing/2014/main" id="{E19CDD8D-C011-4BE8-B9AA-88FE8C1F9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99053">
            <a:off x="6276378" y="984066"/>
            <a:ext cx="88842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9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EED\NEED Materials\2014 Final Curriculum\Learning and Conserving - Teacher\Links\thermometer.jpg">
            <a:extLst>
              <a:ext uri="{FF2B5EF4-FFF2-40B4-BE49-F238E27FC236}">
                <a16:creationId xmlns:a16="http://schemas.microsoft.com/office/drawing/2014/main" id="{0004823B-409D-40A4-8802-706E6EE4FF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6242">
            <a:off x="5032069" y="1393979"/>
            <a:ext cx="2859918" cy="47050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3A3D779-0710-4C52-AB58-C9200496B92D}"/>
              </a:ext>
            </a:extLst>
          </p:cNvPr>
          <p:cNvSpPr>
            <a:spLocks noGrp="1"/>
          </p:cNvSpPr>
          <p:nvPr/>
        </p:nvSpPr>
        <p:spPr>
          <a:xfrm>
            <a:off x="486468" y="610139"/>
            <a:ext cx="5486400" cy="566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Digital Thermometer</a:t>
            </a:r>
          </a:p>
        </p:txBody>
      </p:sp>
      <p:sp>
        <p:nvSpPr>
          <p:cNvPr id="4" name="Text Placeholder 3">
            <a:extLst>
              <a:ext uri="{FF2B5EF4-FFF2-40B4-BE49-F238E27FC236}">
                <a16:creationId xmlns:a16="http://schemas.microsoft.com/office/drawing/2014/main" id="{369A540D-1DAC-42F8-8AB8-9C2A5D75F0BD}"/>
              </a:ext>
            </a:extLst>
          </p:cNvPr>
          <p:cNvSpPr txBox="1">
            <a:spLocks/>
          </p:cNvSpPr>
          <p:nvPr/>
        </p:nvSpPr>
        <p:spPr>
          <a:xfrm>
            <a:off x="589473" y="2003337"/>
            <a:ext cx="4453164" cy="2057287"/>
          </a:xfrm>
          <a:prstGeom prst="rect">
            <a:avLst/>
          </a:prstGeom>
        </p:spPr>
        <p:txBody>
          <a:bodyPr>
            <a:normAutofit fontScale="2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8000" dirty="0"/>
              <a:t>The digital thermometer can be used to tell if a room is of the appropriate temperature, and compare how spaces may be infiltrated by thermal energy or moving air.  Waterproof versions can also help check the temperature setting of your water heating system.</a:t>
            </a:r>
          </a:p>
          <a:p>
            <a:endParaRPr lang="en-US" dirty="0"/>
          </a:p>
        </p:txBody>
      </p:sp>
    </p:spTree>
    <p:extLst>
      <p:ext uri="{BB962C8B-B14F-4D97-AF65-F5344CB8AC3E}">
        <p14:creationId xmlns:p14="http://schemas.microsoft.com/office/powerpoint/2010/main" val="29285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D462-A787-43F3-8E09-3F98BE8A34C6}"/>
              </a:ext>
            </a:extLst>
          </p:cNvPr>
          <p:cNvSpPr>
            <a:spLocks noGrp="1"/>
          </p:cNvSpPr>
          <p:nvPr/>
        </p:nvSpPr>
        <p:spPr>
          <a:xfrm>
            <a:off x="489275" y="709480"/>
            <a:ext cx="5486400" cy="566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Kill A Watt meter</a:t>
            </a:r>
          </a:p>
        </p:txBody>
      </p:sp>
      <p:sp>
        <p:nvSpPr>
          <p:cNvPr id="3" name="Text Placeholder 3">
            <a:extLst>
              <a:ext uri="{FF2B5EF4-FFF2-40B4-BE49-F238E27FC236}">
                <a16:creationId xmlns:a16="http://schemas.microsoft.com/office/drawing/2014/main" id="{751BFA40-E254-4CC2-968C-7E4615C86D8F}"/>
              </a:ext>
            </a:extLst>
          </p:cNvPr>
          <p:cNvSpPr txBox="1">
            <a:spLocks/>
          </p:cNvSpPr>
          <p:nvPr/>
        </p:nvSpPr>
        <p:spPr>
          <a:xfrm>
            <a:off x="721715" y="2318058"/>
            <a:ext cx="4394457" cy="1796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1800" dirty="0"/>
              <a:t>This tool allows you to measure how much power (Watts) an electrical device uses at any given time. By changing the display, it will also measure kWh consumed over a period of time. </a:t>
            </a:r>
          </a:p>
          <a:p>
            <a:endParaRPr lang="en-US" dirty="0"/>
          </a:p>
        </p:txBody>
      </p:sp>
      <p:pic>
        <p:nvPicPr>
          <p:cNvPr id="4" name="Picture 3" descr="KillAWattMeter.jpg">
            <a:extLst>
              <a:ext uri="{FF2B5EF4-FFF2-40B4-BE49-F238E27FC236}">
                <a16:creationId xmlns:a16="http://schemas.microsoft.com/office/drawing/2014/main" id="{F2CF9F71-2ADC-4836-9649-012D623FF0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9691" y="1082807"/>
            <a:ext cx="21145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54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9A62-C233-44D5-92A0-D046258C67BA}"/>
              </a:ext>
            </a:extLst>
          </p:cNvPr>
          <p:cNvSpPr>
            <a:spLocks noGrp="1"/>
          </p:cNvSpPr>
          <p:nvPr/>
        </p:nvSpPr>
        <p:spPr>
          <a:xfrm>
            <a:off x="169333" y="245537"/>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4000" dirty="0"/>
              <a:t>Efficiency vs. Conservation</a:t>
            </a:r>
          </a:p>
        </p:txBody>
      </p:sp>
      <p:sp>
        <p:nvSpPr>
          <p:cNvPr id="3" name="Text Placeholder 2">
            <a:extLst>
              <a:ext uri="{FF2B5EF4-FFF2-40B4-BE49-F238E27FC236}">
                <a16:creationId xmlns:a16="http://schemas.microsoft.com/office/drawing/2014/main" id="{78F5C3FF-7D72-4460-A242-ECE3EE655B8F}"/>
              </a:ext>
            </a:extLst>
          </p:cNvPr>
          <p:cNvSpPr txBox="1">
            <a:spLocks/>
          </p:cNvSpPr>
          <p:nvPr/>
        </p:nvSpPr>
        <p:spPr>
          <a:xfrm>
            <a:off x="745066" y="1489784"/>
            <a:ext cx="4040188" cy="639762"/>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dirty="0"/>
              <a:t>Efficiency</a:t>
            </a:r>
          </a:p>
        </p:txBody>
      </p:sp>
      <p:sp>
        <p:nvSpPr>
          <p:cNvPr id="4" name="Content Placeholder 3">
            <a:extLst>
              <a:ext uri="{FF2B5EF4-FFF2-40B4-BE49-F238E27FC236}">
                <a16:creationId xmlns:a16="http://schemas.microsoft.com/office/drawing/2014/main" id="{A00D4646-B6BF-4E57-8D50-960A677D18E2}"/>
              </a:ext>
            </a:extLst>
          </p:cNvPr>
          <p:cNvSpPr>
            <a:spLocks noGrp="1"/>
          </p:cNvSpPr>
          <p:nvPr/>
        </p:nvSpPr>
        <p:spPr>
          <a:xfrm>
            <a:off x="745066" y="2129546"/>
            <a:ext cx="4040188" cy="395128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800"/>
              </a:spcAft>
            </a:pPr>
            <a:r>
              <a:rPr lang="en-US" dirty="0"/>
              <a:t>Energy efficiency involves the use of technology that requires less energy to perform the same function.</a:t>
            </a:r>
          </a:p>
          <a:p>
            <a:pPr>
              <a:spcBef>
                <a:spcPts val="0"/>
              </a:spcBef>
              <a:spcAft>
                <a:spcPts val="800"/>
              </a:spcAft>
            </a:pPr>
            <a:r>
              <a:rPr lang="en-US" dirty="0"/>
              <a:t>Focuses on the equipment or machinery being used</a:t>
            </a:r>
          </a:p>
          <a:p>
            <a:pPr>
              <a:spcBef>
                <a:spcPts val="0"/>
              </a:spcBef>
              <a:spcAft>
                <a:spcPts val="800"/>
              </a:spcAft>
            </a:pPr>
            <a:r>
              <a:rPr lang="en-US" dirty="0"/>
              <a:t>One example is installing LED light bulbs throughout the house</a:t>
            </a:r>
          </a:p>
          <a:p>
            <a:endParaRPr lang="en-US" dirty="0"/>
          </a:p>
        </p:txBody>
      </p:sp>
      <p:sp>
        <p:nvSpPr>
          <p:cNvPr id="5" name="Text Placeholder 4">
            <a:extLst>
              <a:ext uri="{FF2B5EF4-FFF2-40B4-BE49-F238E27FC236}">
                <a16:creationId xmlns:a16="http://schemas.microsoft.com/office/drawing/2014/main" id="{A70FAE9D-3F68-4082-936A-A4FA19C9F3C2}"/>
              </a:ext>
            </a:extLst>
          </p:cNvPr>
          <p:cNvSpPr txBox="1">
            <a:spLocks/>
          </p:cNvSpPr>
          <p:nvPr/>
        </p:nvSpPr>
        <p:spPr>
          <a:xfrm>
            <a:off x="4932891" y="1489784"/>
            <a:ext cx="4041775" cy="6397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dirty="0"/>
              <a:t>Conservation</a:t>
            </a:r>
          </a:p>
        </p:txBody>
      </p:sp>
      <p:sp>
        <p:nvSpPr>
          <p:cNvPr id="6" name="Content Placeholder 5">
            <a:extLst>
              <a:ext uri="{FF2B5EF4-FFF2-40B4-BE49-F238E27FC236}">
                <a16:creationId xmlns:a16="http://schemas.microsoft.com/office/drawing/2014/main" id="{2C7E1EB6-CCE1-4AD9-9FED-661B946E5D0F}"/>
              </a:ext>
            </a:extLst>
          </p:cNvPr>
          <p:cNvSpPr>
            <a:spLocks noGrp="1"/>
          </p:cNvSpPr>
          <p:nvPr/>
        </p:nvSpPr>
        <p:spPr>
          <a:xfrm>
            <a:off x="4932891" y="2129546"/>
            <a:ext cx="4041775" cy="39512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800"/>
              </a:spcAft>
            </a:pPr>
            <a:r>
              <a:rPr lang="en-US" dirty="0"/>
              <a:t>Energy conservation includes any behavior that results in the use of less energy.</a:t>
            </a:r>
          </a:p>
          <a:p>
            <a:pPr>
              <a:spcBef>
                <a:spcPts val="0"/>
              </a:spcBef>
              <a:spcAft>
                <a:spcPts val="800"/>
              </a:spcAft>
            </a:pPr>
            <a:r>
              <a:rPr lang="en-US" dirty="0"/>
              <a:t>Focuses on the behavior of people</a:t>
            </a:r>
          </a:p>
          <a:p>
            <a:pPr>
              <a:spcBef>
                <a:spcPts val="0"/>
              </a:spcBef>
              <a:spcAft>
                <a:spcPts val="800"/>
              </a:spcAft>
            </a:pPr>
            <a:r>
              <a:rPr lang="en-US" dirty="0"/>
              <a:t>One example is using daylighting through windows rather than turning on the lights</a:t>
            </a:r>
          </a:p>
          <a:p>
            <a:endParaRPr lang="en-US" dirty="0"/>
          </a:p>
        </p:txBody>
      </p:sp>
    </p:spTree>
    <p:extLst>
      <p:ext uri="{BB962C8B-B14F-4D97-AF65-F5344CB8AC3E}">
        <p14:creationId xmlns:p14="http://schemas.microsoft.com/office/powerpoint/2010/main" val="337047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7E9210F-4ED9-4D8C-BBBA-DA9977673BC9}"/>
              </a:ext>
            </a:extLst>
          </p:cNvPr>
          <p:cNvSpPr txBox="1">
            <a:spLocks/>
          </p:cNvSpPr>
          <p:nvPr/>
        </p:nvSpPr>
        <p:spPr>
          <a:xfrm>
            <a:off x="425899" y="2030059"/>
            <a:ext cx="4394457" cy="17968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This tool allows you to measure the temperature of a given location using the amount of infrared radiation leaving the surface. A laser helps to guide your measurement. </a:t>
            </a:r>
          </a:p>
          <a:p>
            <a:endParaRPr lang="en-US" dirty="0"/>
          </a:p>
        </p:txBody>
      </p:sp>
      <p:pic>
        <p:nvPicPr>
          <p:cNvPr id="3" name="Picture 2">
            <a:extLst>
              <a:ext uri="{FF2B5EF4-FFF2-40B4-BE49-F238E27FC236}">
                <a16:creationId xmlns:a16="http://schemas.microsoft.com/office/drawing/2014/main" id="{41803E68-0D50-4EB1-B5AF-268C8096B7A6}"/>
              </a:ext>
            </a:extLst>
          </p:cNvPr>
          <p:cNvPicPr>
            <a:picLocks noChangeAspect="1"/>
          </p:cNvPicPr>
          <p:nvPr/>
        </p:nvPicPr>
        <p:blipFill>
          <a:blip r:embed="rId2"/>
          <a:stretch>
            <a:fillRect/>
          </a:stretch>
        </p:blipFill>
        <p:spPr>
          <a:xfrm>
            <a:off x="5931345" y="1459839"/>
            <a:ext cx="2773039" cy="4072729"/>
          </a:xfrm>
          <a:prstGeom prst="rect">
            <a:avLst/>
          </a:prstGeom>
        </p:spPr>
      </p:pic>
    </p:spTree>
    <p:extLst>
      <p:ext uri="{BB962C8B-B14F-4D97-AF65-F5344CB8AC3E}">
        <p14:creationId xmlns:p14="http://schemas.microsoft.com/office/powerpoint/2010/main" val="267786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23A8B4-6E0C-4A9B-B3B5-EB7C9B754E2C}"/>
              </a:ext>
            </a:extLst>
          </p:cNvPr>
          <p:cNvSpPr txBox="1">
            <a:spLocks/>
          </p:cNvSpPr>
          <p:nvPr/>
        </p:nvSpPr>
        <p:spPr>
          <a:xfrm>
            <a:off x="425899" y="2030059"/>
            <a:ext cx="4394457" cy="17968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None/>
            </a:pPr>
            <a:r>
              <a:rPr lang="en-US" sz="1800" dirty="0"/>
              <a:t>This tool allows you to measure the speed of moving air through a vent. This tool can be helpful to determine if the HVAC system is exchanging air at the correct rate for proper ventilation.</a:t>
            </a:r>
          </a:p>
          <a:p>
            <a:endParaRPr lang="en-US" dirty="0"/>
          </a:p>
        </p:txBody>
      </p:sp>
      <p:pic>
        <p:nvPicPr>
          <p:cNvPr id="5" name="Picture 4">
            <a:extLst>
              <a:ext uri="{FF2B5EF4-FFF2-40B4-BE49-F238E27FC236}">
                <a16:creationId xmlns:a16="http://schemas.microsoft.com/office/drawing/2014/main" id="{C73DC8C8-0674-4EC7-ABDD-45A4AE911B00}"/>
              </a:ext>
            </a:extLst>
          </p:cNvPr>
          <p:cNvPicPr>
            <a:picLocks noChangeAspect="1"/>
          </p:cNvPicPr>
          <p:nvPr/>
        </p:nvPicPr>
        <p:blipFill>
          <a:blip r:embed="rId2"/>
          <a:stretch>
            <a:fillRect/>
          </a:stretch>
        </p:blipFill>
        <p:spPr>
          <a:xfrm>
            <a:off x="5531329" y="704850"/>
            <a:ext cx="2536654" cy="5186976"/>
          </a:xfrm>
          <a:prstGeom prst="rect">
            <a:avLst/>
          </a:prstGeom>
        </p:spPr>
      </p:pic>
    </p:spTree>
    <p:extLst>
      <p:ext uri="{BB962C8B-B14F-4D97-AF65-F5344CB8AC3E}">
        <p14:creationId xmlns:p14="http://schemas.microsoft.com/office/powerpoint/2010/main" val="3980890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8C03-4E93-4C09-8439-23453BA54252}"/>
              </a:ext>
            </a:extLst>
          </p:cNvPr>
          <p:cNvSpPr>
            <a:spLocks noGrp="1"/>
          </p:cNvSpPr>
          <p:nvPr/>
        </p:nvSpPr>
        <p:spPr>
          <a:xfrm>
            <a:off x="1097844" y="274928"/>
            <a:ext cx="6604000" cy="7633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Energy Efficiency: The Assessment</a:t>
            </a:r>
          </a:p>
        </p:txBody>
      </p:sp>
      <p:pic>
        <p:nvPicPr>
          <p:cNvPr id="3" name="Picture 2" descr="A screenshot of a computer&#10;&#10;Description generated with very high confidence">
            <a:extLst>
              <a:ext uri="{FF2B5EF4-FFF2-40B4-BE49-F238E27FC236}">
                <a16:creationId xmlns:a16="http://schemas.microsoft.com/office/drawing/2014/main" id="{CE677B1F-4DF9-4D49-9548-27B93C372C09}"/>
              </a:ext>
            </a:extLst>
          </p:cNvPr>
          <p:cNvPicPr>
            <a:picLocks noChangeAspect="1"/>
          </p:cNvPicPr>
          <p:nvPr/>
        </p:nvPicPr>
        <p:blipFill rotWithShape="1">
          <a:blip r:embed="rId2">
            <a:extLst>
              <a:ext uri="{28A0092B-C50C-407E-A947-70E740481C1C}">
                <a14:useLocalDpi xmlns:a14="http://schemas.microsoft.com/office/drawing/2010/main" val="0"/>
              </a:ext>
            </a:extLst>
          </a:blip>
          <a:srcRect l="1817" t="1181" r="1915" b="2450"/>
          <a:stretch/>
        </p:blipFill>
        <p:spPr>
          <a:xfrm>
            <a:off x="2571044" y="1019013"/>
            <a:ext cx="4001911" cy="5181287"/>
          </a:xfrm>
          <a:prstGeom prst="rect">
            <a:avLst/>
          </a:prstGeom>
        </p:spPr>
      </p:pic>
    </p:spTree>
    <p:extLst>
      <p:ext uri="{BB962C8B-B14F-4D97-AF65-F5344CB8AC3E}">
        <p14:creationId xmlns:p14="http://schemas.microsoft.com/office/powerpoint/2010/main" val="328169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5560-3E62-45E1-8D0E-FCC5D235CC51}"/>
              </a:ext>
            </a:extLst>
          </p:cNvPr>
          <p:cNvSpPr>
            <a:spLocks noGrp="1"/>
          </p:cNvSpPr>
          <p:nvPr/>
        </p:nvSpPr>
        <p:spPr>
          <a:xfrm>
            <a:off x="457200" y="375646"/>
            <a:ext cx="4724400" cy="103028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sz="2700" dirty="0"/>
              <a:t>Energy Efficiency: Take Action</a:t>
            </a:r>
            <a:br>
              <a:rPr lang="en-US" dirty="0"/>
            </a:br>
            <a:r>
              <a:rPr lang="en-US" altLang="en-US" sz="2000" dirty="0"/>
              <a:t>Awareness Campaign</a:t>
            </a:r>
            <a:br>
              <a:rPr lang="en-US" altLang="en-US" b="1" dirty="0">
                <a:latin typeface="Tahoma" pitchFamily="34" charset="0"/>
              </a:rPr>
            </a:br>
            <a:endParaRPr lang="en-US" dirty="0"/>
          </a:p>
        </p:txBody>
      </p:sp>
      <p:sp>
        <p:nvSpPr>
          <p:cNvPr id="3" name="Content Placeholder 2">
            <a:extLst>
              <a:ext uri="{FF2B5EF4-FFF2-40B4-BE49-F238E27FC236}">
                <a16:creationId xmlns:a16="http://schemas.microsoft.com/office/drawing/2014/main" id="{0A97589D-6600-4871-AF24-2BD0367E2696}"/>
              </a:ext>
            </a:extLst>
          </p:cNvPr>
          <p:cNvSpPr>
            <a:spLocks noGrp="1"/>
          </p:cNvSpPr>
          <p:nvPr/>
        </p:nvSpPr>
        <p:spPr>
          <a:xfrm>
            <a:off x="457200" y="170120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a:t>What Makes a Campaign Effective?</a:t>
            </a:r>
            <a:endParaRPr lang="en-US" dirty="0"/>
          </a:p>
          <a:p>
            <a:r>
              <a:rPr lang="en-US" dirty="0"/>
              <a:t> Clearly defined message</a:t>
            </a:r>
          </a:p>
          <a:p>
            <a:r>
              <a:rPr lang="en-US" dirty="0"/>
              <a:t> Motivational components</a:t>
            </a:r>
          </a:p>
          <a:p>
            <a:r>
              <a:rPr lang="en-US" dirty="0"/>
              <a:t> Delivering message via multiple media</a:t>
            </a:r>
          </a:p>
          <a:p>
            <a:r>
              <a:rPr lang="en-US" dirty="0"/>
              <a:t> Persistence in delivering message</a:t>
            </a:r>
          </a:p>
          <a:p>
            <a:endParaRPr lang="en-US" dirty="0"/>
          </a:p>
        </p:txBody>
      </p:sp>
    </p:spTree>
    <p:extLst>
      <p:ext uri="{BB962C8B-B14F-4D97-AF65-F5344CB8AC3E}">
        <p14:creationId xmlns:p14="http://schemas.microsoft.com/office/powerpoint/2010/main" val="411635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909F8-B891-4B38-8B01-FEFABB149B6A}"/>
              </a:ext>
            </a:extLst>
          </p:cNvPr>
          <p:cNvPicPr>
            <a:picLocks noChangeAspect="1"/>
          </p:cNvPicPr>
          <p:nvPr/>
        </p:nvPicPr>
        <p:blipFill>
          <a:blip r:embed="rId2"/>
          <a:stretch>
            <a:fillRect/>
          </a:stretch>
        </p:blipFill>
        <p:spPr>
          <a:xfrm>
            <a:off x="127277" y="77891"/>
            <a:ext cx="4267570" cy="646232"/>
          </a:xfrm>
          <a:prstGeom prst="rect">
            <a:avLst/>
          </a:prstGeom>
        </p:spPr>
      </p:pic>
      <p:sp>
        <p:nvSpPr>
          <p:cNvPr id="4" name="Content Placeholder 2">
            <a:extLst>
              <a:ext uri="{FF2B5EF4-FFF2-40B4-BE49-F238E27FC236}">
                <a16:creationId xmlns:a16="http://schemas.microsoft.com/office/drawing/2014/main" id="{F425B87A-FDB0-47AD-94A5-ED94F5B75500}"/>
              </a:ext>
            </a:extLst>
          </p:cNvPr>
          <p:cNvSpPr txBox="1">
            <a:spLocks/>
          </p:cNvSpPr>
          <p:nvPr/>
        </p:nvSpPr>
        <p:spPr>
          <a:xfrm>
            <a:off x="447675" y="1249326"/>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altLang="en-US" b="1"/>
              <a:t>The NEED Project</a:t>
            </a:r>
            <a:endParaRPr lang="en-US" altLang="en-US" b="1">
              <a:solidFill>
                <a:srgbClr val="262626"/>
              </a:solidFill>
              <a:hlinkClick r:id="" action="ppaction://noaction">
                <a:extLst>
                  <a:ext uri="{A12FA001-AC4F-418D-AE19-62706E023703}">
                    <ahyp:hlinkClr xmlns:ahyp="http://schemas.microsoft.com/office/drawing/2018/hyperlinkcolor" val="tx"/>
                  </a:ext>
                </a:extLst>
              </a:hlinkClick>
            </a:endParaRPr>
          </a:p>
          <a:p>
            <a:pPr algn="ctr">
              <a:buFont typeface="Arial"/>
              <a:buNone/>
            </a:pPr>
            <a:r>
              <a:rPr lang="en-US" altLang="en-US">
                <a:solidFill>
                  <a:srgbClr val="0070C0"/>
                </a:solidFill>
                <a:hlinkClick r:id="" action="ppaction://noaction">
                  <a:extLst>
                    <a:ext uri="{A12FA001-AC4F-418D-AE19-62706E023703}">
                      <ahyp:hlinkClr xmlns:ahyp="http://schemas.microsoft.com/office/drawing/2018/hyperlinkcolor" val="tx"/>
                    </a:ext>
                  </a:extLst>
                </a:hlinkClick>
              </a:rPr>
              <a:t>www.need.org</a:t>
            </a:r>
            <a:endParaRPr lang="en-US" altLang="en-US">
              <a:solidFill>
                <a:srgbClr val="0070C0"/>
              </a:solidFill>
            </a:endParaRPr>
          </a:p>
          <a:p>
            <a:pPr marL="0" indent="0" algn="ctr">
              <a:buFont typeface="Arial"/>
              <a:buNone/>
            </a:pPr>
            <a:r>
              <a:rPr lang="en-US" altLang="en-US">
                <a:solidFill>
                  <a:srgbClr val="0070C0"/>
                </a:solidFill>
                <a:hlinkClick r:id="rId3">
                  <a:extLst>
                    <a:ext uri="{A12FA001-AC4F-418D-AE19-62706E023703}">
                      <ahyp:hlinkClr xmlns:ahyp="http://schemas.microsoft.com/office/drawing/2018/hyperlinkcolor" val="tx"/>
                    </a:ext>
                  </a:extLst>
                </a:hlinkClick>
              </a:rPr>
              <a:t>info@need.org</a:t>
            </a:r>
            <a:endParaRPr lang="en-US" altLang="en-US">
              <a:solidFill>
                <a:srgbClr val="0070C0"/>
              </a:solidFill>
            </a:endParaRPr>
          </a:p>
          <a:p>
            <a:pPr marL="0" indent="0" algn="ctr">
              <a:buFont typeface="Arial"/>
              <a:buNone/>
            </a:pPr>
            <a:r>
              <a:rPr lang="en-US" altLang="en-US">
                <a:solidFill>
                  <a:srgbClr val="262626"/>
                </a:solidFill>
              </a:rPr>
              <a:t>1-800-875-5029</a:t>
            </a:r>
          </a:p>
          <a:p>
            <a:pPr algn="ctr">
              <a:buFont typeface="Arial"/>
              <a:buNone/>
            </a:pPr>
            <a:r>
              <a:rPr lang="en-US" altLang="en-US" b="1">
                <a:solidFill>
                  <a:srgbClr val="262626"/>
                </a:solidFill>
              </a:rPr>
              <a:t>Energy Information Administration</a:t>
            </a:r>
          </a:p>
          <a:p>
            <a:pPr algn="ctr">
              <a:buFont typeface="Arial"/>
              <a:buNone/>
            </a:pPr>
            <a:r>
              <a:rPr lang="en-US" altLang="en-US" b="1">
                <a:solidFill>
                  <a:srgbClr val="262626"/>
                </a:solidFill>
              </a:rPr>
              <a:t>U.S. Department of Energy</a:t>
            </a:r>
          </a:p>
          <a:p>
            <a:pPr algn="ctr">
              <a:buFont typeface="Arial"/>
              <a:buNone/>
            </a:pPr>
            <a:r>
              <a:rPr lang="en-US" altLang="en-US">
                <a:solidFill>
                  <a:srgbClr val="0070C0"/>
                </a:solidFill>
                <a:hlinkClick r:id="rId4">
                  <a:extLst>
                    <a:ext uri="{A12FA001-AC4F-418D-AE19-62706E023703}">
                      <ahyp:hlinkClr xmlns:ahyp="http://schemas.microsoft.com/office/drawing/2018/hyperlinkcolor" val="tx"/>
                    </a:ext>
                  </a:extLst>
                </a:hlinkClick>
              </a:rPr>
              <a:t>www.eia.gov</a:t>
            </a:r>
            <a:endParaRPr lang="en-US" altLang="en-US">
              <a:solidFill>
                <a:srgbClr val="0070C0"/>
              </a:solidFill>
            </a:endParaRPr>
          </a:p>
          <a:p>
            <a:endParaRPr lang="en-US" dirty="0"/>
          </a:p>
        </p:txBody>
      </p:sp>
    </p:spTree>
    <p:extLst>
      <p:ext uri="{BB962C8B-B14F-4D97-AF65-F5344CB8AC3E}">
        <p14:creationId xmlns:p14="http://schemas.microsoft.com/office/powerpoint/2010/main" val="130365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2186-CCAC-4831-994E-69DD030A68D5}"/>
              </a:ext>
            </a:extLst>
          </p:cNvPr>
          <p:cNvSpPr>
            <a:spLocks noGrp="1"/>
          </p:cNvSpPr>
          <p:nvPr/>
        </p:nvSpPr>
        <p:spPr>
          <a:xfrm>
            <a:off x="457199" y="503237"/>
            <a:ext cx="4829175"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Benefits of Energy Management</a:t>
            </a:r>
          </a:p>
        </p:txBody>
      </p:sp>
      <p:sp>
        <p:nvSpPr>
          <p:cNvPr id="3" name="Content Placeholder 2">
            <a:extLst>
              <a:ext uri="{FF2B5EF4-FFF2-40B4-BE49-F238E27FC236}">
                <a16:creationId xmlns:a16="http://schemas.microsoft.com/office/drawing/2014/main" id="{F9208707-EF9F-4818-B4CD-C294E3CDBAE7}"/>
              </a:ext>
            </a:extLst>
          </p:cNvPr>
          <p:cNvSpPr>
            <a:spLocks noGrp="1"/>
          </p:cNvSpPr>
          <p:nvPr/>
        </p:nvSpPr>
        <p:spPr>
          <a:xfrm>
            <a:off x="457200" y="182879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a:cs typeface="Tahoma" pitchFamily="34" charset="0"/>
              </a:rPr>
              <a:t>Reduces consumption</a:t>
            </a:r>
          </a:p>
          <a:p>
            <a:pPr>
              <a:lnSpc>
                <a:spcPct val="90000"/>
              </a:lnSpc>
            </a:pPr>
            <a:r>
              <a:rPr lang="en-US" altLang="en-US" dirty="0">
                <a:cs typeface="Tahoma" pitchFamily="34" charset="0"/>
              </a:rPr>
              <a:t>Increases comfort &amp; safety</a:t>
            </a:r>
          </a:p>
          <a:p>
            <a:pPr>
              <a:lnSpc>
                <a:spcPct val="90000"/>
              </a:lnSpc>
            </a:pPr>
            <a:r>
              <a:rPr lang="en-US" altLang="en-US" dirty="0">
                <a:cs typeface="Tahoma" pitchFamily="34" charset="0"/>
              </a:rPr>
              <a:t>Reduces pollution</a:t>
            </a:r>
          </a:p>
          <a:p>
            <a:pPr>
              <a:lnSpc>
                <a:spcPct val="90000"/>
              </a:lnSpc>
            </a:pPr>
            <a:r>
              <a:rPr lang="en-US" altLang="en-US" dirty="0">
                <a:cs typeface="Tahoma" pitchFamily="34" charset="0"/>
              </a:rPr>
              <a:t>Makes our economy stronger</a:t>
            </a:r>
          </a:p>
          <a:p>
            <a:pPr>
              <a:lnSpc>
                <a:spcPct val="90000"/>
              </a:lnSpc>
            </a:pPr>
            <a:r>
              <a:rPr lang="en-US" altLang="en-US" dirty="0">
                <a:cs typeface="Tahoma" pitchFamily="34" charset="0"/>
              </a:rPr>
              <a:t>Increases our energy security</a:t>
            </a:r>
          </a:p>
          <a:p>
            <a:endParaRPr lang="en-US" dirty="0"/>
          </a:p>
        </p:txBody>
      </p:sp>
    </p:spTree>
    <p:extLst>
      <p:ext uri="{BB962C8B-B14F-4D97-AF65-F5344CB8AC3E}">
        <p14:creationId xmlns:p14="http://schemas.microsoft.com/office/powerpoint/2010/main" val="92553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0A2C-9A5C-4D68-BB2D-18F7D7D432C9}"/>
              </a:ext>
            </a:extLst>
          </p:cNvPr>
          <p:cNvSpPr>
            <a:spLocks noGrp="1"/>
          </p:cNvSpPr>
          <p:nvPr/>
        </p:nvSpPr>
        <p:spPr>
          <a:xfrm>
            <a:off x="308344" y="269320"/>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3600" dirty="0"/>
              <a:t>National ENERGY STAR® Program</a:t>
            </a:r>
          </a:p>
        </p:txBody>
      </p:sp>
      <p:sp>
        <p:nvSpPr>
          <p:cNvPr id="3" name="Content Placeholder 3">
            <a:extLst>
              <a:ext uri="{FF2B5EF4-FFF2-40B4-BE49-F238E27FC236}">
                <a16:creationId xmlns:a16="http://schemas.microsoft.com/office/drawing/2014/main" id="{3CAC4644-651C-4460-BDCE-67A92B4BF2EC}"/>
              </a:ext>
            </a:extLst>
          </p:cNvPr>
          <p:cNvSpPr>
            <a:spLocks noGrp="1"/>
          </p:cNvSpPr>
          <p:nvPr/>
        </p:nvSpPr>
        <p:spPr>
          <a:xfrm>
            <a:off x="4499344" y="1594882"/>
            <a:ext cx="4038600" cy="452596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solidFill>
                  <a:schemeClr val="tx1">
                    <a:lumMod val="85000"/>
                    <a:lumOff val="15000"/>
                  </a:schemeClr>
                </a:solidFill>
              </a:rPr>
              <a:t>Joint program of the U.S. Environmental Protection Agency and the U.S. Department of Energy</a:t>
            </a:r>
          </a:p>
          <a:p>
            <a:pPr>
              <a:defRPr/>
            </a:pPr>
            <a:endParaRPr lang="en-US" dirty="0">
              <a:solidFill>
                <a:schemeClr val="tx1">
                  <a:lumMod val="85000"/>
                  <a:lumOff val="15000"/>
                </a:schemeClr>
              </a:solidFill>
            </a:endParaRPr>
          </a:p>
          <a:p>
            <a:pPr>
              <a:defRPr/>
            </a:pPr>
            <a:r>
              <a:rPr lang="en-US" dirty="0">
                <a:solidFill>
                  <a:schemeClr val="tx1">
                    <a:lumMod val="85000"/>
                    <a:lumOff val="15000"/>
                  </a:schemeClr>
                </a:solidFill>
              </a:rPr>
              <a:t>National symbol for energy efficiency</a:t>
            </a:r>
          </a:p>
          <a:p>
            <a:pPr>
              <a:defRPr/>
            </a:pPr>
            <a:endParaRPr lang="en-US" dirty="0">
              <a:solidFill>
                <a:schemeClr val="tx1">
                  <a:lumMod val="85000"/>
                  <a:lumOff val="15000"/>
                </a:schemeClr>
              </a:solidFill>
            </a:endParaRPr>
          </a:p>
          <a:p>
            <a:pPr>
              <a:defRPr/>
            </a:pPr>
            <a:r>
              <a:rPr lang="en-US" dirty="0">
                <a:solidFill>
                  <a:schemeClr val="tx1">
                    <a:lumMod val="85000"/>
                    <a:lumOff val="15000"/>
                  </a:schemeClr>
                </a:solidFill>
              </a:rPr>
              <a:t>Products and/or buildings must meet certain standards to display label</a:t>
            </a:r>
          </a:p>
          <a:p>
            <a:pPr>
              <a:defRPr/>
            </a:pPr>
            <a:endParaRPr lang="en-US" dirty="0">
              <a:solidFill>
                <a:schemeClr val="tx1">
                  <a:lumMod val="85000"/>
                  <a:lumOff val="15000"/>
                </a:schemeClr>
              </a:solidFill>
            </a:endParaRPr>
          </a:p>
          <a:p>
            <a:pPr>
              <a:defRPr/>
            </a:pPr>
            <a:r>
              <a:rPr lang="en-US" dirty="0">
                <a:solidFill>
                  <a:schemeClr val="tx1">
                    <a:lumMod val="85000"/>
                    <a:lumOff val="15000"/>
                  </a:schemeClr>
                </a:solidFill>
              </a:rPr>
              <a:t>For homes &amp; businesses</a:t>
            </a:r>
          </a:p>
          <a:p>
            <a:endParaRPr lang="en-US" dirty="0"/>
          </a:p>
        </p:txBody>
      </p:sp>
      <p:pic>
        <p:nvPicPr>
          <p:cNvPr id="4" name="Content Placeholder 4" descr="change_for_the_better_with_energy_star">
            <a:extLst>
              <a:ext uri="{FF2B5EF4-FFF2-40B4-BE49-F238E27FC236}">
                <a16:creationId xmlns:a16="http://schemas.microsoft.com/office/drawing/2014/main" id="{B7CD79E0-10B3-40F3-AAF7-33C5012D480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065581" y="2176701"/>
            <a:ext cx="2524125" cy="3362325"/>
          </a:xfrm>
          <a:prstGeom prst="rect">
            <a:avLst/>
          </a:prstGeom>
        </p:spPr>
      </p:pic>
    </p:spTree>
    <p:extLst>
      <p:ext uri="{BB962C8B-B14F-4D97-AF65-F5344CB8AC3E}">
        <p14:creationId xmlns:p14="http://schemas.microsoft.com/office/powerpoint/2010/main" val="60721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AED7-D737-4451-B868-37BE540EC3C4}"/>
              </a:ext>
            </a:extLst>
          </p:cNvPr>
          <p:cNvSpPr>
            <a:spLocks noGrp="1"/>
          </p:cNvSpPr>
          <p:nvPr/>
        </p:nvSpPr>
        <p:spPr>
          <a:xfrm>
            <a:off x="457200" y="420687"/>
            <a:ext cx="4178300" cy="512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How Efficient are U.S. Schools?</a:t>
            </a:r>
          </a:p>
        </p:txBody>
      </p:sp>
      <p:sp>
        <p:nvSpPr>
          <p:cNvPr id="4" name="Rectangle 3">
            <a:extLst>
              <a:ext uri="{FF2B5EF4-FFF2-40B4-BE49-F238E27FC236}">
                <a16:creationId xmlns:a16="http://schemas.microsoft.com/office/drawing/2014/main" id="{5597341F-4211-49B6-B2C7-1E735BDCF5D9}"/>
              </a:ext>
            </a:extLst>
          </p:cNvPr>
          <p:cNvSpPr>
            <a:spLocks noChangeArrowheads="1"/>
          </p:cNvSpPr>
          <p:nvPr/>
        </p:nvSpPr>
        <p:spPr bwMode="auto">
          <a:xfrm>
            <a:off x="665163" y="5604668"/>
            <a:ext cx="7813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US" altLang="en-US" sz="2800" b="1" dirty="0">
                <a:solidFill>
                  <a:srgbClr val="92D050"/>
                </a:solidFill>
                <a:latin typeface="Tahoma" pitchFamily="34" charset="0"/>
              </a:rPr>
              <a:t>Luckily, energy is a manageable expense.</a:t>
            </a:r>
          </a:p>
        </p:txBody>
      </p:sp>
      <p:sp>
        <p:nvSpPr>
          <p:cNvPr id="6" name="Content Placeholder 2">
            <a:extLst>
              <a:ext uri="{FF2B5EF4-FFF2-40B4-BE49-F238E27FC236}">
                <a16:creationId xmlns:a16="http://schemas.microsoft.com/office/drawing/2014/main" id="{E378995E-319E-4F6E-8A11-76D8035CF8FC}"/>
              </a:ext>
            </a:extLst>
          </p:cNvPr>
          <p:cNvSpPr txBox="1">
            <a:spLocks/>
          </p:cNvSpPr>
          <p:nvPr/>
        </p:nvSpPr>
        <p:spPr>
          <a:xfrm>
            <a:off x="457200" y="1276350"/>
            <a:ext cx="8229600"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defRPr/>
            </a:pPr>
            <a:r>
              <a:rPr lang="en-US"/>
              <a:t>Average annual energy bill to run America's schools: nearly $6 billion </a:t>
            </a:r>
          </a:p>
          <a:p>
            <a:pPr>
              <a:spcBef>
                <a:spcPts val="0"/>
              </a:spcBef>
              <a:spcAft>
                <a:spcPts val="1200"/>
              </a:spcAft>
              <a:defRPr/>
            </a:pPr>
            <a:r>
              <a:rPr lang="en-US"/>
              <a:t>A typical school district with 3,000 students can  spend $400,000 on energy per year. </a:t>
            </a:r>
          </a:p>
          <a:p>
            <a:pPr>
              <a:spcBef>
                <a:spcPts val="0"/>
              </a:spcBef>
              <a:spcAft>
                <a:spcPts val="1200"/>
              </a:spcAft>
              <a:defRPr/>
            </a:pPr>
            <a:r>
              <a:rPr lang="en-US"/>
              <a:t>The least efficient schools use up to 3 times more energy than the best energy performers. </a:t>
            </a:r>
          </a:p>
          <a:p>
            <a:pPr>
              <a:spcBef>
                <a:spcPts val="0"/>
              </a:spcBef>
              <a:spcAft>
                <a:spcPts val="1200"/>
              </a:spcAft>
              <a:defRPr/>
            </a:pPr>
            <a:r>
              <a:rPr lang="en-US"/>
              <a:t>Top performing </a:t>
            </a:r>
            <a:r>
              <a:rPr lang="en-US">
                <a:hlinkClick r:id="rId2"/>
              </a:rPr>
              <a:t>ENERGY STAR</a:t>
            </a:r>
            <a:r>
              <a:rPr lang="en-US"/>
              <a:t>®</a:t>
            </a:r>
            <a:r>
              <a:rPr lang="en-US">
                <a:hlinkClick r:id="rId2"/>
              </a:rPr>
              <a:t> labeled schools</a:t>
            </a:r>
            <a:r>
              <a:rPr lang="en-US"/>
              <a:t> cost $0.40/square foot less to operate than the average schools. </a:t>
            </a:r>
          </a:p>
          <a:p>
            <a:endParaRPr lang="en-US" dirty="0"/>
          </a:p>
        </p:txBody>
      </p:sp>
    </p:spTree>
    <p:extLst>
      <p:ext uri="{BB962C8B-B14F-4D97-AF65-F5344CB8AC3E}">
        <p14:creationId xmlns:p14="http://schemas.microsoft.com/office/powerpoint/2010/main" val="21371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1DDE-9FB5-490B-AB33-5D8EA6A6ED8D}"/>
              </a:ext>
            </a:extLst>
          </p:cNvPr>
          <p:cNvSpPr>
            <a:spLocks noGrp="1"/>
          </p:cNvSpPr>
          <p:nvPr/>
        </p:nvSpPr>
        <p:spPr>
          <a:xfrm>
            <a:off x="381000" y="279953"/>
            <a:ext cx="8229600"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sz="3600" dirty="0"/>
              <a:t>When we look for ways to save energy in a school, we must keep in mind:</a:t>
            </a:r>
          </a:p>
        </p:txBody>
      </p:sp>
      <p:sp>
        <p:nvSpPr>
          <p:cNvPr id="3" name="Content Placeholder 2">
            <a:extLst>
              <a:ext uri="{FF2B5EF4-FFF2-40B4-BE49-F238E27FC236}">
                <a16:creationId xmlns:a16="http://schemas.microsoft.com/office/drawing/2014/main" id="{6217FB12-D51D-4E14-A55D-57295280CCE1}"/>
              </a:ext>
            </a:extLst>
          </p:cNvPr>
          <p:cNvSpPr>
            <a:spLocks noGrp="1"/>
          </p:cNvSpPr>
          <p:nvPr/>
        </p:nvSpPr>
        <p:spPr>
          <a:xfrm>
            <a:off x="381000" y="1605515"/>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buFont typeface="Arial" panose="020B0604020202020204" pitchFamily="34" charset="0"/>
              <a:buChar char="•"/>
              <a:defRPr/>
            </a:pPr>
            <a:r>
              <a:rPr lang="en-US" dirty="0"/>
              <a:t>The health and safety of the occupants.</a:t>
            </a:r>
          </a:p>
          <a:p>
            <a:pPr>
              <a:spcBef>
                <a:spcPts val="0"/>
              </a:spcBef>
              <a:spcAft>
                <a:spcPts val="1200"/>
              </a:spcAft>
              <a:buFont typeface="Arial" panose="020B0604020202020204" pitchFamily="34" charset="0"/>
              <a:buChar char="•"/>
              <a:defRPr/>
            </a:pPr>
            <a:r>
              <a:rPr lang="en-US" dirty="0"/>
              <a:t>Indoor air quality – adequate ventilation.</a:t>
            </a:r>
          </a:p>
          <a:p>
            <a:pPr>
              <a:spcBef>
                <a:spcPts val="0"/>
              </a:spcBef>
              <a:spcAft>
                <a:spcPts val="1200"/>
              </a:spcAft>
              <a:buFont typeface="Arial" panose="020B0604020202020204" pitchFamily="34" charset="0"/>
              <a:buChar char="•"/>
              <a:defRPr/>
            </a:pPr>
            <a:r>
              <a:rPr lang="en-US" dirty="0"/>
              <a:t>The comfort of the occupants.</a:t>
            </a:r>
          </a:p>
          <a:p>
            <a:endParaRPr lang="en-US" dirty="0"/>
          </a:p>
        </p:txBody>
      </p:sp>
      <p:pic>
        <p:nvPicPr>
          <p:cNvPr id="4" name="Picture 3" descr="audit 4.jpg">
            <a:extLst>
              <a:ext uri="{FF2B5EF4-FFF2-40B4-BE49-F238E27FC236}">
                <a16:creationId xmlns:a16="http://schemas.microsoft.com/office/drawing/2014/main" id="{19A8D712-4C53-44A2-9E40-01F00A6338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57410"/>
            <a:ext cx="4038600" cy="302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12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E3F9-DAAA-41A4-83C2-144C7447F16F}"/>
              </a:ext>
            </a:extLst>
          </p:cNvPr>
          <p:cNvSpPr>
            <a:spLocks noGrp="1"/>
          </p:cNvSpPr>
          <p:nvPr/>
        </p:nvSpPr>
        <p:spPr>
          <a:xfrm>
            <a:off x="457200" y="374852"/>
            <a:ext cx="3008313" cy="11620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r>
              <a:rPr lang="en-US" dirty="0"/>
              <a:t>How Does Your School Use Energy?</a:t>
            </a:r>
          </a:p>
        </p:txBody>
      </p:sp>
      <p:sp>
        <p:nvSpPr>
          <p:cNvPr id="3" name="Content Placeholder 2">
            <a:extLst>
              <a:ext uri="{FF2B5EF4-FFF2-40B4-BE49-F238E27FC236}">
                <a16:creationId xmlns:a16="http://schemas.microsoft.com/office/drawing/2014/main" id="{BA37CA91-E130-4DCA-B606-7D66BEF44C7E}"/>
              </a:ext>
            </a:extLst>
          </p:cNvPr>
          <p:cNvSpPr>
            <a:spLocks noGrp="1"/>
          </p:cNvSpPr>
          <p:nvPr/>
        </p:nvSpPr>
        <p:spPr>
          <a:xfrm>
            <a:off x="3713274" y="1536902"/>
            <a:ext cx="5111750" cy="46910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Building Envelope </a:t>
            </a:r>
          </a:p>
          <a:p>
            <a:r>
              <a:rPr lang="en-US" dirty="0"/>
              <a:t>Heating, Ventilation and Air Conditioning  (HVAC)</a:t>
            </a:r>
          </a:p>
          <a:p>
            <a:r>
              <a:rPr lang="en-US" dirty="0"/>
              <a:t> Lighting</a:t>
            </a:r>
          </a:p>
          <a:p>
            <a:r>
              <a:rPr lang="en-US" dirty="0"/>
              <a:t> Electric Appliances</a:t>
            </a:r>
          </a:p>
          <a:p>
            <a:endParaRPr lang="en-US" dirty="0"/>
          </a:p>
        </p:txBody>
      </p:sp>
      <p:sp>
        <p:nvSpPr>
          <p:cNvPr id="4" name="Text Placeholder 3">
            <a:extLst>
              <a:ext uri="{FF2B5EF4-FFF2-40B4-BE49-F238E27FC236}">
                <a16:creationId xmlns:a16="http://schemas.microsoft.com/office/drawing/2014/main" id="{106287D1-F0A0-402E-ACC0-A560CF50A6CD}"/>
              </a:ext>
            </a:extLst>
          </p:cNvPr>
          <p:cNvSpPr txBox="1">
            <a:spLocks/>
          </p:cNvSpPr>
          <p:nvPr/>
        </p:nvSpPr>
        <p:spPr>
          <a:xfrm>
            <a:off x="457200" y="1536902"/>
            <a:ext cx="3125972" cy="46910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t>Energy System Components</a:t>
            </a:r>
          </a:p>
          <a:p>
            <a:endParaRPr lang="en-US" sz="3200" dirty="0"/>
          </a:p>
        </p:txBody>
      </p:sp>
    </p:spTree>
    <p:extLst>
      <p:ext uri="{BB962C8B-B14F-4D97-AF65-F5344CB8AC3E}">
        <p14:creationId xmlns:p14="http://schemas.microsoft.com/office/powerpoint/2010/main" val="78137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FBBC-4546-4305-B561-09A6AC6FF933}"/>
              </a:ext>
            </a:extLst>
          </p:cNvPr>
          <p:cNvSpPr>
            <a:spLocks noGrp="1"/>
          </p:cNvSpPr>
          <p:nvPr/>
        </p:nvSpPr>
        <p:spPr>
          <a:xfrm>
            <a:off x="457200" y="180015"/>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0" i="0" kern="1200">
                <a:solidFill>
                  <a:srgbClr val="45A4CF"/>
                </a:solidFill>
                <a:latin typeface="Akzidenz Grotesk BE Bold"/>
                <a:ea typeface="+mj-ea"/>
                <a:cs typeface="Akzidenz Grotesk BE Bold"/>
              </a:defRPr>
            </a:lvl1pPr>
          </a:lstStyle>
          <a:p>
            <a:pPr algn="ctr"/>
            <a:r>
              <a:rPr lang="en-US" sz="4800" dirty="0"/>
              <a:t>The Building Envelope</a:t>
            </a:r>
          </a:p>
        </p:txBody>
      </p:sp>
      <p:sp>
        <p:nvSpPr>
          <p:cNvPr id="3" name="Content Placeholder 3">
            <a:extLst>
              <a:ext uri="{FF2B5EF4-FFF2-40B4-BE49-F238E27FC236}">
                <a16:creationId xmlns:a16="http://schemas.microsoft.com/office/drawing/2014/main" id="{D8FBD187-A5BC-4A72-BB03-590F4E895D62}"/>
              </a:ext>
            </a:extLst>
          </p:cNvPr>
          <p:cNvSpPr>
            <a:spLocks noGrp="1"/>
          </p:cNvSpPr>
          <p:nvPr/>
        </p:nvSpPr>
        <p:spPr>
          <a:xfrm>
            <a:off x="4648200" y="1505577"/>
            <a:ext cx="4038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Any part of the building which creates a boundary between indoor and outdoor space.  </a:t>
            </a:r>
          </a:p>
          <a:p>
            <a:pPr lvl="2"/>
            <a:r>
              <a:rPr lang="en-US" dirty="0"/>
              <a:t> Walls</a:t>
            </a:r>
          </a:p>
          <a:p>
            <a:pPr lvl="2"/>
            <a:r>
              <a:rPr lang="en-US" dirty="0"/>
              <a:t> Roofs</a:t>
            </a:r>
          </a:p>
          <a:p>
            <a:pPr lvl="2"/>
            <a:r>
              <a:rPr lang="en-US" dirty="0"/>
              <a:t> Ceilings</a:t>
            </a:r>
          </a:p>
          <a:p>
            <a:pPr lvl="2"/>
            <a:r>
              <a:rPr lang="en-US" dirty="0"/>
              <a:t> Doors</a:t>
            </a:r>
          </a:p>
          <a:p>
            <a:pPr lvl="2"/>
            <a:r>
              <a:rPr lang="en-US" dirty="0"/>
              <a:t> Windows</a:t>
            </a:r>
          </a:p>
          <a:p>
            <a:endParaRPr lang="en-US" dirty="0"/>
          </a:p>
        </p:txBody>
      </p:sp>
      <p:pic>
        <p:nvPicPr>
          <p:cNvPr id="4" name="Picture 3">
            <a:extLst>
              <a:ext uri="{FF2B5EF4-FFF2-40B4-BE49-F238E27FC236}">
                <a16:creationId xmlns:a16="http://schemas.microsoft.com/office/drawing/2014/main" id="{54910EB5-B2A2-44AA-A820-54AA4A25F622}"/>
              </a:ext>
            </a:extLst>
          </p:cNvPr>
          <p:cNvPicPr>
            <a:picLocks noChangeAspect="1"/>
          </p:cNvPicPr>
          <p:nvPr/>
        </p:nvPicPr>
        <p:blipFill>
          <a:blip r:embed="rId2"/>
          <a:stretch>
            <a:fillRect/>
          </a:stretch>
        </p:blipFill>
        <p:spPr>
          <a:xfrm>
            <a:off x="457201" y="1163496"/>
            <a:ext cx="3012306" cy="1280405"/>
          </a:xfrm>
          <a:prstGeom prst="rect">
            <a:avLst/>
          </a:prstGeom>
        </p:spPr>
      </p:pic>
      <p:pic>
        <p:nvPicPr>
          <p:cNvPr id="5" name="Picture 4">
            <a:extLst>
              <a:ext uri="{FF2B5EF4-FFF2-40B4-BE49-F238E27FC236}">
                <a16:creationId xmlns:a16="http://schemas.microsoft.com/office/drawing/2014/main" id="{56D8E466-3AE5-4CB1-8846-7ABB7377CF3B}"/>
              </a:ext>
            </a:extLst>
          </p:cNvPr>
          <p:cNvPicPr>
            <a:picLocks noChangeAspect="1"/>
          </p:cNvPicPr>
          <p:nvPr/>
        </p:nvPicPr>
        <p:blipFill rotWithShape="1">
          <a:blip r:embed="rId3"/>
          <a:srcRect t="13029" b="13605"/>
          <a:stretch/>
        </p:blipFill>
        <p:spPr>
          <a:xfrm>
            <a:off x="457201" y="2569038"/>
            <a:ext cx="3012306" cy="1624345"/>
          </a:xfrm>
          <a:prstGeom prst="rect">
            <a:avLst/>
          </a:prstGeom>
        </p:spPr>
      </p:pic>
      <p:pic>
        <p:nvPicPr>
          <p:cNvPr id="6" name="Picture 5">
            <a:extLst>
              <a:ext uri="{FF2B5EF4-FFF2-40B4-BE49-F238E27FC236}">
                <a16:creationId xmlns:a16="http://schemas.microsoft.com/office/drawing/2014/main" id="{49773B89-45A6-437C-8E33-526FA2212C58}"/>
              </a:ext>
            </a:extLst>
          </p:cNvPr>
          <p:cNvPicPr>
            <a:picLocks noChangeAspect="1"/>
          </p:cNvPicPr>
          <p:nvPr/>
        </p:nvPicPr>
        <p:blipFill>
          <a:blip r:embed="rId4"/>
          <a:stretch>
            <a:fillRect/>
          </a:stretch>
        </p:blipFill>
        <p:spPr>
          <a:xfrm>
            <a:off x="457200" y="4099717"/>
            <a:ext cx="3012307" cy="2259230"/>
          </a:xfrm>
          <a:prstGeom prst="rect">
            <a:avLst/>
          </a:prstGeom>
        </p:spPr>
      </p:pic>
    </p:spTree>
    <p:extLst>
      <p:ext uri="{BB962C8B-B14F-4D97-AF65-F5344CB8AC3E}">
        <p14:creationId xmlns:p14="http://schemas.microsoft.com/office/powerpoint/2010/main" val="167994248"/>
      </p:ext>
    </p:extLst>
  </p:cSld>
  <p:clrMapOvr>
    <a:masterClrMapping/>
  </p:clrMapOvr>
</p:sld>
</file>

<file path=ppt/theme/theme1.xml><?xml version="1.0" encoding="utf-8"?>
<a:theme xmlns:a="http://schemas.openxmlformats.org/drawingml/2006/main" name="ES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PDCTemplate.potx" id="{8285DB50-59BF-44E1-B57C-EC14E0368FF8}" vid="{AF9980DB-5336-4620-8C43-A67A22A500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ESPDCTemplate</Template>
  <TotalTime>171</TotalTime>
  <Words>951</Words>
  <Application>Microsoft Office PowerPoint</Application>
  <PresentationFormat>On-screen Show (4:3)</PresentationFormat>
  <Paragraphs>141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Akzidenz Grotesk BE</vt:lpstr>
      <vt:lpstr>Akzidenz Grotesk BE Bold</vt:lpstr>
      <vt:lpstr>Arial</vt:lpstr>
      <vt:lpstr>Berthold Akzidenz Grotesk BE</vt:lpstr>
      <vt:lpstr>Berthold Akzidenz Grotesk BE Light</vt:lpstr>
      <vt:lpstr>Calibri</vt:lpstr>
      <vt:lpstr>Tahoma</vt:lpstr>
      <vt:lpstr>ESP_Template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Paco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Swan</dc:creator>
  <cp:lastModifiedBy>Emily Hawbaker</cp:lastModifiedBy>
  <cp:revision>8</cp:revision>
  <dcterms:created xsi:type="dcterms:W3CDTF">2019-03-15T15:12:41Z</dcterms:created>
  <dcterms:modified xsi:type="dcterms:W3CDTF">2019-10-18T16:10:02Z</dcterms:modified>
</cp:coreProperties>
</file>