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5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5630" autoAdjust="0"/>
  </p:normalViewPr>
  <p:slideViewPr>
    <p:cSldViewPr snapToGrid="0">
      <p:cViewPr varScale="1">
        <p:scale>
          <a:sx n="62" d="100"/>
          <a:sy n="62" d="100"/>
        </p:scale>
        <p:origin x="105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B0F09-ADBB-41AB-87C6-C8610AC4C71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CDF46-340D-4AD8-9C18-6C201C6E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Geothermal energy is called a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renewable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source because the water is replenished by rainfall and the heat is continuously produced deep within the Earth.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CDF46-340D-4AD8-9C18-6C201C6E77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3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Geologists use different methods to find geothermal reservoirs. The only way to be sure there is a reservoir is to drill a well and test the temperature deep underground.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CDF46-340D-4AD8-9C18-6C201C6E7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Hydrothermal resources at low temperatures are located everywhere in the United States, just a few feet below the ground.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CDF46-340D-4AD8-9C18-6C201C6E7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2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9576" r="16277" b="22914"/>
          <a:stretch/>
        </p:blipFill>
        <p:spPr>
          <a:xfrm>
            <a:off x="9807581" y="4896739"/>
            <a:ext cx="2831759" cy="216182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8724487">
            <a:off x="8453064" y="5265366"/>
            <a:ext cx="4599706" cy="106601"/>
          </a:xfrm>
          <a:custGeom>
            <a:avLst/>
            <a:gdLst>
              <a:gd name="connsiteX0" fmla="*/ 0 w 4540003"/>
              <a:gd name="connsiteY0" fmla="*/ 0 h 106601"/>
              <a:gd name="connsiteX1" fmla="*/ 4540003 w 4540003"/>
              <a:gd name="connsiteY1" fmla="*/ 0 h 106601"/>
              <a:gd name="connsiteX2" fmla="*/ 4540003 w 4540003"/>
              <a:gd name="connsiteY2" fmla="*/ 106601 h 106601"/>
              <a:gd name="connsiteX3" fmla="*/ 0 w 4540003"/>
              <a:gd name="connsiteY3" fmla="*/ 106601 h 106601"/>
              <a:gd name="connsiteX4" fmla="*/ 0 w 4540003"/>
              <a:gd name="connsiteY4" fmla="*/ 0 h 106601"/>
              <a:gd name="connsiteX0" fmla="*/ 0 w 4599706"/>
              <a:gd name="connsiteY0" fmla="*/ 0 h 106601"/>
              <a:gd name="connsiteX1" fmla="*/ 4540003 w 4599706"/>
              <a:gd name="connsiteY1" fmla="*/ 0 h 106601"/>
              <a:gd name="connsiteX2" fmla="*/ 4599706 w 4599706"/>
              <a:gd name="connsiteY2" fmla="*/ 90033 h 106601"/>
              <a:gd name="connsiteX3" fmla="*/ 0 w 4599706"/>
              <a:gd name="connsiteY3" fmla="*/ 106601 h 106601"/>
              <a:gd name="connsiteX4" fmla="*/ 0 w 4599706"/>
              <a:gd name="connsiteY4" fmla="*/ 0 h 10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706" h="106601">
                <a:moveTo>
                  <a:pt x="0" y="0"/>
                </a:moveTo>
                <a:lnTo>
                  <a:pt x="4540003" y="0"/>
                </a:lnTo>
                <a:lnTo>
                  <a:pt x="4599706" y="90033"/>
                </a:lnTo>
                <a:lnTo>
                  <a:pt x="0" y="10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5340825"/>
            <a:ext cx="10672764" cy="1517174"/>
          </a:xfrm>
          <a:custGeom>
            <a:avLst/>
            <a:gdLst>
              <a:gd name="connsiteX0" fmla="*/ 0 w 12192000"/>
              <a:gd name="connsiteY0" fmla="*/ 0 h 1517174"/>
              <a:gd name="connsiteX1" fmla="*/ 12192000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2192000"/>
              <a:gd name="connsiteY0" fmla="*/ 0 h 1517174"/>
              <a:gd name="connsiteX1" fmla="*/ 10906125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0906125"/>
              <a:gd name="connsiteY0" fmla="*/ 0 h 1517174"/>
              <a:gd name="connsiteX1" fmla="*/ 10906125 w 10906125"/>
              <a:gd name="connsiteY1" fmla="*/ 0 h 1517174"/>
              <a:gd name="connsiteX2" fmla="*/ 9563100 w 10906125"/>
              <a:gd name="connsiteY2" fmla="*/ 1517174 h 1517174"/>
              <a:gd name="connsiteX3" fmla="*/ 0 w 10906125"/>
              <a:gd name="connsiteY3" fmla="*/ 1517174 h 1517174"/>
              <a:gd name="connsiteX4" fmla="*/ 0 w 10906125"/>
              <a:gd name="connsiteY4" fmla="*/ 0 h 151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125" h="1517174">
                <a:moveTo>
                  <a:pt x="0" y="0"/>
                </a:moveTo>
                <a:lnTo>
                  <a:pt x="10906125" y="0"/>
                </a:lnTo>
                <a:lnTo>
                  <a:pt x="9563100" y="1517174"/>
                </a:lnTo>
                <a:lnTo>
                  <a:pt x="0" y="151717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9458" y="5635277"/>
            <a:ext cx="9389547" cy="541867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89459" y="6194076"/>
            <a:ext cx="8968854" cy="462846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22574" y="-32945"/>
            <a:ext cx="12243879" cy="5374001"/>
          </a:xfrm>
          <a:custGeom>
            <a:avLst/>
            <a:gdLst>
              <a:gd name="connsiteX0" fmla="*/ 0 w 8658584"/>
              <a:gd name="connsiteY0" fmla="*/ 0 h 6694311"/>
              <a:gd name="connsiteX1" fmla="*/ 7542843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3080008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36006 w 8658584"/>
              <a:gd name="connsiteY2" fmla="*/ 2763920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786498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876809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1 h 6694312"/>
              <a:gd name="connsiteX1" fmla="*/ 6280495 w 8658584"/>
              <a:gd name="connsiteY1" fmla="*/ 6819 h 6694312"/>
              <a:gd name="connsiteX2" fmla="*/ 8636006 w 8658584"/>
              <a:gd name="connsiteY2" fmla="*/ 2854232 h 6694312"/>
              <a:gd name="connsiteX3" fmla="*/ 8658584 w 8658584"/>
              <a:gd name="connsiteY3" fmla="*/ 6694312 h 6694312"/>
              <a:gd name="connsiteX4" fmla="*/ 0 w 8658584"/>
              <a:gd name="connsiteY4" fmla="*/ 6694312 h 6694312"/>
              <a:gd name="connsiteX5" fmla="*/ 0 w 8658584"/>
              <a:gd name="connsiteY5" fmla="*/ 1 h 6694312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0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74619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840557"/>
              <a:gd name="connsiteX1" fmla="*/ 6280495 w 8684109"/>
              <a:gd name="connsiteY1" fmla="*/ 6818 h 6840557"/>
              <a:gd name="connsiteX2" fmla="*/ 8684109 w 8684109"/>
              <a:gd name="connsiteY2" fmla="*/ 3265771 h 6840557"/>
              <a:gd name="connsiteX3" fmla="*/ 8674619 w 8684109"/>
              <a:gd name="connsiteY3" fmla="*/ 6840557 h 6840557"/>
              <a:gd name="connsiteX4" fmla="*/ 0 w 8684109"/>
              <a:gd name="connsiteY4" fmla="*/ 6694311 h 6840557"/>
              <a:gd name="connsiteX5" fmla="*/ 0 w 8684109"/>
              <a:gd name="connsiteY5" fmla="*/ 0 h 6840557"/>
              <a:gd name="connsiteX0" fmla="*/ 0 w 8684109"/>
              <a:gd name="connsiteY0" fmla="*/ 0 h 6840558"/>
              <a:gd name="connsiteX1" fmla="*/ 6280495 w 8684109"/>
              <a:gd name="connsiteY1" fmla="*/ 6818 h 6840558"/>
              <a:gd name="connsiteX2" fmla="*/ 8684109 w 8684109"/>
              <a:gd name="connsiteY2" fmla="*/ 3265771 h 6840558"/>
              <a:gd name="connsiteX3" fmla="*/ 8674619 w 8684109"/>
              <a:gd name="connsiteY3" fmla="*/ 6840557 h 6840558"/>
              <a:gd name="connsiteX4" fmla="*/ 20294 w 8684109"/>
              <a:gd name="connsiteY4" fmla="*/ 6840558 h 6840558"/>
              <a:gd name="connsiteX5" fmla="*/ 0 w 8684109"/>
              <a:gd name="connsiteY5" fmla="*/ 0 h 6840558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8674619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944051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0 h 6876011"/>
              <a:gd name="connsiteX1" fmla="*/ 8695428 w 8695428"/>
              <a:gd name="connsiteY1" fmla="*/ 5710 h 6876011"/>
              <a:gd name="connsiteX2" fmla="*/ 8694255 w 8695428"/>
              <a:gd name="connsiteY2" fmla="*/ 4747533 h 6876011"/>
              <a:gd name="connsiteX3" fmla="*/ 7588677 w 8695428"/>
              <a:gd name="connsiteY3" fmla="*/ 6876010 h 6876011"/>
              <a:gd name="connsiteX4" fmla="*/ 20294 w 8695428"/>
              <a:gd name="connsiteY4" fmla="*/ 6876011 h 6876011"/>
              <a:gd name="connsiteX5" fmla="*/ 0 w 8695428"/>
              <a:gd name="connsiteY5" fmla="*/ 0 h 68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428" h="6876011">
                <a:moveTo>
                  <a:pt x="0" y="0"/>
                </a:moveTo>
                <a:lnTo>
                  <a:pt x="8695428" y="5710"/>
                </a:lnTo>
                <a:lnTo>
                  <a:pt x="8694255" y="4747533"/>
                </a:lnTo>
                <a:cubicBezTo>
                  <a:pt x="8630212" y="4756972"/>
                  <a:pt x="8048681" y="6053717"/>
                  <a:pt x="7588677" y="6876010"/>
                </a:cubicBezTo>
                <a:lnTo>
                  <a:pt x="20294" y="6876011"/>
                </a:lnTo>
                <a:cubicBezTo>
                  <a:pt x="13529" y="4595825"/>
                  <a:pt x="6765" y="2280186"/>
                  <a:pt x="0" y="0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8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70689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9"/>
            <a:ext cx="5260622" cy="24500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99200" y="3753373"/>
            <a:ext cx="5260622" cy="24893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536582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 algn="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392984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986206" y="5723548"/>
            <a:ext cx="6205794" cy="704963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43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84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10541000" cy="480836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 userDrawn="1"/>
        </p:nvSpPr>
        <p:spPr>
          <a:xfrm rot="19717887">
            <a:off x="-69073" y="563933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00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10541000" cy="1966207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38200" y="1368601"/>
            <a:ext cx="5190067" cy="2746728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208889" y="1368601"/>
            <a:ext cx="5170311" cy="2746728"/>
          </a:xfrm>
        </p:spPr>
        <p:txBody>
          <a:bodyPr/>
          <a:lstStyle>
            <a:lvl1pPr marL="0" indent="0">
              <a:buClr>
                <a:srgbClr val="00B0F0"/>
              </a:buClr>
              <a:buFontTx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Isosceles Triangle 4"/>
          <p:cNvSpPr/>
          <p:nvPr userDrawn="1"/>
        </p:nvSpPr>
        <p:spPr>
          <a:xfrm rot="19717887">
            <a:off x="-69073" y="577787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8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0750" y="352053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We’re Social!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637614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66502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261286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24" y="1340895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5" y="1532252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5409" y="2625845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5409" y="3655962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5408" y="4674580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AED24B-2AF5-4E6C-BE16-834BBE0F73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23" y="5450237"/>
            <a:ext cx="1484812" cy="923926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7F66F25-0B32-4FF2-81D7-C44CD63BBC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51703" y="5571165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95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342053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3556000"/>
            <a:ext cx="3793067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Isosceles Triangle 4"/>
          <p:cNvSpPr/>
          <p:nvPr userDrawn="1"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22239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2336800"/>
            <a:ext cx="3793067" cy="22126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2" y="4662311"/>
            <a:ext cx="3793067" cy="21956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Isosceles Triangle 4"/>
          <p:cNvSpPr/>
          <p:nvPr userDrawn="1"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7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3" y="3683176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4" y="365125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99600" y="2075391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Isosceles Triangle 4"/>
          <p:cNvSpPr/>
          <p:nvPr userDrawn="1"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1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5181600" cy="4967109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8534"/>
            <a:ext cx="5181600" cy="4967110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 userDrawn="1"/>
        </p:nvSpPr>
        <p:spPr>
          <a:xfrm rot="19717887">
            <a:off x="-69073" y="56393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8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7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88535"/>
            <a:ext cx="5157787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477"/>
            <a:ext cx="5157787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8535"/>
            <a:ext cx="5183188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95477"/>
            <a:ext cx="5183188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 userDrawn="1"/>
        </p:nvSpPr>
        <p:spPr>
          <a:xfrm rot="19717887">
            <a:off x="-69073" y="49466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100763" y="0"/>
            <a:ext cx="61150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0" y="685800"/>
            <a:ext cx="5172075" cy="830788"/>
          </a:xfrm>
        </p:spPr>
        <p:txBody>
          <a:bodyPr/>
          <a:lstStyle/>
          <a:p>
            <a:r>
              <a:rPr lang="en-US" b="1">
                <a:latin typeface="+mn-lt"/>
              </a:rPr>
              <a:t>Click to edit Master title style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695"/>
            <a:ext cx="5157787" cy="823912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>
                <a:solidFill>
                  <a:srgbClr val="00B0F0"/>
                </a:solidFill>
              </a:rPr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905369" y="5280201"/>
            <a:ext cx="5300663" cy="990600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25500" y="2398714"/>
            <a:ext cx="5172075" cy="39004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NEED - 1/11/17 - ©The NEED Project  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4"/>
          <p:cNvSpPr/>
          <p:nvPr userDrawn="1"/>
        </p:nvSpPr>
        <p:spPr>
          <a:xfrm rot="19717887">
            <a:off x="-69073" y="82717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0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94557" y="1207908"/>
            <a:ext cx="4332185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0843" y="1207908"/>
            <a:ext cx="4357513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04354" y="3872085"/>
            <a:ext cx="4425246" cy="2561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578850" y="4187650"/>
            <a:ext cx="3184525" cy="1964795"/>
          </a:xfrm>
        </p:spPr>
        <p:txBody>
          <a:bodyPr>
            <a:normAutofit/>
          </a:bodyPr>
          <a:lstStyle>
            <a:lvl1pPr>
              <a:defRPr sz="2000" b="1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4047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48111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8"/>
            <a:ext cx="5260622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91515" y="5472114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121137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This is NEED - 1/11/17 - ©The NEED Project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4EB8-62A9-451A-8169-1AF3135E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6" r:id="rId7"/>
    <p:sldLayoutId id="2147483655" r:id="rId8"/>
    <p:sldLayoutId id="2147483666" r:id="rId9"/>
    <p:sldLayoutId id="2147483667" r:id="rId10"/>
    <p:sldLayoutId id="2147483668" r:id="rId11"/>
    <p:sldLayoutId id="2147483665" r:id="rId12"/>
    <p:sldLayoutId id="2147483662" r:id="rId13"/>
    <p:sldLayoutId id="2147483663" r:id="rId14"/>
    <p:sldLayoutId id="2147483664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" TargetMode="External"/><Relationship Id="rId2" Type="http://schemas.openxmlformats.org/officeDocument/2006/relationships/hyperlink" Target="mailto:info@need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eed_project" TargetMode="External"/><Relationship Id="rId2" Type="http://schemas.openxmlformats.org/officeDocument/2006/relationships/hyperlink" Target="https://www.facebook.com/NEEDProject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youtube.com/user/needproject" TargetMode="External"/><Relationship Id="rId5" Type="http://schemas.openxmlformats.org/officeDocument/2006/relationships/hyperlink" Target="https://www.pinterest.com/needproject/" TargetMode="External"/><Relationship Id="rId4" Type="http://schemas.openxmlformats.org/officeDocument/2006/relationships/hyperlink" Target="http://www.instagram.com/theneedproje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5030" y="5635277"/>
            <a:ext cx="9389547" cy="541867"/>
          </a:xfrm>
        </p:spPr>
        <p:txBody>
          <a:bodyPr/>
          <a:lstStyle/>
          <a:p>
            <a:r>
              <a:rPr lang="en-US" dirty="0"/>
              <a:t>Exploring Geothermal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95482-AF4B-441C-96AD-50DD5DD9DBBE}"/>
              </a:ext>
            </a:extLst>
          </p:cNvPr>
          <p:cNvSpPr txBox="1"/>
          <p:nvPr/>
        </p:nvSpPr>
        <p:spPr>
          <a:xfrm>
            <a:off x="315030" y="6271310"/>
            <a:ext cx="5433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Heat within the earth</a:t>
            </a:r>
          </a:p>
        </p:txBody>
      </p:sp>
      <p:pic>
        <p:nvPicPr>
          <p:cNvPr id="6" name="Picture Placeholder 5" descr="A body of water&#10;&#10;Description generated with high confidence">
            <a:extLst>
              <a:ext uri="{FF2B5EF4-FFF2-40B4-BE49-F238E27FC236}">
                <a16:creationId xmlns:a16="http://schemas.microsoft.com/office/drawing/2014/main" id="{56C23CB1-4C1B-47CA-AADA-A8FE74B2CF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4" b="15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010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9788" y="1545694"/>
            <a:ext cx="5157787" cy="4121327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3600" dirty="0"/>
              <a:t>The NEED Project</a:t>
            </a:r>
            <a:endParaRPr lang="en-US" altLang="en-US" sz="3600" dirty="0">
              <a:hlinkClick r:id="" action="ppaction://noaction"/>
            </a:endParaRPr>
          </a:p>
          <a:p>
            <a:pPr lvl="1">
              <a:spcAft>
                <a:spcPts val="600"/>
              </a:spcAft>
            </a:pPr>
            <a:r>
              <a:rPr lang="en-US" altLang="en-US" sz="3600" dirty="0">
                <a:hlinkClick r:id="" action="ppaction://noaction"/>
              </a:rPr>
              <a:t>www.need.org</a:t>
            </a:r>
            <a:endParaRPr lang="en-US" altLang="en-US" sz="3600" dirty="0"/>
          </a:p>
          <a:p>
            <a:pPr lvl="1">
              <a:spcAft>
                <a:spcPts val="600"/>
              </a:spcAft>
            </a:pPr>
            <a:r>
              <a:rPr lang="en-US" altLang="en-US" sz="3600" dirty="0">
                <a:hlinkClick r:id="rId2"/>
              </a:rPr>
              <a:t>info@need.org</a:t>
            </a:r>
            <a:endParaRPr lang="en-US" altLang="en-US" sz="3600" dirty="0"/>
          </a:p>
          <a:p>
            <a:pPr lvl="1">
              <a:spcAft>
                <a:spcPts val="600"/>
              </a:spcAft>
            </a:pPr>
            <a:r>
              <a:rPr lang="en-US" altLang="en-US" sz="3600" dirty="0"/>
              <a:t>1-800-875-5029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600" dirty="0"/>
              <a:t>Energy Information Administration</a:t>
            </a:r>
          </a:p>
          <a:p>
            <a:pPr lvl="1">
              <a:spcAft>
                <a:spcPts val="600"/>
              </a:spcAft>
            </a:pPr>
            <a:r>
              <a:rPr lang="en-US" altLang="en-US" sz="3600" dirty="0"/>
              <a:t>U.S. Department of Energy</a:t>
            </a:r>
          </a:p>
          <a:p>
            <a:pPr lvl="1">
              <a:spcAft>
                <a:spcPts val="600"/>
              </a:spcAft>
            </a:pPr>
            <a:r>
              <a:rPr lang="en-US" altLang="en-US" sz="3600" dirty="0">
                <a:hlinkClick r:id="rId3"/>
              </a:rPr>
              <a:t>www.eia.gov</a:t>
            </a:r>
            <a:endParaRPr lang="en-US" altLang="en-US" sz="3600" dirty="0"/>
          </a:p>
          <a:p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2E3CAB8-4989-4ACA-B4CC-729D3887D6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7008" r="170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Footer Placeholder 37">
            <a:extLst>
              <a:ext uri="{FF2B5EF4-FFF2-40B4-BE49-F238E27FC236}">
                <a16:creationId xmlns:a16="http://schemas.microsoft.com/office/drawing/2014/main" id="{82CEF8B5-93D6-4ADF-8F99-DCC275CF0E54}"/>
              </a:ext>
            </a:extLst>
          </p:cNvPr>
          <p:cNvSpPr txBox="1">
            <a:spLocks/>
          </p:cNvSpPr>
          <p:nvPr/>
        </p:nvSpPr>
        <p:spPr>
          <a:xfrm>
            <a:off x="1354668" y="6526060"/>
            <a:ext cx="2999146" cy="254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Exploring Geothermal 2020 ©The NEED Project  </a:t>
            </a:r>
          </a:p>
        </p:txBody>
      </p:sp>
    </p:spTree>
    <p:extLst>
      <p:ext uri="{BB962C8B-B14F-4D97-AF65-F5344CB8AC3E}">
        <p14:creationId xmlns:p14="http://schemas.microsoft.com/office/powerpoint/2010/main" val="227304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970" y="359900"/>
            <a:ext cx="6290733" cy="876653"/>
          </a:xfrm>
        </p:spPr>
        <p:txBody>
          <a:bodyPr/>
          <a:lstStyle/>
          <a:p>
            <a:r>
              <a:rPr lang="en-US" dirty="0"/>
              <a:t>NEED IS SOCIAL!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25406" y="1615462"/>
            <a:ext cx="5689071" cy="5755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Let’s be </a:t>
            </a:r>
            <a:r>
              <a:rPr lang="en-US" sz="1800" dirty="0">
                <a:hlinkClick r:id="rId2"/>
              </a:rPr>
              <a:t>Facebook</a:t>
            </a:r>
            <a:r>
              <a:rPr lang="en-US" sz="1800" dirty="0"/>
              <a:t> (@</a:t>
            </a:r>
            <a:r>
              <a:rPr lang="en-US" sz="1800" dirty="0" err="1"/>
              <a:t>needproject</a:t>
            </a:r>
            <a:r>
              <a:rPr lang="en-US" sz="1800" dirty="0"/>
              <a:t>) official!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Events, energy news, and more!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25407" y="2629720"/>
            <a:ext cx="5689071" cy="836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Follow us on </a:t>
            </a:r>
            <a:r>
              <a:rPr lang="en-US" sz="1800" dirty="0">
                <a:hlinkClick r:id="rId3"/>
              </a:rPr>
              <a:t>Twitter</a:t>
            </a:r>
            <a:r>
              <a:rPr lang="en-US" sz="1800" dirty="0"/>
              <a:t> (@NEED_Project)! We share the latest energy news from around the country.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60702" y="3644940"/>
            <a:ext cx="5967811" cy="836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Follow us on </a:t>
            </a:r>
            <a:r>
              <a:rPr lang="en-US" sz="1800" dirty="0">
                <a:hlinkClick r:id="rId4"/>
              </a:rPr>
              <a:t>Instagram</a:t>
            </a:r>
            <a:r>
              <a:rPr lang="en-US" sz="1800" dirty="0"/>
              <a:t> (@</a:t>
            </a:r>
            <a:r>
              <a:rPr lang="en-US" sz="1800" dirty="0" err="1"/>
              <a:t>theneedproject</a:t>
            </a:r>
            <a:r>
              <a:rPr lang="en-US" sz="1800" dirty="0"/>
              <a:t>) and check out photos from workshops and when we go live for hands-on experiments.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60702" y="4738956"/>
            <a:ext cx="5897217" cy="75781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Follow us on </a:t>
            </a:r>
            <a:r>
              <a:rPr lang="en-US" sz="1800" dirty="0">
                <a:hlinkClick r:id="rId5"/>
              </a:rPr>
              <a:t>Pinterest</a:t>
            </a:r>
            <a:r>
              <a:rPr lang="en-US" sz="1800" dirty="0"/>
              <a:t> and pin ideas to use in your classroom.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www.pinterest.com/needproject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88D691-8CB1-4288-883C-C1D3711A88FA}"/>
              </a:ext>
            </a:extLst>
          </p:cNvPr>
          <p:cNvSpPr txBox="1">
            <a:spLocks/>
          </p:cNvSpPr>
          <p:nvPr/>
        </p:nvSpPr>
        <p:spPr>
          <a:xfrm>
            <a:off x="6060703" y="5496774"/>
            <a:ext cx="6096000" cy="909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Subscribe to our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YouTube channel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Hands-on energy lesson tutorials, interviews with energy career professionals, &amp; more!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www.youtube.com/user/needproject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C598CF-52B5-4747-9CA3-5BDEE903F0AC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is social!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54811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0904A2-E0E1-4F27-96DB-E8DC1615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 dirty="0"/>
              <a:t>What is Geothermal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9ACAD-9AB4-4AEB-A6E6-B37B7DE73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521"/>
            <a:ext cx="6489526" cy="51350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Geothermal energy comes from the heat within the Earth. The word geothermal comes from the Greek words </a:t>
            </a:r>
            <a:r>
              <a:rPr lang="en-US" sz="2100" i="1" dirty="0"/>
              <a:t>geo</a:t>
            </a:r>
            <a:r>
              <a:rPr lang="en-US" sz="2100" dirty="0"/>
              <a:t>, meaning </a:t>
            </a:r>
            <a:r>
              <a:rPr lang="en-US" sz="2100" i="1" dirty="0"/>
              <a:t>earth</a:t>
            </a:r>
            <a:r>
              <a:rPr lang="en-US" sz="2100" dirty="0"/>
              <a:t>, and </a:t>
            </a:r>
            <a:r>
              <a:rPr lang="en-US" sz="2100" i="1" dirty="0" err="1"/>
              <a:t>therme</a:t>
            </a:r>
            <a:r>
              <a:rPr lang="en-US" sz="2100" dirty="0"/>
              <a:t>, meaning </a:t>
            </a:r>
            <a:r>
              <a:rPr lang="en-US" sz="2100" i="1" dirty="0"/>
              <a:t>heat</a:t>
            </a:r>
            <a:r>
              <a:rPr lang="en-US" sz="2100" dirty="0"/>
              <a:t>. </a:t>
            </a:r>
          </a:p>
          <a:p>
            <a:pPr>
              <a:spcAft>
                <a:spcPts val="1200"/>
              </a:spcAft>
            </a:pPr>
            <a:r>
              <a:rPr lang="en-US" sz="2100" dirty="0"/>
              <a:t>Geothermal energy is generated in the Earth’s </a:t>
            </a:r>
            <a:r>
              <a:rPr lang="en-US" sz="2100" b="1" dirty="0"/>
              <a:t>core</a:t>
            </a:r>
            <a:r>
              <a:rPr lang="en-US" sz="2100" dirty="0"/>
              <a:t>, almost 4,000 miles (6,400 km) beneath the Earth’s surface.</a:t>
            </a:r>
          </a:p>
          <a:p>
            <a:pPr>
              <a:spcAft>
                <a:spcPts val="1200"/>
              </a:spcAft>
            </a:pPr>
            <a:r>
              <a:rPr lang="en-US" sz="2100" dirty="0"/>
              <a:t>We can dig wells and pump the heated, underground water to the surface.</a:t>
            </a:r>
          </a:p>
          <a:p>
            <a:pPr>
              <a:spcAft>
                <a:spcPts val="1200"/>
              </a:spcAft>
            </a:pPr>
            <a:r>
              <a:rPr lang="en-US" sz="2100" dirty="0"/>
              <a:t>People around the world use geothermal energy to produce electricity, to heat homes and buildings, and to provide hot water for a variety of uses.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117C7-9C4C-4B6A-810C-71BF4E10A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600" y="1551521"/>
            <a:ext cx="3583553" cy="4165035"/>
          </a:xfrm>
          <a:prstGeom prst="rect">
            <a:avLst/>
          </a:prstGeom>
        </p:spPr>
      </p:pic>
      <p:sp>
        <p:nvSpPr>
          <p:cNvPr id="8" name="Footer Placeholder 37">
            <a:extLst>
              <a:ext uri="{FF2B5EF4-FFF2-40B4-BE49-F238E27FC236}">
                <a16:creationId xmlns:a16="http://schemas.microsoft.com/office/drawing/2014/main" id="{3B5872A3-1217-4945-8FE4-84519E375834}"/>
              </a:ext>
            </a:extLst>
          </p:cNvPr>
          <p:cNvSpPr txBox="1">
            <a:spLocks/>
          </p:cNvSpPr>
          <p:nvPr/>
        </p:nvSpPr>
        <p:spPr>
          <a:xfrm>
            <a:off x="1354668" y="6526060"/>
            <a:ext cx="2999146" cy="254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Exploring Geothermal 2020 ©The NEED Project  </a:t>
            </a:r>
          </a:p>
        </p:txBody>
      </p:sp>
    </p:spTree>
    <p:extLst>
      <p:ext uri="{BB962C8B-B14F-4D97-AF65-F5344CB8AC3E}">
        <p14:creationId xmlns:p14="http://schemas.microsoft.com/office/powerpoint/2010/main" val="207585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DD9F1A-3EC6-4B34-94AD-133E5AD3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21" y="414903"/>
            <a:ext cx="7312378" cy="1325563"/>
          </a:xfrm>
        </p:spPr>
        <p:txBody>
          <a:bodyPr/>
          <a:lstStyle/>
          <a:p>
            <a:r>
              <a:rPr lang="en-US" dirty="0"/>
              <a:t>History of Geothermal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C30EC-AFC6-4BA8-B1C5-8BC24F22B4A3}"/>
              </a:ext>
            </a:extLst>
          </p:cNvPr>
          <p:cNvSpPr/>
          <p:nvPr/>
        </p:nvSpPr>
        <p:spPr>
          <a:xfrm>
            <a:off x="800621" y="1728266"/>
            <a:ext cx="60385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Geothermal energy was used by ancient people for heating and bathing. Even today, hot springs are used worldwide for bathing.</a:t>
            </a:r>
          </a:p>
          <a:p>
            <a:pPr marL="285750" indent="-28575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The first successful American geothermal plant began operating in 1960 at The Geysers in northern California. </a:t>
            </a:r>
          </a:p>
          <a:p>
            <a:pPr marL="285750" indent="-28575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There are now geothermal power plants in seven states, with more in development.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FE1765-5E9B-447A-ACAD-1CBDC8650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986" y="1728266"/>
            <a:ext cx="4384111" cy="2801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BFC8CA-1E99-44A2-993A-B36FFE4D1C92}"/>
              </a:ext>
            </a:extLst>
          </p:cNvPr>
          <p:cNvSpPr txBox="1"/>
          <p:nvPr/>
        </p:nvSpPr>
        <p:spPr>
          <a:xfrm>
            <a:off x="7386489" y="4529987"/>
            <a:ext cx="4384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/>
              <a:t>Emerald Spring, Norris Geyser Basin, Yellowstone National Park, Wyoming</a:t>
            </a:r>
          </a:p>
          <a:p>
            <a:pPr>
              <a:spcAft>
                <a:spcPts val="600"/>
              </a:spcAft>
            </a:pPr>
            <a:r>
              <a:rPr lang="en-US" sz="1100" i="1" dirty="0"/>
              <a:t>Image Wikimedia Commons</a:t>
            </a:r>
          </a:p>
        </p:txBody>
      </p:sp>
      <p:sp>
        <p:nvSpPr>
          <p:cNvPr id="7" name="Footer Placeholder 37">
            <a:extLst>
              <a:ext uri="{FF2B5EF4-FFF2-40B4-BE49-F238E27FC236}">
                <a16:creationId xmlns:a16="http://schemas.microsoft.com/office/drawing/2014/main" id="{B6966F40-E04C-4307-AAE5-73B9D33BFE39}"/>
              </a:ext>
            </a:extLst>
          </p:cNvPr>
          <p:cNvSpPr txBox="1">
            <a:spLocks/>
          </p:cNvSpPr>
          <p:nvPr/>
        </p:nvSpPr>
        <p:spPr>
          <a:xfrm>
            <a:off x="1354668" y="6526060"/>
            <a:ext cx="2999146" cy="254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Exploring Geothermal 2020 ©The NEED Project  </a:t>
            </a:r>
          </a:p>
        </p:txBody>
      </p:sp>
    </p:spTree>
    <p:extLst>
      <p:ext uri="{BB962C8B-B14F-4D97-AF65-F5344CB8AC3E}">
        <p14:creationId xmlns:p14="http://schemas.microsoft.com/office/powerpoint/2010/main" val="370322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3483F-4330-4239-BAEF-FE57A6C1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66" y="673274"/>
            <a:ext cx="8168188" cy="830788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is Geothermal Energy Found?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A4D20-1EFC-4E1F-BCED-FA9F572E211B}"/>
              </a:ext>
            </a:extLst>
          </p:cNvPr>
          <p:cNvSpPr txBox="1"/>
          <p:nvPr/>
        </p:nvSpPr>
        <p:spPr>
          <a:xfrm>
            <a:off x="808799" y="1843950"/>
            <a:ext cx="5287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hottest geothermal regions are found along major plate boundaries where earthquakes and volcanoes are concentrated. </a:t>
            </a:r>
          </a:p>
          <a:p>
            <a:endParaRPr lang="en-US" sz="2000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Most of the world’s geothermal activity occurs in an area known as the </a:t>
            </a:r>
            <a:r>
              <a:rPr lang="en-US" sz="2000" b="1" dirty="0"/>
              <a:t>Ring of Fire, </a:t>
            </a:r>
            <a:r>
              <a:rPr lang="en-US" sz="2000" dirty="0"/>
              <a:t>which rims the Pacific Ocean and is bounded by Indonesia, the Philippines, Japan, the Aleutian Islands, North America, Central America, and South America. </a:t>
            </a:r>
          </a:p>
        </p:txBody>
      </p:sp>
      <p:pic>
        <p:nvPicPr>
          <p:cNvPr id="16" name="Picture 15" descr="A close up of a map&#10;&#10;Description generated with high confidence">
            <a:extLst>
              <a:ext uri="{FF2B5EF4-FFF2-40B4-BE49-F238E27FC236}">
                <a16:creationId xmlns:a16="http://schemas.microsoft.com/office/drawing/2014/main" id="{A0B43972-2C28-4FB3-B38F-6FEDEAEAD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65" y="1675158"/>
            <a:ext cx="5058481" cy="40105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B1FAA4-D74B-41D1-968B-20078DB1DA79}"/>
              </a:ext>
            </a:extLst>
          </p:cNvPr>
          <p:cNvSpPr txBox="1"/>
          <p:nvPr/>
        </p:nvSpPr>
        <p:spPr>
          <a:xfrm>
            <a:off x="6698264" y="5626006"/>
            <a:ext cx="421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Most of the geothermal activity in the world occurs around the Pacific Ocean in an area called the Ring of Fire.</a:t>
            </a:r>
          </a:p>
        </p:txBody>
      </p:sp>
      <p:sp>
        <p:nvSpPr>
          <p:cNvPr id="7" name="Footer Placeholder 37">
            <a:extLst>
              <a:ext uri="{FF2B5EF4-FFF2-40B4-BE49-F238E27FC236}">
                <a16:creationId xmlns:a16="http://schemas.microsoft.com/office/drawing/2014/main" id="{F2BB99C3-D20A-49F9-8B21-6E398C53346B}"/>
              </a:ext>
            </a:extLst>
          </p:cNvPr>
          <p:cNvSpPr txBox="1">
            <a:spLocks/>
          </p:cNvSpPr>
          <p:nvPr/>
        </p:nvSpPr>
        <p:spPr>
          <a:xfrm>
            <a:off x="1354668" y="6526060"/>
            <a:ext cx="2999146" cy="254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Exploring Geothermal 2020 ©The NEED Project  </a:t>
            </a:r>
          </a:p>
        </p:txBody>
      </p:sp>
    </p:spTree>
    <p:extLst>
      <p:ext uri="{BB962C8B-B14F-4D97-AF65-F5344CB8AC3E}">
        <p14:creationId xmlns:p14="http://schemas.microsoft.com/office/powerpoint/2010/main" val="75276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4C36CFE-089A-4B41-ABBA-DEE168146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1516588"/>
            <a:ext cx="6115050" cy="4204097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16AFC5-4B35-47B9-BC21-36C2FD37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685800"/>
            <a:ext cx="5172075" cy="8307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>
                <a:latin typeface="+mn-lt"/>
                <a:ea typeface="+mj-ea"/>
                <a:cs typeface="+mj-cs"/>
              </a:rPr>
              <a:t>Hydrothermal Resources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6D5880-1D2D-416A-97B4-29B8162092B4}"/>
              </a:ext>
            </a:extLst>
          </p:cNvPr>
          <p:cNvSpPr/>
          <p:nvPr/>
        </p:nvSpPr>
        <p:spPr>
          <a:xfrm>
            <a:off x="725483" y="1875014"/>
            <a:ext cx="5172075" cy="390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spcAft>
                <a:spcPts val="1600"/>
              </a:spcAft>
              <a:buClr>
                <a:srgbClr val="00B0F0"/>
              </a:buClr>
            </a:pPr>
            <a:r>
              <a:rPr lang="en-US" sz="1900" kern="1200" dirty="0">
                <a:latin typeface="+mn-lt"/>
                <a:ea typeface="+mn-ea"/>
                <a:cs typeface="+mn-cs"/>
              </a:rPr>
              <a:t>There is more than one type of geothermal energy, but only one kind is widely used to make electricity. It is called </a:t>
            </a:r>
            <a:r>
              <a:rPr lang="en-US" sz="1900" b="1" kern="1200" dirty="0">
                <a:latin typeface="+mn-lt"/>
                <a:ea typeface="+mn-ea"/>
                <a:cs typeface="+mn-cs"/>
              </a:rPr>
              <a:t>hydrothermal </a:t>
            </a:r>
            <a:r>
              <a:rPr lang="en-US" sz="1900" kern="1200" dirty="0">
                <a:latin typeface="+mn-lt"/>
                <a:ea typeface="+mn-ea"/>
                <a:cs typeface="+mn-cs"/>
              </a:rPr>
              <a:t>energy. </a:t>
            </a:r>
          </a:p>
          <a:p>
            <a:pPr>
              <a:spcBef>
                <a:spcPts val="1000"/>
              </a:spcBef>
              <a:spcAft>
                <a:spcPts val="1600"/>
              </a:spcAft>
              <a:buClr>
                <a:srgbClr val="00B0F0"/>
              </a:buClr>
            </a:pPr>
            <a:r>
              <a:rPr lang="en-US" sz="1900" kern="1200" dirty="0">
                <a:latin typeface="+mn-lt"/>
                <a:ea typeface="+mn-ea"/>
                <a:cs typeface="+mn-cs"/>
              </a:rPr>
              <a:t>Hydrothermal resources have two common ingredients: water </a:t>
            </a:r>
            <a:r>
              <a:rPr lang="en-US" sz="1900" i="1" kern="1200" dirty="0">
                <a:latin typeface="+mn-lt"/>
                <a:ea typeface="+mn-ea"/>
                <a:cs typeface="+mn-cs"/>
              </a:rPr>
              <a:t>(hydro) </a:t>
            </a:r>
            <a:r>
              <a:rPr lang="en-US" sz="1900" kern="1200" dirty="0">
                <a:latin typeface="+mn-lt"/>
                <a:ea typeface="+mn-ea"/>
                <a:cs typeface="+mn-cs"/>
              </a:rPr>
              <a:t>and heat </a:t>
            </a:r>
            <a:r>
              <a:rPr lang="en-US" sz="1900" i="1" kern="1200" dirty="0">
                <a:latin typeface="+mn-lt"/>
                <a:ea typeface="+mn-ea"/>
                <a:cs typeface="+mn-cs"/>
              </a:rPr>
              <a:t>(thermal)</a:t>
            </a:r>
            <a:r>
              <a:rPr lang="en-US" sz="1900" kern="1200" dirty="0">
                <a:latin typeface="+mn-lt"/>
                <a:ea typeface="+mn-ea"/>
                <a:cs typeface="+mn-cs"/>
              </a:rPr>
              <a:t>. </a:t>
            </a:r>
          </a:p>
          <a:p>
            <a:pPr>
              <a:spcBef>
                <a:spcPts val="1000"/>
              </a:spcBef>
              <a:spcAft>
                <a:spcPts val="1600"/>
              </a:spcAft>
              <a:buClr>
                <a:srgbClr val="00B0F0"/>
              </a:buClr>
            </a:pPr>
            <a:r>
              <a:rPr lang="en-US" sz="1900" kern="1200" dirty="0">
                <a:latin typeface="+mn-lt"/>
                <a:ea typeface="+mn-ea"/>
                <a:cs typeface="+mn-cs"/>
              </a:rPr>
              <a:t>Depending on the temperature of the hydrothermal resource, the heat energy can either be used for making electricity or for heating.</a:t>
            </a:r>
          </a:p>
        </p:txBody>
      </p:sp>
      <p:sp>
        <p:nvSpPr>
          <p:cNvPr id="10" name="Footer Placeholder 37">
            <a:extLst>
              <a:ext uri="{FF2B5EF4-FFF2-40B4-BE49-F238E27FC236}">
                <a16:creationId xmlns:a16="http://schemas.microsoft.com/office/drawing/2014/main" id="{6D83751B-709E-41A7-A5D9-B37C39E421A3}"/>
              </a:ext>
            </a:extLst>
          </p:cNvPr>
          <p:cNvSpPr txBox="1">
            <a:spLocks/>
          </p:cNvSpPr>
          <p:nvPr/>
        </p:nvSpPr>
        <p:spPr>
          <a:xfrm>
            <a:off x="1354668" y="6526060"/>
            <a:ext cx="2999146" cy="254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Exploring Geothermal 2020 ©The NEED Project  </a:t>
            </a:r>
          </a:p>
        </p:txBody>
      </p:sp>
    </p:spTree>
    <p:extLst>
      <p:ext uri="{BB962C8B-B14F-4D97-AF65-F5344CB8AC3E}">
        <p14:creationId xmlns:p14="http://schemas.microsoft.com/office/powerpoint/2010/main" val="348984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8CA2-CAB5-49AF-A09B-2A602854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58" y="402703"/>
            <a:ext cx="10515600" cy="910519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Low Temperature Resources: Heating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C3B2D6-BDE5-49DB-A877-E44D95C6E8DF}"/>
              </a:ext>
            </a:extLst>
          </p:cNvPr>
          <p:cNvSpPr/>
          <p:nvPr/>
        </p:nvSpPr>
        <p:spPr>
          <a:xfrm>
            <a:off x="625258" y="1727673"/>
            <a:ext cx="6096000" cy="312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4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This low temperature geothermal energy is used for heating homes and buildings, growing crops, and drying lumber, fruits, and vegetables.</a:t>
            </a:r>
          </a:p>
          <a:p>
            <a:pPr marL="285750" indent="-285750">
              <a:spcAft>
                <a:spcPts val="14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In the U.S., geothermal heat pumps are used to heat and cool homes and public buildings. </a:t>
            </a:r>
          </a:p>
          <a:p>
            <a:pPr marL="285750" indent="-285750">
              <a:spcAft>
                <a:spcPts val="14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Each year about 50,000 </a:t>
            </a:r>
            <a:r>
              <a:rPr lang="en-US" dirty="0" err="1"/>
              <a:t>geoexchange</a:t>
            </a:r>
            <a:r>
              <a:rPr lang="en-US" dirty="0"/>
              <a:t> systems are installed in the U.S. </a:t>
            </a:r>
          </a:p>
          <a:p>
            <a:pPr marL="285750" indent="-285750">
              <a:spcAft>
                <a:spcPts val="14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Almost 90 percent of the homes and businesses in Iceland use geothermal energy for space heating.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B5181-A0E0-4150-9AAC-D59232A14125}"/>
              </a:ext>
            </a:extLst>
          </p:cNvPr>
          <p:cNvSpPr txBox="1"/>
          <p:nvPr/>
        </p:nvSpPr>
        <p:spPr>
          <a:xfrm>
            <a:off x="625258" y="1128556"/>
            <a:ext cx="231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Pro-Regular"/>
              </a:rPr>
              <a:t>(50-300°F, 10-150°C)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9F7EFF-F1D7-4A37-9178-8A2AF1EB7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18" y="1823286"/>
            <a:ext cx="4777606" cy="3575432"/>
          </a:xfrm>
          <a:prstGeom prst="rect">
            <a:avLst/>
          </a:prstGeom>
        </p:spPr>
      </p:pic>
      <p:sp>
        <p:nvSpPr>
          <p:cNvPr id="7" name="Footer Placeholder 37">
            <a:extLst>
              <a:ext uri="{FF2B5EF4-FFF2-40B4-BE49-F238E27FC236}">
                <a16:creationId xmlns:a16="http://schemas.microsoft.com/office/drawing/2014/main" id="{1F2D589B-5420-41F6-B446-531A559ACB61}"/>
              </a:ext>
            </a:extLst>
          </p:cNvPr>
          <p:cNvSpPr txBox="1">
            <a:spLocks/>
          </p:cNvSpPr>
          <p:nvPr/>
        </p:nvSpPr>
        <p:spPr>
          <a:xfrm>
            <a:off x="1354668" y="6526060"/>
            <a:ext cx="2999146" cy="254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Exploring Geothermal 2020 ©The NEED Project  </a:t>
            </a:r>
          </a:p>
        </p:txBody>
      </p:sp>
    </p:spTree>
    <p:extLst>
      <p:ext uri="{BB962C8B-B14F-4D97-AF65-F5344CB8AC3E}">
        <p14:creationId xmlns:p14="http://schemas.microsoft.com/office/powerpoint/2010/main" val="302422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8CA2-CAB5-49AF-A09B-2A602854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58" y="402703"/>
            <a:ext cx="10515600" cy="910519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High Temperature Resources: Electricity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4A22F3-C460-4C0E-A97B-644F8B5A6687}"/>
              </a:ext>
            </a:extLst>
          </p:cNvPr>
          <p:cNvSpPr/>
          <p:nvPr/>
        </p:nvSpPr>
        <p:spPr>
          <a:xfrm>
            <a:off x="625258" y="12349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MyriadPro-Regular"/>
              </a:rPr>
              <a:t>(250-700°F, 150-370°C)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E1DB21-C8A3-4EED-AF68-1A19A9F44096}"/>
              </a:ext>
            </a:extLst>
          </p:cNvPr>
          <p:cNvSpPr/>
          <p:nvPr/>
        </p:nvSpPr>
        <p:spPr>
          <a:xfrm>
            <a:off x="625258" y="1883581"/>
            <a:ext cx="6255706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4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Hydrothermal resources at high temperatures can be used to make electricity.</a:t>
            </a:r>
          </a:p>
          <a:p>
            <a:pPr marL="285750" indent="-285750">
              <a:spcAft>
                <a:spcPts val="14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These high-temperature resources may come from either dry steam wells</a:t>
            </a:r>
            <a:r>
              <a:rPr lang="en-US" sz="1900" b="1" dirty="0"/>
              <a:t> </a:t>
            </a:r>
            <a:r>
              <a:rPr lang="en-US" sz="1900" dirty="0"/>
              <a:t>or hot water wells. Geothermal wells are one to two miles deep.</a:t>
            </a:r>
          </a:p>
          <a:p>
            <a:pPr marL="742950" lvl="1" indent="-28575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1600" b="1" dirty="0"/>
              <a:t>Dry steam plant</a:t>
            </a:r>
            <a:r>
              <a:rPr lang="en-US" sz="1600" dirty="0"/>
              <a:t>: the steam from the geothermal reservoir is piped directly from a well to a turbine generator to make electricity.</a:t>
            </a:r>
          </a:p>
          <a:p>
            <a:pPr marL="742950" lvl="1" indent="-28575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1600" b="1" dirty="0"/>
              <a:t>Hot water plant</a:t>
            </a:r>
            <a:r>
              <a:rPr lang="en-US" sz="1600" dirty="0"/>
              <a:t>: some of the hot water is turned into steam. The steam powers a turbine generator just like a dry steam plant. When the steam cools, it condenses to water and is injected back into the ground to be used over and over again.</a:t>
            </a:r>
          </a:p>
        </p:txBody>
      </p:sp>
      <p:pic>
        <p:nvPicPr>
          <p:cNvPr id="7" name="Picture 6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31BE8D4E-6D6D-4744-916F-33CC154A4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59" y="1582688"/>
            <a:ext cx="3854675" cy="4872609"/>
          </a:xfrm>
          <a:prstGeom prst="rect">
            <a:avLst/>
          </a:prstGeom>
        </p:spPr>
      </p:pic>
      <p:sp>
        <p:nvSpPr>
          <p:cNvPr id="9" name="Footer Placeholder 37">
            <a:extLst>
              <a:ext uri="{FF2B5EF4-FFF2-40B4-BE49-F238E27FC236}">
                <a16:creationId xmlns:a16="http://schemas.microsoft.com/office/drawing/2014/main" id="{53C5A31C-A8C4-48B2-AEE1-616A16206AD5}"/>
              </a:ext>
            </a:extLst>
          </p:cNvPr>
          <p:cNvSpPr txBox="1">
            <a:spLocks/>
          </p:cNvSpPr>
          <p:nvPr/>
        </p:nvSpPr>
        <p:spPr>
          <a:xfrm>
            <a:off x="1354668" y="6526060"/>
            <a:ext cx="2999146" cy="254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Exploring Geothermal 2020 ©The NEED Project  </a:t>
            </a:r>
          </a:p>
        </p:txBody>
      </p:sp>
    </p:spTree>
    <p:extLst>
      <p:ext uri="{BB962C8B-B14F-4D97-AF65-F5344CB8AC3E}">
        <p14:creationId xmlns:p14="http://schemas.microsoft.com/office/powerpoint/2010/main" val="392526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665BB-6805-4592-8B24-3C697BAF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685800"/>
            <a:ext cx="7930193" cy="830788"/>
          </a:xfrm>
        </p:spPr>
        <p:txBody>
          <a:bodyPr>
            <a:normAutofit fontScale="90000"/>
          </a:bodyPr>
          <a:lstStyle/>
          <a:p>
            <a:r>
              <a:rPr lang="en-US" dirty="0"/>
              <a:t>Geothermal Electricity Generation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760AA7-9F4D-4415-A491-289BD372A805}"/>
              </a:ext>
            </a:extLst>
          </p:cNvPr>
          <p:cNvSpPr/>
          <p:nvPr/>
        </p:nvSpPr>
        <p:spPr>
          <a:xfrm>
            <a:off x="825500" y="1764124"/>
            <a:ext cx="6096000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United States leads the world in the amount of electricity generated with geothermal energy.</a:t>
            </a:r>
          </a:p>
          <a:p>
            <a:pPr marL="342900" indent="-342900"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Today, geothermal produces almost 16 billion kilowatt-hours, or less than one percent of the electricity produced in the United States.</a:t>
            </a:r>
          </a:p>
          <a:p>
            <a:pPr marL="342900" indent="-342900"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 2015, 22 countries (including the U.S.), generated a total of about 76 billion kWh of electricity from geothermal energy. </a:t>
            </a:r>
          </a:p>
          <a:p>
            <a:pPr marL="342900" indent="-342900"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Geothermal energy is cheap—once a new power plant is built, it can make electricity for less cost than a coal or natural gas plant </a:t>
            </a:r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28A3C6-E8EE-497B-A41A-64BAFA4AB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98" y="1674417"/>
            <a:ext cx="4453506" cy="4654227"/>
          </a:xfrm>
          <a:prstGeom prst="rect">
            <a:avLst/>
          </a:prstGeom>
        </p:spPr>
      </p:pic>
      <p:sp>
        <p:nvSpPr>
          <p:cNvPr id="6" name="Footer Placeholder 37">
            <a:extLst>
              <a:ext uri="{FF2B5EF4-FFF2-40B4-BE49-F238E27FC236}">
                <a16:creationId xmlns:a16="http://schemas.microsoft.com/office/drawing/2014/main" id="{F7E163CF-D9C8-4A58-B21F-A8A11CB8D927}"/>
              </a:ext>
            </a:extLst>
          </p:cNvPr>
          <p:cNvSpPr txBox="1">
            <a:spLocks/>
          </p:cNvSpPr>
          <p:nvPr/>
        </p:nvSpPr>
        <p:spPr>
          <a:xfrm>
            <a:off x="1354668" y="6526060"/>
            <a:ext cx="2999146" cy="254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Exploring Geothermal 2020 ©The NEED Project  </a:t>
            </a:r>
          </a:p>
        </p:txBody>
      </p:sp>
    </p:spTree>
    <p:extLst>
      <p:ext uri="{BB962C8B-B14F-4D97-AF65-F5344CB8AC3E}">
        <p14:creationId xmlns:p14="http://schemas.microsoft.com/office/powerpoint/2010/main" val="93908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665BB-6805-4592-8B24-3C697BAF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65" y="673274"/>
            <a:ext cx="7804933" cy="830788"/>
          </a:xfrm>
        </p:spPr>
        <p:txBody>
          <a:bodyPr>
            <a:normAutofit fontScale="90000"/>
          </a:bodyPr>
          <a:lstStyle/>
          <a:p>
            <a:r>
              <a:rPr lang="en-US" dirty="0"/>
              <a:t>Geothermal and the Environment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C8075-DB9D-409F-B033-9562609EF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980" y="1866378"/>
            <a:ext cx="3898547" cy="2603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C9AE5-7596-4A77-B9B0-E85C611B292F}"/>
              </a:ext>
            </a:extLst>
          </p:cNvPr>
          <p:cNvSpPr txBox="1"/>
          <p:nvPr/>
        </p:nvSpPr>
        <p:spPr>
          <a:xfrm>
            <a:off x="7421481" y="4470313"/>
            <a:ext cx="4059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Geothermal power plant emitting steam. The steam is turned into water and put back into the Earth.  </a:t>
            </a:r>
          </a:p>
          <a:p>
            <a:r>
              <a:rPr lang="en-US" sz="1100" i="1" dirty="0"/>
              <a:t>Image source EIA: Stock photography (copyrighted)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E7CF5-93CF-410D-9469-79B42D7A04BE}"/>
              </a:ext>
            </a:extLst>
          </p:cNvPr>
          <p:cNvSpPr/>
          <p:nvPr/>
        </p:nvSpPr>
        <p:spPr>
          <a:xfrm>
            <a:off x="791473" y="1688822"/>
            <a:ext cx="6096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MyriadPro-Regular"/>
              </a:rPr>
              <a:t>Geothermal energy does little damage to the environment.</a:t>
            </a:r>
          </a:p>
          <a:p>
            <a:pPr marL="285750" indent="-285750"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Geothermal power plants are clean. They </a:t>
            </a:r>
            <a:r>
              <a:rPr lang="en-US" sz="1900" dirty="0">
                <a:latin typeface="MyriadPro-Regular"/>
              </a:rPr>
              <a:t>produce almost no emissions because they do not burn a fossil fuel like coal, gas, or oil to generate electricity and they don’t have to transport fuel, like most power plants.</a:t>
            </a:r>
          </a:p>
          <a:p>
            <a:pPr marL="285750" indent="-285750"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Geothermal power plants are compatible with many environments. They have been built in deserts, in the middle of crops, and in mountain forests. </a:t>
            </a:r>
          </a:p>
          <a:p>
            <a:pPr marL="285750" indent="-285750"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Geothermal features in national parks are protected by law.</a:t>
            </a:r>
          </a:p>
        </p:txBody>
      </p:sp>
      <p:sp>
        <p:nvSpPr>
          <p:cNvPr id="7" name="Footer Placeholder 37">
            <a:extLst>
              <a:ext uri="{FF2B5EF4-FFF2-40B4-BE49-F238E27FC236}">
                <a16:creationId xmlns:a16="http://schemas.microsoft.com/office/drawing/2014/main" id="{5B4DB9A3-D9F3-45D0-A71C-A26860DC4085}"/>
              </a:ext>
            </a:extLst>
          </p:cNvPr>
          <p:cNvSpPr txBox="1">
            <a:spLocks/>
          </p:cNvSpPr>
          <p:nvPr/>
        </p:nvSpPr>
        <p:spPr>
          <a:xfrm>
            <a:off x="1354668" y="6526060"/>
            <a:ext cx="2999146" cy="254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Exploring Geothermal 2020 ©The NEED Project  </a:t>
            </a:r>
          </a:p>
        </p:txBody>
      </p:sp>
    </p:spTree>
    <p:extLst>
      <p:ext uri="{BB962C8B-B14F-4D97-AF65-F5344CB8AC3E}">
        <p14:creationId xmlns:p14="http://schemas.microsoft.com/office/powerpoint/2010/main" val="1366142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2017.pptx" id="{8CE685BC-EAD4-4B04-AD34-D12CC5CB9C7E}" vid="{9D789DC2-756E-4482-B117-D6B6D7DBF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1060</Words>
  <Application>Microsoft Office PowerPoint</Application>
  <PresentationFormat>Widescreen</PresentationFormat>
  <Paragraphs>79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MyriadPro-Regular</vt:lpstr>
      <vt:lpstr>Wingdings</vt:lpstr>
      <vt:lpstr>Office Theme</vt:lpstr>
      <vt:lpstr>Exploring Geothermal</vt:lpstr>
      <vt:lpstr>What is Geothermal</vt:lpstr>
      <vt:lpstr>History of Geothermal</vt:lpstr>
      <vt:lpstr>Where is Geothermal Energy Found?</vt:lpstr>
      <vt:lpstr>Hydrothermal Resources</vt:lpstr>
      <vt:lpstr>Low Temperature Resources: Heating</vt:lpstr>
      <vt:lpstr>High Temperature Resources: Electricity</vt:lpstr>
      <vt:lpstr>Geothermal Electricity Generation</vt:lpstr>
      <vt:lpstr>Geothermal and the Environment</vt:lpstr>
      <vt:lpstr>For More Information</vt:lpstr>
      <vt:lpstr>NEED IS SOCIAL!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Geothermal</dc:title>
  <dc:creator>Kimberly Swan</dc:creator>
  <cp:lastModifiedBy>Kimberly Swan</cp:lastModifiedBy>
  <cp:revision>6</cp:revision>
  <dcterms:created xsi:type="dcterms:W3CDTF">2020-05-19T21:28:21Z</dcterms:created>
  <dcterms:modified xsi:type="dcterms:W3CDTF">2020-05-20T00:32:06Z</dcterms:modified>
</cp:coreProperties>
</file>