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2" r:id="rId3"/>
    <p:sldId id="263" r:id="rId4"/>
    <p:sldId id="258" r:id="rId5"/>
    <p:sldId id="261" r:id="rId6"/>
    <p:sldId id="257" r:id="rId7"/>
    <p:sldId id="264" r:id="rId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18" autoAdjust="0"/>
  </p:normalViewPr>
  <p:slideViewPr>
    <p:cSldViewPr>
      <p:cViewPr>
        <p:scale>
          <a:sx n="59" d="100"/>
          <a:sy n="59" d="100"/>
        </p:scale>
        <p:origin x="-183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B6F76C89-721A-454D-A2AB-EBEBA2206AD2}" type="datetimeFigureOut">
              <a:rPr lang="en-US" smtClean="0"/>
              <a:t>5/22/2015</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09F787E7-982E-4A70-86FB-3202055DB0CC}" type="slidenum">
              <a:rPr lang="en-US" smtClean="0"/>
              <a:t>‹#›</a:t>
            </a:fld>
            <a:endParaRPr lang="en-US"/>
          </a:p>
        </p:txBody>
      </p:sp>
    </p:spTree>
    <p:extLst>
      <p:ext uri="{BB962C8B-B14F-4D97-AF65-F5344CB8AC3E}">
        <p14:creationId xmlns:p14="http://schemas.microsoft.com/office/powerpoint/2010/main" val="412879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F05C84C6-FDD9-4666-B788-FBBA88606CF5}" type="datetimeFigureOut">
              <a:rPr lang="en-US" smtClean="0"/>
              <a:pPr/>
              <a:t>5/22/2015</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037A2FA6-590D-43AD-9829-EE12F6D2AF4C}" type="slidenum">
              <a:rPr lang="en-US" smtClean="0"/>
              <a:pPr/>
              <a:t>‹#›</a:t>
            </a:fld>
            <a:endParaRPr lang="en-US"/>
          </a:p>
        </p:txBody>
      </p:sp>
    </p:spTree>
    <p:extLst>
      <p:ext uri="{BB962C8B-B14F-4D97-AF65-F5344CB8AC3E}">
        <p14:creationId xmlns:p14="http://schemas.microsoft.com/office/powerpoint/2010/main" val="420591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defTabSz="924916">
              <a:spcBef>
                <a:spcPct val="0"/>
              </a:spcBef>
              <a:defRPr/>
            </a:pPr>
            <a:r>
              <a:rPr lang="en-US" dirty="0"/>
              <a:t>Energy is the ability to do work or cause change.  Energy produces warmth, light, sound, movement, and growth.  Energy powers technology.  </a:t>
            </a:r>
          </a:p>
          <a:p>
            <a:pPr>
              <a:spcBef>
                <a:spcPct val="0"/>
              </a:spcBef>
            </a:pPr>
            <a:endParaRPr lang="en-US" dirty="0" smtClean="0">
              <a:latin typeface="Times New Roman" pitchFamily="18" charset="0"/>
              <a:ea typeface="ＭＳ Ｐゴシック" pitchFamily="34" charset="-128"/>
            </a:endParaRPr>
          </a:p>
          <a:p>
            <a:pPr>
              <a:spcBef>
                <a:spcPct val="0"/>
              </a:spcBef>
            </a:pPr>
            <a:r>
              <a:rPr lang="en-US" dirty="0" smtClean="0">
                <a:latin typeface="Times New Roman" pitchFamily="18" charset="0"/>
                <a:ea typeface="ＭＳ Ｐゴシック" pitchFamily="34" charset="-128"/>
              </a:rPr>
              <a:t>Go</a:t>
            </a:r>
            <a:r>
              <a:rPr lang="en-US" baseline="0" dirty="0" smtClean="0">
                <a:latin typeface="Times New Roman" pitchFamily="18" charset="0"/>
                <a:ea typeface="ＭＳ Ｐゴシック" pitchFamily="34" charset="-128"/>
              </a:rPr>
              <a:t> over the definition of energy.  Have students apply this information to the next slide – where we get our energy.</a:t>
            </a:r>
            <a:endParaRPr lang="en-US" dirty="0" smtClean="0">
              <a:latin typeface="Times New Roman" pitchFamily="18" charset="0"/>
              <a:ea typeface="ＭＳ Ｐゴシック" pitchFamily="34" charset="-128"/>
            </a:endParaRP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0E5DC4E0-CB46-4B82-90AB-6789B0D13FC5}" type="slidenum">
              <a:rPr lang="en-US">
                <a:latin typeface="Times New Roman" pitchFamily="18" charset="0"/>
                <a:ea typeface="ＭＳ Ｐゴシック" pitchFamily="34" charset="-128"/>
              </a:rPr>
              <a:pPr eaLnBrk="0" fontAlgn="base" hangingPunct="0">
                <a:spcBef>
                  <a:spcPct val="0"/>
                </a:spcBef>
                <a:spcAft>
                  <a:spcPct val="0"/>
                </a:spcAft>
              </a:pPr>
              <a:t>2</a:t>
            </a:fld>
            <a:endParaRPr lang="en-US">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916">
              <a:defRPr/>
            </a:pPr>
            <a:r>
              <a:rPr lang="en-US" dirty="0"/>
              <a:t>Energy consumption is how much energy we consume or use.  Turn to your neighbor and brainstorm the number of ways you have used energy since leaving your home this morning.  Where do you get your energy to move, make noise, think, and grow?  Yes, the food you eat is your fuel. The food you eat got its fuel from the sun. The sun is a key factor in photosynthesis, and in the creation of many of our energy sources. Where do we get the energy to power the lights in this room, however? There are many sources of energy, and of electricity.  Today we will talk about those sources and how they are used in the United States.</a:t>
            </a:r>
          </a:p>
          <a:p>
            <a:endParaRPr lang="en-US" dirty="0"/>
          </a:p>
        </p:txBody>
      </p:sp>
      <p:sp>
        <p:nvSpPr>
          <p:cNvPr id="4" name="Slide Number Placeholder 3"/>
          <p:cNvSpPr>
            <a:spLocks noGrp="1"/>
          </p:cNvSpPr>
          <p:nvPr>
            <p:ph type="sldNum" sz="quarter" idx="10"/>
          </p:nvPr>
        </p:nvSpPr>
        <p:spPr/>
        <p:txBody>
          <a:bodyPr/>
          <a:lstStyle/>
          <a:p>
            <a:fld id="{037A2FA6-590D-43AD-9829-EE12F6D2AF4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where</a:t>
            </a:r>
            <a:r>
              <a:rPr lang="en-US" baseline="0" dirty="0" smtClean="0"/>
              <a:t> do we get the energy to heat our homes, manufacture goods, and drive our cars?  There are many energy sources. Nonrenewable energy source supplies are limited, and people can’t make more in a short time. Renewable energy sources are ones that there is a continual supply of, and are not in danger of depleting the supply.  Why do you think Petroleum is our number one source of energy?  It is a very valuable transportation fuel.  Take a minute to write down the sources and their energy consumption percentages.</a:t>
            </a:r>
            <a:endParaRPr lang="en-US" dirty="0"/>
          </a:p>
        </p:txBody>
      </p:sp>
      <p:sp>
        <p:nvSpPr>
          <p:cNvPr id="4" name="Slide Number Placeholder 3"/>
          <p:cNvSpPr>
            <a:spLocks noGrp="1"/>
          </p:cNvSpPr>
          <p:nvPr>
            <p:ph type="sldNum" sz="quarter" idx="10"/>
          </p:nvPr>
        </p:nvSpPr>
        <p:spPr/>
        <p:txBody>
          <a:bodyPr/>
          <a:lstStyle/>
          <a:p>
            <a:fld id="{037A2FA6-590D-43AD-9829-EE12F6D2AF4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4.6% of the</a:t>
            </a:r>
            <a:r>
              <a:rPr lang="en-US" baseline="0" dirty="0" smtClean="0"/>
              <a:t> World Population, yet consume 21% of the energy. </a:t>
            </a:r>
          </a:p>
          <a:p>
            <a:endParaRPr lang="en-US" baseline="0" dirty="0" smtClean="0"/>
          </a:p>
          <a:p>
            <a:r>
              <a:rPr lang="en-US" baseline="0" dirty="0" smtClean="0"/>
              <a:t>What factors do you think contribute to this difference? (rich country, many cars, lots of technology and items that use electricity, areas that use a lot of heat and areas that use a lot of air conditioning…)  </a:t>
            </a:r>
          </a:p>
          <a:p>
            <a:endParaRPr lang="en-US" baseline="0" dirty="0" smtClean="0"/>
          </a:p>
          <a:p>
            <a:r>
              <a:rPr lang="en-US" baseline="0" dirty="0" smtClean="0"/>
              <a:t>What are some things we can do to balance out our energy use? (use more efficient appliances, use more efficient cars, use alternative fuel sources, buy renewable energy, reduce, reuse, recycle, repair, walk instead of drive, carpool, buy Energy Star appliances)</a:t>
            </a:r>
            <a:endParaRPr lang="en-US" dirty="0"/>
          </a:p>
        </p:txBody>
      </p:sp>
      <p:sp>
        <p:nvSpPr>
          <p:cNvPr id="4" name="Slide Number Placeholder 3"/>
          <p:cNvSpPr>
            <a:spLocks noGrp="1"/>
          </p:cNvSpPr>
          <p:nvPr>
            <p:ph type="sldNum" sz="quarter" idx="10"/>
          </p:nvPr>
        </p:nvSpPr>
        <p:spPr/>
        <p:txBody>
          <a:bodyPr/>
          <a:lstStyle/>
          <a:p>
            <a:fld id="{037A2FA6-590D-43AD-9829-EE12F6D2AF4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a typical home, almost half of the energy used is for heating and cooling.  How could location play a factor in changing these numbers?  Would coastal California have the same heating/cooling percentages as Vermont?  What could you do to help reduce some of these costs?</a:t>
            </a:r>
          </a:p>
        </p:txBody>
      </p:sp>
      <p:sp>
        <p:nvSpPr>
          <p:cNvPr id="4" name="Slide Number Placeholder 3"/>
          <p:cNvSpPr>
            <a:spLocks noGrp="1"/>
          </p:cNvSpPr>
          <p:nvPr>
            <p:ph type="sldNum" sz="quarter" idx="10"/>
          </p:nvPr>
        </p:nvSpPr>
        <p:spPr/>
        <p:txBody>
          <a:bodyPr/>
          <a:lstStyle/>
          <a:p>
            <a:fld id="{037A2FA6-590D-43AD-9829-EE12F6D2AF4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ED9B7-6F37-4BE9-B3B9-9CA759D0C44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ED9B7-6F37-4BE9-B3B9-9CA759D0C44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ED9B7-6F37-4BE9-B3B9-9CA759D0C44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ED9B7-6F37-4BE9-B3B9-9CA759D0C44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ED9B7-6F37-4BE9-B3B9-9CA759D0C44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ED9B7-6F37-4BE9-B3B9-9CA759D0C44A}"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ED9B7-6F37-4BE9-B3B9-9CA759D0C44A}" type="datetimeFigureOut">
              <a:rPr lang="en-US" smtClean="0"/>
              <a:pPr/>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ED9B7-6F37-4BE9-B3B9-9CA759D0C44A}" type="datetimeFigureOut">
              <a:rPr lang="en-US" smtClean="0"/>
              <a:pPr/>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ED9B7-6F37-4BE9-B3B9-9CA759D0C44A}" type="datetimeFigureOut">
              <a:rPr lang="en-US" smtClean="0"/>
              <a:pPr/>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ED9B7-6F37-4BE9-B3B9-9CA759D0C44A}"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ED9B7-6F37-4BE9-B3B9-9CA759D0C44A}"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957DF-5665-4D31-BEEE-214F1886D5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ED9B7-6F37-4BE9-B3B9-9CA759D0C44A}" type="datetimeFigureOut">
              <a:rPr lang="en-US" smtClean="0"/>
              <a:pPr/>
              <a:t>5/22/2015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957DF-5665-4D31-BEEE-214F1886D5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101</a:t>
            </a:r>
            <a:endParaRPr lang="en-US" dirty="0"/>
          </a:p>
        </p:txBody>
      </p:sp>
      <p:sp>
        <p:nvSpPr>
          <p:cNvPr id="3" name="Subtitle 2"/>
          <p:cNvSpPr>
            <a:spLocks noGrp="1"/>
          </p:cNvSpPr>
          <p:nvPr>
            <p:ph type="subTitle" idx="1"/>
          </p:nvPr>
        </p:nvSpPr>
        <p:spPr/>
        <p:txBody>
          <a:bodyPr/>
          <a:lstStyle/>
          <a:p>
            <a:r>
              <a:rPr lang="en-US" dirty="0" smtClean="0"/>
              <a:t>An Introduction to Energy and Energy 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057400"/>
            <a:ext cx="5562600" cy="2492375"/>
          </a:xfrm>
          <a:prstGeom prst="rect">
            <a:avLst/>
          </a:prstGeom>
          <a:noFill/>
          <a:ln w="9525">
            <a:noFill/>
            <a:miter lim="800000"/>
            <a:headEnd/>
            <a:tailEnd/>
          </a:ln>
        </p:spPr>
        <p:txBody>
          <a:bodyPr>
            <a:spAutoFit/>
          </a:bodyPr>
          <a:lstStyle/>
          <a:p>
            <a:pPr algn="ctr" eaLnBrk="0" hangingPunct="0"/>
            <a:endParaRPr lang="en-US" sz="3200">
              <a:solidFill>
                <a:srgbClr val="800080"/>
              </a:solidFill>
              <a:latin typeface="Capitals"/>
            </a:endParaRPr>
          </a:p>
          <a:p>
            <a:pPr algn="ctr" eaLnBrk="0" hangingPunct="0"/>
            <a:endParaRPr lang="en-US" sz="4400">
              <a:solidFill>
                <a:srgbClr val="800080"/>
              </a:solidFill>
              <a:latin typeface="Capitals"/>
            </a:endParaRPr>
          </a:p>
          <a:p>
            <a:pPr algn="ctr" eaLnBrk="0" hangingPunct="0"/>
            <a:endParaRPr lang="en-US" sz="4400">
              <a:solidFill>
                <a:srgbClr val="800080"/>
              </a:solidFill>
              <a:latin typeface="Capitals"/>
            </a:endParaRPr>
          </a:p>
          <a:p>
            <a:pPr algn="ctr" eaLnBrk="0" hangingPunct="0"/>
            <a:endParaRPr lang="en-US" sz="3600">
              <a:solidFill>
                <a:schemeClr val="tx2"/>
              </a:solidFill>
              <a:latin typeface="Geneva"/>
            </a:endParaRPr>
          </a:p>
        </p:txBody>
      </p:sp>
      <p:sp>
        <p:nvSpPr>
          <p:cNvPr id="13315" name="Rectangle 6"/>
          <p:cNvSpPr>
            <a:spLocks noChangeArrowheads="1"/>
          </p:cNvSpPr>
          <p:nvPr/>
        </p:nvSpPr>
        <p:spPr bwMode="auto">
          <a:xfrm>
            <a:off x="838200" y="2362200"/>
            <a:ext cx="4572000" cy="3540125"/>
          </a:xfrm>
          <a:prstGeom prst="rect">
            <a:avLst/>
          </a:prstGeom>
          <a:noFill/>
          <a:ln w="9525">
            <a:noFill/>
            <a:miter lim="800000"/>
            <a:headEnd/>
            <a:tailEnd/>
          </a:ln>
        </p:spPr>
        <p:txBody>
          <a:bodyPr>
            <a:spAutoFit/>
          </a:bodyPr>
          <a:lstStyle/>
          <a:p>
            <a:pPr marL="457200" indent="-457200">
              <a:buFont typeface="Arial" pitchFamily="34" charset="0"/>
              <a:buChar char="•"/>
            </a:pPr>
            <a:r>
              <a:rPr lang="en-US" sz="2800">
                <a:latin typeface="Franklin Gothic Book" pitchFamily="34" charset="0"/>
              </a:rPr>
              <a:t>Ability to do work or cause change</a:t>
            </a:r>
          </a:p>
          <a:p>
            <a:pPr marL="457200" indent="-457200">
              <a:buFont typeface="Arial" pitchFamily="34" charset="0"/>
              <a:buChar char="•"/>
            </a:pPr>
            <a:r>
              <a:rPr lang="en-US" sz="2800">
                <a:latin typeface="Franklin Gothic Book" pitchFamily="34" charset="0"/>
              </a:rPr>
              <a:t>Produces Warmth</a:t>
            </a:r>
          </a:p>
          <a:p>
            <a:pPr marL="457200" indent="-457200">
              <a:buFont typeface="Arial" pitchFamily="34" charset="0"/>
              <a:buChar char="•"/>
            </a:pPr>
            <a:r>
              <a:rPr lang="en-US" sz="2800">
                <a:latin typeface="Franklin Gothic Book" pitchFamily="34" charset="0"/>
              </a:rPr>
              <a:t>Produces Light</a:t>
            </a:r>
          </a:p>
          <a:p>
            <a:pPr marL="457200" indent="-457200">
              <a:buFont typeface="Arial" pitchFamily="34" charset="0"/>
              <a:buChar char="•"/>
            </a:pPr>
            <a:r>
              <a:rPr lang="en-US" sz="2800">
                <a:latin typeface="Franklin Gothic Book" pitchFamily="34" charset="0"/>
              </a:rPr>
              <a:t>Produces Sound</a:t>
            </a:r>
          </a:p>
          <a:p>
            <a:pPr marL="457200" indent="-457200">
              <a:buFont typeface="Arial" pitchFamily="34" charset="0"/>
              <a:buChar char="•"/>
            </a:pPr>
            <a:r>
              <a:rPr lang="en-US" sz="2800">
                <a:latin typeface="Franklin Gothic Book" pitchFamily="34" charset="0"/>
              </a:rPr>
              <a:t>Produces Movement</a:t>
            </a:r>
          </a:p>
          <a:p>
            <a:pPr marL="457200" indent="-457200">
              <a:buFont typeface="Arial" pitchFamily="34" charset="0"/>
              <a:buChar char="•"/>
            </a:pPr>
            <a:r>
              <a:rPr lang="en-US" sz="2800">
                <a:latin typeface="Franklin Gothic Book" pitchFamily="34" charset="0"/>
              </a:rPr>
              <a:t>Produces Growth</a:t>
            </a:r>
          </a:p>
          <a:p>
            <a:pPr marL="457200" indent="-457200">
              <a:buFont typeface="Arial" pitchFamily="34" charset="0"/>
              <a:buChar char="•"/>
            </a:pPr>
            <a:r>
              <a:rPr lang="en-US" sz="2800">
                <a:latin typeface="Franklin Gothic Book" pitchFamily="34" charset="0"/>
              </a:rPr>
              <a:t>Powers Technology</a:t>
            </a:r>
          </a:p>
        </p:txBody>
      </p:sp>
      <p:pic>
        <p:nvPicPr>
          <p:cNvPr id="13316" name="Picture 2" descr="http://farm3.static.flickr.com/2419/1579973848_ae36dd7e46.jpg?v=0"/>
          <p:cNvPicPr>
            <a:picLocks noChangeAspect="1" noChangeArrowheads="1"/>
          </p:cNvPicPr>
          <p:nvPr/>
        </p:nvPicPr>
        <p:blipFill>
          <a:blip r:embed="rId3" cstate="print"/>
          <a:srcRect/>
          <a:stretch>
            <a:fillRect/>
          </a:stretch>
        </p:blipFill>
        <p:spPr bwMode="auto">
          <a:xfrm>
            <a:off x="6019800" y="2438400"/>
            <a:ext cx="2724150" cy="3482975"/>
          </a:xfrm>
          <a:prstGeom prst="rect">
            <a:avLst/>
          </a:prstGeom>
          <a:noFill/>
          <a:ln w="9525">
            <a:noFill/>
            <a:miter lim="800000"/>
            <a:headEnd/>
            <a:tailEnd/>
          </a:ln>
        </p:spPr>
      </p:pic>
      <p:sp>
        <p:nvSpPr>
          <p:cNvPr id="7" name="Title 6"/>
          <p:cNvSpPr>
            <a:spLocks noGrp="1"/>
          </p:cNvSpPr>
          <p:nvPr>
            <p:ph type="title"/>
          </p:nvPr>
        </p:nvSpPr>
        <p:spPr/>
        <p:txBody>
          <a:bodyPr/>
          <a:lstStyle/>
          <a:p>
            <a:pPr fontAlgn="auto">
              <a:spcAft>
                <a:spcPts val="0"/>
              </a:spcAft>
              <a:defRPr/>
            </a:pPr>
            <a:r>
              <a:rPr lang="en-US" dirty="0" smtClean="0"/>
              <a:t>What is energy?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Where Do We Get Our Energy?</a:t>
            </a:r>
            <a:endParaRPr lang="en-US" dirty="0"/>
          </a:p>
        </p:txBody>
      </p:sp>
      <p:pic>
        <p:nvPicPr>
          <p:cNvPr id="11" name="Content Placeholder 10" descr="FoodChain-Ti.jpg"/>
          <p:cNvPicPr>
            <a:picLocks noGrp="1" noChangeAspect="1"/>
          </p:cNvPicPr>
          <p:nvPr>
            <p:ph idx="1"/>
          </p:nvPr>
        </p:nvPicPr>
        <p:blipFill>
          <a:blip r:embed="rId3" cstate="print"/>
          <a:stretch>
            <a:fillRect/>
          </a:stretch>
        </p:blipFill>
        <p:spPr>
          <a:xfrm>
            <a:off x="4470400" y="3821525"/>
            <a:ext cx="203200" cy="83312"/>
          </a:xfrm>
        </p:spPr>
      </p:pic>
      <p:pic>
        <p:nvPicPr>
          <p:cNvPr id="2" name="Picture 2" descr="G:\NEED\NEED Materials\Graphics\Graphics to web\FoodChain_elem20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372472"/>
            <a:ext cx="4191000" cy="4167052"/>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11" descr="Transporting-Wind-Electricity-S.jpg"/>
          <p:cNvPicPr>
            <a:picLocks noChangeAspect="1"/>
          </p:cNvPicPr>
          <p:nvPr/>
        </p:nvPicPr>
        <p:blipFill>
          <a:blip r:embed="rId5" cstate="print"/>
          <a:stretch>
            <a:fillRect/>
          </a:stretch>
        </p:blipFill>
        <p:spPr>
          <a:xfrm>
            <a:off x="3810000" y="4191000"/>
            <a:ext cx="4935537" cy="23685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descr="G:\NEED\NEED Materials\Graphics\2015-2016 Graphics to Web\US-Energy-Consumption-by-Source-2013_se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670" y="228600"/>
            <a:ext cx="6832130" cy="632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G:\NEED\NEED Materials\Graphics\Graphics to web\populationAndEnergyConsumption2013_se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33400"/>
            <a:ext cx="8686800" cy="56029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Energy Consumption</a:t>
            </a:r>
            <a:endParaRPr lang="en-US" dirty="0"/>
          </a:p>
        </p:txBody>
      </p:sp>
      <p:sp>
        <p:nvSpPr>
          <p:cNvPr id="3" name="Content Placeholder 2"/>
          <p:cNvSpPr>
            <a:spLocks noGrp="1"/>
          </p:cNvSpPr>
          <p:nvPr>
            <p:ph idx="1"/>
          </p:nvPr>
        </p:nvSpPr>
        <p:spPr/>
        <p:txBody>
          <a:bodyPr/>
          <a:lstStyle/>
          <a:p>
            <a:endParaRPr lang="en-US"/>
          </a:p>
        </p:txBody>
      </p:sp>
      <p:pic>
        <p:nvPicPr>
          <p:cNvPr id="4098" name="Picture 2" descr="G:\NEED\NEED Materials\Graphics\Graphics to web\HomeEnergyUsage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97197"/>
            <a:ext cx="8926223" cy="58132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Soon…</a:t>
            </a:r>
            <a:endParaRPr lang="en-US" dirty="0"/>
          </a:p>
        </p:txBody>
      </p:sp>
      <p:sp>
        <p:nvSpPr>
          <p:cNvPr id="3" name="Content Placeholder 2"/>
          <p:cNvSpPr>
            <a:spLocks noGrp="1"/>
          </p:cNvSpPr>
          <p:nvPr>
            <p:ph idx="1"/>
          </p:nvPr>
        </p:nvSpPr>
        <p:spPr>
          <a:xfrm>
            <a:off x="457200" y="1600200"/>
            <a:ext cx="8229600" cy="1523999"/>
          </a:xfrm>
        </p:spPr>
        <p:txBody>
          <a:bodyPr>
            <a:normAutofit lnSpcReduction="10000"/>
          </a:bodyPr>
          <a:lstStyle/>
          <a:p>
            <a:pPr>
              <a:buNone/>
            </a:pPr>
            <a:r>
              <a:rPr lang="en-US" dirty="0" smtClean="0"/>
              <a:t>You will be creating your own digital media presentations using graphics you find and graphics you create!</a:t>
            </a:r>
          </a:p>
          <a:p>
            <a:pPr>
              <a:buNone/>
            </a:pP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519</Words>
  <Application>Microsoft Office PowerPoint</Application>
  <PresentationFormat>On-screen Show (4:3)</PresentationFormat>
  <Paragraphs>32</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Energy 101</vt:lpstr>
      <vt:lpstr>What is energy?</vt:lpstr>
      <vt:lpstr>Where Do We Get Our Energy?</vt:lpstr>
      <vt:lpstr>PowerPoint Presentation</vt:lpstr>
      <vt:lpstr>PowerPoint Presentation</vt:lpstr>
      <vt:lpstr>Home Energy Consumption</vt:lpstr>
      <vt:lpstr>Coming Soon…</vt:lpstr>
    </vt:vector>
  </TitlesOfParts>
  <Company>NEED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 Constant</dc:creator>
  <cp:lastModifiedBy>Yvonne Cramer</cp:lastModifiedBy>
  <cp:revision>32</cp:revision>
  <cp:lastPrinted>2015-01-30T14:56:59Z</cp:lastPrinted>
  <dcterms:created xsi:type="dcterms:W3CDTF">2012-04-08T13:32:38Z</dcterms:created>
  <dcterms:modified xsi:type="dcterms:W3CDTF">2015-05-22T14:28:33Z</dcterms:modified>
</cp:coreProperties>
</file>