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9" r:id="rId2"/>
    <p:sldId id="340" r:id="rId3"/>
    <p:sldId id="341" r:id="rId4"/>
    <p:sldId id="342" r:id="rId5"/>
    <p:sldId id="343" r:id="rId6"/>
    <p:sldId id="344" r:id="rId7"/>
    <p:sldId id="345" r:id="rId8"/>
    <p:sldId id="346" r:id="rId9"/>
    <p:sldId id="347" r:id="rId10"/>
    <p:sldId id="34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55" autoAdjust="0"/>
  </p:normalViewPr>
  <p:slideViewPr>
    <p:cSldViewPr>
      <p:cViewPr>
        <p:scale>
          <a:sx n="80" d="100"/>
          <a:sy n="80" d="100"/>
        </p:scale>
        <p:origin x="1522" y="-1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7CECF-45F6-483A-B354-378D1D8863BB}" type="datetimeFigureOut">
              <a:rPr lang="en-US" smtClean="0"/>
              <a:t>4/12/2022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F51E4-9500-4F25-A558-7440F1F6DBD7}" type="slidenum">
              <a:rPr lang="en-US" smtClean="0"/>
              <a:t>‹#›</a:t>
            </a:fld>
            <a:endParaRPr lang="en-US"/>
          </a:p>
        </p:txBody>
      </p:sp>
    </p:spTree>
    <p:extLst>
      <p:ext uri="{BB962C8B-B14F-4D97-AF65-F5344CB8AC3E}">
        <p14:creationId xmlns:p14="http://schemas.microsoft.com/office/powerpoint/2010/main" val="166393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FD31CE-C749-42A5-ABC6-0CE8B3F64EEB}" type="slidenum">
              <a:rPr lang="en-US" altLang="en-US" smtClean="0">
                <a:ea typeface="MS PGothic" pitchFamily="34" charset="-128"/>
              </a:rPr>
              <a:pPr eaLnBrk="1" fontAlgn="base" hangingPunct="1">
                <a:spcBef>
                  <a:spcPct val="0"/>
                </a:spcBef>
                <a:spcAft>
                  <a:spcPct val="0"/>
                </a:spcAft>
              </a:pPr>
              <a:t>1</a:t>
            </a:fld>
            <a:endParaRPr lang="en-US" altLang="en-US">
              <a:ea typeface="MS PGothic" pitchFamily="34" charset="-128"/>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Times New Roman" pitchFamily="18" charset="0"/>
                <a:ea typeface="MS PGothic" pitchFamily="34" charset="-128"/>
              </a:rPr>
              <a:t>Explain that in order to learn more about the 10 sources of energy, we’re now going to do an activity called Energy Enigma. Give a brief overview of the game.</a:t>
            </a:r>
          </a:p>
        </p:txBody>
      </p:sp>
    </p:spTree>
    <p:extLst>
      <p:ext uri="{BB962C8B-B14F-4D97-AF65-F5344CB8AC3E}">
        <p14:creationId xmlns:p14="http://schemas.microsoft.com/office/powerpoint/2010/main" val="2732085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Times New Roman" pitchFamily="18" charset="0"/>
                <a:ea typeface="MS PGothic" pitchFamily="34" charset="-128"/>
              </a:rPr>
              <a:t>Let’s see how the scoring might work if you decided to make two guesses in Round One. Your group has decided that it only wants to make two guesses in Round One.</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You are guessing that clue 10 in round one is hydropower so you would write a 10 next to Hydropower. </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You are also guessing that clue 6 is wind, so you write a 6 next to Wind.</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When you are done guessing, raise you hand and a Scorer will check your answers.</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If clue 10 was hydropower you will receive 30 points for the correct guess.</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If clue 6 was not wind, we will deduct 10 points for the incorrect guess.</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Thus your total score for Round One is 20 points or 30 minus 10.</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B56FF24-5A53-46CA-83D7-81799164AD8C}" type="slidenum">
              <a:rPr lang="en-US" altLang="en-US" smtClean="0">
                <a:ea typeface="MS PGothic" pitchFamily="34" charset="-128"/>
              </a:rPr>
              <a:pPr eaLnBrk="1" fontAlgn="base" hangingPunct="1">
                <a:spcBef>
                  <a:spcPct val="0"/>
                </a:spcBef>
                <a:spcAft>
                  <a:spcPct val="0"/>
                </a:spcAft>
              </a:pPr>
              <a:t>10</a:t>
            </a:fld>
            <a:endParaRPr lang="en-US" altLang="en-US">
              <a:ea typeface="MS PGothic" pitchFamily="34" charset="-128"/>
            </a:endParaRPr>
          </a:p>
        </p:txBody>
      </p:sp>
    </p:spTree>
    <p:extLst>
      <p:ext uri="{BB962C8B-B14F-4D97-AF65-F5344CB8AC3E}">
        <p14:creationId xmlns:p14="http://schemas.microsoft.com/office/powerpoint/2010/main" val="206764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ED94D-9D52-4225-9E8B-44A333783F37}" type="slidenum">
              <a:rPr lang="en-US" smtClean="0"/>
              <a:t>2</a:t>
            </a:fld>
            <a:endParaRPr lang="en-US"/>
          </a:p>
        </p:txBody>
      </p:sp>
    </p:spTree>
    <p:extLst>
      <p:ext uri="{BB962C8B-B14F-4D97-AF65-F5344CB8AC3E}">
        <p14:creationId xmlns:p14="http://schemas.microsoft.com/office/powerpoint/2010/main" val="268846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Times New Roman" pitchFamily="18" charset="0"/>
                <a:ea typeface="MS PGothic" pitchFamily="34" charset="-128"/>
              </a:rPr>
              <a:t>Use the </a:t>
            </a:r>
            <a:r>
              <a:rPr lang="en-US" altLang="en-US" dirty="0" err="1">
                <a:latin typeface="Times New Roman" pitchFamily="18" charset="0"/>
                <a:ea typeface="MS PGothic" pitchFamily="34" charset="-128"/>
              </a:rPr>
              <a:t>Infosheets</a:t>
            </a:r>
            <a:r>
              <a:rPr lang="en-US" altLang="en-US" dirty="0">
                <a:latin typeface="Times New Roman" pitchFamily="18" charset="0"/>
                <a:ea typeface="MS PGothic" pitchFamily="34" charset="-128"/>
              </a:rPr>
              <a:t> and graphs to research the information that needs to be filled out on the Data Sheets.</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Note: After all of the Data Sheets are filled out, the </a:t>
            </a:r>
            <a:r>
              <a:rPr lang="en-US" altLang="en-US" dirty="0" err="1">
                <a:latin typeface="Times New Roman" pitchFamily="18" charset="0"/>
                <a:ea typeface="MS PGothic" pitchFamily="34" charset="-128"/>
              </a:rPr>
              <a:t>Infosheets</a:t>
            </a:r>
            <a:r>
              <a:rPr lang="en-US" altLang="en-US" dirty="0">
                <a:latin typeface="Times New Roman" pitchFamily="18" charset="0"/>
                <a:ea typeface="MS PGothic" pitchFamily="34" charset="-128"/>
              </a:rPr>
              <a:t> will be picked up. You will only have the notes you take on the Data Sheets to help you figure out the other teams’ sources of energy – so make sure you do a good job taking notes.</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9AEBED4-719F-4AA1-A2DF-64A6B0DB2C8B}" type="slidenum">
              <a:rPr lang="en-US" altLang="en-US" smtClean="0">
                <a:ea typeface="MS PGothic" pitchFamily="34" charset="-128"/>
              </a:rPr>
              <a:pPr eaLnBrk="1" fontAlgn="base" hangingPunct="1">
                <a:spcBef>
                  <a:spcPct val="0"/>
                </a:spcBef>
                <a:spcAft>
                  <a:spcPct val="0"/>
                </a:spcAft>
              </a:pPr>
              <a:t>3</a:t>
            </a:fld>
            <a:endParaRPr lang="en-US" altLang="en-US">
              <a:ea typeface="MS PGothic" pitchFamily="34" charset="-128"/>
            </a:endParaRPr>
          </a:p>
        </p:txBody>
      </p:sp>
    </p:spTree>
    <p:extLst>
      <p:ext uri="{BB962C8B-B14F-4D97-AF65-F5344CB8AC3E}">
        <p14:creationId xmlns:p14="http://schemas.microsoft.com/office/powerpoint/2010/main" val="200678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imes New Roman" pitchFamily="18" charset="0"/>
                <a:ea typeface="MS PGothic" pitchFamily="34" charset="-128"/>
              </a:rPr>
              <a:t>Write the name of each energy source you are assigned to research on one of the data sheets. Answer all of the questions about the source on the Data Sheet. You can use the back of the sheet for any additional information you think is important.</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E44D397-6A77-4C5D-B5DA-FEB4CCB5E1CD}" type="slidenum">
              <a:rPr lang="en-US" altLang="en-US" smtClean="0">
                <a:ea typeface="MS PGothic" pitchFamily="34" charset="-128"/>
              </a:rPr>
              <a:pPr eaLnBrk="1" fontAlgn="base" hangingPunct="1">
                <a:spcBef>
                  <a:spcPct val="0"/>
                </a:spcBef>
                <a:spcAft>
                  <a:spcPct val="0"/>
                </a:spcAft>
              </a:pPr>
              <a:t>4</a:t>
            </a:fld>
            <a:endParaRPr lang="en-US" altLang="en-US">
              <a:ea typeface="MS PGothic" pitchFamily="34" charset="-128"/>
            </a:endParaRPr>
          </a:p>
        </p:txBody>
      </p:sp>
    </p:spTree>
    <p:extLst>
      <p:ext uri="{BB962C8B-B14F-4D97-AF65-F5344CB8AC3E}">
        <p14:creationId xmlns:p14="http://schemas.microsoft.com/office/powerpoint/2010/main" val="323488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itchFamily="18" charset="0"/>
              <a:ea typeface="MS PGothic"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32B6FA0-DD7A-4C18-8973-37607CC580FC}" type="slidenum">
              <a:rPr lang="en-US" altLang="en-US" smtClean="0">
                <a:ea typeface="MS PGothic" pitchFamily="34" charset="-128"/>
              </a:rPr>
              <a:pPr eaLnBrk="1" fontAlgn="base" hangingPunct="1">
                <a:spcBef>
                  <a:spcPct val="0"/>
                </a:spcBef>
                <a:spcAft>
                  <a:spcPct val="0"/>
                </a:spcAft>
              </a:pPr>
              <a:t>5</a:t>
            </a:fld>
            <a:endParaRPr lang="en-US" altLang="en-US">
              <a:ea typeface="MS PGothic" pitchFamily="34" charset="-128"/>
            </a:endParaRPr>
          </a:p>
        </p:txBody>
      </p:sp>
    </p:spTree>
    <p:extLst>
      <p:ext uri="{BB962C8B-B14F-4D97-AF65-F5344CB8AC3E}">
        <p14:creationId xmlns:p14="http://schemas.microsoft.com/office/powerpoint/2010/main" val="229561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Times New Roman" pitchFamily="18" charset="0"/>
                <a:ea typeface="MS PGothic" pitchFamily="34" charset="-128"/>
              </a:rPr>
              <a:t>The game will be played in 4 rounds. In each round you will see 1 clue for each of the 10 sources of energy and try to guess which source goes with each clue. </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Your team now will decide in what order you want the clues to your energy source to be revealed.</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Remember, your goal is to try to hide the identity of your source from all of the other groups for as many rounds as possible. Therefore, you want the least revealing clue to be put up in the first round, the next least revealing clue to be shown in the second round. </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Since we will only be playing 4 rounds, only the 4 least revealing clues will be used in the game.</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Here is an example of how you might rank 4 clues from least revealing to most revealing.</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EEBC298-FA2B-4AD6-9894-A67C4EF0CC0A}" type="slidenum">
              <a:rPr lang="en-US" altLang="en-US" smtClean="0">
                <a:ea typeface="MS PGothic" pitchFamily="34" charset="-128"/>
              </a:rPr>
              <a:pPr eaLnBrk="1" fontAlgn="base" hangingPunct="1">
                <a:spcBef>
                  <a:spcPct val="0"/>
                </a:spcBef>
                <a:spcAft>
                  <a:spcPct val="0"/>
                </a:spcAft>
              </a:pPr>
              <a:t>6</a:t>
            </a:fld>
            <a:endParaRPr lang="en-US" altLang="en-US">
              <a:ea typeface="MS PGothic" pitchFamily="34" charset="-128"/>
            </a:endParaRPr>
          </a:p>
        </p:txBody>
      </p:sp>
    </p:spTree>
    <p:extLst>
      <p:ext uri="{BB962C8B-B14F-4D97-AF65-F5344CB8AC3E}">
        <p14:creationId xmlns:p14="http://schemas.microsoft.com/office/powerpoint/2010/main" val="1635084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Times New Roman" pitchFamily="18" charset="0"/>
                <a:ea typeface="MS PGothic" pitchFamily="34" charset="-128"/>
              </a:rPr>
              <a:t>Take out the Clue Cards and number each card from 1to 10 as shown in this slide. Pass out an equal number of Clue Cards to each person in your group – at least as equal as possible since there are 10 Clue Cards (because there are 10 sources of energy) and the 10 may not be divisible by the number of people in your group.</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endParaRPr lang="en-US" altLang="en-US" dirty="0">
              <a:latin typeface="Times New Roman" pitchFamily="18" charset="0"/>
              <a:ea typeface="MS PGothic"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A2086A9-4DA8-4258-A1A4-EEBE6687A802}" type="slidenum">
              <a:rPr lang="en-US" altLang="en-US" smtClean="0">
                <a:ea typeface="MS PGothic" pitchFamily="34" charset="-128"/>
              </a:rPr>
              <a:pPr eaLnBrk="1" fontAlgn="base" hangingPunct="1">
                <a:spcBef>
                  <a:spcPct val="0"/>
                </a:spcBef>
                <a:spcAft>
                  <a:spcPct val="0"/>
                </a:spcAft>
              </a:pPr>
              <a:t>7</a:t>
            </a:fld>
            <a:endParaRPr lang="en-US" altLang="en-US">
              <a:ea typeface="MS PGothic" pitchFamily="34" charset="-128"/>
            </a:endParaRPr>
          </a:p>
        </p:txBody>
      </p:sp>
    </p:spTree>
    <p:extLst>
      <p:ext uri="{BB962C8B-B14F-4D97-AF65-F5344CB8AC3E}">
        <p14:creationId xmlns:p14="http://schemas.microsoft.com/office/powerpoint/2010/main" val="399622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Times New Roman" pitchFamily="18" charset="0"/>
                <a:ea typeface="MS PGothic" pitchFamily="34" charset="-128"/>
              </a:rPr>
              <a:t>When I put the First Round clues up on the screen - the person in your group with the corresponding number Clue Card will write the clue in the Round 1 space on their clue card.</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172C026-6C40-4A6A-95AC-757672142E26}" type="slidenum">
              <a:rPr lang="en-US" altLang="en-US" smtClean="0">
                <a:ea typeface="MS PGothic" pitchFamily="34" charset="-128"/>
              </a:rPr>
              <a:pPr eaLnBrk="1" fontAlgn="base" hangingPunct="1">
                <a:spcBef>
                  <a:spcPct val="0"/>
                </a:spcBef>
                <a:spcAft>
                  <a:spcPct val="0"/>
                </a:spcAft>
              </a:pPr>
              <a:t>8</a:t>
            </a:fld>
            <a:endParaRPr lang="en-US" altLang="en-US">
              <a:ea typeface="MS PGothic" pitchFamily="34" charset="-128"/>
            </a:endParaRPr>
          </a:p>
        </p:txBody>
      </p:sp>
    </p:spTree>
    <p:extLst>
      <p:ext uri="{BB962C8B-B14F-4D97-AF65-F5344CB8AC3E}">
        <p14:creationId xmlns:p14="http://schemas.microsoft.com/office/powerpoint/2010/main" val="315265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Times New Roman" pitchFamily="18" charset="0"/>
                <a:ea typeface="MS PGothic" pitchFamily="34" charset="-128"/>
              </a:rPr>
              <a:t>Now as a team – use the clues from Round One and the information on your Data Sheets to determine whether or not you want to guess what source of energy each clue represents.</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If you guess any source correctly in Round One – you will receive 30 points for that correct guess. </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However, there is a penalty for guessing incorrectly. For each source you guess that is incorrect, you will loose 10 points.</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Any source you choose not to guess does not count for or against you – 0 points for each no guess, but no points taken off your total score.</a:t>
            </a:r>
          </a:p>
          <a:p>
            <a:pPr eaLnBrk="1" hangingPunct="1">
              <a:spcBef>
                <a:spcPct val="0"/>
              </a:spcBef>
            </a:pPr>
            <a:endParaRPr lang="en-US" altLang="en-US" dirty="0">
              <a:latin typeface="Times New Roman" pitchFamily="18" charset="0"/>
              <a:ea typeface="MS PGothic" pitchFamily="34" charset="-128"/>
            </a:endParaRPr>
          </a:p>
          <a:p>
            <a:pPr eaLnBrk="1" hangingPunct="1">
              <a:spcBef>
                <a:spcPct val="0"/>
              </a:spcBef>
            </a:pPr>
            <a:r>
              <a:rPr lang="en-US" altLang="en-US" dirty="0">
                <a:latin typeface="Times New Roman" pitchFamily="18" charset="0"/>
                <a:ea typeface="MS PGothic" pitchFamily="34" charset="-128"/>
              </a:rPr>
              <a:t>You may guess as many sources in each round as you would like.</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05A1C95-6C0D-44B0-B5E2-0D9CEE7891B3}" type="slidenum">
              <a:rPr lang="en-US" altLang="en-US" smtClean="0">
                <a:ea typeface="MS PGothic" pitchFamily="34" charset="-128"/>
              </a:rPr>
              <a:pPr eaLnBrk="1" fontAlgn="base" hangingPunct="1">
                <a:spcBef>
                  <a:spcPct val="0"/>
                </a:spcBef>
                <a:spcAft>
                  <a:spcPct val="0"/>
                </a:spcAft>
              </a:pPr>
              <a:t>9</a:t>
            </a:fld>
            <a:endParaRPr lang="en-US" altLang="en-US">
              <a:ea typeface="MS PGothic" pitchFamily="34" charset="-128"/>
            </a:endParaRPr>
          </a:p>
        </p:txBody>
      </p:sp>
    </p:spTree>
    <p:extLst>
      <p:ext uri="{BB962C8B-B14F-4D97-AF65-F5344CB8AC3E}">
        <p14:creationId xmlns:p14="http://schemas.microsoft.com/office/powerpoint/2010/main" val="153013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7" name="Content Placeholder 2"/>
          <p:cNvSpPr>
            <a:spLocks noGrp="1"/>
          </p:cNvSpPr>
          <p:nvPr>
            <p:ph sz="half" idx="10"/>
          </p:nvPr>
        </p:nvSpPr>
        <p:spPr>
          <a:xfrm>
            <a:off x="-152400" y="-76200"/>
            <a:ext cx="9372600" cy="70104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ctrTitle" hasCustomPrompt="1"/>
          </p:nvPr>
        </p:nvSpPr>
        <p:spPr>
          <a:xfrm>
            <a:off x="685800" y="5867400"/>
            <a:ext cx="7772400" cy="457199"/>
          </a:xfrm>
        </p:spPr>
        <p:txBody>
          <a:bodyPr/>
          <a:lstStyle>
            <a:lvl1pPr>
              <a:defRPr>
                <a:solidFill>
                  <a:srgbClr val="92D050"/>
                </a:solidFill>
              </a:defRPr>
            </a:lvl1pPr>
          </a:lstStyle>
          <a:p>
            <a:r>
              <a:rPr lang="en-US" dirty="0"/>
              <a:t>TITLE</a:t>
            </a:r>
          </a:p>
        </p:txBody>
      </p:sp>
      <p:sp>
        <p:nvSpPr>
          <p:cNvPr id="3" name="Subtitle 2"/>
          <p:cNvSpPr>
            <a:spLocks noGrp="1"/>
          </p:cNvSpPr>
          <p:nvPr>
            <p:ph type="subTitle" idx="1" hasCustomPrompt="1"/>
          </p:nvPr>
        </p:nvSpPr>
        <p:spPr>
          <a:xfrm>
            <a:off x="1371600" y="6324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Tree>
    <p:extLst>
      <p:ext uri="{BB962C8B-B14F-4D97-AF65-F5344CB8AC3E}">
        <p14:creationId xmlns:p14="http://schemas.microsoft.com/office/powerpoint/2010/main" val="17219111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146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533400"/>
          </a:xfrm>
        </p:spPr>
        <p:txBody>
          <a:bodyPr/>
          <a:lstStyle/>
          <a:p>
            <a:r>
              <a:rPr lang="en-US" dirty="0"/>
              <a:t>Click to edit Master title style</a:t>
            </a:r>
          </a:p>
        </p:txBody>
      </p:sp>
      <p:sp>
        <p:nvSpPr>
          <p:cNvPr id="6" name="Content Placeholder 2"/>
          <p:cNvSpPr>
            <a:spLocks noGrp="1"/>
          </p:cNvSpPr>
          <p:nvPr>
            <p:ph sz="half" idx="1"/>
          </p:nvPr>
        </p:nvSpPr>
        <p:spPr>
          <a:xfrm>
            <a:off x="457200" y="1600200"/>
            <a:ext cx="4038600" cy="4876800"/>
          </a:xfrm>
        </p:spPr>
        <p:txBody>
          <a:bodyPr/>
          <a:lstStyle>
            <a:lvl1pPr marL="342900" indent="-342900">
              <a:buFont typeface="Wingdings" pitchFamily="2" charset="2"/>
              <a:buChar char="§"/>
              <a:defRPr sz="2800"/>
            </a:lvl1pPr>
            <a:lvl2pPr>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4648200" y="1600201"/>
            <a:ext cx="4038600" cy="2743200"/>
          </a:xfrm>
        </p:spPr>
        <p:txBody>
          <a:bodyPr/>
          <a:lstStyle>
            <a:lvl1pPr marL="342900" indent="-342900">
              <a:buFont typeface="Wingdings" pitchFamily="2" charset="2"/>
              <a:buChar char="§"/>
              <a:defRPr sz="2800"/>
            </a:lvl1pPr>
            <a:lvl2pPr>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
        <p:nvSpPr>
          <p:cNvPr id="9" name="Content Placeholder 3"/>
          <p:cNvSpPr>
            <a:spLocks noGrp="1"/>
          </p:cNvSpPr>
          <p:nvPr>
            <p:ph sz="half" idx="11"/>
          </p:nvPr>
        </p:nvSpPr>
        <p:spPr>
          <a:xfrm>
            <a:off x="4648200" y="4495800"/>
            <a:ext cx="4038600" cy="1981200"/>
          </a:xfrm>
        </p:spPr>
        <p:txBody>
          <a:bodyPr/>
          <a:lstStyle>
            <a:lvl1pPr marL="342900" indent="-342900">
              <a:buFont typeface="Wingdings" pitchFamily="2" charset="2"/>
              <a:buChar char="§"/>
              <a:defRPr sz="2000"/>
            </a:lvl1pPr>
            <a:lvl2pPr>
              <a:defRPr sz="20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242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304800" y="381000"/>
            <a:ext cx="9982200" cy="10668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5" name="Title 1"/>
          <p:cNvSpPr>
            <a:spLocks noGrp="1"/>
          </p:cNvSpPr>
          <p:nvPr>
            <p:ph type="title"/>
          </p:nvPr>
        </p:nvSpPr>
        <p:spPr>
          <a:xfrm>
            <a:off x="457200" y="457200"/>
            <a:ext cx="8229600" cy="533400"/>
          </a:xfrm>
        </p:spPr>
        <p:txBody>
          <a:bodyPr/>
          <a:lstStyle/>
          <a:p>
            <a:r>
              <a:rPr lang="en-US" dirty="0"/>
              <a:t>Click to edit Master title style</a:t>
            </a:r>
          </a:p>
        </p:txBody>
      </p:sp>
      <p:sp>
        <p:nvSpPr>
          <p:cNvPr id="6" name="Content Placeholder 2"/>
          <p:cNvSpPr>
            <a:spLocks noGrp="1"/>
          </p:cNvSpPr>
          <p:nvPr>
            <p:ph sz="half" idx="1"/>
          </p:nvPr>
        </p:nvSpPr>
        <p:spPr>
          <a:xfrm>
            <a:off x="457200" y="1600200"/>
            <a:ext cx="4038600" cy="48768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4648200" y="1600201"/>
            <a:ext cx="4038600" cy="27432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
        <p:nvSpPr>
          <p:cNvPr id="9" name="Content Placeholder 3"/>
          <p:cNvSpPr>
            <a:spLocks noGrp="1"/>
          </p:cNvSpPr>
          <p:nvPr>
            <p:ph sz="half" idx="11"/>
          </p:nvPr>
        </p:nvSpPr>
        <p:spPr>
          <a:xfrm>
            <a:off x="4648200" y="4495800"/>
            <a:ext cx="4038600" cy="1981200"/>
          </a:xfrm>
        </p:spPr>
        <p:txBody>
          <a:bodyPr/>
          <a:lstStyle>
            <a:lvl1pPr marL="342900" indent="-342900">
              <a:buClr>
                <a:srgbClr val="92D050"/>
              </a:buClr>
              <a:buFont typeface="Wingdings" pitchFamily="2" charset="2"/>
              <a:buChar char="§"/>
              <a:defRPr sz="2000">
                <a:solidFill>
                  <a:schemeClr val="tx1"/>
                </a:solidFill>
              </a:defRPr>
            </a:lvl1pPr>
            <a:lvl2pPr marL="742950" indent="-285750">
              <a:buClr>
                <a:srgbClr val="92D050"/>
              </a:buClr>
              <a:buFont typeface="Arial" pitchFamily="34" charset="0"/>
              <a:buChar char="•"/>
              <a:defRPr sz="20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701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2895600" cy="6096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419600" y="533400"/>
            <a:ext cx="42672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1435100"/>
            <a:ext cx="3657600" cy="5194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217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6002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B24874-EFB7-4674-A8A1-EF1034CC2D5A}" type="datetimeFigureOut">
              <a:rPr lang="en-US" smtClean="0"/>
              <a:t>4/12/2022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AFB3F6-6A75-4BED-BD37-8D56F1C3E28D}" type="slidenum">
              <a:rPr lang="en-US" smtClean="0"/>
              <a:t>‹#›</a:t>
            </a:fld>
            <a:endParaRPr lang="en-US"/>
          </a:p>
        </p:txBody>
      </p:sp>
    </p:spTree>
    <p:extLst>
      <p:ext uri="{BB962C8B-B14F-4D97-AF65-F5344CB8AC3E}">
        <p14:creationId xmlns:p14="http://schemas.microsoft.com/office/powerpoint/2010/main" val="1036922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383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192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95E664F-0EDC-4AD3-A636-63AF79481834}" type="datetime1">
              <a:rPr lang="en-US"/>
              <a:pPr>
                <a:defRPr/>
              </a:pPr>
              <a:t>4/12/2022</a:t>
            </a:fld>
            <a:endParaRPr lang="en-US" dirty="0"/>
          </a:p>
        </p:txBody>
      </p:sp>
      <p:sp>
        <p:nvSpPr>
          <p:cNvPr id="3" name="Footer Placeholder 4"/>
          <p:cNvSpPr>
            <a:spLocks noGrp="1"/>
          </p:cNvSpPr>
          <p:nvPr>
            <p:ph type="ftr" sz="quarter" idx="11"/>
          </p:nvPr>
        </p:nvSpPr>
        <p:spPr>
          <a:xfrm>
            <a:off x="2743200" y="6356350"/>
            <a:ext cx="3733800" cy="365125"/>
          </a:xfrm>
          <a:prstGeom prst="rect">
            <a:avLst/>
          </a:prstGeom>
        </p:spPr>
        <p:txBody>
          <a:bodyPr/>
          <a:lstStyle>
            <a:lvl1pPr>
              <a:defRPr/>
            </a:lvl1pPr>
          </a:lstStyle>
          <a:p>
            <a:pPr>
              <a:defRPr/>
            </a:pPr>
            <a:r>
              <a:rPr lang="en-US"/>
              <a:t>The NEED Project</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610460F-BF2F-41EA-AA40-49144EF67D2E}" type="slidenum">
              <a:rPr lang="en-US"/>
              <a:pPr>
                <a:defRPr/>
              </a:pPr>
              <a:t>‹#›</a:t>
            </a:fld>
            <a:endParaRPr lang="en-US" dirty="0"/>
          </a:p>
        </p:txBody>
      </p:sp>
    </p:spTree>
    <p:extLst>
      <p:ext uri="{BB962C8B-B14F-4D97-AF65-F5344CB8AC3E}">
        <p14:creationId xmlns:p14="http://schemas.microsoft.com/office/powerpoint/2010/main" val="29800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57200"/>
            <a:ext cx="7772400" cy="457199"/>
          </a:xfrm>
        </p:spPr>
        <p:txBody>
          <a:bodyPr/>
          <a:lstStyle>
            <a:lvl1pPr>
              <a:defRPr>
                <a:solidFill>
                  <a:srgbClr val="92D050"/>
                </a:solidFill>
              </a:defRPr>
            </a:lvl1pPr>
          </a:lstStyle>
          <a:p>
            <a:r>
              <a:rPr lang="en-US" dirty="0"/>
              <a:t>TITLE</a:t>
            </a:r>
          </a:p>
        </p:txBody>
      </p:sp>
      <p:sp>
        <p:nvSpPr>
          <p:cNvPr id="3" name="Subtitle 2"/>
          <p:cNvSpPr>
            <a:spLocks noGrp="1"/>
          </p:cNvSpPr>
          <p:nvPr>
            <p:ph type="subTitle" idx="1" hasCustomPrompt="1"/>
          </p:nvPr>
        </p:nvSpPr>
        <p:spPr>
          <a:xfrm>
            <a:off x="1295400" y="9144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
        <p:nvSpPr>
          <p:cNvPr id="7" name="Content Placeholder 2"/>
          <p:cNvSpPr>
            <a:spLocks noGrp="1"/>
          </p:cNvSpPr>
          <p:nvPr>
            <p:ph sz="half" idx="10"/>
          </p:nvPr>
        </p:nvSpPr>
        <p:spPr>
          <a:xfrm>
            <a:off x="-76200" y="1676400"/>
            <a:ext cx="9372600" cy="4876800"/>
          </a:xfrm>
        </p:spPr>
        <p:txBody>
          <a:bodyPr/>
          <a:lstStyle>
            <a:lvl1pPr marL="0" indent="0">
              <a:buNone/>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313954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0" hasCustomPrompt="1"/>
          </p:nvPr>
        </p:nvSpPr>
        <p:spPr>
          <a:xfrm>
            <a:off x="11430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Tree>
    <p:extLst>
      <p:ext uri="{BB962C8B-B14F-4D97-AF65-F5344CB8AC3E}">
        <p14:creationId xmlns:p14="http://schemas.microsoft.com/office/powerpoint/2010/main" val="247767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381000" y="304800"/>
            <a:ext cx="9982200" cy="1143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2" name="Title 1"/>
          <p:cNvSpPr>
            <a:spLocks noGrp="1"/>
          </p:cNvSpPr>
          <p:nvPr>
            <p:ph type="title"/>
          </p:nvPr>
        </p:nvSpPr>
        <p:spPr>
          <a:xfrm>
            <a:off x="457200" y="381000"/>
            <a:ext cx="8229600" cy="609600"/>
          </a:xfrm>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rgbClr val="92D050"/>
              </a:buClr>
              <a:buFont typeface="Wingdings" pitchFamily="2" charset="2"/>
              <a:buChar char="§"/>
              <a:defRPr>
                <a:solidFill>
                  <a:schemeClr val="tx1"/>
                </a:solidFill>
              </a:defRPr>
            </a:lvl1pPr>
            <a:lvl2pPr marL="742950" indent="-285750">
              <a:buClr>
                <a:srgbClr val="92D050"/>
              </a:buClr>
              <a:buFont typeface="Arial" pitchFamily="34" charset="0"/>
              <a:buChar char="•"/>
              <a:defRPr>
                <a:solidFill>
                  <a:schemeClr val="tx1"/>
                </a:solidFill>
              </a:defRPr>
            </a:lvl2pPr>
            <a:lvl3pPr marL="1143000" indent="-228600">
              <a:buClr>
                <a:srgbClr val="92D050"/>
              </a:buClr>
              <a:buFont typeface="Wingdings" pitchFamily="2" charset="2"/>
              <a:buChar char="§"/>
              <a:defRPr>
                <a:solidFill>
                  <a:schemeClr val="tx1"/>
                </a:solidFill>
              </a:defRPr>
            </a:lvl3pPr>
            <a:lvl4pPr marL="1600200" indent="-228600">
              <a:buClr>
                <a:srgbClr val="92D050"/>
              </a:buClr>
              <a:buFont typeface="Arial" pitchFamily="34" charset="0"/>
              <a:buChar char="•"/>
              <a:defRPr>
                <a:solidFill>
                  <a:schemeClr val="tx1"/>
                </a:solidFill>
              </a:defRPr>
            </a:lvl4pPr>
            <a:lvl5pPr>
              <a:buClr>
                <a:srgbClr val="92D05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0" hasCustomPrompt="1"/>
          </p:nvPr>
        </p:nvSpPr>
        <p:spPr>
          <a:xfrm>
            <a:off x="11430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Tree>
    <p:extLst>
      <p:ext uri="{BB962C8B-B14F-4D97-AF65-F5344CB8AC3E}">
        <p14:creationId xmlns:p14="http://schemas.microsoft.com/office/powerpoint/2010/main" val="375364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324600" cy="838199"/>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2" y="1828801"/>
            <a:ext cx="7812087" cy="1295399"/>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9194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Tree>
    <p:extLst>
      <p:ext uri="{BB962C8B-B14F-4D97-AF65-F5344CB8AC3E}">
        <p14:creationId xmlns:p14="http://schemas.microsoft.com/office/powerpoint/2010/main" val="267580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381000"/>
            <a:ext cx="9982200" cy="10668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 name="Title 1"/>
          <p:cNvSpPr>
            <a:spLocks noGrp="1"/>
          </p:cNvSpPr>
          <p:nvPr>
            <p:ph type="title"/>
          </p:nvPr>
        </p:nvSpPr>
        <p:spPr>
          <a:xfrm>
            <a:off x="457200" y="457200"/>
            <a:ext cx="8229600" cy="5334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9530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
        <p:nvSpPr>
          <p:cNvPr id="6" name="Content Placeholder 2"/>
          <p:cNvSpPr>
            <a:spLocks noGrp="1"/>
          </p:cNvSpPr>
          <p:nvPr>
            <p:ph sz="half" idx="11"/>
          </p:nvPr>
        </p:nvSpPr>
        <p:spPr>
          <a:xfrm>
            <a:off x="4648200" y="1600200"/>
            <a:ext cx="4038600" cy="49530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278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92362"/>
            <a:ext cx="4040188" cy="4084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392362"/>
            <a:ext cx="4041775" cy="4084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p:cNvSpPr>
            <a:spLocks noGrp="1"/>
          </p:cNvSpPr>
          <p:nvPr>
            <p:ph type="subTitle" idx="10" hasCustomPrompt="1"/>
          </p:nvPr>
        </p:nvSpPr>
        <p:spPr>
          <a:xfrm>
            <a:off x="12954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Tree>
    <p:extLst>
      <p:ext uri="{BB962C8B-B14F-4D97-AF65-F5344CB8AC3E}">
        <p14:creationId xmlns:p14="http://schemas.microsoft.com/office/powerpoint/2010/main" val="163058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304800" y="381000"/>
            <a:ext cx="9982200" cy="10668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 name="Title 1"/>
          <p:cNvSpPr>
            <a:spLocks noGrp="1"/>
          </p:cNvSpPr>
          <p:nvPr>
            <p:ph type="title"/>
          </p:nvPr>
        </p:nvSpPr>
        <p:spPr>
          <a:xfrm>
            <a:off x="457200" y="381000"/>
            <a:ext cx="8229600" cy="6096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92362"/>
            <a:ext cx="4040188" cy="4084638"/>
          </a:xfrm>
        </p:spPr>
        <p:txBody>
          <a:bodyPr/>
          <a:lstStyle>
            <a:lvl1pPr marL="342900" indent="-342900">
              <a:buClr>
                <a:srgbClr val="92D050"/>
              </a:buClr>
              <a:buFont typeface="Wingdings" pitchFamily="2" charset="2"/>
              <a:buChar char="§"/>
              <a:defRPr sz="2400">
                <a:solidFill>
                  <a:schemeClr val="tx1"/>
                </a:solidFill>
              </a:defRPr>
            </a:lvl1pPr>
            <a:lvl2pPr marL="742950" indent="-285750">
              <a:buClr>
                <a:srgbClr val="92D050"/>
              </a:buClr>
              <a:buFont typeface="Arial" pitchFamily="34" charset="0"/>
              <a:buChar char="•"/>
              <a:defRPr sz="2000">
                <a:solidFill>
                  <a:schemeClr val="tx1"/>
                </a:solidFill>
              </a:defRPr>
            </a:lvl2pPr>
            <a:lvl3pPr marL="1143000" indent="-228600">
              <a:buClr>
                <a:srgbClr val="92D050"/>
              </a:buClr>
              <a:buFont typeface="Wingdings" pitchFamily="2" charset="2"/>
              <a:buChar char="§"/>
              <a:defRPr sz="1800">
                <a:solidFill>
                  <a:schemeClr val="tx1"/>
                </a:solidFill>
              </a:defRPr>
            </a:lvl3pPr>
            <a:lvl4pPr marL="1600200" indent="-228600">
              <a:buClr>
                <a:srgbClr val="92D050"/>
              </a:buClr>
              <a:buFont typeface="Arial" pitchFamily="34" charset="0"/>
              <a:buChar char="•"/>
              <a:defRPr sz="1600">
                <a:solidFill>
                  <a:schemeClr val="tx1"/>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752600"/>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392362"/>
            <a:ext cx="4041775" cy="4084638"/>
          </a:xfrm>
        </p:spPr>
        <p:txBody>
          <a:bodyPr/>
          <a:lstStyle>
            <a:lvl1pPr marL="342900" indent="-342900">
              <a:buClr>
                <a:srgbClr val="92D050"/>
              </a:buClr>
              <a:buFont typeface="Wingdings" pitchFamily="2" charset="2"/>
              <a:buChar char="§"/>
              <a:defRPr sz="2400">
                <a:solidFill>
                  <a:schemeClr val="tx1"/>
                </a:solidFill>
              </a:defRPr>
            </a:lvl1pPr>
            <a:lvl2pPr marL="742950" indent="-285750">
              <a:buClr>
                <a:srgbClr val="92D050"/>
              </a:buClr>
              <a:buFont typeface="Arial" pitchFamily="34" charset="0"/>
              <a:buChar char="•"/>
              <a:defRPr sz="2000">
                <a:solidFill>
                  <a:schemeClr val="tx1"/>
                </a:solidFill>
              </a:defRPr>
            </a:lvl2pPr>
            <a:lvl3pPr marL="1143000" indent="-228600">
              <a:buClr>
                <a:srgbClr val="92D050"/>
              </a:buClr>
              <a:buFont typeface="Wingdings" pitchFamily="2" charset="2"/>
              <a:buChar char="§"/>
              <a:defRPr sz="1800">
                <a:solidFill>
                  <a:schemeClr val="tx1"/>
                </a:solidFill>
              </a:defRPr>
            </a:lvl3pPr>
            <a:lvl4pPr marL="1600200" indent="-228600">
              <a:buClr>
                <a:srgbClr val="92D050"/>
              </a:buClr>
              <a:buFont typeface="Arial" pitchFamily="34" charset="0"/>
              <a:buChar char="•"/>
              <a:defRPr sz="1600">
                <a:solidFill>
                  <a:schemeClr val="tx1"/>
                </a:solidFill>
              </a:defRPr>
            </a:lvl4pPr>
            <a:lvl5pPr>
              <a:buClr>
                <a:srgbClr val="92D050"/>
              </a:buCl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0" hasCustomPrompt="1"/>
          </p:nvPr>
        </p:nvSpPr>
        <p:spPr>
          <a:xfrm>
            <a:off x="12954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AND A SUBTITLE</a:t>
            </a:r>
          </a:p>
        </p:txBody>
      </p:sp>
    </p:spTree>
    <p:extLst>
      <p:ext uri="{BB962C8B-B14F-4D97-AF65-F5344CB8AC3E}">
        <p14:creationId xmlns:p14="http://schemas.microsoft.com/office/powerpoint/2010/main" val="232505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20590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62" r:id="rId7"/>
    <p:sldLayoutId id="2147483653" r:id="rId8"/>
    <p:sldLayoutId id="2147483663" r:id="rId9"/>
    <p:sldLayoutId id="2147483654" r:id="rId10"/>
    <p:sldLayoutId id="2147483655" r:id="rId11"/>
    <p:sldLayoutId id="2147483664" r:id="rId12"/>
    <p:sldLayoutId id="2147483656" r:id="rId13"/>
    <p:sldLayoutId id="2147483657" r:id="rId14"/>
    <p:sldLayoutId id="2147483658" r:id="rId15"/>
    <p:sldLayoutId id="2147483659" r:id="rId16"/>
    <p:sldLayoutId id="2147483669" r:id="rId17"/>
  </p:sldLayoutIdLst>
  <p:txStyles>
    <p:titleStyle>
      <a:lvl1pPr algn="ctr" defTabSz="914400" rtl="0" eaLnBrk="1" latinLnBrk="0" hangingPunct="1">
        <a:spcBef>
          <a:spcPct val="0"/>
        </a:spcBef>
        <a:buNone/>
        <a:defRPr sz="3600" b="1" kern="1200">
          <a:solidFill>
            <a:srgbClr val="92D05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35100" y="631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75779" name="Rectangle 3"/>
          <p:cNvSpPr>
            <a:spLocks noChangeArrowheads="1"/>
          </p:cNvSpPr>
          <p:nvPr/>
        </p:nvSpPr>
        <p:spPr bwMode="auto">
          <a:xfrm>
            <a:off x="381000" y="2286000"/>
            <a:ext cx="3200400" cy="2677656"/>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dirty="0">
                <a:solidFill>
                  <a:schemeClr val="bg1"/>
                </a:solidFill>
                <a:latin typeface="+mn-lt"/>
              </a:rPr>
              <a:t>Critical thinking activity that focuses on our nations ten leading sources of energy.</a:t>
            </a:r>
          </a:p>
          <a:p>
            <a:pPr fontAlgn="auto">
              <a:spcBef>
                <a:spcPts val="0"/>
              </a:spcBef>
              <a:spcAft>
                <a:spcPts val="0"/>
              </a:spcAft>
              <a:defRPr/>
            </a:pPr>
            <a:endParaRPr lang="en-US" sz="2800" dirty="0">
              <a:solidFill>
                <a:schemeClr val="bg1"/>
              </a:solidFill>
              <a:latin typeface="+mn-lt"/>
            </a:endParaRPr>
          </a:p>
        </p:txBody>
      </p:sp>
      <p:sp>
        <p:nvSpPr>
          <p:cNvPr id="8" name="Title 7"/>
          <p:cNvSpPr>
            <a:spLocks noGrp="1"/>
          </p:cNvSpPr>
          <p:nvPr>
            <p:ph type="title"/>
          </p:nvPr>
        </p:nvSpPr>
        <p:spPr/>
        <p:txBody>
          <a:bodyPr>
            <a:normAutofit/>
          </a:bodyPr>
          <a:lstStyle/>
          <a:p>
            <a:pPr eaLnBrk="1" fontAlgn="auto" hangingPunct="1">
              <a:spcAft>
                <a:spcPts val="0"/>
              </a:spcAft>
              <a:defRPr/>
            </a:pPr>
            <a:r>
              <a:rPr lang="en-US" sz="2800" dirty="0"/>
              <a:t>Energy Sources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81000"/>
            <a:ext cx="4872917" cy="6259388"/>
          </a:xfrm>
          <a:prstGeom prst="rect">
            <a:avLst/>
          </a:prstGeom>
        </p:spPr>
      </p:pic>
      <p:sp>
        <p:nvSpPr>
          <p:cNvPr id="2" name="Right Triangle 1">
            <a:extLst>
              <a:ext uri="{FF2B5EF4-FFF2-40B4-BE49-F238E27FC236}">
                <a16:creationId xmlns:a16="http://schemas.microsoft.com/office/drawing/2014/main" id="{C9BEE221-00D2-4CFB-B9FC-EC16E2AC55EC}"/>
              </a:ext>
            </a:extLst>
          </p:cNvPr>
          <p:cNvSpPr/>
          <p:nvPr/>
        </p:nvSpPr>
        <p:spPr>
          <a:xfrm rot="10800000">
            <a:off x="8077200" y="533400"/>
            <a:ext cx="609600" cy="560388"/>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4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54196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939" name="Group 14"/>
          <p:cNvGrpSpPr>
            <a:grpSpLocks/>
          </p:cNvGrpSpPr>
          <p:nvPr/>
        </p:nvGrpSpPr>
        <p:grpSpPr bwMode="auto">
          <a:xfrm>
            <a:off x="2057400" y="3868738"/>
            <a:ext cx="762000" cy="538162"/>
            <a:chOff x="685800" y="2895600"/>
            <a:chExt cx="762000" cy="538163"/>
          </a:xfrm>
        </p:grpSpPr>
        <p:sp>
          <p:nvSpPr>
            <p:cNvPr id="39944" name="TextBox 2"/>
            <p:cNvSpPr txBox="1">
              <a:spLocks noChangeArrowheads="1"/>
            </p:cNvSpPr>
            <p:nvPr/>
          </p:nvSpPr>
          <p:spPr bwMode="auto">
            <a:xfrm>
              <a:off x="7620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DD011B"/>
                  </a:solidFill>
                  <a:latin typeface="Calibri" pitchFamily="34" charset="0"/>
                </a:rPr>
                <a:t>10</a:t>
              </a:r>
            </a:p>
          </p:txBody>
        </p:sp>
        <p:sp>
          <p:nvSpPr>
            <p:cNvPr id="8" name="Oval 7"/>
            <p:cNvSpPr/>
            <p:nvPr/>
          </p:nvSpPr>
          <p:spPr>
            <a:xfrm>
              <a:off x="685800" y="2895600"/>
              <a:ext cx="533400" cy="533401"/>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8135" name="Rectangle 9"/>
          <p:cNvSpPr>
            <a:spLocks noChangeArrowheads="1"/>
          </p:cNvSpPr>
          <p:nvPr/>
        </p:nvSpPr>
        <p:spPr bwMode="auto">
          <a:xfrm>
            <a:off x="304800" y="381000"/>
            <a:ext cx="8534400" cy="954088"/>
          </a:xfrm>
          <a:prstGeom prst="rect">
            <a:avLst/>
          </a:prstGeom>
          <a:noFill/>
          <a:ln w="9525">
            <a:noFill/>
            <a:miter lim="800000"/>
            <a:headEnd/>
            <a:tailEnd/>
          </a:ln>
        </p:spPr>
        <p:txBody>
          <a:bodyPr>
            <a:spAutoFit/>
          </a:bodyPr>
          <a:lstStyle/>
          <a:p>
            <a:pPr fontAlgn="auto">
              <a:spcBef>
                <a:spcPts val="0"/>
              </a:spcBef>
              <a:spcAft>
                <a:spcPts val="0"/>
              </a:spcAft>
              <a:defRPr/>
            </a:pPr>
            <a:r>
              <a:rPr lang="en-US" sz="2800" dirty="0">
                <a:solidFill>
                  <a:schemeClr val="tx1">
                    <a:lumMod val="85000"/>
                    <a:lumOff val="15000"/>
                  </a:schemeClr>
                </a:solidFill>
                <a:latin typeface="Calibri" pitchFamily="34" charset="0"/>
              </a:rPr>
              <a:t>Use the clues to determine whether you can identify any of the energy sources.</a:t>
            </a:r>
          </a:p>
        </p:txBody>
      </p:sp>
      <p:grpSp>
        <p:nvGrpSpPr>
          <p:cNvPr id="39941" name="Group 13"/>
          <p:cNvGrpSpPr>
            <a:grpSpLocks/>
          </p:cNvGrpSpPr>
          <p:nvPr/>
        </p:nvGrpSpPr>
        <p:grpSpPr bwMode="auto">
          <a:xfrm>
            <a:off x="4398963" y="4038600"/>
            <a:ext cx="914400" cy="914400"/>
            <a:chOff x="4114800" y="3962400"/>
            <a:chExt cx="914400" cy="914400"/>
          </a:xfrm>
        </p:grpSpPr>
        <p:sp>
          <p:nvSpPr>
            <p:cNvPr id="9" name="Multiply 8"/>
            <p:cNvSpPr/>
            <p:nvPr/>
          </p:nvSpPr>
          <p:spPr>
            <a:xfrm>
              <a:off x="4114800" y="3962400"/>
              <a:ext cx="914400" cy="914400"/>
            </a:xfrm>
            <a:prstGeom prst="mathMultiply">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943" name="TextBox 12"/>
            <p:cNvSpPr txBox="1">
              <a:spLocks noChangeArrowheads="1"/>
            </p:cNvSpPr>
            <p:nvPr/>
          </p:nvSpPr>
          <p:spPr bwMode="auto">
            <a:xfrm>
              <a:off x="4343400" y="42672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0000"/>
                  </a:solidFill>
                  <a:latin typeface="Calibri" pitchFamily="34" charset="0"/>
                </a:rPr>
                <a:t>6</a:t>
              </a:r>
            </a:p>
          </p:txBody>
        </p:sp>
      </p:grpSp>
    </p:spTree>
    <p:extLst>
      <p:ext uri="{BB962C8B-B14F-4D97-AF65-F5344CB8AC3E}">
        <p14:creationId xmlns:p14="http://schemas.microsoft.com/office/powerpoint/2010/main" val="351846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304800" y="1524000"/>
            <a:ext cx="8534400" cy="4894263"/>
          </a:xfrm>
          <a:prstGeom prst="rect">
            <a:avLst/>
          </a:prstGeom>
          <a:noFill/>
          <a:ln w="9525">
            <a:noFill/>
            <a:miter lim="800000"/>
            <a:headEnd/>
            <a:tailEnd/>
          </a:ln>
        </p:spPr>
        <p:txBody>
          <a:bodyPr>
            <a:spAutoFit/>
          </a:bodyPr>
          <a:lstStyle/>
          <a:p>
            <a:pPr fontAlgn="auto">
              <a:spcBef>
                <a:spcPts val="0"/>
              </a:spcBef>
              <a:spcAft>
                <a:spcPts val="0"/>
              </a:spcAft>
              <a:defRPr/>
            </a:pPr>
            <a:r>
              <a:rPr lang="en-US" sz="2350" dirty="0">
                <a:solidFill>
                  <a:schemeClr val="tx1">
                    <a:lumMod val="85000"/>
                    <a:lumOff val="15000"/>
                  </a:schemeClr>
                </a:solidFill>
              </a:rPr>
              <a:t>Assign the energy sources that each person in your team will research.   Nine sources will be assigned.  The tenth source is the one your team is representing.</a:t>
            </a:r>
          </a:p>
          <a:p>
            <a:pPr fontAlgn="auto">
              <a:spcBef>
                <a:spcPts val="0"/>
              </a:spcBef>
              <a:spcAft>
                <a:spcPts val="0"/>
              </a:spcAft>
              <a:defRPr/>
            </a:pPr>
            <a:endParaRPr lang="en-US" sz="2350" dirty="0">
              <a:solidFill>
                <a:schemeClr val="tx1">
                  <a:lumMod val="85000"/>
                  <a:lumOff val="15000"/>
                </a:schemeClr>
              </a:solidFill>
            </a:endParaRPr>
          </a:p>
          <a:p>
            <a:pPr fontAlgn="auto">
              <a:spcBef>
                <a:spcPts val="0"/>
              </a:spcBef>
              <a:spcAft>
                <a:spcPts val="0"/>
              </a:spcAft>
              <a:defRPr/>
            </a:pPr>
            <a:r>
              <a:rPr lang="en-US" sz="2350" dirty="0">
                <a:solidFill>
                  <a:schemeClr val="tx1">
                    <a:lumMod val="85000"/>
                    <a:lumOff val="15000"/>
                  </a:schemeClr>
                </a:solidFill>
              </a:rPr>
              <a:t>Examples: </a:t>
            </a:r>
          </a:p>
          <a:p>
            <a:pPr marL="342900" indent="-342900" fontAlgn="auto">
              <a:spcBef>
                <a:spcPts val="0"/>
              </a:spcBef>
              <a:spcAft>
                <a:spcPts val="0"/>
              </a:spcAft>
              <a:buClr>
                <a:srgbClr val="92D050"/>
              </a:buClr>
              <a:buFont typeface="Wingdings" panose="05000000000000000000" pitchFamily="2" charset="2"/>
              <a:buChar char="§"/>
              <a:defRPr/>
            </a:pPr>
            <a:r>
              <a:rPr lang="en-US" sz="2350" dirty="0">
                <a:solidFill>
                  <a:schemeClr val="tx1">
                    <a:lumMod val="85000"/>
                    <a:lumOff val="15000"/>
                  </a:schemeClr>
                </a:solidFill>
              </a:rPr>
              <a:t>If you have 6 members – 3 members will research 2 sources and 3 members will research 1 source.</a:t>
            </a:r>
          </a:p>
          <a:p>
            <a:pPr marL="342900" indent="-342900" fontAlgn="auto">
              <a:spcBef>
                <a:spcPts val="0"/>
              </a:spcBef>
              <a:spcAft>
                <a:spcPts val="0"/>
              </a:spcAft>
              <a:buClr>
                <a:srgbClr val="92D050"/>
              </a:buClr>
              <a:buFont typeface="Wingdings" panose="05000000000000000000" pitchFamily="2" charset="2"/>
              <a:buChar char="§"/>
              <a:defRPr/>
            </a:pPr>
            <a:endParaRPr lang="en-US" sz="2350" dirty="0">
              <a:solidFill>
                <a:schemeClr val="tx1">
                  <a:lumMod val="85000"/>
                  <a:lumOff val="15000"/>
                </a:schemeClr>
              </a:solidFill>
            </a:endParaRPr>
          </a:p>
          <a:p>
            <a:pPr marL="342900" indent="-342900" fontAlgn="auto">
              <a:spcBef>
                <a:spcPts val="0"/>
              </a:spcBef>
              <a:spcAft>
                <a:spcPts val="0"/>
              </a:spcAft>
              <a:buClr>
                <a:srgbClr val="92D050"/>
              </a:buClr>
              <a:buFont typeface="Wingdings" panose="05000000000000000000" pitchFamily="2" charset="2"/>
              <a:buChar char="§"/>
              <a:defRPr/>
            </a:pPr>
            <a:r>
              <a:rPr lang="en-US" sz="2350" dirty="0">
                <a:solidFill>
                  <a:schemeClr val="tx1">
                    <a:lumMod val="85000"/>
                    <a:lumOff val="15000"/>
                  </a:schemeClr>
                </a:solidFill>
              </a:rPr>
              <a:t>If you have 5 members in your group – 4 members will research 2 sources and one member will research 1 source. </a:t>
            </a:r>
          </a:p>
          <a:p>
            <a:pPr marL="342900" indent="-342900" fontAlgn="auto">
              <a:spcBef>
                <a:spcPts val="0"/>
              </a:spcBef>
              <a:spcAft>
                <a:spcPts val="0"/>
              </a:spcAft>
              <a:buClr>
                <a:srgbClr val="92D050"/>
              </a:buClr>
              <a:buFont typeface="Wingdings" panose="05000000000000000000" pitchFamily="2" charset="2"/>
              <a:buChar char="§"/>
              <a:defRPr/>
            </a:pPr>
            <a:endParaRPr lang="en-US" sz="2350" dirty="0">
              <a:solidFill>
                <a:schemeClr val="tx1">
                  <a:lumMod val="85000"/>
                  <a:lumOff val="15000"/>
                </a:schemeClr>
              </a:solidFill>
            </a:endParaRPr>
          </a:p>
          <a:p>
            <a:pPr marL="342900" indent="-342900" fontAlgn="auto">
              <a:spcBef>
                <a:spcPts val="0"/>
              </a:spcBef>
              <a:spcAft>
                <a:spcPts val="0"/>
              </a:spcAft>
              <a:buClr>
                <a:srgbClr val="92D050"/>
              </a:buClr>
              <a:buFont typeface="Wingdings" panose="05000000000000000000" pitchFamily="2" charset="2"/>
              <a:buChar char="§"/>
              <a:defRPr/>
            </a:pPr>
            <a:r>
              <a:rPr lang="en-US" sz="2350" dirty="0">
                <a:solidFill>
                  <a:schemeClr val="tx1">
                    <a:lumMod val="85000"/>
                    <a:lumOff val="15000"/>
                  </a:schemeClr>
                </a:solidFill>
              </a:rPr>
              <a:t>If you have 4 members – 3 members will need to research 2 sources and 1 member will research 3 sources.</a:t>
            </a:r>
            <a:endParaRPr lang="en-US" sz="2350" dirty="0"/>
          </a:p>
        </p:txBody>
      </p:sp>
      <p:sp>
        <p:nvSpPr>
          <p:cNvPr id="7" name="Title 6"/>
          <p:cNvSpPr>
            <a:spLocks noGrp="1"/>
          </p:cNvSpPr>
          <p:nvPr>
            <p:ph type="title"/>
          </p:nvPr>
        </p:nvSpPr>
        <p:spPr/>
        <p:txBody>
          <a:bodyPr>
            <a:normAutofit fontScale="90000"/>
          </a:bodyPr>
          <a:lstStyle/>
          <a:p>
            <a:pPr eaLnBrk="1" fontAlgn="auto" hangingPunct="1">
              <a:spcAft>
                <a:spcPts val="0"/>
              </a:spcAft>
              <a:defRPr/>
            </a:pPr>
            <a:r>
              <a:rPr lang="en-US" dirty="0"/>
              <a:t>STEP 1</a:t>
            </a:r>
          </a:p>
        </p:txBody>
      </p:sp>
      <p:sp>
        <p:nvSpPr>
          <p:cNvPr id="31749" name="Subtitle 7"/>
          <p:cNvSpPr>
            <a:spLocks noGrp="1"/>
          </p:cNvSpPr>
          <p:nvPr>
            <p:ph type="subTitle" idx="10"/>
          </p:nvPr>
        </p:nvSpPr>
        <p:spPr>
          <a:xfrm>
            <a:off x="1371600" y="990600"/>
            <a:ext cx="6400800" cy="304800"/>
          </a:xfrm>
        </p:spPr>
        <p:txBody>
          <a:bodyPr>
            <a:normAutofit fontScale="92500" lnSpcReduction="20000"/>
          </a:bodyPr>
          <a:lstStyle/>
          <a:p>
            <a:pPr eaLnBrk="1" hangingPunct="1"/>
            <a:r>
              <a:rPr lang="en-US" altLang="en-US" dirty="0"/>
              <a:t>Research</a:t>
            </a:r>
          </a:p>
        </p:txBody>
      </p:sp>
    </p:spTree>
    <p:extLst>
      <p:ext uri="{BB962C8B-B14F-4D97-AF65-F5344CB8AC3E}">
        <p14:creationId xmlns:p14="http://schemas.microsoft.com/office/powerpoint/2010/main" val="39713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3886200" cy="49965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81000"/>
            <a:ext cx="3838887" cy="496604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1721052"/>
            <a:ext cx="3843650" cy="4969816"/>
          </a:xfrm>
          <a:prstGeom prst="rect">
            <a:avLst/>
          </a:prstGeom>
        </p:spPr>
      </p:pic>
    </p:spTree>
    <p:extLst>
      <p:ext uri="{BB962C8B-B14F-4D97-AF65-F5344CB8AC3E}">
        <p14:creationId xmlns:p14="http://schemas.microsoft.com/office/powerpoint/2010/main" val="347763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472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p:cNvSpPr txBox="1">
            <a:spLocks noChangeArrowheads="1"/>
          </p:cNvSpPr>
          <p:nvPr/>
        </p:nvSpPr>
        <p:spPr bwMode="auto">
          <a:xfrm>
            <a:off x="5867400" y="914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0000"/>
                </a:solidFill>
                <a:latin typeface="Calibri" pitchFamily="34" charset="0"/>
              </a:rPr>
              <a:t>Solar</a:t>
            </a:r>
          </a:p>
        </p:txBody>
      </p:sp>
      <p:sp>
        <p:nvSpPr>
          <p:cNvPr id="44036" name="TextBox 3"/>
          <p:cNvSpPr txBox="1">
            <a:spLocks noChangeArrowheads="1"/>
          </p:cNvSpPr>
          <p:nvPr/>
        </p:nvSpPr>
        <p:spPr bwMode="auto">
          <a:xfrm>
            <a:off x="533400" y="1585079"/>
            <a:ext cx="2971800" cy="3139321"/>
          </a:xfrm>
          <a:prstGeom prst="rect">
            <a:avLst/>
          </a:prstGeom>
          <a:noFill/>
          <a:ln w="9525">
            <a:noFill/>
            <a:miter lim="800000"/>
            <a:headEnd/>
            <a:tailEnd/>
          </a:ln>
        </p:spPr>
        <p:txBody>
          <a:bodyPr>
            <a:spAutoFit/>
          </a:bodyPr>
          <a:lstStyle/>
          <a:p>
            <a:pPr fontAlgn="auto">
              <a:spcBef>
                <a:spcPts val="0"/>
              </a:spcBef>
              <a:spcAft>
                <a:spcPts val="0"/>
              </a:spcAft>
              <a:defRPr/>
            </a:pPr>
            <a:r>
              <a:rPr lang="en-US" sz="2200" dirty="0">
                <a:solidFill>
                  <a:schemeClr val="bg1"/>
                </a:solidFill>
              </a:rPr>
              <a:t>Label the nine DATA SHEETS with the names of each of the other nine energy sources. </a:t>
            </a:r>
          </a:p>
          <a:p>
            <a:pPr fontAlgn="auto">
              <a:spcBef>
                <a:spcPts val="0"/>
              </a:spcBef>
              <a:spcAft>
                <a:spcPts val="0"/>
              </a:spcAft>
              <a:defRPr/>
            </a:pPr>
            <a:r>
              <a:rPr lang="en-US" sz="2200" dirty="0">
                <a:solidFill>
                  <a:schemeClr val="bg1"/>
                </a:solidFill>
              </a:rPr>
              <a:t> </a:t>
            </a:r>
          </a:p>
          <a:p>
            <a:pPr fontAlgn="auto">
              <a:spcBef>
                <a:spcPts val="0"/>
              </a:spcBef>
              <a:spcAft>
                <a:spcPts val="0"/>
              </a:spcAft>
              <a:defRPr/>
            </a:pPr>
            <a:r>
              <a:rPr lang="en-US" sz="2200" b="1" dirty="0">
                <a:solidFill>
                  <a:schemeClr val="bg1"/>
                </a:solidFill>
              </a:rPr>
              <a:t>DO NOT </a:t>
            </a:r>
            <a:r>
              <a:rPr lang="en-US" sz="2200" dirty="0">
                <a:solidFill>
                  <a:schemeClr val="bg1"/>
                </a:solidFill>
              </a:rPr>
              <a:t>label one for your team’s energy</a:t>
            </a:r>
          </a:p>
          <a:p>
            <a:pPr fontAlgn="auto">
              <a:spcBef>
                <a:spcPts val="0"/>
              </a:spcBef>
              <a:spcAft>
                <a:spcPts val="0"/>
              </a:spcAft>
              <a:defRPr/>
            </a:pPr>
            <a:r>
              <a:rPr lang="en-US" sz="2200" dirty="0">
                <a:solidFill>
                  <a:schemeClr val="bg1"/>
                </a:solidFill>
              </a:rPr>
              <a:t>source.</a:t>
            </a:r>
          </a:p>
        </p:txBody>
      </p:sp>
      <p:cxnSp>
        <p:nvCxnSpPr>
          <p:cNvPr id="6" name="Straight Arrow Connector 5"/>
          <p:cNvCxnSpPr/>
          <p:nvPr/>
        </p:nvCxnSpPr>
        <p:spPr>
          <a:xfrm flipV="1">
            <a:off x="3124200" y="1107440"/>
            <a:ext cx="2727960" cy="491968"/>
          </a:xfrm>
          <a:prstGeom prst="straightConnector1">
            <a:avLst/>
          </a:prstGeom>
          <a:ln w="5080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p:txBody>
          <a:bodyPr>
            <a:noAutofit/>
          </a:bodyPr>
          <a:lstStyle/>
          <a:p>
            <a:pPr eaLnBrk="1" fontAlgn="auto" hangingPunct="1">
              <a:spcAft>
                <a:spcPts val="0"/>
              </a:spcAft>
              <a:defRPr/>
            </a:pPr>
            <a:r>
              <a:rPr lang="en-US" sz="2800" dirty="0"/>
              <a:t>Filling out your Data Sheets</a:t>
            </a:r>
          </a:p>
        </p:txBody>
      </p:sp>
    </p:spTree>
    <p:extLst>
      <p:ext uri="{BB962C8B-B14F-4D97-AF65-F5344CB8AC3E}">
        <p14:creationId xmlns:p14="http://schemas.microsoft.com/office/powerpoint/2010/main" val="49257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304800"/>
            <a:ext cx="4597400" cy="59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2" name="Rectangle 1"/>
          <p:cNvSpPr>
            <a:spLocks noChangeArrowheads="1"/>
          </p:cNvSpPr>
          <p:nvPr/>
        </p:nvSpPr>
        <p:spPr bwMode="auto">
          <a:xfrm>
            <a:off x="457200" y="1676400"/>
            <a:ext cx="3048000" cy="3046413"/>
          </a:xfrm>
          <a:prstGeom prst="rect">
            <a:avLst/>
          </a:prstGeom>
          <a:noFill/>
          <a:ln w="9525">
            <a:noFill/>
            <a:miter lim="800000"/>
            <a:headEnd/>
            <a:tailEnd/>
          </a:ln>
        </p:spPr>
        <p:txBody>
          <a:bodyPr>
            <a:spAutoFit/>
          </a:bodyPr>
          <a:lstStyle/>
          <a:p>
            <a:pPr fontAlgn="auto">
              <a:spcBef>
                <a:spcPts val="0"/>
              </a:spcBef>
              <a:spcAft>
                <a:spcPts val="0"/>
              </a:spcAft>
              <a:defRPr/>
            </a:pPr>
            <a:r>
              <a:rPr lang="en-US" sz="3200" dirty="0">
                <a:solidFill>
                  <a:schemeClr val="bg1"/>
                </a:solidFill>
              </a:rPr>
              <a:t>Write your team number and energy source name at the top of your team’s scorecard.</a:t>
            </a:r>
          </a:p>
        </p:txBody>
      </p:sp>
      <p:sp>
        <p:nvSpPr>
          <p:cNvPr id="34820" name="TextBox 3"/>
          <p:cNvSpPr txBox="1">
            <a:spLocks noChangeArrowheads="1"/>
          </p:cNvSpPr>
          <p:nvPr/>
        </p:nvSpPr>
        <p:spPr bwMode="auto">
          <a:xfrm>
            <a:off x="5224463" y="10525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latin typeface="Calibri" pitchFamily="34" charset="0"/>
              </a:rPr>
              <a:t>12</a:t>
            </a:r>
          </a:p>
        </p:txBody>
      </p:sp>
      <p:sp>
        <p:nvSpPr>
          <p:cNvPr id="34821" name="TextBox 4"/>
          <p:cNvSpPr txBox="1">
            <a:spLocks noChangeArrowheads="1"/>
          </p:cNvSpPr>
          <p:nvPr/>
        </p:nvSpPr>
        <p:spPr bwMode="auto">
          <a:xfrm>
            <a:off x="7364413" y="1052513"/>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latin typeface="Calibri" pitchFamily="34" charset="0"/>
              </a:rPr>
              <a:t>Hydrogen</a:t>
            </a:r>
          </a:p>
        </p:txBody>
      </p:sp>
      <p:cxnSp>
        <p:nvCxnSpPr>
          <p:cNvPr id="7" name="Straight Arrow Connector 6"/>
          <p:cNvCxnSpPr/>
          <p:nvPr/>
        </p:nvCxnSpPr>
        <p:spPr bwMode="auto">
          <a:xfrm>
            <a:off x="3959225" y="427038"/>
            <a:ext cx="1219200" cy="68580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rot="10800000" flipV="1">
            <a:off x="8001000" y="474663"/>
            <a:ext cx="990600" cy="638175"/>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p:txBody>
          <a:bodyPr>
            <a:normAutofit fontScale="90000"/>
          </a:bodyPr>
          <a:lstStyle/>
          <a:p>
            <a:pPr eaLnBrk="1" fontAlgn="auto" hangingPunct="1">
              <a:spcAft>
                <a:spcPts val="0"/>
              </a:spcAft>
              <a:defRPr/>
            </a:pPr>
            <a:r>
              <a:rPr lang="en-US" sz="3600" b="0" dirty="0"/>
              <a:t>STEP 2</a:t>
            </a:r>
          </a:p>
        </p:txBody>
      </p:sp>
    </p:spTree>
    <p:extLst>
      <p:ext uri="{BB962C8B-B14F-4D97-AF65-F5344CB8AC3E}">
        <p14:creationId xmlns:p14="http://schemas.microsoft.com/office/powerpoint/2010/main" val="341167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304800" y="1582738"/>
            <a:ext cx="8686800" cy="2215991"/>
          </a:xfrm>
          <a:prstGeom prst="rect">
            <a:avLst/>
          </a:prstGeom>
          <a:noFill/>
          <a:ln w="9525">
            <a:noFill/>
            <a:miter lim="800000"/>
            <a:headEnd/>
            <a:tailEnd/>
          </a:ln>
        </p:spPr>
        <p:txBody>
          <a:bodyPr wrap="square">
            <a:spAutoFit/>
          </a:bodyPr>
          <a:lstStyle/>
          <a:p>
            <a:pPr marL="342900" indent="-342900" fontAlgn="auto">
              <a:spcBef>
                <a:spcPts val="0"/>
              </a:spcBef>
              <a:spcAft>
                <a:spcPts val="0"/>
              </a:spcAft>
              <a:buClr>
                <a:srgbClr val="92D050"/>
              </a:buClr>
              <a:buFont typeface="Wingdings" panose="05000000000000000000" pitchFamily="2" charset="2"/>
              <a:buChar char="§"/>
              <a:defRPr/>
            </a:pPr>
            <a:r>
              <a:rPr lang="en-US" sz="2400" dirty="0">
                <a:solidFill>
                  <a:schemeClr val="tx1">
                    <a:lumMod val="85000"/>
                    <a:lumOff val="15000"/>
                  </a:schemeClr>
                </a:solidFill>
              </a:rPr>
              <a:t>Read the eight statements/clues about your source of energy.</a:t>
            </a:r>
          </a:p>
          <a:p>
            <a:pPr marL="342900" indent="-342900" fontAlgn="auto">
              <a:spcBef>
                <a:spcPts val="0"/>
              </a:spcBef>
              <a:spcAft>
                <a:spcPts val="0"/>
              </a:spcAft>
              <a:buClr>
                <a:srgbClr val="92D050"/>
              </a:buClr>
              <a:buFont typeface="Wingdings" panose="05000000000000000000" pitchFamily="2" charset="2"/>
              <a:buChar char="§"/>
              <a:defRPr/>
            </a:pPr>
            <a:r>
              <a:rPr lang="en-US" sz="2400" dirty="0">
                <a:solidFill>
                  <a:schemeClr val="tx1">
                    <a:lumMod val="85000"/>
                    <a:lumOff val="15000"/>
                  </a:schemeClr>
                </a:solidFill>
              </a:rPr>
              <a:t>Eliminate the four clues you do not want to use.</a:t>
            </a:r>
          </a:p>
          <a:p>
            <a:pPr marL="342900" indent="-342900" fontAlgn="auto">
              <a:spcBef>
                <a:spcPts val="0"/>
              </a:spcBef>
              <a:spcAft>
                <a:spcPts val="0"/>
              </a:spcAft>
              <a:buClr>
                <a:srgbClr val="92D050"/>
              </a:buClr>
              <a:buFont typeface="Wingdings" panose="05000000000000000000" pitchFamily="2" charset="2"/>
              <a:buChar char="§"/>
              <a:defRPr/>
            </a:pPr>
            <a:r>
              <a:rPr lang="en-US" sz="2400" dirty="0">
                <a:solidFill>
                  <a:schemeClr val="tx1">
                    <a:lumMod val="85000"/>
                    <a:lumOff val="15000"/>
                  </a:schemeClr>
                </a:solidFill>
              </a:rPr>
              <a:t>Number the remaining clues (1 – 4) from least revealing (most general) to most revealing (most specific).</a:t>
            </a:r>
          </a:p>
          <a:p>
            <a:pPr fontAlgn="auto">
              <a:spcBef>
                <a:spcPts val="0"/>
              </a:spcBef>
              <a:spcAft>
                <a:spcPts val="0"/>
              </a:spcAft>
              <a:defRPr/>
            </a:pPr>
            <a:endParaRPr lang="en-US" dirty="0">
              <a:solidFill>
                <a:srgbClr val="006600"/>
              </a:solidFill>
              <a:latin typeface="Calibri" pitchFamily="34" charset="0"/>
            </a:endParaRPr>
          </a:p>
        </p:txBody>
      </p:sp>
      <p:sp>
        <p:nvSpPr>
          <p:cNvPr id="6" name="Title 5"/>
          <p:cNvSpPr>
            <a:spLocks noGrp="1"/>
          </p:cNvSpPr>
          <p:nvPr>
            <p:ph type="title"/>
          </p:nvPr>
        </p:nvSpPr>
        <p:spPr/>
        <p:txBody>
          <a:bodyPr>
            <a:normAutofit fontScale="90000"/>
          </a:bodyPr>
          <a:lstStyle/>
          <a:p>
            <a:pPr eaLnBrk="1" fontAlgn="auto" hangingPunct="1">
              <a:spcAft>
                <a:spcPts val="0"/>
              </a:spcAft>
              <a:defRPr/>
            </a:pPr>
            <a:r>
              <a:rPr lang="en-US" dirty="0"/>
              <a:t>STEP 3</a:t>
            </a:r>
          </a:p>
        </p:txBody>
      </p:sp>
      <p:sp>
        <p:nvSpPr>
          <p:cNvPr id="35844" name="Subtitle 6"/>
          <p:cNvSpPr>
            <a:spLocks noGrp="1"/>
          </p:cNvSpPr>
          <p:nvPr>
            <p:ph type="subTitle" idx="10"/>
          </p:nvPr>
        </p:nvSpPr>
        <p:spPr/>
        <p:txBody>
          <a:bodyPr>
            <a:normAutofit fontScale="92500" lnSpcReduction="20000"/>
          </a:bodyPr>
          <a:lstStyle/>
          <a:p>
            <a:pPr eaLnBrk="1" hangingPunct="1"/>
            <a:r>
              <a:rPr lang="en-US" altLang="en-US" dirty="0"/>
              <a:t>Determine the order of your clues.</a:t>
            </a:r>
          </a:p>
        </p:txBody>
      </p:sp>
      <p:sp>
        <p:nvSpPr>
          <p:cNvPr id="8" name="TextBox 7"/>
          <p:cNvSpPr txBox="1"/>
          <p:nvPr/>
        </p:nvSpPr>
        <p:spPr>
          <a:xfrm>
            <a:off x="294640" y="3505200"/>
            <a:ext cx="8686800" cy="2862322"/>
          </a:xfrm>
          <a:prstGeom prst="rect">
            <a:avLst/>
          </a:prstGeom>
          <a:noFill/>
        </p:spPr>
        <p:txBody>
          <a:bodyPr>
            <a:spAutoFit/>
          </a:bodyPr>
          <a:lstStyle/>
          <a:p>
            <a:pPr fontAlgn="auto">
              <a:spcBef>
                <a:spcPts val="0"/>
              </a:spcBef>
              <a:spcAft>
                <a:spcPts val="0"/>
              </a:spcAft>
              <a:defRPr/>
            </a:pPr>
            <a:r>
              <a:rPr lang="en-US" sz="1500" b="1" u="sng" dirty="0">
                <a:solidFill>
                  <a:schemeClr val="tx1">
                    <a:lumMod val="85000"/>
                    <a:lumOff val="15000"/>
                  </a:schemeClr>
                </a:solidFill>
                <a:latin typeface="+mn-lt"/>
              </a:rPr>
              <a:t>Example</a:t>
            </a:r>
          </a:p>
          <a:p>
            <a:pPr marL="342900" indent="-34290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Round 1 Clue – It’s a source of energy.</a:t>
            </a:r>
          </a:p>
          <a:p>
            <a:pPr marL="742950" lvl="1" indent="-28575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Least revealing because all 10 are sources of energy.</a:t>
            </a:r>
          </a:p>
          <a:p>
            <a:pPr marL="742950" lvl="1" indent="-285750" fontAlgn="auto">
              <a:spcBef>
                <a:spcPts val="0"/>
              </a:spcBef>
              <a:spcAft>
                <a:spcPts val="0"/>
              </a:spcAft>
              <a:buClr>
                <a:srgbClr val="92D050"/>
              </a:buClr>
              <a:buFont typeface="Arial" panose="020B0604020202020204" pitchFamily="34" charset="0"/>
              <a:buChar char="•"/>
              <a:defRPr/>
            </a:pPr>
            <a:endParaRPr lang="en-US" sz="1500" dirty="0">
              <a:solidFill>
                <a:schemeClr val="tx1">
                  <a:lumMod val="85000"/>
                  <a:lumOff val="15000"/>
                </a:schemeClr>
              </a:solidFill>
              <a:latin typeface="+mn-lt"/>
            </a:endParaRPr>
          </a:p>
          <a:p>
            <a:pPr marL="342900" indent="-34290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Round 2 Clue – It’s nonrenewable.</a:t>
            </a:r>
          </a:p>
          <a:p>
            <a:pPr marL="742950" lvl="1" indent="-28575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More revealing because only 5 of the sources are nonrenewable.</a:t>
            </a:r>
          </a:p>
          <a:p>
            <a:pPr marL="742950" lvl="1" indent="-285750" fontAlgn="auto">
              <a:spcBef>
                <a:spcPts val="0"/>
              </a:spcBef>
              <a:spcAft>
                <a:spcPts val="0"/>
              </a:spcAft>
              <a:buClr>
                <a:srgbClr val="92D050"/>
              </a:buClr>
              <a:buFont typeface="Arial" panose="020B0604020202020204" pitchFamily="34" charset="0"/>
              <a:buChar char="•"/>
              <a:defRPr/>
            </a:pPr>
            <a:endParaRPr lang="en-US" sz="1500" dirty="0">
              <a:solidFill>
                <a:schemeClr val="tx1">
                  <a:lumMod val="85000"/>
                  <a:lumOff val="15000"/>
                </a:schemeClr>
              </a:solidFill>
              <a:latin typeface="+mn-lt"/>
            </a:endParaRPr>
          </a:p>
          <a:p>
            <a:pPr marL="342900" indent="-34290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Round 3 Clue – It’s used to produce electricity.</a:t>
            </a:r>
          </a:p>
          <a:p>
            <a:pPr marL="742950" lvl="1" indent="-28575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More revealing because only a few sources are used to produce electricity.</a:t>
            </a:r>
          </a:p>
          <a:p>
            <a:pPr marL="742950" lvl="1" indent="-285750" fontAlgn="auto">
              <a:spcBef>
                <a:spcPts val="0"/>
              </a:spcBef>
              <a:spcAft>
                <a:spcPts val="0"/>
              </a:spcAft>
              <a:buClr>
                <a:srgbClr val="92D050"/>
              </a:buClr>
              <a:buFont typeface="Arial" panose="020B0604020202020204" pitchFamily="34" charset="0"/>
              <a:buChar char="•"/>
              <a:defRPr/>
            </a:pPr>
            <a:endParaRPr lang="en-US" sz="1500" dirty="0">
              <a:solidFill>
                <a:schemeClr val="tx1">
                  <a:lumMod val="85000"/>
                  <a:lumOff val="15000"/>
                </a:schemeClr>
              </a:solidFill>
              <a:latin typeface="+mn-lt"/>
            </a:endParaRPr>
          </a:p>
          <a:p>
            <a:pPr marL="342900" indent="-34290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Last Round Clue – It requires fission.</a:t>
            </a:r>
          </a:p>
          <a:p>
            <a:pPr marL="742950" lvl="1" indent="-28575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Most revealing because this clue only applies to one source of energy.</a:t>
            </a:r>
          </a:p>
        </p:txBody>
      </p:sp>
    </p:spTree>
    <p:extLst>
      <p:ext uri="{BB962C8B-B14F-4D97-AF65-F5344CB8AC3E}">
        <p14:creationId xmlns:p14="http://schemas.microsoft.com/office/powerpoint/2010/main" val="391324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Box 8"/>
          <p:cNvSpPr txBox="1">
            <a:spLocks noChangeArrowheads="1"/>
          </p:cNvSpPr>
          <p:nvPr/>
        </p:nvSpPr>
        <p:spPr bwMode="auto">
          <a:xfrm>
            <a:off x="2209800" y="5410200"/>
            <a:ext cx="51054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solidFill>
                  <a:schemeClr val="tx1">
                    <a:lumMod val="75000"/>
                    <a:lumOff val="25000"/>
                  </a:schemeClr>
                </a:solidFill>
              </a:rPr>
              <a:t>Number the Clue Cards 1 – 10, </a:t>
            </a:r>
          </a:p>
          <a:p>
            <a:pPr algn="ctr" fontAlgn="auto">
              <a:spcBef>
                <a:spcPts val="0"/>
              </a:spcBef>
              <a:spcAft>
                <a:spcPts val="0"/>
              </a:spcAft>
              <a:defRPr/>
            </a:pPr>
            <a:r>
              <a:rPr lang="en-US" sz="2400" dirty="0">
                <a:solidFill>
                  <a:schemeClr val="tx1">
                    <a:lumMod val="75000"/>
                    <a:lumOff val="25000"/>
                  </a:schemeClr>
                </a:solidFill>
              </a:rPr>
              <a:t>EXCEPT for your team’s number.</a:t>
            </a:r>
          </a:p>
        </p:txBody>
      </p:sp>
      <p:sp>
        <p:nvSpPr>
          <p:cNvPr id="13" name="Title 12"/>
          <p:cNvSpPr>
            <a:spLocks noGrp="1"/>
          </p:cNvSpPr>
          <p:nvPr>
            <p:ph type="title"/>
          </p:nvPr>
        </p:nvSpPr>
        <p:spPr/>
        <p:txBody>
          <a:bodyPr>
            <a:normAutofit fontScale="90000"/>
          </a:bodyPr>
          <a:lstStyle/>
          <a:p>
            <a:pPr eaLnBrk="1" fontAlgn="auto" hangingPunct="1">
              <a:spcAft>
                <a:spcPts val="0"/>
              </a:spcAft>
              <a:defRPr/>
            </a:pPr>
            <a:r>
              <a:rPr lang="en-US" dirty="0"/>
              <a:t>STEP 4</a:t>
            </a:r>
          </a:p>
        </p:txBody>
      </p:sp>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2725"/>
            <a:ext cx="287337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3" y="1482725"/>
            <a:ext cx="287337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82725"/>
            <a:ext cx="287337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Box 21"/>
          <p:cNvSpPr txBox="1">
            <a:spLocks noChangeArrowheads="1"/>
          </p:cNvSpPr>
          <p:nvPr/>
        </p:nvSpPr>
        <p:spPr bwMode="auto">
          <a:xfrm>
            <a:off x="838200" y="1905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FF0000"/>
                </a:solidFill>
                <a:latin typeface="Calibri" pitchFamily="34" charset="0"/>
              </a:rPr>
              <a:t>1</a:t>
            </a:r>
          </a:p>
        </p:txBody>
      </p:sp>
      <p:sp>
        <p:nvSpPr>
          <p:cNvPr id="36873" name="TextBox 22"/>
          <p:cNvSpPr txBox="1">
            <a:spLocks noChangeArrowheads="1"/>
          </p:cNvSpPr>
          <p:nvPr/>
        </p:nvSpPr>
        <p:spPr bwMode="auto">
          <a:xfrm>
            <a:off x="6781800" y="1905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FF0000"/>
                </a:solidFill>
                <a:latin typeface="Calibri" pitchFamily="34" charset="0"/>
              </a:rPr>
              <a:t>3</a:t>
            </a:r>
          </a:p>
        </p:txBody>
      </p:sp>
      <p:sp>
        <p:nvSpPr>
          <p:cNvPr id="36874" name="TextBox 23"/>
          <p:cNvSpPr txBox="1">
            <a:spLocks noChangeArrowheads="1"/>
          </p:cNvSpPr>
          <p:nvPr/>
        </p:nvSpPr>
        <p:spPr bwMode="auto">
          <a:xfrm>
            <a:off x="3733800" y="1905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FF0000"/>
                </a:solidFill>
                <a:latin typeface="Calibri" pitchFamily="34" charset="0"/>
              </a:rPr>
              <a:t>2</a:t>
            </a:r>
          </a:p>
        </p:txBody>
      </p:sp>
    </p:spTree>
    <p:extLst>
      <p:ext uri="{BB962C8B-B14F-4D97-AF65-F5344CB8AC3E}">
        <p14:creationId xmlns:p14="http://schemas.microsoft.com/office/powerpoint/2010/main" val="345845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52400" y="1371600"/>
          <a:ext cx="5181600" cy="479742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529946">
                <a:tc>
                  <a:txBody>
                    <a:bodyPr/>
                    <a:lstStyle/>
                    <a:p>
                      <a:endParaRPr lang="en-US" sz="1800" b="1" dirty="0"/>
                    </a:p>
                  </a:txBody>
                  <a:tcPr marT="45723" marB="45723"/>
                </a:tc>
                <a:tc>
                  <a:txBody>
                    <a:bodyPr/>
                    <a:lstStyle/>
                    <a:p>
                      <a:endParaRPr lang="en-US" sz="1800" b="1"/>
                    </a:p>
                  </a:txBody>
                  <a:tcPr marT="45723" marB="45723"/>
                </a:tc>
                <a:extLst>
                  <a:ext uri="{0D108BD9-81ED-4DB2-BD59-A6C34878D82A}">
                    <a16:rowId xmlns:a16="http://schemas.microsoft.com/office/drawing/2014/main" val="10000"/>
                  </a:ext>
                </a:extLst>
              </a:tr>
              <a:tr h="853496">
                <a:tc>
                  <a:txBody>
                    <a:bodyPr/>
                    <a:lstStyle/>
                    <a:p>
                      <a:r>
                        <a:rPr lang="en-US" sz="1400" b="1" dirty="0"/>
                        <a:t>Team 1</a:t>
                      </a:r>
                    </a:p>
                    <a:p>
                      <a:r>
                        <a:rPr lang="en-US" sz="1800" b="1" dirty="0"/>
                        <a:t>It can be used to grill hamburgers.</a:t>
                      </a:r>
                    </a:p>
                  </a:txBody>
                  <a:tcPr marT="45723" marB="45723"/>
                </a:tc>
                <a:tc>
                  <a:txBody>
                    <a:bodyPr/>
                    <a:lstStyle/>
                    <a:p>
                      <a:r>
                        <a:rPr lang="en-US" sz="1400" b="1" dirty="0"/>
                        <a:t>Team 6</a:t>
                      </a:r>
                    </a:p>
                    <a:p>
                      <a:r>
                        <a:rPr lang="en-US" sz="1800" b="1" dirty="0"/>
                        <a:t>It’s transported by mules.</a:t>
                      </a:r>
                    </a:p>
                  </a:txBody>
                  <a:tcPr marT="45723" marB="45723"/>
                </a:tc>
                <a:extLst>
                  <a:ext uri="{0D108BD9-81ED-4DB2-BD59-A6C34878D82A}">
                    <a16:rowId xmlns:a16="http://schemas.microsoft.com/office/drawing/2014/main" val="10001"/>
                  </a:ext>
                </a:extLst>
              </a:tr>
              <a:tr h="579158">
                <a:tc>
                  <a:txBody>
                    <a:bodyPr/>
                    <a:lstStyle/>
                    <a:p>
                      <a:r>
                        <a:rPr lang="en-US" sz="1400" b="1" dirty="0"/>
                        <a:t>Team 2</a:t>
                      </a:r>
                    </a:p>
                    <a:p>
                      <a:r>
                        <a:rPr lang="en-US" sz="1800" b="1" dirty="0"/>
                        <a:t>It</a:t>
                      </a:r>
                      <a:r>
                        <a:rPr lang="en-US" sz="1800" b="1" baseline="0" dirty="0"/>
                        <a:t> is not renewable</a:t>
                      </a:r>
                      <a:r>
                        <a:rPr lang="en-US" sz="1800" b="1" dirty="0"/>
                        <a:t>.</a:t>
                      </a:r>
                    </a:p>
                  </a:txBody>
                  <a:tcPr marT="45723" marB="45723"/>
                </a:tc>
                <a:tc>
                  <a:txBody>
                    <a:bodyPr/>
                    <a:lstStyle/>
                    <a:p>
                      <a:r>
                        <a:rPr lang="en-US" sz="1400" b="1" dirty="0"/>
                        <a:t>Team 7</a:t>
                      </a:r>
                    </a:p>
                    <a:p>
                      <a:r>
                        <a:rPr lang="en-US" sz="1800" b="1" dirty="0"/>
                        <a:t>It smells like gas.</a:t>
                      </a:r>
                    </a:p>
                  </a:txBody>
                  <a:tcPr marT="45723" marB="45723"/>
                </a:tc>
                <a:extLst>
                  <a:ext uri="{0D108BD9-81ED-4DB2-BD59-A6C34878D82A}">
                    <a16:rowId xmlns:a16="http://schemas.microsoft.com/office/drawing/2014/main" val="10002"/>
                  </a:ext>
                </a:extLst>
              </a:tr>
              <a:tr h="853496">
                <a:tc>
                  <a:txBody>
                    <a:bodyPr/>
                    <a:lstStyle/>
                    <a:p>
                      <a:r>
                        <a:rPr lang="en-US" sz="1400" b="1" dirty="0"/>
                        <a:t>Team 3</a:t>
                      </a:r>
                    </a:p>
                    <a:p>
                      <a:r>
                        <a:rPr lang="en-US" sz="1800" b="1" dirty="0"/>
                        <a:t>It provides 100% of all US energy.</a:t>
                      </a:r>
                    </a:p>
                  </a:txBody>
                  <a:tcPr marT="45723" marB="45723"/>
                </a:tc>
                <a:tc>
                  <a:txBody>
                    <a:bodyPr/>
                    <a:lstStyle/>
                    <a:p>
                      <a:r>
                        <a:rPr lang="en-US" sz="1400" b="1" dirty="0"/>
                        <a:t>Team 8</a:t>
                      </a:r>
                    </a:p>
                    <a:p>
                      <a:r>
                        <a:rPr lang="en-US" sz="1800" b="1" dirty="0" err="1"/>
                        <a:t>Yadda</a:t>
                      </a:r>
                      <a:r>
                        <a:rPr lang="en-US" sz="1800" b="1" dirty="0"/>
                        <a:t>, </a:t>
                      </a:r>
                      <a:r>
                        <a:rPr lang="en-US" sz="1800" b="1" dirty="0" err="1"/>
                        <a:t>yadda</a:t>
                      </a:r>
                      <a:r>
                        <a:rPr lang="en-US" sz="1800" b="1" dirty="0"/>
                        <a:t>, </a:t>
                      </a:r>
                      <a:r>
                        <a:rPr lang="en-US" sz="1800" b="1" dirty="0" err="1"/>
                        <a:t>yadda</a:t>
                      </a:r>
                      <a:r>
                        <a:rPr lang="en-US" sz="1800" b="1" dirty="0"/>
                        <a:t>… </a:t>
                      </a:r>
                    </a:p>
                  </a:txBody>
                  <a:tcPr marT="45723" marB="45723"/>
                </a:tc>
                <a:extLst>
                  <a:ext uri="{0D108BD9-81ED-4DB2-BD59-A6C34878D82A}">
                    <a16:rowId xmlns:a16="http://schemas.microsoft.com/office/drawing/2014/main" val="10003"/>
                  </a:ext>
                </a:extLst>
              </a:tr>
              <a:tr h="853496">
                <a:tc>
                  <a:txBody>
                    <a:bodyPr/>
                    <a:lstStyle/>
                    <a:p>
                      <a:r>
                        <a:rPr lang="en-US" sz="1400" b="1" dirty="0"/>
                        <a:t>Team 4</a:t>
                      </a:r>
                    </a:p>
                    <a:p>
                      <a:r>
                        <a:rPr lang="en-US" sz="1800" b="1" dirty="0"/>
                        <a:t>It’s only available</a:t>
                      </a:r>
                      <a:r>
                        <a:rPr lang="en-US" sz="1800" b="1" baseline="0" dirty="0"/>
                        <a:t> at night.</a:t>
                      </a:r>
                      <a:endParaRPr lang="en-US" sz="1800" b="1"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Team 9</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Blah,</a:t>
                      </a:r>
                      <a:r>
                        <a:rPr lang="en-US" sz="1800" b="1" baseline="0" dirty="0"/>
                        <a:t> blah, blah.</a:t>
                      </a:r>
                      <a:endParaRPr lang="en-US" sz="1800" b="1" dirty="0"/>
                    </a:p>
                    <a:p>
                      <a:endParaRPr lang="en-US" sz="1800" b="1" dirty="0"/>
                    </a:p>
                  </a:txBody>
                  <a:tcPr marT="45723" marB="45723"/>
                </a:tc>
                <a:extLst>
                  <a:ext uri="{0D108BD9-81ED-4DB2-BD59-A6C34878D82A}">
                    <a16:rowId xmlns:a16="http://schemas.microsoft.com/office/drawing/2014/main" val="10004"/>
                  </a:ext>
                </a:extLst>
              </a:tr>
              <a:tr h="1127834">
                <a:tc>
                  <a:txBody>
                    <a:bodyPr/>
                    <a:lstStyle/>
                    <a:p>
                      <a:r>
                        <a:rPr lang="en-US" sz="1400" b="1" dirty="0"/>
                        <a:t>Team 5</a:t>
                      </a:r>
                    </a:p>
                    <a:p>
                      <a:r>
                        <a:rPr lang="en-US" sz="1800" b="1" dirty="0"/>
                        <a:t>You buy it in Mason jars.</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Team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It’s found only in Puerto Rico.</a:t>
                      </a:r>
                    </a:p>
                    <a:p>
                      <a:endParaRPr lang="en-US" sz="1800" b="1" dirty="0"/>
                    </a:p>
                  </a:txBody>
                  <a:tcPr marT="45723" marB="45723"/>
                </a:tc>
                <a:extLst>
                  <a:ext uri="{0D108BD9-81ED-4DB2-BD59-A6C34878D82A}">
                    <a16:rowId xmlns:a16="http://schemas.microsoft.com/office/drawing/2014/main" val="10005"/>
                  </a:ext>
                </a:extLst>
              </a:tr>
            </a:tbl>
          </a:graphicData>
        </a:graphic>
      </p:graphicFrame>
      <p:sp>
        <p:nvSpPr>
          <p:cNvPr id="11" name="Title 10"/>
          <p:cNvSpPr>
            <a:spLocks noGrp="1"/>
          </p:cNvSpPr>
          <p:nvPr>
            <p:ph type="title"/>
          </p:nvPr>
        </p:nvSpPr>
        <p:spPr/>
        <p:txBody>
          <a:bodyPr>
            <a:normAutofit fontScale="90000"/>
          </a:bodyPr>
          <a:lstStyle/>
          <a:p>
            <a:pPr>
              <a:defRPr/>
            </a:pPr>
            <a:r>
              <a:rPr lang="en-US" dirty="0"/>
              <a:t>Write the first clue for each team.</a:t>
            </a:r>
          </a:p>
        </p:txBody>
      </p:sp>
      <p:sp>
        <p:nvSpPr>
          <p:cNvPr id="37914" name="Subtitle 14"/>
          <p:cNvSpPr>
            <a:spLocks noGrp="1"/>
          </p:cNvSpPr>
          <p:nvPr>
            <p:ph type="subTitle" idx="10"/>
          </p:nvPr>
        </p:nvSpPr>
        <p:spPr/>
        <p:txBody>
          <a:bodyPr>
            <a:normAutofit fontScale="92500" lnSpcReduction="20000"/>
          </a:bodyPr>
          <a:lstStyle/>
          <a:p>
            <a:r>
              <a:rPr lang="en-US" altLang="en-US"/>
              <a:t>Sample Round One</a:t>
            </a:r>
          </a:p>
        </p:txBody>
      </p:sp>
      <p:grpSp>
        <p:nvGrpSpPr>
          <p:cNvPr id="37915" name="Group 13"/>
          <p:cNvGrpSpPr>
            <a:grpSpLocks/>
          </p:cNvGrpSpPr>
          <p:nvPr/>
        </p:nvGrpSpPr>
        <p:grpSpPr bwMode="auto">
          <a:xfrm>
            <a:off x="5486400" y="1066800"/>
            <a:ext cx="2819400" cy="3200400"/>
            <a:chOff x="0" y="304800"/>
            <a:chExt cx="4343400" cy="5881688"/>
          </a:xfrm>
        </p:grpSpPr>
        <p:pic>
          <p:nvPicPr>
            <p:cNvPr id="379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4343400"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Rectangle 4"/>
            <p:cNvSpPr>
              <a:spLocks noChangeArrowheads="1"/>
            </p:cNvSpPr>
            <p:nvPr/>
          </p:nvSpPr>
          <p:spPr bwMode="auto">
            <a:xfrm>
              <a:off x="228599" y="1905000"/>
              <a:ext cx="3889055" cy="6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b="1">
                  <a:solidFill>
                    <a:srgbClr val="DD011B"/>
                  </a:solidFill>
                  <a:latin typeface="Calibri" pitchFamily="34" charset="0"/>
                </a:rPr>
                <a:t>You</a:t>
              </a:r>
              <a:r>
                <a:rPr lang="en-US" altLang="en-US">
                  <a:solidFill>
                    <a:srgbClr val="DD011B"/>
                  </a:solidFill>
                  <a:latin typeface="Calibri" pitchFamily="34" charset="0"/>
                </a:rPr>
                <a:t> </a:t>
              </a:r>
              <a:r>
                <a:rPr lang="en-US" altLang="en-US" b="1">
                  <a:solidFill>
                    <a:srgbClr val="DD011B"/>
                  </a:solidFill>
                  <a:latin typeface="Calibri" pitchFamily="34" charset="0"/>
                </a:rPr>
                <a:t>buy it in Mason jars</a:t>
              </a:r>
              <a:r>
                <a:rPr lang="en-US" altLang="en-US">
                  <a:latin typeface="Calibri" pitchFamily="34" charset="0"/>
                </a:rPr>
                <a:t>.</a:t>
              </a:r>
            </a:p>
          </p:txBody>
        </p:sp>
        <p:sp>
          <p:nvSpPr>
            <p:cNvPr id="37922" name="TextBox 5"/>
            <p:cNvSpPr txBox="1">
              <a:spLocks noChangeArrowheads="1"/>
            </p:cNvSpPr>
            <p:nvPr/>
          </p:nvSpPr>
          <p:spPr bwMode="auto">
            <a:xfrm>
              <a:off x="2057400" y="914399"/>
              <a:ext cx="445004" cy="62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DD011B"/>
                  </a:solidFill>
                  <a:latin typeface="Calibri" pitchFamily="34" charset="0"/>
                </a:rPr>
                <a:t>5</a:t>
              </a:r>
            </a:p>
          </p:txBody>
        </p:sp>
      </p:grpSp>
      <p:grpSp>
        <p:nvGrpSpPr>
          <p:cNvPr id="37916" name="Group 12"/>
          <p:cNvGrpSpPr>
            <a:grpSpLocks/>
          </p:cNvGrpSpPr>
          <p:nvPr/>
        </p:nvGrpSpPr>
        <p:grpSpPr bwMode="auto">
          <a:xfrm>
            <a:off x="6096000" y="3429000"/>
            <a:ext cx="2816225" cy="3200400"/>
            <a:chOff x="4800600" y="304800"/>
            <a:chExt cx="4343400" cy="5881688"/>
          </a:xfrm>
        </p:grpSpPr>
        <p:pic>
          <p:nvPicPr>
            <p:cNvPr id="379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4343400"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8" name="Rectangle 6"/>
            <p:cNvSpPr>
              <a:spLocks noChangeArrowheads="1"/>
            </p:cNvSpPr>
            <p:nvPr/>
          </p:nvSpPr>
          <p:spPr bwMode="auto">
            <a:xfrm>
              <a:off x="5562600" y="1905000"/>
              <a:ext cx="2925064" cy="73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2000" b="1">
                  <a:solidFill>
                    <a:srgbClr val="DD011B"/>
                  </a:solidFill>
                  <a:latin typeface="Calibri" pitchFamily="34" charset="0"/>
                </a:rPr>
                <a:t>Blah, blah, blah</a:t>
              </a:r>
              <a:r>
                <a:rPr lang="en-US" altLang="en-US" sz="2000">
                  <a:latin typeface="Calibri" pitchFamily="34" charset="0"/>
                </a:rPr>
                <a:t>.</a:t>
              </a:r>
            </a:p>
          </p:txBody>
        </p:sp>
        <p:sp>
          <p:nvSpPr>
            <p:cNvPr id="37919" name="TextBox 7"/>
            <p:cNvSpPr txBox="1">
              <a:spLocks noChangeArrowheads="1"/>
            </p:cNvSpPr>
            <p:nvPr/>
          </p:nvSpPr>
          <p:spPr bwMode="auto">
            <a:xfrm>
              <a:off x="6857999" y="914399"/>
              <a:ext cx="445485" cy="62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DD011B"/>
                  </a:solidFill>
                  <a:latin typeface="Calibri" pitchFamily="34" charset="0"/>
                </a:rPr>
                <a:t>9</a:t>
              </a:r>
            </a:p>
          </p:txBody>
        </p:sp>
      </p:grpSp>
    </p:spTree>
    <p:extLst>
      <p:ext uri="{BB962C8B-B14F-4D97-AF65-F5344CB8AC3E}">
        <p14:creationId xmlns:p14="http://schemas.microsoft.com/office/powerpoint/2010/main" val="250284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228600" y="1600200"/>
            <a:ext cx="3352800" cy="4524315"/>
          </a:xfrm>
          <a:prstGeom prst="rect">
            <a:avLst/>
          </a:prstGeom>
          <a:noFill/>
          <a:ln w="9525">
            <a:noFill/>
            <a:miter lim="800000"/>
            <a:headEnd/>
            <a:tailEnd/>
          </a:ln>
        </p:spPr>
        <p:txBody>
          <a:bodyPr wrap="square">
            <a:spAutoFit/>
          </a:bodyPr>
          <a:lstStyle/>
          <a:p>
            <a:pPr marL="457200" indent="-457200" fontAlgn="auto">
              <a:spcBef>
                <a:spcPts val="0"/>
              </a:spcBef>
              <a:spcAft>
                <a:spcPts val="0"/>
              </a:spcAft>
              <a:buFont typeface="Arial" panose="020B0604020202020204" pitchFamily="34" charset="0"/>
              <a:buChar char="•"/>
              <a:defRPr/>
            </a:pPr>
            <a:r>
              <a:rPr lang="en-US" sz="2400" dirty="0">
                <a:solidFill>
                  <a:schemeClr val="bg1"/>
                </a:solidFill>
              </a:rPr>
              <a:t>Your team will receive points for each correct identification.</a:t>
            </a:r>
          </a:p>
          <a:p>
            <a:pPr fontAlgn="auto">
              <a:spcBef>
                <a:spcPts val="0"/>
              </a:spcBef>
              <a:spcAft>
                <a:spcPts val="0"/>
              </a:spcAft>
              <a:defRPr/>
            </a:pPr>
            <a:endParaRPr lang="en-US" sz="2400" dirty="0">
              <a:solidFill>
                <a:schemeClr val="bg1"/>
              </a:solidFill>
            </a:endParaRPr>
          </a:p>
          <a:p>
            <a:pPr marL="457200" indent="-457200" fontAlgn="auto">
              <a:spcBef>
                <a:spcPts val="0"/>
              </a:spcBef>
              <a:spcAft>
                <a:spcPts val="0"/>
              </a:spcAft>
              <a:buFont typeface="Arial" panose="020B0604020202020204" pitchFamily="34" charset="0"/>
              <a:buChar char="•"/>
              <a:defRPr/>
            </a:pPr>
            <a:r>
              <a:rPr lang="en-US" sz="2400" dirty="0">
                <a:solidFill>
                  <a:schemeClr val="bg1"/>
                </a:solidFill>
              </a:rPr>
              <a:t>Number of points depends on the round.</a:t>
            </a:r>
          </a:p>
          <a:p>
            <a:pPr fontAlgn="auto">
              <a:spcBef>
                <a:spcPts val="0"/>
              </a:spcBef>
              <a:spcAft>
                <a:spcPts val="0"/>
              </a:spcAft>
              <a:defRPr/>
            </a:pPr>
            <a:r>
              <a:rPr lang="en-US" sz="2400" dirty="0">
                <a:solidFill>
                  <a:schemeClr val="bg1"/>
                </a:solidFill>
              </a:rPr>
              <a:t>  </a:t>
            </a:r>
          </a:p>
          <a:p>
            <a:pPr marL="457200" indent="-457200" fontAlgn="auto">
              <a:spcBef>
                <a:spcPts val="0"/>
              </a:spcBef>
              <a:spcAft>
                <a:spcPts val="0"/>
              </a:spcAft>
              <a:buFont typeface="Arial" panose="020B0604020202020204" pitchFamily="34" charset="0"/>
              <a:buChar char="•"/>
              <a:defRPr/>
            </a:pPr>
            <a:r>
              <a:rPr lang="en-US" sz="2400" dirty="0">
                <a:solidFill>
                  <a:schemeClr val="bg1"/>
                </a:solidFill>
              </a:rPr>
              <a:t>Your team will lose 10 points for each incorrect guess.</a:t>
            </a:r>
          </a:p>
        </p:txBody>
      </p:sp>
      <p:sp>
        <p:nvSpPr>
          <p:cNvPr id="8" name="Title 7"/>
          <p:cNvSpPr>
            <a:spLocks noGrp="1"/>
          </p:cNvSpPr>
          <p:nvPr>
            <p:ph type="title"/>
          </p:nvPr>
        </p:nvSpPr>
        <p:spPr/>
        <p:txBody>
          <a:bodyPr>
            <a:normAutofit/>
          </a:bodyPr>
          <a:lstStyle/>
          <a:p>
            <a:pPr eaLnBrk="1" fontAlgn="auto" hangingPunct="1">
              <a:spcAft>
                <a:spcPts val="0"/>
              </a:spcAft>
              <a:defRPr/>
            </a:pPr>
            <a:r>
              <a:rPr lang="en-US" sz="2800" dirty="0"/>
              <a:t>STEP 5- Scoring</a:t>
            </a:r>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90600"/>
            <a:ext cx="437038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951047"/>
      </p:ext>
    </p:extLst>
  </p:cSld>
  <p:clrMapOvr>
    <a:masterClrMapping/>
  </p:clrMapOvr>
</p:sld>
</file>

<file path=ppt/theme/theme1.xml><?xml version="1.0" encoding="utf-8"?>
<a:theme xmlns:a="http://schemas.openxmlformats.org/drawingml/2006/main" name="Office Theme">
  <a:themeElements>
    <a:clrScheme name="NEED">
      <a:dk1>
        <a:sysClr val="windowText" lastClr="000000"/>
      </a:dk1>
      <a:lt1>
        <a:sysClr val="window" lastClr="FFFFFF"/>
      </a:lt1>
      <a:dk2>
        <a:srgbClr val="1F497D"/>
      </a:dk2>
      <a:lt2>
        <a:srgbClr val="EEECE1"/>
      </a:lt2>
      <a:accent1>
        <a:srgbClr val="019B67"/>
      </a:accent1>
      <a:accent2>
        <a:srgbClr val="015699"/>
      </a:accent2>
      <a:accent3>
        <a:srgbClr val="9BBB59"/>
      </a:accent3>
      <a:accent4>
        <a:srgbClr val="00B0F0"/>
      </a:accent4>
      <a:accent5>
        <a:srgbClr val="76923C"/>
      </a:accent5>
      <a:accent6>
        <a:srgbClr val="548DD4"/>
      </a:accent6>
      <a:hlink>
        <a:srgbClr val="0000FF"/>
      </a:hlink>
      <a:folHlink>
        <a:srgbClr val="800080"/>
      </a:folHlink>
    </a:clrScheme>
    <a:fontScheme name="NEED">
      <a:majorFont>
        <a:latin typeface="Myriad Pro Cond"/>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1177</Words>
  <Application>Microsoft Office PowerPoint</Application>
  <PresentationFormat>On-screen Show (4:3)</PresentationFormat>
  <Paragraphs>129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Myriad Pro</vt:lpstr>
      <vt:lpstr>Myriad Pro Cond</vt:lpstr>
      <vt:lpstr>Times New Roman</vt:lpstr>
      <vt:lpstr>Wingdings</vt:lpstr>
      <vt:lpstr>Office Theme</vt:lpstr>
      <vt:lpstr>Energy Sources</vt:lpstr>
      <vt:lpstr>STEP 1</vt:lpstr>
      <vt:lpstr>PowerPoint Presentation</vt:lpstr>
      <vt:lpstr>Filling out your Data Sheets</vt:lpstr>
      <vt:lpstr>STEP 2</vt:lpstr>
      <vt:lpstr>STEP 3</vt:lpstr>
      <vt:lpstr>STEP 4</vt:lpstr>
      <vt:lpstr>Write the first clue for each team.</vt:lpstr>
      <vt:lpstr>STEP 5- Scoring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Cramer</dc:creator>
  <cp:lastModifiedBy>Kimberly Swan</cp:lastModifiedBy>
  <cp:revision>85</cp:revision>
  <dcterms:created xsi:type="dcterms:W3CDTF">2013-08-16T17:06:56Z</dcterms:created>
  <dcterms:modified xsi:type="dcterms:W3CDTF">2022-04-12T17:06:44Z</dcterms:modified>
</cp:coreProperties>
</file>