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256" r:id="rId2"/>
    <p:sldId id="257" r:id="rId3"/>
    <p:sldId id="258" r:id="rId4"/>
    <p:sldId id="259" r:id="rId5"/>
    <p:sldId id="260" r:id="rId6"/>
    <p:sldId id="261" r:id="rId7"/>
    <p:sldId id="265" r:id="rId8"/>
    <p:sldId id="262" r:id="rId9"/>
    <p:sldId id="263" r:id="rId10"/>
    <p:sldId id="264" r:id="rId11"/>
    <p:sldId id="267" r:id="rId12"/>
    <p:sldId id="268" r:id="rId13"/>
    <p:sldId id="269" r:id="rId14"/>
    <p:sldId id="270" r:id="rId15"/>
    <p:sldId id="272" r:id="rId16"/>
    <p:sldId id="271" r:id="rId17"/>
    <p:sldId id="273" r:id="rId18"/>
    <p:sldId id="26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0C1D5"/>
    <a:srgbClr val="EBF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06" autoAdjust="0"/>
    <p:restoredTop sz="84766" autoAdjust="0"/>
  </p:normalViewPr>
  <p:slideViewPr>
    <p:cSldViewPr snapToGrid="0">
      <p:cViewPr varScale="1">
        <p:scale>
          <a:sx n="95" d="100"/>
          <a:sy n="95" d="100"/>
        </p:scale>
        <p:origin x="1080"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cturr\Documents\Curriculum%20Development\Stats%20Update%20Files\US%20Electricity%20Generation%20from%20Renewables%20by%20Year.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cturr\Downloads\INT-Export-09-26-2023_17-56-16.csv"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cturr\Downloads\INT-Export-09-26-2023_18-05-58.csv"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US Electricity Generation from Renewable Sources</a:t>
            </a:r>
            <a:r>
              <a:rPr lang="en-US" baseline="0"/>
              <a:t> vs Year</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8.1158659515386658E-2"/>
          <c:y val="8.9490754796057614E-2"/>
          <c:w val="0.89729848986268024"/>
          <c:h val="0.85453646310866682"/>
        </c:manualLayout>
      </c:layout>
      <c:scatterChart>
        <c:scatterStyle val="lineMarker"/>
        <c:varyColors val="0"/>
        <c:ser>
          <c:idx val="3"/>
          <c:order val="3"/>
          <c:tx>
            <c:strRef>
              <c:f>'Net_generation_for_all_sectors '!$E$18</c:f>
              <c:strCache>
                <c:ptCount val="1"/>
                <c:pt idx="0">
                  <c:v>Hydropower</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'Net_generation_for_all_sectors '!$A$19:$A$40</c:f>
              <c:numCache>
                <c:formatCode>General</c:formatCode>
                <c:ptCount val="22"/>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numCache>
            </c:numRef>
          </c:xVal>
          <c:yVal>
            <c:numRef>
              <c:f>'Net_generation_for_all_sectors '!$E$19:$E$40</c:f>
              <c:numCache>
                <c:formatCode>General</c:formatCode>
                <c:ptCount val="22"/>
                <c:pt idx="0">
                  <c:v>208138</c:v>
                </c:pt>
                <c:pt idx="1">
                  <c:v>255586</c:v>
                </c:pt>
                <c:pt idx="2">
                  <c:v>267271</c:v>
                </c:pt>
                <c:pt idx="3">
                  <c:v>259929</c:v>
                </c:pt>
                <c:pt idx="4">
                  <c:v>263763</c:v>
                </c:pt>
                <c:pt idx="5">
                  <c:v>282688</c:v>
                </c:pt>
                <c:pt idx="6">
                  <c:v>240614</c:v>
                </c:pt>
                <c:pt idx="7">
                  <c:v>248543</c:v>
                </c:pt>
                <c:pt idx="8">
                  <c:v>268818</c:v>
                </c:pt>
                <c:pt idx="9">
                  <c:v>254702</c:v>
                </c:pt>
                <c:pt idx="10">
                  <c:v>312934</c:v>
                </c:pt>
                <c:pt idx="11">
                  <c:v>271290</c:v>
                </c:pt>
                <c:pt idx="12">
                  <c:v>263884</c:v>
                </c:pt>
                <c:pt idx="13">
                  <c:v>253193</c:v>
                </c:pt>
                <c:pt idx="14">
                  <c:v>243989</c:v>
                </c:pt>
                <c:pt idx="15">
                  <c:v>261126</c:v>
                </c:pt>
                <c:pt idx="16">
                  <c:v>293838</c:v>
                </c:pt>
                <c:pt idx="17">
                  <c:v>286619</c:v>
                </c:pt>
                <c:pt idx="18">
                  <c:v>282613</c:v>
                </c:pt>
                <c:pt idx="19">
                  <c:v>279953</c:v>
                </c:pt>
                <c:pt idx="20">
                  <c:v>246473</c:v>
                </c:pt>
                <c:pt idx="21">
                  <c:v>255965</c:v>
                </c:pt>
              </c:numCache>
            </c:numRef>
          </c:yVal>
          <c:smooth val="0"/>
          <c:extLst>
            <c:ext xmlns:c16="http://schemas.microsoft.com/office/drawing/2014/chart" uri="{C3380CC4-5D6E-409C-BE32-E72D297353CC}">
              <c16:uniqueId val="{00000000-4DCD-466D-8720-87A69C62DE74}"/>
            </c:ext>
          </c:extLst>
        </c:ser>
        <c:ser>
          <c:idx val="4"/>
          <c:order val="4"/>
          <c:tx>
            <c:strRef>
              <c:f>'Net_generation_for_all_sectors '!$F$18</c:f>
              <c:strCache>
                <c:ptCount val="1"/>
                <c:pt idx="0">
                  <c:v>Wind</c:v>
                </c:pt>
              </c:strCache>
            </c:strRef>
          </c:tx>
          <c:spPr>
            <a:ln w="31750" cap="rnd">
              <a:solidFill>
                <a:schemeClr val="accent5"/>
              </a:solidFill>
              <a:round/>
            </a:ln>
            <a:effectLst/>
          </c:spPr>
          <c:marker>
            <c:symbol val="diamond"/>
            <c:size val="5"/>
            <c:spPr>
              <a:solidFill>
                <a:schemeClr val="accent5"/>
              </a:solidFill>
              <a:ln w="9525">
                <a:solidFill>
                  <a:schemeClr val="accent5"/>
                </a:solidFill>
              </a:ln>
              <a:effectLst/>
            </c:spPr>
          </c:marker>
          <c:xVal>
            <c:numRef>
              <c:f>'Net_generation_for_all_sectors '!$A$19:$A$40</c:f>
              <c:numCache>
                <c:formatCode>General</c:formatCode>
                <c:ptCount val="22"/>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numCache>
            </c:numRef>
          </c:xVal>
          <c:yVal>
            <c:numRef>
              <c:f>'Net_generation_for_all_sectors '!$F$19:$F$40</c:f>
              <c:numCache>
                <c:formatCode>General</c:formatCode>
                <c:ptCount val="22"/>
                <c:pt idx="0">
                  <c:v>6737</c:v>
                </c:pt>
                <c:pt idx="1">
                  <c:v>10354</c:v>
                </c:pt>
                <c:pt idx="2">
                  <c:v>11187</c:v>
                </c:pt>
                <c:pt idx="3">
                  <c:v>14144</c:v>
                </c:pt>
                <c:pt idx="4">
                  <c:v>17811</c:v>
                </c:pt>
                <c:pt idx="5">
                  <c:v>26589</c:v>
                </c:pt>
                <c:pt idx="6">
                  <c:v>34450</c:v>
                </c:pt>
                <c:pt idx="7">
                  <c:v>55363</c:v>
                </c:pt>
                <c:pt idx="8">
                  <c:v>73886</c:v>
                </c:pt>
                <c:pt idx="9">
                  <c:v>94652</c:v>
                </c:pt>
                <c:pt idx="10">
                  <c:v>120177</c:v>
                </c:pt>
                <c:pt idx="11">
                  <c:v>140822</c:v>
                </c:pt>
                <c:pt idx="12">
                  <c:v>167840</c:v>
                </c:pt>
                <c:pt idx="13">
                  <c:v>181655</c:v>
                </c:pt>
                <c:pt idx="14">
                  <c:v>190719</c:v>
                </c:pt>
                <c:pt idx="15">
                  <c:v>226993</c:v>
                </c:pt>
                <c:pt idx="16">
                  <c:v>254303</c:v>
                </c:pt>
                <c:pt idx="17">
                  <c:v>272667</c:v>
                </c:pt>
                <c:pt idx="18">
                  <c:v>295882</c:v>
                </c:pt>
                <c:pt idx="19">
                  <c:v>337938</c:v>
                </c:pt>
                <c:pt idx="20">
                  <c:v>378197</c:v>
                </c:pt>
                <c:pt idx="21">
                  <c:v>434812</c:v>
                </c:pt>
              </c:numCache>
            </c:numRef>
          </c:yVal>
          <c:smooth val="0"/>
          <c:extLst>
            <c:ext xmlns:c16="http://schemas.microsoft.com/office/drawing/2014/chart" uri="{C3380CC4-5D6E-409C-BE32-E72D297353CC}">
              <c16:uniqueId val="{00000001-4DCD-466D-8720-87A69C62DE74}"/>
            </c:ext>
          </c:extLst>
        </c:ser>
        <c:ser>
          <c:idx val="5"/>
          <c:order val="5"/>
          <c:tx>
            <c:strRef>
              <c:f>'Net_generation_for_all_sectors '!$G$18</c:f>
              <c:strCache>
                <c:ptCount val="1"/>
                <c:pt idx="0">
                  <c:v>Solar</c:v>
                </c:pt>
              </c:strCache>
            </c:strRef>
          </c:tx>
          <c:spPr>
            <a:ln w="19050" cap="rnd">
              <a:solidFill>
                <a:schemeClr val="accent6">
                  <a:lumMod val="25000"/>
                </a:schemeClr>
              </a:solidFill>
              <a:round/>
            </a:ln>
            <a:effectLst/>
          </c:spPr>
          <c:marker>
            <c:symbol val="square"/>
            <c:size val="5"/>
            <c:spPr>
              <a:solidFill>
                <a:schemeClr val="accent6">
                  <a:lumMod val="25000"/>
                </a:schemeClr>
              </a:solidFill>
              <a:ln w="9525">
                <a:solidFill>
                  <a:schemeClr val="accent6"/>
                </a:solidFill>
              </a:ln>
              <a:effectLst/>
            </c:spPr>
          </c:marker>
          <c:xVal>
            <c:numRef>
              <c:f>'Net_generation_for_all_sectors '!$A$19:$A$40</c:f>
              <c:numCache>
                <c:formatCode>General</c:formatCode>
                <c:ptCount val="22"/>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numCache>
            </c:numRef>
          </c:xVal>
          <c:yVal>
            <c:numRef>
              <c:f>'Net_generation_for_all_sectors '!$G$19:$G$40</c:f>
              <c:numCache>
                <c:formatCode>General</c:formatCode>
                <c:ptCount val="22"/>
                <c:pt idx="0">
                  <c:v>543</c:v>
                </c:pt>
                <c:pt idx="1">
                  <c:v>555</c:v>
                </c:pt>
                <c:pt idx="2">
                  <c:v>534</c:v>
                </c:pt>
                <c:pt idx="3">
                  <c:v>575</c:v>
                </c:pt>
                <c:pt idx="4">
                  <c:v>550</c:v>
                </c:pt>
                <c:pt idx="5">
                  <c:v>508</c:v>
                </c:pt>
                <c:pt idx="6">
                  <c:v>612</c:v>
                </c:pt>
                <c:pt idx="7">
                  <c:v>864</c:v>
                </c:pt>
                <c:pt idx="8">
                  <c:v>891</c:v>
                </c:pt>
                <c:pt idx="9">
                  <c:v>1212</c:v>
                </c:pt>
                <c:pt idx="10">
                  <c:v>1818</c:v>
                </c:pt>
                <c:pt idx="11">
                  <c:v>4327</c:v>
                </c:pt>
                <c:pt idx="12">
                  <c:v>9036</c:v>
                </c:pt>
                <c:pt idx="13">
                  <c:v>28924</c:v>
                </c:pt>
                <c:pt idx="14">
                  <c:v>39032</c:v>
                </c:pt>
                <c:pt idx="15">
                  <c:v>54866</c:v>
                </c:pt>
                <c:pt idx="16">
                  <c:v>77277</c:v>
                </c:pt>
                <c:pt idx="17">
                  <c:v>93365</c:v>
                </c:pt>
                <c:pt idx="18">
                  <c:v>106894</c:v>
                </c:pt>
                <c:pt idx="19">
                  <c:v>130721</c:v>
                </c:pt>
                <c:pt idx="20">
                  <c:v>164422</c:v>
                </c:pt>
                <c:pt idx="21">
                  <c:v>204110</c:v>
                </c:pt>
              </c:numCache>
            </c:numRef>
          </c:yVal>
          <c:smooth val="0"/>
          <c:extLst>
            <c:ext xmlns:c16="http://schemas.microsoft.com/office/drawing/2014/chart" uri="{C3380CC4-5D6E-409C-BE32-E72D297353CC}">
              <c16:uniqueId val="{00000002-4DCD-466D-8720-87A69C62DE74}"/>
            </c:ext>
          </c:extLst>
        </c:ser>
        <c:ser>
          <c:idx val="6"/>
          <c:order val="6"/>
          <c:tx>
            <c:strRef>
              <c:f>'Net_generation_for_all_sectors '!$H$18</c:f>
              <c:strCache>
                <c:ptCount val="1"/>
                <c:pt idx="0">
                  <c:v>Geothermal</c:v>
                </c:pt>
              </c:strCache>
            </c:strRef>
          </c:tx>
          <c:spPr>
            <a:ln w="19050"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xVal>
            <c:numRef>
              <c:f>'Net_generation_for_all_sectors '!$A$19:$A$40</c:f>
              <c:numCache>
                <c:formatCode>General</c:formatCode>
                <c:ptCount val="22"/>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numCache>
            </c:numRef>
          </c:xVal>
          <c:yVal>
            <c:numRef>
              <c:f>'Net_generation_for_all_sectors '!$H$19:$H$40</c:f>
              <c:numCache>
                <c:formatCode>General</c:formatCode>
                <c:ptCount val="22"/>
                <c:pt idx="0">
                  <c:v>13741</c:v>
                </c:pt>
                <c:pt idx="1">
                  <c:v>14491</c:v>
                </c:pt>
                <c:pt idx="2">
                  <c:v>14424</c:v>
                </c:pt>
                <c:pt idx="3">
                  <c:v>14811</c:v>
                </c:pt>
                <c:pt idx="4">
                  <c:v>14692</c:v>
                </c:pt>
                <c:pt idx="5">
                  <c:v>14568</c:v>
                </c:pt>
                <c:pt idx="6">
                  <c:v>14637</c:v>
                </c:pt>
                <c:pt idx="7">
                  <c:v>14840</c:v>
                </c:pt>
                <c:pt idx="8">
                  <c:v>15009</c:v>
                </c:pt>
                <c:pt idx="9">
                  <c:v>15219</c:v>
                </c:pt>
                <c:pt idx="10">
                  <c:v>15316</c:v>
                </c:pt>
                <c:pt idx="11">
                  <c:v>15562</c:v>
                </c:pt>
                <c:pt idx="12">
                  <c:v>15775</c:v>
                </c:pt>
                <c:pt idx="13">
                  <c:v>15877</c:v>
                </c:pt>
                <c:pt idx="14">
                  <c:v>15918</c:v>
                </c:pt>
                <c:pt idx="15">
                  <c:v>15826</c:v>
                </c:pt>
                <c:pt idx="16">
                  <c:v>15927</c:v>
                </c:pt>
                <c:pt idx="17">
                  <c:v>15967</c:v>
                </c:pt>
                <c:pt idx="18">
                  <c:v>15473</c:v>
                </c:pt>
                <c:pt idx="19">
                  <c:v>15890</c:v>
                </c:pt>
                <c:pt idx="20">
                  <c:v>15975</c:v>
                </c:pt>
                <c:pt idx="21">
                  <c:v>17002</c:v>
                </c:pt>
              </c:numCache>
            </c:numRef>
          </c:yVal>
          <c:smooth val="0"/>
          <c:extLst>
            <c:ext xmlns:c16="http://schemas.microsoft.com/office/drawing/2014/chart" uri="{C3380CC4-5D6E-409C-BE32-E72D297353CC}">
              <c16:uniqueId val="{00000003-4DCD-466D-8720-87A69C62DE74}"/>
            </c:ext>
          </c:extLst>
        </c:ser>
        <c:ser>
          <c:idx val="7"/>
          <c:order val="7"/>
          <c:tx>
            <c:strRef>
              <c:f>'Net_generation_for_all_sectors '!$I$18</c:f>
              <c:strCache>
                <c:ptCount val="1"/>
                <c:pt idx="0">
                  <c:v>Biomass</c:v>
                </c:pt>
              </c:strCache>
            </c:strRef>
          </c:tx>
          <c:spPr>
            <a:ln w="19050" cap="rnd">
              <a:solidFill>
                <a:schemeClr val="accent2">
                  <a:lumMod val="60000"/>
                </a:schemeClr>
              </a:solidFill>
              <a:round/>
            </a:ln>
            <a:effectLst/>
          </c:spPr>
          <c:marker>
            <c:symbol val="triangle"/>
            <c:size val="5"/>
            <c:spPr>
              <a:solidFill>
                <a:schemeClr val="accent2">
                  <a:lumMod val="60000"/>
                </a:schemeClr>
              </a:solidFill>
              <a:ln w="9525">
                <a:solidFill>
                  <a:schemeClr val="accent2">
                    <a:lumMod val="60000"/>
                  </a:schemeClr>
                </a:solidFill>
              </a:ln>
              <a:effectLst/>
            </c:spPr>
          </c:marker>
          <c:xVal>
            <c:numRef>
              <c:f>'Net_generation_for_all_sectors '!$A$19:$A$40</c:f>
              <c:numCache>
                <c:formatCode>General</c:formatCode>
                <c:ptCount val="22"/>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numCache>
            </c:numRef>
          </c:xVal>
          <c:yVal>
            <c:numRef>
              <c:f>'Net_generation_for_all_sectors '!$I$19:$I$40</c:f>
              <c:numCache>
                <c:formatCode>General</c:formatCode>
                <c:ptCount val="22"/>
                <c:pt idx="0">
                  <c:v>49748</c:v>
                </c:pt>
                <c:pt idx="1">
                  <c:v>53709</c:v>
                </c:pt>
                <c:pt idx="2">
                  <c:v>53341</c:v>
                </c:pt>
                <c:pt idx="3">
                  <c:v>53537</c:v>
                </c:pt>
                <c:pt idx="4">
                  <c:v>54277</c:v>
                </c:pt>
                <c:pt idx="5">
                  <c:v>54861</c:v>
                </c:pt>
                <c:pt idx="6">
                  <c:v>55539</c:v>
                </c:pt>
                <c:pt idx="7">
                  <c:v>55034</c:v>
                </c:pt>
                <c:pt idx="8">
                  <c:v>54493</c:v>
                </c:pt>
                <c:pt idx="9">
                  <c:v>56089</c:v>
                </c:pt>
                <c:pt idx="10">
                  <c:v>56671</c:v>
                </c:pt>
                <c:pt idx="11">
                  <c:v>57622</c:v>
                </c:pt>
                <c:pt idx="12">
                  <c:v>60858</c:v>
                </c:pt>
                <c:pt idx="13">
                  <c:v>63989</c:v>
                </c:pt>
                <c:pt idx="14">
                  <c:v>63632</c:v>
                </c:pt>
                <c:pt idx="15">
                  <c:v>62760</c:v>
                </c:pt>
                <c:pt idx="16">
                  <c:v>62733</c:v>
                </c:pt>
                <c:pt idx="17">
                  <c:v>61832</c:v>
                </c:pt>
                <c:pt idx="18">
                  <c:v>57507</c:v>
                </c:pt>
                <c:pt idx="19">
                  <c:v>54712</c:v>
                </c:pt>
                <c:pt idx="20">
                  <c:v>54252</c:v>
                </c:pt>
                <c:pt idx="21">
                  <c:v>53458</c:v>
                </c:pt>
              </c:numCache>
            </c:numRef>
          </c:yVal>
          <c:smooth val="0"/>
          <c:extLst>
            <c:ext xmlns:c16="http://schemas.microsoft.com/office/drawing/2014/chart" uri="{C3380CC4-5D6E-409C-BE32-E72D297353CC}">
              <c16:uniqueId val="{00000004-4DCD-466D-8720-87A69C62DE74}"/>
            </c:ext>
          </c:extLst>
        </c:ser>
        <c:ser>
          <c:idx val="8"/>
          <c:order val="8"/>
          <c:tx>
            <c:strRef>
              <c:f>'Net_generation_for_all_sectors '!$J$18</c:f>
              <c:strCache>
                <c:ptCount val="1"/>
                <c:pt idx="0">
                  <c:v>other renewables</c:v>
                </c:pt>
              </c:strCache>
            </c:strRef>
          </c:tx>
          <c:spPr>
            <a:ln w="19050" cap="rnd">
              <a:solidFill>
                <a:schemeClr val="accent3">
                  <a:lumMod val="60000"/>
                </a:schemeClr>
              </a:solidFill>
              <a:round/>
            </a:ln>
            <a:effectLst/>
          </c:spPr>
          <c:marker>
            <c:symbol val="circle"/>
            <c:size val="5"/>
            <c:spPr>
              <a:solidFill>
                <a:schemeClr val="accent3">
                  <a:lumMod val="60000"/>
                </a:schemeClr>
              </a:solidFill>
              <a:ln w="9525">
                <a:solidFill>
                  <a:schemeClr val="accent3">
                    <a:lumMod val="60000"/>
                  </a:schemeClr>
                </a:solidFill>
              </a:ln>
              <a:effectLst/>
            </c:spPr>
          </c:marker>
          <c:xVal>
            <c:numRef>
              <c:f>'Net_generation_for_all_sectors '!$A$19:$A$40</c:f>
              <c:numCache>
                <c:formatCode>General</c:formatCode>
                <c:ptCount val="22"/>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numCache>
            </c:numRef>
          </c:xVal>
          <c:yVal>
            <c:numRef>
              <c:f>'Net_generation_for_all_sectors '!$J$19:$J$40</c:f>
              <c:numCache>
                <c:formatCode>General</c:formatCode>
                <c:ptCount val="22"/>
                <c:pt idx="0">
                  <c:v>11906</c:v>
                </c:pt>
                <c:pt idx="1">
                  <c:v>13527</c:v>
                </c:pt>
                <c:pt idx="2">
                  <c:v>14045</c:v>
                </c:pt>
                <c:pt idx="3">
                  <c:v>14232</c:v>
                </c:pt>
                <c:pt idx="4">
                  <c:v>12821</c:v>
                </c:pt>
                <c:pt idx="5">
                  <c:v>12974</c:v>
                </c:pt>
                <c:pt idx="6">
                  <c:v>12231</c:v>
                </c:pt>
                <c:pt idx="7">
                  <c:v>11804</c:v>
                </c:pt>
                <c:pt idx="8">
                  <c:v>11928</c:v>
                </c:pt>
                <c:pt idx="9">
                  <c:v>12855</c:v>
                </c:pt>
                <c:pt idx="10">
                  <c:v>14154</c:v>
                </c:pt>
                <c:pt idx="11">
                  <c:v>13787</c:v>
                </c:pt>
                <c:pt idx="12">
                  <c:v>13588</c:v>
                </c:pt>
                <c:pt idx="13">
                  <c:v>13393</c:v>
                </c:pt>
                <c:pt idx="14">
                  <c:v>13955</c:v>
                </c:pt>
                <c:pt idx="15">
                  <c:v>13689</c:v>
                </c:pt>
                <c:pt idx="16">
                  <c:v>13008</c:v>
                </c:pt>
                <c:pt idx="17">
                  <c:v>12973</c:v>
                </c:pt>
                <c:pt idx="18">
                  <c:v>13331</c:v>
                </c:pt>
                <c:pt idx="19">
                  <c:v>12855</c:v>
                </c:pt>
                <c:pt idx="20">
                  <c:v>12140</c:v>
                </c:pt>
                <c:pt idx="21">
                  <c:v>11038</c:v>
                </c:pt>
              </c:numCache>
            </c:numRef>
          </c:yVal>
          <c:smooth val="0"/>
          <c:extLst>
            <c:ext xmlns:c16="http://schemas.microsoft.com/office/drawing/2014/chart" uri="{C3380CC4-5D6E-409C-BE32-E72D297353CC}">
              <c16:uniqueId val="{00000005-4DCD-466D-8720-87A69C62DE74}"/>
            </c:ext>
          </c:extLst>
        </c:ser>
        <c:dLbls>
          <c:showLegendKey val="0"/>
          <c:showVal val="0"/>
          <c:showCatName val="0"/>
          <c:showSerName val="0"/>
          <c:showPercent val="0"/>
          <c:showBubbleSize val="0"/>
        </c:dLbls>
        <c:axId val="704607064"/>
        <c:axId val="704603824"/>
        <c:extLst>
          <c:ext xmlns:c15="http://schemas.microsoft.com/office/drawing/2012/chart" uri="{02D57815-91ED-43cb-92C2-25804820EDAC}">
            <c15:filteredScatterSeries>
              <c15:ser>
                <c:idx val="0"/>
                <c:order val="0"/>
                <c:tx>
                  <c:strRef>
                    <c:extLst>
                      <c:ext uri="{02D57815-91ED-43cb-92C2-25804820EDAC}">
                        <c15:formulaRef>
                          <c15:sqref>'Net_generation_for_all_sectors '!$B$18</c15:sqref>
                        </c15:formulaRef>
                      </c:ext>
                    </c:extLst>
                    <c:strCache>
                      <c:ptCount val="1"/>
                      <c:pt idx="0">
                        <c:v>United States : all fuels (utility-scale)</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extLst>
                      <c:ext uri="{02D57815-91ED-43cb-92C2-25804820EDAC}">
                        <c15:formulaRef>
                          <c15:sqref>'Net_generation_for_all_sectors '!$A$19:$A$40</c15:sqref>
                        </c15:formulaRef>
                      </c:ext>
                    </c:extLst>
                    <c:numCache>
                      <c:formatCode>General</c:formatCode>
                      <c:ptCount val="22"/>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numCache>
                  </c:numRef>
                </c:xVal>
                <c:yVal>
                  <c:numRef>
                    <c:extLst>
                      <c:ext uri="{02D57815-91ED-43cb-92C2-25804820EDAC}">
                        <c15:formulaRef>
                          <c15:sqref>'Net_generation_for_all_sectors '!$B$19:$B$40</c15:sqref>
                        </c15:formulaRef>
                      </c:ext>
                    </c:extLst>
                    <c:numCache>
                      <c:formatCode>General</c:formatCode>
                      <c:ptCount val="22"/>
                      <c:pt idx="0">
                        <c:v>3736644</c:v>
                      </c:pt>
                      <c:pt idx="1">
                        <c:v>3858452</c:v>
                      </c:pt>
                      <c:pt idx="2">
                        <c:v>3883185</c:v>
                      </c:pt>
                      <c:pt idx="3">
                        <c:v>3970555</c:v>
                      </c:pt>
                      <c:pt idx="4">
                        <c:v>4055423</c:v>
                      </c:pt>
                      <c:pt idx="5">
                        <c:v>4064702</c:v>
                      </c:pt>
                      <c:pt idx="6">
                        <c:v>4156745</c:v>
                      </c:pt>
                      <c:pt idx="7">
                        <c:v>4119388</c:v>
                      </c:pt>
                      <c:pt idx="8">
                        <c:v>3950331</c:v>
                      </c:pt>
                      <c:pt idx="9">
                        <c:v>4125060</c:v>
                      </c:pt>
                      <c:pt idx="10">
                        <c:v>4100141</c:v>
                      </c:pt>
                      <c:pt idx="11">
                        <c:v>4047765</c:v>
                      </c:pt>
                      <c:pt idx="12">
                        <c:v>4065964</c:v>
                      </c:pt>
                      <c:pt idx="13">
                        <c:v>4093564</c:v>
                      </c:pt>
                      <c:pt idx="14">
                        <c:v>4078714</c:v>
                      </c:pt>
                      <c:pt idx="15">
                        <c:v>4077574</c:v>
                      </c:pt>
                      <c:pt idx="16">
                        <c:v>4035443</c:v>
                      </c:pt>
                      <c:pt idx="17">
                        <c:v>4180988</c:v>
                      </c:pt>
                      <c:pt idx="18">
                        <c:v>4130574</c:v>
                      </c:pt>
                      <c:pt idx="19">
                        <c:v>4009767</c:v>
                      </c:pt>
                      <c:pt idx="20">
                        <c:v>4109699</c:v>
                      </c:pt>
                      <c:pt idx="21">
                        <c:v>4243136</c:v>
                      </c:pt>
                    </c:numCache>
                  </c:numRef>
                </c:yVal>
                <c:smooth val="0"/>
                <c:extLst>
                  <c:ext xmlns:c16="http://schemas.microsoft.com/office/drawing/2014/chart" uri="{C3380CC4-5D6E-409C-BE32-E72D297353CC}">
                    <c16:uniqueId val="{00000006-4DCD-466D-8720-87A69C62DE74}"/>
                  </c:ext>
                </c:extLst>
              </c15:ser>
            </c15:filteredScatterSeries>
            <c15:filteredScatterSeries>
              <c15:ser>
                <c:idx val="1"/>
                <c:order val="1"/>
                <c:tx>
                  <c:strRef>
                    <c:extLst xmlns:c15="http://schemas.microsoft.com/office/drawing/2012/chart">
                      <c:ext xmlns:c15="http://schemas.microsoft.com/office/drawing/2012/chart" uri="{02D57815-91ED-43cb-92C2-25804820EDAC}">
                        <c15:formulaRef>
                          <c15:sqref>'Net_generation_for_all_sectors '!$C$18</c15:sqref>
                        </c15:formulaRef>
                      </c:ext>
                    </c:extLst>
                    <c:strCache>
                      <c:ptCount val="1"/>
                      <c:pt idx="0">
                        <c:v>Hydroelectric</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extLst xmlns:c15="http://schemas.microsoft.com/office/drawing/2012/chart">
                      <c:ext xmlns:c15="http://schemas.microsoft.com/office/drawing/2012/chart" uri="{02D57815-91ED-43cb-92C2-25804820EDAC}">
                        <c15:formulaRef>
                          <c15:sqref>'Net_generation_for_all_sectors '!$A$19:$A$40</c15:sqref>
                        </c15:formulaRef>
                      </c:ext>
                    </c:extLst>
                    <c:numCache>
                      <c:formatCode>General</c:formatCode>
                      <c:ptCount val="22"/>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numCache>
                  </c:numRef>
                </c:xVal>
                <c:yVal>
                  <c:numRef>
                    <c:extLst xmlns:c15="http://schemas.microsoft.com/office/drawing/2012/chart">
                      <c:ext xmlns:c15="http://schemas.microsoft.com/office/drawing/2012/chart" uri="{02D57815-91ED-43cb-92C2-25804820EDAC}">
                        <c15:formulaRef>
                          <c15:sqref>'Net_generation_for_all_sectors '!$C$19:$C$40</c15:sqref>
                        </c15:formulaRef>
                      </c:ext>
                    </c:extLst>
                    <c:numCache>
                      <c:formatCode>General</c:formatCode>
                      <c:ptCount val="22"/>
                      <c:pt idx="0">
                        <c:v>216961</c:v>
                      </c:pt>
                      <c:pt idx="1">
                        <c:v>264329</c:v>
                      </c:pt>
                      <c:pt idx="2">
                        <c:v>275806</c:v>
                      </c:pt>
                      <c:pt idx="3">
                        <c:v>268417</c:v>
                      </c:pt>
                      <c:pt idx="4">
                        <c:v>270321</c:v>
                      </c:pt>
                      <c:pt idx="5">
                        <c:v>289246</c:v>
                      </c:pt>
                      <c:pt idx="6">
                        <c:v>247510</c:v>
                      </c:pt>
                      <c:pt idx="7">
                        <c:v>254831</c:v>
                      </c:pt>
                      <c:pt idx="8">
                        <c:v>273445</c:v>
                      </c:pt>
                      <c:pt idx="9">
                        <c:v>260203</c:v>
                      </c:pt>
                      <c:pt idx="10">
                        <c:v>319355</c:v>
                      </c:pt>
                      <c:pt idx="11">
                        <c:v>276240</c:v>
                      </c:pt>
                      <c:pt idx="12">
                        <c:v>268565</c:v>
                      </c:pt>
                      <c:pt idx="13">
                        <c:v>259367</c:v>
                      </c:pt>
                      <c:pt idx="14">
                        <c:v>249080</c:v>
                      </c:pt>
                      <c:pt idx="15">
                        <c:v>267812</c:v>
                      </c:pt>
                      <c:pt idx="16">
                        <c:v>300333</c:v>
                      </c:pt>
                      <c:pt idx="17">
                        <c:v>292524</c:v>
                      </c:pt>
                      <c:pt idx="18">
                        <c:v>287874</c:v>
                      </c:pt>
                      <c:pt idx="19">
                        <c:v>285274</c:v>
                      </c:pt>
                      <c:pt idx="20">
                        <c:v>251585</c:v>
                      </c:pt>
                      <c:pt idx="21">
                        <c:v>261999</c:v>
                      </c:pt>
                    </c:numCache>
                  </c:numRef>
                </c:yVal>
                <c:smooth val="0"/>
                <c:extLst xmlns:c15="http://schemas.microsoft.com/office/drawing/2012/chart">
                  <c:ext xmlns:c16="http://schemas.microsoft.com/office/drawing/2014/chart" uri="{C3380CC4-5D6E-409C-BE32-E72D297353CC}">
                    <c16:uniqueId val="{00000007-4DCD-466D-8720-87A69C62DE74}"/>
                  </c:ext>
                </c:extLst>
              </c15:ser>
            </c15:filteredScatterSeries>
            <c15:filteredScatterSeries>
              <c15:ser>
                <c:idx val="2"/>
                <c:order val="2"/>
                <c:tx>
                  <c:strRef>
                    <c:extLst xmlns:c15="http://schemas.microsoft.com/office/drawing/2012/chart">
                      <c:ext xmlns:c15="http://schemas.microsoft.com/office/drawing/2012/chart" uri="{02D57815-91ED-43cb-92C2-25804820EDAC}">
                        <c15:formulaRef>
                          <c15:sqref>'Net_generation_for_all_sectors '!$D$18</c15:sqref>
                        </c15:formulaRef>
                      </c:ext>
                    </c:extLst>
                    <c:strCache>
                      <c:ptCount val="1"/>
                      <c:pt idx="0">
                        <c:v>pumped storage</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extLst xmlns:c15="http://schemas.microsoft.com/office/drawing/2012/chart">
                      <c:ext xmlns:c15="http://schemas.microsoft.com/office/drawing/2012/chart" uri="{02D57815-91ED-43cb-92C2-25804820EDAC}">
                        <c15:formulaRef>
                          <c15:sqref>'Net_generation_for_all_sectors '!$A$19:$A$40</c15:sqref>
                        </c15:formulaRef>
                      </c:ext>
                    </c:extLst>
                    <c:numCache>
                      <c:formatCode>General</c:formatCode>
                      <c:ptCount val="22"/>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numCache>
                  </c:numRef>
                </c:xVal>
                <c:yVal>
                  <c:numRef>
                    <c:extLst xmlns:c15="http://schemas.microsoft.com/office/drawing/2012/chart">
                      <c:ext xmlns:c15="http://schemas.microsoft.com/office/drawing/2012/chart" uri="{02D57815-91ED-43cb-92C2-25804820EDAC}">
                        <c15:formulaRef>
                          <c15:sqref>'Net_generation_for_all_sectors '!$D$19:$D$40</c15:sqref>
                        </c15:formulaRef>
                      </c:ext>
                    </c:extLst>
                    <c:numCache>
                      <c:formatCode>General</c:formatCode>
                      <c:ptCount val="22"/>
                      <c:pt idx="0">
                        <c:v>-8823</c:v>
                      </c:pt>
                      <c:pt idx="1">
                        <c:v>-8743</c:v>
                      </c:pt>
                      <c:pt idx="2">
                        <c:v>-8535</c:v>
                      </c:pt>
                      <c:pt idx="3">
                        <c:v>-8488</c:v>
                      </c:pt>
                      <c:pt idx="4">
                        <c:v>-6558</c:v>
                      </c:pt>
                      <c:pt idx="5">
                        <c:v>-6558</c:v>
                      </c:pt>
                      <c:pt idx="6">
                        <c:v>-6896</c:v>
                      </c:pt>
                      <c:pt idx="7">
                        <c:v>-6288</c:v>
                      </c:pt>
                      <c:pt idx="8">
                        <c:v>-4627</c:v>
                      </c:pt>
                      <c:pt idx="9">
                        <c:v>-5501</c:v>
                      </c:pt>
                      <c:pt idx="10">
                        <c:v>-6421</c:v>
                      </c:pt>
                      <c:pt idx="11">
                        <c:v>-4950</c:v>
                      </c:pt>
                      <c:pt idx="12">
                        <c:v>-4681</c:v>
                      </c:pt>
                      <c:pt idx="13">
                        <c:v>-6174</c:v>
                      </c:pt>
                      <c:pt idx="14">
                        <c:v>-5091</c:v>
                      </c:pt>
                      <c:pt idx="15">
                        <c:v>-6686</c:v>
                      </c:pt>
                      <c:pt idx="16">
                        <c:v>-6495</c:v>
                      </c:pt>
                      <c:pt idx="17">
                        <c:v>-5905</c:v>
                      </c:pt>
                      <c:pt idx="18">
                        <c:v>-5261</c:v>
                      </c:pt>
                      <c:pt idx="19">
                        <c:v>-5321</c:v>
                      </c:pt>
                      <c:pt idx="20">
                        <c:v>-5112</c:v>
                      </c:pt>
                      <c:pt idx="21">
                        <c:v>-6034</c:v>
                      </c:pt>
                    </c:numCache>
                  </c:numRef>
                </c:yVal>
                <c:smooth val="0"/>
                <c:extLst xmlns:c15="http://schemas.microsoft.com/office/drawing/2012/chart">
                  <c:ext xmlns:c16="http://schemas.microsoft.com/office/drawing/2014/chart" uri="{C3380CC4-5D6E-409C-BE32-E72D297353CC}">
                    <c16:uniqueId val="{00000008-4DCD-466D-8720-87A69C62DE74}"/>
                  </c:ext>
                </c:extLst>
              </c15:ser>
            </c15:filteredScatterSeries>
          </c:ext>
        </c:extLst>
      </c:scatterChart>
      <c:valAx>
        <c:axId val="704607064"/>
        <c:scaling>
          <c:orientation val="minMax"/>
          <c:min val="2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04603824"/>
        <c:crosses val="autoZero"/>
        <c:crossBetween val="midCat"/>
      </c:valAx>
      <c:valAx>
        <c:axId val="7046038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Thousand Megawatt-hours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04607064"/>
        <c:crosses val="autoZero"/>
        <c:crossBetween val="midCat"/>
      </c:valAx>
      <c:spPr>
        <a:solidFill>
          <a:schemeClr val="bg1">
            <a:lumMod val="95000"/>
          </a:schemeClr>
        </a:solidFill>
        <a:ln>
          <a:noFill/>
        </a:ln>
        <a:effectLst/>
      </c:spPr>
    </c:plotArea>
    <c:legend>
      <c:legendPos val="b"/>
      <c:layout>
        <c:manualLayout>
          <c:xMode val="edge"/>
          <c:yMode val="edge"/>
          <c:x val="0.10485856379801975"/>
          <c:y val="9.7791595507425652E-2"/>
          <c:w val="0.54280564114268326"/>
          <c:h val="4.0716286248521451E-2"/>
        </c:manualLayout>
      </c:layout>
      <c:overlay val="1"/>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EBF6FF"/>
    </a:soli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0"/>
          <c:order val="0"/>
          <c:tx>
            <c:strRef>
              <c:f>'INT-Export-09-26-2023_17-56-16'!$B$3</c:f>
              <c:strCache>
                <c:ptCount val="1"/>
                <c:pt idx="0">
                  <c:v>    World</c:v>
                </c:pt>
              </c:strCache>
            </c:strRef>
          </c:tx>
          <c:spPr>
            <a:solidFill>
              <a:schemeClr val="accent1"/>
            </a:solidFill>
            <a:ln>
              <a:noFill/>
            </a:ln>
            <a:effectLst/>
          </c:spPr>
          <c:cat>
            <c:numRef>
              <c:f>'INT-Export-09-26-2023_17-56-16'!$C$2:$X$2</c:f>
              <c:numCache>
                <c:formatCode>General</c:formatCode>
                <c:ptCount val="2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numCache>
            </c:numRef>
          </c:cat>
          <c:val>
            <c:numRef>
              <c:f>'INT-Export-09-26-2023_17-56-16'!$C$3:$X$3</c:f>
              <c:numCache>
                <c:formatCode>General</c:formatCode>
                <c:ptCount val="22"/>
                <c:pt idx="0">
                  <c:v>17.265940000000001</c:v>
                </c:pt>
                <c:pt idx="1">
                  <c:v>23.867339999999999</c:v>
                </c:pt>
                <c:pt idx="2">
                  <c:v>30.821840000000002</c:v>
                </c:pt>
                <c:pt idx="3">
                  <c:v>38.52375</c:v>
                </c:pt>
                <c:pt idx="4">
                  <c:v>47.017829999999996</c:v>
                </c:pt>
                <c:pt idx="5">
                  <c:v>59.21857</c:v>
                </c:pt>
                <c:pt idx="6">
                  <c:v>72.991879999999995</c:v>
                </c:pt>
                <c:pt idx="7">
                  <c:v>91.599310000000003</c:v>
                </c:pt>
                <c:pt idx="8">
                  <c:v>115.18686</c:v>
                </c:pt>
                <c:pt idx="9">
                  <c:v>149.99852999999999</c:v>
                </c:pt>
                <c:pt idx="10">
                  <c:v>180.39443</c:v>
                </c:pt>
                <c:pt idx="11">
                  <c:v>220.04789</c:v>
                </c:pt>
                <c:pt idx="12">
                  <c:v>267.90960999999999</c:v>
                </c:pt>
                <c:pt idx="13">
                  <c:v>301.538298</c:v>
                </c:pt>
                <c:pt idx="14">
                  <c:v>349.32172300000002</c:v>
                </c:pt>
                <c:pt idx="15">
                  <c:v>415.81407100000001</c:v>
                </c:pt>
                <c:pt idx="16">
                  <c:v>466.41511600000001</c:v>
                </c:pt>
                <c:pt idx="17">
                  <c:v>514.19278699999995</c:v>
                </c:pt>
                <c:pt idx="18">
                  <c:v>564.18457220000005</c:v>
                </c:pt>
                <c:pt idx="19">
                  <c:v>620.77645800000005</c:v>
                </c:pt>
                <c:pt idx="20">
                  <c:v>731.386664</c:v>
                </c:pt>
                <c:pt idx="21">
                  <c:v>823.10038599999996</c:v>
                </c:pt>
              </c:numCache>
            </c:numRef>
          </c:val>
          <c:extLst>
            <c:ext xmlns:c16="http://schemas.microsoft.com/office/drawing/2014/chart" uri="{C3380CC4-5D6E-409C-BE32-E72D297353CC}">
              <c16:uniqueId val="{00000000-3B80-436D-87E0-44BBCBAE2E3E}"/>
            </c:ext>
          </c:extLst>
        </c:ser>
        <c:dLbls>
          <c:showLegendKey val="0"/>
          <c:showVal val="0"/>
          <c:showCatName val="0"/>
          <c:showSerName val="0"/>
          <c:showPercent val="0"/>
          <c:showBubbleSize val="0"/>
        </c:dLbls>
        <c:axId val="621783120"/>
        <c:axId val="621784200"/>
      </c:areaChart>
      <c:catAx>
        <c:axId val="621783120"/>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dirty="0"/>
                  <a:t>Year</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1784200"/>
        <c:crosses val="autoZero"/>
        <c:auto val="1"/>
        <c:lblAlgn val="ctr"/>
        <c:lblOffset val="100"/>
        <c:noMultiLvlLbl val="0"/>
      </c:catAx>
      <c:valAx>
        <c:axId val="6217842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dirty="0"/>
                  <a:t>Million Kilowatts</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21783120"/>
        <c:crosses val="autoZero"/>
        <c:crossBetween val="midCat"/>
      </c:valAx>
      <c:spPr>
        <a:noFill/>
        <a:ln>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tx2">
                    <a:lumMod val="75000"/>
                  </a:schemeClr>
                </a:solidFill>
                <a:latin typeface="+mn-lt"/>
                <a:ea typeface="+mn-ea"/>
                <a:cs typeface="+mn-cs"/>
              </a:defRPr>
            </a:pPr>
            <a:r>
              <a:rPr lang="en-US" sz="2800" dirty="0">
                <a:solidFill>
                  <a:schemeClr val="tx2">
                    <a:lumMod val="75000"/>
                  </a:schemeClr>
                </a:solidFill>
              </a:rPr>
              <a:t>Top Ten Countries for Installed Wind Capacity, 2021</a:t>
            </a:r>
          </a:p>
        </c:rich>
      </c:tx>
      <c:overlay val="0"/>
      <c:spPr>
        <a:noFill/>
        <a:ln>
          <a:noFill/>
        </a:ln>
        <a:effectLst/>
      </c:spPr>
      <c:txPr>
        <a:bodyPr rot="0" spcFirstLastPara="1" vertOverflow="ellipsis" vert="horz" wrap="square" anchor="ctr" anchorCtr="1"/>
        <a:lstStyle/>
        <a:p>
          <a:pPr>
            <a:defRPr sz="2800" b="0" i="0" u="none" strike="noStrike" kern="1200" spc="0" baseline="0">
              <a:solidFill>
                <a:schemeClr val="tx2">
                  <a:lumMod val="75000"/>
                </a:schemeClr>
              </a:solidFill>
              <a:latin typeface="+mn-lt"/>
              <a:ea typeface="+mn-ea"/>
              <a:cs typeface="+mn-cs"/>
            </a:defRPr>
          </a:pPr>
          <a:endParaRPr lang="en-US"/>
        </a:p>
      </c:txPr>
    </c:title>
    <c:autoTitleDeleted val="0"/>
    <c:plotArea>
      <c:layout/>
      <c:barChart>
        <c:barDir val="bar"/>
        <c:grouping val="clustered"/>
        <c:varyColors val="1"/>
        <c:ser>
          <c:idx val="0"/>
          <c:order val="0"/>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2-709B-41DE-A711-9DF1D222E09F}"/>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1-709B-41DE-A711-9DF1D222E09F}"/>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3-709B-41DE-A711-9DF1D222E09F}"/>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7-5EDC-4E26-9EA2-D69F578C4E85}"/>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9-5EDC-4E26-9EA2-D69F578C4E85}"/>
              </c:ext>
            </c:extLst>
          </c:dPt>
          <c:dPt>
            <c:idx val="5"/>
            <c:invertIfNegative val="0"/>
            <c:bubble3D val="0"/>
            <c:spPr>
              <a:solidFill>
                <a:schemeClr val="accent6">
                  <a:lumMod val="75000"/>
                </a:schemeClr>
              </a:solidFill>
              <a:ln>
                <a:noFill/>
              </a:ln>
              <a:effectLst/>
            </c:spPr>
            <c:extLst>
              <c:ext xmlns:c16="http://schemas.microsoft.com/office/drawing/2014/chart" uri="{C3380CC4-5D6E-409C-BE32-E72D297353CC}">
                <c16:uniqueId val="{00000004-709B-41DE-A711-9DF1D222E09F}"/>
              </c:ext>
            </c:extLst>
          </c:dPt>
          <c:dPt>
            <c:idx val="6"/>
            <c:invertIfNegative val="0"/>
            <c:bubble3D val="0"/>
            <c:spPr>
              <a:solidFill>
                <a:schemeClr val="accent1">
                  <a:lumMod val="60000"/>
                </a:schemeClr>
              </a:solidFill>
              <a:ln>
                <a:noFill/>
              </a:ln>
              <a:effectLst/>
            </c:spPr>
            <c:extLst>
              <c:ext xmlns:c16="http://schemas.microsoft.com/office/drawing/2014/chart" uri="{C3380CC4-5D6E-409C-BE32-E72D297353CC}">
                <c16:uniqueId val="{0000000D-5EDC-4E26-9EA2-D69F578C4E85}"/>
              </c:ext>
            </c:extLst>
          </c:dPt>
          <c:dPt>
            <c:idx val="7"/>
            <c:invertIfNegative val="0"/>
            <c:bubble3D val="0"/>
            <c:spPr>
              <a:solidFill>
                <a:schemeClr val="accent2">
                  <a:lumMod val="60000"/>
                </a:schemeClr>
              </a:solidFill>
              <a:ln>
                <a:noFill/>
              </a:ln>
              <a:effectLst/>
            </c:spPr>
            <c:extLst>
              <c:ext xmlns:c16="http://schemas.microsoft.com/office/drawing/2014/chart" uri="{C3380CC4-5D6E-409C-BE32-E72D297353CC}">
                <c16:uniqueId val="{0000000F-5EDC-4E26-9EA2-D69F578C4E85}"/>
              </c:ext>
            </c:extLst>
          </c:dPt>
          <c:dPt>
            <c:idx val="8"/>
            <c:invertIfNegative val="0"/>
            <c:bubble3D val="0"/>
            <c:spPr>
              <a:solidFill>
                <a:schemeClr val="accent3">
                  <a:lumMod val="60000"/>
                </a:schemeClr>
              </a:solidFill>
              <a:ln>
                <a:noFill/>
              </a:ln>
              <a:effectLst/>
            </c:spPr>
            <c:extLst>
              <c:ext xmlns:c16="http://schemas.microsoft.com/office/drawing/2014/chart" uri="{C3380CC4-5D6E-409C-BE32-E72D297353CC}">
                <c16:uniqueId val="{00000011-5EDC-4E26-9EA2-D69F578C4E85}"/>
              </c:ext>
            </c:extLst>
          </c:dPt>
          <c:dPt>
            <c:idx val="9"/>
            <c:invertIfNegative val="0"/>
            <c:bubble3D val="0"/>
            <c:spPr>
              <a:solidFill>
                <a:schemeClr val="accent4">
                  <a:lumMod val="60000"/>
                </a:schemeClr>
              </a:solidFill>
              <a:ln>
                <a:noFill/>
              </a:ln>
              <a:effectLst/>
            </c:spPr>
            <c:extLst>
              <c:ext xmlns:c16="http://schemas.microsoft.com/office/drawing/2014/chart" uri="{C3380CC4-5D6E-409C-BE32-E72D297353CC}">
                <c16:uniqueId val="{00000013-5EDC-4E26-9EA2-D69F578C4E85}"/>
              </c:ext>
            </c:extLst>
          </c:dPt>
          <c:cat>
            <c:strRef>
              <c:f>'INT-Export-09-26-2023_18-05-58'!$A$5:$A$14</c:f>
              <c:strCache>
                <c:ptCount val="10"/>
                <c:pt idx="0">
                  <c:v>        China</c:v>
                </c:pt>
                <c:pt idx="1">
                  <c:v>        United States</c:v>
                </c:pt>
                <c:pt idx="2">
                  <c:v>        Germany</c:v>
                </c:pt>
                <c:pt idx="3">
                  <c:v>        India</c:v>
                </c:pt>
                <c:pt idx="4">
                  <c:v>        Spain</c:v>
                </c:pt>
                <c:pt idx="5">
                  <c:v>        United Kingdom</c:v>
                </c:pt>
                <c:pt idx="6">
                  <c:v>        Brazil</c:v>
                </c:pt>
                <c:pt idx="7">
                  <c:v>        France</c:v>
                </c:pt>
                <c:pt idx="8">
                  <c:v>        Canada</c:v>
                </c:pt>
                <c:pt idx="9">
                  <c:v>        Sweden</c:v>
                </c:pt>
              </c:strCache>
            </c:strRef>
          </c:cat>
          <c:val>
            <c:numRef>
              <c:f>'INT-Export-09-26-2023_18-05-58'!$B$5:$B$14</c:f>
              <c:numCache>
                <c:formatCode>General</c:formatCode>
                <c:ptCount val="10"/>
                <c:pt idx="0">
                  <c:v>328.97300000000001</c:v>
                </c:pt>
                <c:pt idx="1">
                  <c:v>132.4006</c:v>
                </c:pt>
                <c:pt idx="2">
                  <c:v>63.865000000000002</c:v>
                </c:pt>
                <c:pt idx="3">
                  <c:v>40.067</c:v>
                </c:pt>
                <c:pt idx="4">
                  <c:v>27.497</c:v>
                </c:pt>
                <c:pt idx="5">
                  <c:v>25.73</c:v>
                </c:pt>
                <c:pt idx="6">
                  <c:v>21.161000000000001</c:v>
                </c:pt>
                <c:pt idx="7">
                  <c:v>18.675999999999998</c:v>
                </c:pt>
                <c:pt idx="8">
                  <c:v>14.304</c:v>
                </c:pt>
                <c:pt idx="9">
                  <c:v>12.08</c:v>
                </c:pt>
              </c:numCache>
            </c:numRef>
          </c:val>
          <c:extLst>
            <c:ext xmlns:c16="http://schemas.microsoft.com/office/drawing/2014/chart" uri="{C3380CC4-5D6E-409C-BE32-E72D297353CC}">
              <c16:uniqueId val="{00000000-709B-41DE-A711-9DF1D222E09F}"/>
            </c:ext>
          </c:extLst>
        </c:ser>
        <c:dLbls>
          <c:showLegendKey val="0"/>
          <c:showVal val="0"/>
          <c:showCatName val="0"/>
          <c:showSerName val="0"/>
          <c:showPercent val="0"/>
          <c:showBubbleSize val="0"/>
        </c:dLbls>
        <c:gapWidth val="182"/>
        <c:axId val="626372856"/>
        <c:axId val="626366736"/>
      </c:barChart>
      <c:catAx>
        <c:axId val="6263728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626366736"/>
        <c:crosses val="autoZero"/>
        <c:auto val="1"/>
        <c:lblAlgn val="ctr"/>
        <c:lblOffset val="100"/>
        <c:noMultiLvlLbl val="0"/>
      </c:catAx>
      <c:valAx>
        <c:axId val="62636673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Million Kilowatts</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263728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864CD5-72E6-4B2A-947B-A76C60657472}" type="datetimeFigureOut">
              <a:rPr lang="en-US" smtClean="0"/>
              <a:t>10/2/2023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3C75A7-6FA4-49C2-A334-E4D32255FC63}" type="slidenum">
              <a:rPr lang="en-US" smtClean="0"/>
              <a:t>‹#›</a:t>
            </a:fld>
            <a:endParaRPr lang="en-US"/>
          </a:p>
        </p:txBody>
      </p:sp>
    </p:spTree>
    <p:extLst>
      <p:ext uri="{BB962C8B-B14F-4D97-AF65-F5344CB8AC3E}">
        <p14:creationId xmlns:p14="http://schemas.microsoft.com/office/powerpoint/2010/main" val="39992639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Wind is the result of uneven heating of the earth. Land heats and cools faster than water. In the day, warm air expands and rises, and cooler air from the water moves in to take its place; at night the opposite occurs. Water doesn’t have to be present for wind to occur, though. Differences in atmospheric pressure, along with the Coriolis effect on the atmosphere, result in wind patterns. In the Northern Hemisphere, for the most part, weather patterns follow the westerlies and move west-to-east. Storm systems can disrupt this pattern.</a:t>
            </a:r>
          </a:p>
          <a:p>
            <a:endParaRPr lang="en-US" dirty="0"/>
          </a:p>
        </p:txBody>
      </p:sp>
      <p:sp>
        <p:nvSpPr>
          <p:cNvPr id="4" name="Slide Number Placeholder 3"/>
          <p:cNvSpPr>
            <a:spLocks noGrp="1"/>
          </p:cNvSpPr>
          <p:nvPr>
            <p:ph type="sldNum" sz="quarter" idx="5"/>
          </p:nvPr>
        </p:nvSpPr>
        <p:spPr/>
        <p:txBody>
          <a:bodyPr/>
          <a:lstStyle/>
          <a:p>
            <a:fld id="{493C75A7-6FA4-49C2-A334-E4D32255FC63}" type="slidenum">
              <a:rPr lang="en-US" smtClean="0"/>
              <a:t>2</a:t>
            </a:fld>
            <a:endParaRPr lang="en-US"/>
          </a:p>
        </p:txBody>
      </p:sp>
    </p:spTree>
    <p:extLst>
      <p:ext uri="{BB962C8B-B14F-4D97-AF65-F5344CB8AC3E}">
        <p14:creationId xmlns:p14="http://schemas.microsoft.com/office/powerpoint/2010/main" val="5686010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two basic wind turbine styles: Vertical axis and horizontal axis.</a:t>
            </a:r>
          </a:p>
          <a:p>
            <a:endParaRPr lang="en-US" dirty="0"/>
          </a:p>
          <a:p>
            <a:r>
              <a:rPr lang="en-US" dirty="0"/>
              <a:t>The turbine on the right is an example of a utility-scale vertical axis turbine. This design has the axis of rotation extending upward from the ground. The main advantage of this design is that it can capture the energy of wind from any direction. Thus in areas where winds are changing direction, this design may prove more advantageous. However, vertical axis turbines experience significant vibrations as the rotational frequency of the turbine coincides with harmonics inherent in the axis itself. To counteract this, utility-scale VATs require strong guy cables to both support the structure but also reduce vibrations in the axis. For this reason, most utility-scale turbines are not vertical axis. However, a smaller vertical axis turbine may be useful for small-scale generation on buildings because it requires less space and can be mounted closer to the ground.</a:t>
            </a:r>
          </a:p>
          <a:p>
            <a:endParaRPr lang="en-US" dirty="0"/>
          </a:p>
          <a:p>
            <a:r>
              <a:rPr lang="en-US" dirty="0"/>
              <a:t>The photograph on the right shows typical utility-scale horizontal axis turbines. These are mounted high above the ground and the axis of rotation lies parallel to the horizon. The vibrations associated with rotating the enormous blades are dampened within the tower and foundation of the turbine, and therefore are not as impactful on the turbine and generator themselves. A deep foundation of concrete is in the ground and the tower is bolted to the foundation. All wires and access points are located within the tower. All discussions of wind turbines from this point forward will be referencing horizontal axis wind turbines.</a:t>
            </a:r>
          </a:p>
        </p:txBody>
      </p:sp>
      <p:sp>
        <p:nvSpPr>
          <p:cNvPr id="4" name="Slide Number Placeholder 3"/>
          <p:cNvSpPr>
            <a:spLocks noGrp="1"/>
          </p:cNvSpPr>
          <p:nvPr>
            <p:ph type="sldNum" sz="quarter" idx="5"/>
          </p:nvPr>
        </p:nvSpPr>
        <p:spPr/>
        <p:txBody>
          <a:bodyPr/>
          <a:lstStyle/>
          <a:p>
            <a:fld id="{493C75A7-6FA4-49C2-A334-E4D32255FC63}" type="slidenum">
              <a:rPr lang="en-US" smtClean="0"/>
              <a:t>11</a:t>
            </a:fld>
            <a:endParaRPr lang="en-US"/>
          </a:p>
        </p:txBody>
      </p:sp>
    </p:spTree>
    <p:extLst>
      <p:ext uri="{BB962C8B-B14F-4D97-AF65-F5344CB8AC3E}">
        <p14:creationId xmlns:p14="http://schemas.microsoft.com/office/powerpoint/2010/main" val="146956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left diagram shows a simplified version of a wind turbine. The blades are the long “arms” extending from the wind turbine that capture the wind energy. They are attached to the hub. Together the blades and hub transform the linear motion of the wind to rotational motion and transfer it inside the nacelle to the low-speed shaft. The shaft is connected to a gear box, and the gear box is connected to a generator which turns coils of wire inside a magnetic field to generate electricity.</a:t>
            </a:r>
          </a:p>
          <a:p>
            <a:endParaRPr lang="en-US" dirty="0"/>
          </a:p>
          <a:p>
            <a:r>
              <a:rPr lang="en-US" dirty="0"/>
              <a:t>The gear box is necessary because our electricity system operates at a frequency of 60 Hz. This means the polarity (positive and negative) of the wires changes 60 times in a second. However, the wind does not always move at a speed that harmonizes with that 60 Hz frequency. The gear box is used to increase or decrease the rotational speed accordingly, so the electricity generated by the wind turbine blends smoothly with the electricity already on the grid. Offshore wind turbines often lack a gear box to reduce the amount of maintenance that must be done in these more difficult to reach locations. As a result, offshore wind farms have a substation that changes the phase of the electricity generated by the offshore wind turbines so it harmonizes with the grid.</a:t>
            </a:r>
          </a:p>
          <a:p>
            <a:endParaRPr lang="en-US" dirty="0"/>
          </a:p>
          <a:p>
            <a:r>
              <a:rPr lang="en-US" dirty="0"/>
              <a:t>Wind turbines have wind sensors and controls that alert the power plant operator to the direction of the wind so the operator can change the direction the wind turbines are facing. They also have wind speed sensors connected to controls that will lock down a wind turbine if wind speeds exceed an upper limit. If the hub of a wind turbine spins too fast, friction will cause overheating and possibly cause a fire inside the nacelle, destroying the turbine. Another control can signal hydraulics to pull the blades back, reducing stress on them, if exceptionally high winds move through the area. If this happens, a wind turbine technician must reposition the blades before the turbine can be operational again.</a:t>
            </a:r>
          </a:p>
        </p:txBody>
      </p:sp>
      <p:sp>
        <p:nvSpPr>
          <p:cNvPr id="4" name="Slide Number Placeholder 3"/>
          <p:cNvSpPr>
            <a:spLocks noGrp="1"/>
          </p:cNvSpPr>
          <p:nvPr>
            <p:ph type="sldNum" sz="quarter" idx="5"/>
          </p:nvPr>
        </p:nvSpPr>
        <p:spPr/>
        <p:txBody>
          <a:bodyPr/>
          <a:lstStyle/>
          <a:p>
            <a:fld id="{493C75A7-6FA4-49C2-A334-E4D32255FC63}" type="slidenum">
              <a:rPr lang="en-US" smtClean="0"/>
              <a:t>12</a:t>
            </a:fld>
            <a:endParaRPr lang="en-US"/>
          </a:p>
        </p:txBody>
      </p:sp>
    </p:spTree>
    <p:extLst>
      <p:ext uri="{BB962C8B-B14F-4D97-AF65-F5344CB8AC3E}">
        <p14:creationId xmlns:p14="http://schemas.microsoft.com/office/powerpoint/2010/main" val="7130496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Transporting the parts of a wind turbine to their installation site is a carefully choreographed cooperation of trains, cranes, trucks, law enforcement, and project managers. Because of their enormous size, the blades especially need special convoys and escorts from law enforcement to travel along interstates and highways to their final installation site.</a:t>
            </a:r>
          </a:p>
          <a:p>
            <a:endParaRPr lang="en-US" dirty="0"/>
          </a:p>
          <a:p>
            <a:r>
              <a:rPr lang="en-US" dirty="0"/>
              <a:t>The tower arrives in pieces. Each piece is lifted into place by a crane and secured in place. The nacelle is next. The hub and blades are connected on the ground, and the crane lifts the hub-blade assembly into place. Then technicians and electricians complete the installation by making all the internal connections and connecting the turbine to the grid.</a:t>
            </a:r>
          </a:p>
        </p:txBody>
      </p:sp>
      <p:sp>
        <p:nvSpPr>
          <p:cNvPr id="4" name="Slide Number Placeholder 3"/>
          <p:cNvSpPr>
            <a:spLocks noGrp="1"/>
          </p:cNvSpPr>
          <p:nvPr>
            <p:ph type="sldNum" sz="quarter" idx="5"/>
          </p:nvPr>
        </p:nvSpPr>
        <p:spPr/>
        <p:txBody>
          <a:bodyPr/>
          <a:lstStyle/>
          <a:p>
            <a:fld id="{493C75A7-6FA4-49C2-A334-E4D32255FC63}" type="slidenum">
              <a:rPr lang="en-US" smtClean="0"/>
              <a:t>13</a:t>
            </a:fld>
            <a:endParaRPr lang="en-US"/>
          </a:p>
        </p:txBody>
      </p:sp>
    </p:spTree>
    <p:extLst>
      <p:ext uri="{BB962C8B-B14F-4D97-AF65-F5344CB8AC3E}">
        <p14:creationId xmlns:p14="http://schemas.microsoft.com/office/powerpoint/2010/main" val="29847503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 blades are fully upright, as shown in these photographs, the tip of them are taller than the Statue of Liberty. The nacelle, where workers do maintenance and repair, is about 260 feet off the ground.</a:t>
            </a:r>
          </a:p>
          <a:p>
            <a:endParaRPr lang="en-US" dirty="0"/>
          </a:p>
          <a:p>
            <a:r>
              <a:rPr lang="en-US" dirty="0"/>
              <a:t>To be certified to work on a wind turbine, technicians must be able to carry all of their equipment up a ladder inside the tower and be able to bring a 125-pound dummy down. The dummy training teaches the technicians how to bring a coworker down the turbine should they become injured. Working on wind turbines requires extensive knowledge of electricity, mechanics, hydraulics, controls, and safety.</a:t>
            </a:r>
          </a:p>
        </p:txBody>
      </p:sp>
      <p:sp>
        <p:nvSpPr>
          <p:cNvPr id="4" name="Slide Number Placeholder 3"/>
          <p:cNvSpPr>
            <a:spLocks noGrp="1"/>
          </p:cNvSpPr>
          <p:nvPr>
            <p:ph type="sldNum" sz="quarter" idx="5"/>
          </p:nvPr>
        </p:nvSpPr>
        <p:spPr/>
        <p:txBody>
          <a:bodyPr/>
          <a:lstStyle/>
          <a:p>
            <a:fld id="{493C75A7-6FA4-49C2-A334-E4D32255FC63}" type="slidenum">
              <a:rPr lang="en-US" smtClean="0"/>
              <a:t>14</a:t>
            </a:fld>
            <a:endParaRPr lang="en-US"/>
          </a:p>
        </p:txBody>
      </p:sp>
    </p:spTree>
    <p:extLst>
      <p:ext uri="{BB962C8B-B14F-4D97-AF65-F5344CB8AC3E}">
        <p14:creationId xmlns:p14="http://schemas.microsoft.com/office/powerpoint/2010/main" val="27210607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Everything true about onshore wind is true about offshore wind, but only to a greater degree. Onshore wind turbines have a generating capacity of about 2.5 MW up to about 4 MW. Offshore wind turbines, however, are about 1/3 taller and can generate up to 16 MW. Installation requires a special ship made especially for the task. The ship has a crane, crew quarters, and all the parts and tools needed to build at least one, preferably several, turbines. Wind Turbine Installation Vessels, or WTIVs, have self-elevating jacks that anchor them to the sea floor and provide a stable platform for installation.</a:t>
            </a:r>
          </a:p>
          <a:p>
            <a:endParaRPr lang="en-US" dirty="0"/>
          </a:p>
          <a:p>
            <a:r>
              <a:rPr lang="en-US" dirty="0"/>
              <a:t>The depth of the water determines the type of foundation for offshore wind turbines. If the water is relatively shallow, such as off the Atlantic coast of North America, a fixed-bottom foundation is used. These are pictured on the left of the illustration from NREL, at the right of the slide. Floating foundations are moored to the sea floor when the water is prohibitively deep for a fixed—bottom foundation. The offshore wind leasing areas being administered by BOEM off California’s Central Coast will use floating foundations.</a:t>
            </a:r>
          </a:p>
        </p:txBody>
      </p:sp>
      <p:sp>
        <p:nvSpPr>
          <p:cNvPr id="4" name="Slide Number Placeholder 3"/>
          <p:cNvSpPr>
            <a:spLocks noGrp="1"/>
          </p:cNvSpPr>
          <p:nvPr>
            <p:ph type="sldNum" sz="quarter" idx="5"/>
          </p:nvPr>
        </p:nvSpPr>
        <p:spPr/>
        <p:txBody>
          <a:bodyPr/>
          <a:lstStyle/>
          <a:p>
            <a:fld id="{493C75A7-6FA4-49C2-A334-E4D32255FC63}" type="slidenum">
              <a:rPr lang="en-US" smtClean="0"/>
              <a:t>15</a:t>
            </a:fld>
            <a:endParaRPr lang="en-US"/>
          </a:p>
        </p:txBody>
      </p:sp>
    </p:spTree>
    <p:extLst>
      <p:ext uri="{BB962C8B-B14F-4D97-AF65-F5344CB8AC3E}">
        <p14:creationId xmlns:p14="http://schemas.microsoft.com/office/powerpoint/2010/main" val="20020113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isn’t enough to construct a wind farm and plug into it. The electricity must be added to the grid at high enough voltage for transmission, just as is the case with any other electricity generating site. Step-up transformers increase the voltage for transmission. </a:t>
            </a:r>
          </a:p>
        </p:txBody>
      </p:sp>
      <p:sp>
        <p:nvSpPr>
          <p:cNvPr id="4" name="Slide Number Placeholder 3"/>
          <p:cNvSpPr>
            <a:spLocks noGrp="1"/>
          </p:cNvSpPr>
          <p:nvPr>
            <p:ph type="sldNum" sz="quarter" idx="5"/>
          </p:nvPr>
        </p:nvSpPr>
        <p:spPr/>
        <p:txBody>
          <a:bodyPr/>
          <a:lstStyle/>
          <a:p>
            <a:fld id="{493C75A7-6FA4-49C2-A334-E4D32255FC63}" type="slidenum">
              <a:rPr lang="en-US" smtClean="0"/>
              <a:t>16</a:t>
            </a:fld>
            <a:endParaRPr lang="en-US"/>
          </a:p>
        </p:txBody>
      </p:sp>
    </p:spTree>
    <p:extLst>
      <p:ext uri="{BB962C8B-B14F-4D97-AF65-F5344CB8AC3E}">
        <p14:creationId xmlns:p14="http://schemas.microsoft.com/office/powerpoint/2010/main" val="1984984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diagram incorporates the offshore substation referenced earlier, where the frequency of the electricity coming from the wind turbines is “cleaned up” to sync with the grid. </a:t>
            </a:r>
          </a:p>
        </p:txBody>
      </p:sp>
      <p:sp>
        <p:nvSpPr>
          <p:cNvPr id="4" name="Slide Number Placeholder 3"/>
          <p:cNvSpPr>
            <a:spLocks noGrp="1"/>
          </p:cNvSpPr>
          <p:nvPr>
            <p:ph type="sldNum" sz="quarter" idx="5"/>
          </p:nvPr>
        </p:nvSpPr>
        <p:spPr/>
        <p:txBody>
          <a:bodyPr/>
          <a:lstStyle/>
          <a:p>
            <a:fld id="{493C75A7-6FA4-49C2-A334-E4D32255FC63}" type="slidenum">
              <a:rPr lang="en-US" smtClean="0"/>
              <a:t>17</a:t>
            </a:fld>
            <a:endParaRPr lang="en-US"/>
          </a:p>
        </p:txBody>
      </p:sp>
    </p:spTree>
    <p:extLst>
      <p:ext uri="{BB962C8B-B14F-4D97-AF65-F5344CB8AC3E}">
        <p14:creationId xmlns:p14="http://schemas.microsoft.com/office/powerpoint/2010/main" val="13618589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video demonstrates the mock wind turbine siting hearing that is at the end of Exploring Wind Energy. Students can assume roles and engage in this activity themselves.</a:t>
            </a:r>
          </a:p>
        </p:txBody>
      </p:sp>
      <p:sp>
        <p:nvSpPr>
          <p:cNvPr id="4" name="Slide Number Placeholder 3"/>
          <p:cNvSpPr>
            <a:spLocks noGrp="1"/>
          </p:cNvSpPr>
          <p:nvPr>
            <p:ph type="sldNum" sz="quarter" idx="5"/>
          </p:nvPr>
        </p:nvSpPr>
        <p:spPr/>
        <p:txBody>
          <a:bodyPr/>
          <a:lstStyle/>
          <a:p>
            <a:fld id="{493C75A7-6FA4-49C2-A334-E4D32255FC63}" type="slidenum">
              <a:rPr lang="en-US" smtClean="0"/>
              <a:t>18</a:t>
            </a:fld>
            <a:endParaRPr lang="en-US"/>
          </a:p>
        </p:txBody>
      </p:sp>
    </p:spTree>
    <p:extLst>
      <p:ext uri="{BB962C8B-B14F-4D97-AF65-F5344CB8AC3E}">
        <p14:creationId xmlns:p14="http://schemas.microsoft.com/office/powerpoint/2010/main" val="3335867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Wind energy has been used for millennia to help people accomplish several tasks. The first electricity-generating wind turbine was installs in Vermont. Grandpa’s Knob turbine was made with steel vanes and because of its rigid nature, did not survive long in Vermont’s harsh winter winds. The first variable-speed, utility-scale wind turbine was developed by US </a:t>
            </a:r>
            <a:r>
              <a:rPr lang="en-US" dirty="0" err="1"/>
              <a:t>WindPower</a:t>
            </a:r>
            <a:r>
              <a:rPr lang="en-US" dirty="0"/>
              <a:t> in 1993, and wind energy saw exponential growth in the first two decades of the 21</a:t>
            </a:r>
            <a:r>
              <a:rPr lang="en-US" baseline="30000" dirty="0"/>
              <a:t>st</a:t>
            </a:r>
            <a:r>
              <a:rPr lang="en-US" dirty="0"/>
              <a:t> century. Today wind energy provides the most electricity of any renewable energy source. In 2022, it accounted for just over 10 percent of all electricity generated in the US.</a:t>
            </a:r>
          </a:p>
          <a:p>
            <a:endParaRPr lang="en-US" dirty="0"/>
          </a:p>
        </p:txBody>
      </p:sp>
      <p:sp>
        <p:nvSpPr>
          <p:cNvPr id="4" name="Slide Number Placeholder 3"/>
          <p:cNvSpPr>
            <a:spLocks noGrp="1"/>
          </p:cNvSpPr>
          <p:nvPr>
            <p:ph type="sldNum" sz="quarter" idx="5"/>
          </p:nvPr>
        </p:nvSpPr>
        <p:spPr/>
        <p:txBody>
          <a:bodyPr/>
          <a:lstStyle/>
          <a:p>
            <a:fld id="{493C75A7-6FA4-49C2-A334-E4D32255FC63}" type="slidenum">
              <a:rPr lang="en-US" smtClean="0"/>
              <a:t>3</a:t>
            </a:fld>
            <a:endParaRPr lang="en-US"/>
          </a:p>
        </p:txBody>
      </p:sp>
    </p:spTree>
    <p:extLst>
      <p:ext uri="{BB962C8B-B14F-4D97-AF65-F5344CB8AC3E}">
        <p14:creationId xmlns:p14="http://schemas.microsoft.com/office/powerpoint/2010/main" val="9298673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several reasons to use wind energy. First, at the point of generation, there are no pollutants or emissions that contribute to poor air quality or climate change. (This does not take into account the impacts of steel, concrete, fiberglass, and transportation to construct the turbine.)</a:t>
            </a:r>
          </a:p>
          <a:p>
            <a:endParaRPr lang="en-US" dirty="0"/>
          </a:p>
          <a:p>
            <a:r>
              <a:rPr lang="en-US" dirty="0"/>
              <a:t>Because there is no tax or fee associated with wind energy, it is not subject to volatility of market prices the way natural gas and petroleum are. And because wind energy is available domestically, it reduces our dependence on imported electricity from Canada and imported oil, too, as electric vehicles become more prominent. </a:t>
            </a:r>
          </a:p>
          <a:p>
            <a:endParaRPr lang="en-US" dirty="0"/>
          </a:p>
        </p:txBody>
      </p:sp>
      <p:sp>
        <p:nvSpPr>
          <p:cNvPr id="4" name="Slide Number Placeholder 3"/>
          <p:cNvSpPr>
            <a:spLocks noGrp="1"/>
          </p:cNvSpPr>
          <p:nvPr>
            <p:ph type="sldNum" sz="quarter" idx="5"/>
          </p:nvPr>
        </p:nvSpPr>
        <p:spPr/>
        <p:txBody>
          <a:bodyPr/>
          <a:lstStyle/>
          <a:p>
            <a:fld id="{493C75A7-6FA4-49C2-A334-E4D32255FC63}" type="slidenum">
              <a:rPr lang="en-US" smtClean="0"/>
              <a:t>4</a:t>
            </a:fld>
            <a:endParaRPr lang="en-US"/>
          </a:p>
        </p:txBody>
      </p:sp>
    </p:spTree>
    <p:extLst>
      <p:ext uri="{BB962C8B-B14F-4D97-AF65-F5344CB8AC3E}">
        <p14:creationId xmlns:p14="http://schemas.microsoft.com/office/powerpoint/2010/main" val="760921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chart shows the amount of electricity, in thousand megawatt-hours, generated by each of the renewable energy sources. Wind is represented by the slightly thicker, teal line. As you can see, the amount of electricity generated by wind energy started to rapidly grow between 2005 and 2010.</a:t>
            </a:r>
          </a:p>
          <a:p>
            <a:endParaRPr lang="en-US" dirty="0"/>
          </a:p>
          <a:p>
            <a:r>
              <a:rPr lang="en-US" dirty="0"/>
              <a:t>The data is from the EIA, and only goes back to 2001.</a:t>
            </a:r>
          </a:p>
          <a:p>
            <a:endParaRPr lang="en-US" dirty="0"/>
          </a:p>
        </p:txBody>
      </p:sp>
      <p:sp>
        <p:nvSpPr>
          <p:cNvPr id="4" name="Slide Number Placeholder 3"/>
          <p:cNvSpPr>
            <a:spLocks noGrp="1"/>
          </p:cNvSpPr>
          <p:nvPr>
            <p:ph type="sldNum" sz="quarter" idx="5"/>
          </p:nvPr>
        </p:nvSpPr>
        <p:spPr/>
        <p:txBody>
          <a:bodyPr/>
          <a:lstStyle/>
          <a:p>
            <a:fld id="{493C75A7-6FA4-49C2-A334-E4D32255FC63}" type="slidenum">
              <a:rPr lang="en-US" smtClean="0"/>
              <a:t>5</a:t>
            </a:fld>
            <a:endParaRPr lang="en-US"/>
          </a:p>
        </p:txBody>
      </p:sp>
    </p:spTree>
    <p:extLst>
      <p:ext uri="{BB962C8B-B14F-4D97-AF65-F5344CB8AC3E}">
        <p14:creationId xmlns:p14="http://schemas.microsoft.com/office/powerpoint/2010/main" val="42678590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chart shows how wind installed capacity, in million kilowatts, has grown over time. It reflects the growth seen in the US, with small amounts installed in the early 2000s, and exponential growth starting in 2005. The total installed wind generating capacity in 2021 was just over 823 million kilowatts.</a:t>
            </a:r>
          </a:p>
          <a:p>
            <a:endParaRPr lang="en-US" dirty="0"/>
          </a:p>
        </p:txBody>
      </p:sp>
      <p:sp>
        <p:nvSpPr>
          <p:cNvPr id="4" name="Slide Number Placeholder 3"/>
          <p:cNvSpPr>
            <a:spLocks noGrp="1"/>
          </p:cNvSpPr>
          <p:nvPr>
            <p:ph type="sldNum" sz="quarter" idx="5"/>
          </p:nvPr>
        </p:nvSpPr>
        <p:spPr/>
        <p:txBody>
          <a:bodyPr/>
          <a:lstStyle/>
          <a:p>
            <a:fld id="{493C75A7-6FA4-49C2-A334-E4D32255FC63}" type="slidenum">
              <a:rPr lang="en-US" smtClean="0"/>
              <a:t>6</a:t>
            </a:fld>
            <a:endParaRPr lang="en-US"/>
          </a:p>
        </p:txBody>
      </p:sp>
    </p:spTree>
    <p:extLst>
      <p:ext uri="{BB962C8B-B14F-4D97-AF65-F5344CB8AC3E}">
        <p14:creationId xmlns:p14="http://schemas.microsoft.com/office/powerpoint/2010/main" val="2421674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top ten countries for installed wind capacity as of 2021. China has been leading the world in installing coal, natural gas, hydropower, wind, and solar generating capacity for the last several years.</a:t>
            </a:r>
          </a:p>
        </p:txBody>
      </p:sp>
      <p:sp>
        <p:nvSpPr>
          <p:cNvPr id="4" name="Slide Number Placeholder 3"/>
          <p:cNvSpPr>
            <a:spLocks noGrp="1"/>
          </p:cNvSpPr>
          <p:nvPr>
            <p:ph type="sldNum" sz="quarter" idx="5"/>
          </p:nvPr>
        </p:nvSpPr>
        <p:spPr/>
        <p:txBody>
          <a:bodyPr/>
          <a:lstStyle/>
          <a:p>
            <a:fld id="{493C75A7-6FA4-49C2-A334-E4D32255FC63}" type="slidenum">
              <a:rPr lang="en-US" smtClean="0"/>
              <a:t>7</a:t>
            </a:fld>
            <a:endParaRPr lang="en-US"/>
          </a:p>
        </p:txBody>
      </p:sp>
    </p:spTree>
    <p:extLst>
      <p:ext uri="{BB962C8B-B14F-4D97-AF65-F5344CB8AC3E}">
        <p14:creationId xmlns:p14="http://schemas.microsoft.com/office/powerpoint/2010/main" val="28566761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Texas has been producing the most wind energy for at least the last ten years. States in the Midwest often shift in rank as new wind farms are installed. As offshore wind programs go online, expect to see California’s generating capacity, as well as that of states on the northern Atlantic coast, increase. Wind energy is also on the rise in Hawaii and Puerto Rico.</a:t>
            </a:r>
          </a:p>
        </p:txBody>
      </p:sp>
      <p:sp>
        <p:nvSpPr>
          <p:cNvPr id="4" name="Slide Number Placeholder 3"/>
          <p:cNvSpPr>
            <a:spLocks noGrp="1"/>
          </p:cNvSpPr>
          <p:nvPr>
            <p:ph type="sldNum" sz="quarter" idx="5"/>
          </p:nvPr>
        </p:nvSpPr>
        <p:spPr/>
        <p:txBody>
          <a:bodyPr/>
          <a:lstStyle/>
          <a:p>
            <a:fld id="{493C75A7-6FA4-49C2-A334-E4D32255FC63}" type="slidenum">
              <a:rPr lang="en-US" smtClean="0"/>
              <a:t>8</a:t>
            </a:fld>
            <a:endParaRPr lang="en-US"/>
          </a:p>
        </p:txBody>
      </p:sp>
    </p:spTree>
    <p:extLst>
      <p:ext uri="{BB962C8B-B14F-4D97-AF65-F5344CB8AC3E}">
        <p14:creationId xmlns:p14="http://schemas.microsoft.com/office/powerpoint/2010/main" val="39862712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map of North America, prepared by NREL, shows where the winds are strongest, including wind speeds offshore. Darker blues indicate stronger winds while pale greens and yellows indicate light winds, usually not strong enough to make wind installations economically feasible. Note that while California itself has relatively light winds, offshore areas have very strong winds. The Maritime Provinces of Canada have great offshore wind potential.</a:t>
            </a:r>
          </a:p>
        </p:txBody>
      </p:sp>
      <p:sp>
        <p:nvSpPr>
          <p:cNvPr id="4" name="Slide Number Placeholder 3"/>
          <p:cNvSpPr>
            <a:spLocks noGrp="1"/>
          </p:cNvSpPr>
          <p:nvPr>
            <p:ph type="sldNum" sz="quarter" idx="5"/>
          </p:nvPr>
        </p:nvSpPr>
        <p:spPr/>
        <p:txBody>
          <a:bodyPr/>
          <a:lstStyle/>
          <a:p>
            <a:fld id="{493C75A7-6FA4-49C2-A334-E4D32255FC63}" type="slidenum">
              <a:rPr lang="en-US" smtClean="0"/>
              <a:t>9</a:t>
            </a:fld>
            <a:endParaRPr lang="en-US"/>
          </a:p>
        </p:txBody>
      </p:sp>
    </p:spTree>
    <p:extLst>
      <p:ext uri="{BB962C8B-B14F-4D97-AF65-F5344CB8AC3E}">
        <p14:creationId xmlns:p14="http://schemas.microsoft.com/office/powerpoint/2010/main" val="11993226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This slide is animated so that the transmission grid displays – talk about the location of the major transmission lines and where most people live. Then, when you click forward, an overlay of the NREL Wind resource map from the previous slide will appear. Remind participants of the location of the strongest winds and that they are not located near most population centers, except for offshore winds.</a:t>
            </a:r>
          </a:p>
          <a:p>
            <a:endParaRPr lang="en-US" i="1" dirty="0"/>
          </a:p>
          <a:p>
            <a:r>
              <a:rPr lang="en-US" i="0" dirty="0"/>
              <a:t>This is a map of the electric grid system of the contiguous United States. The different colors indicate the voltage the lines carry. Higher voltages are needed to carry electricity across greater distances. When the wind strength map from the previous slide is overlaid onto this one, you can quickly see how onshore winds do not align well with high concentrations of transmission lines or high population centers. This is perhaps the biggest challenge for wind energy. Wind turbines in eastern Wyoming, for example, would generate a significant amount of electricity but most of that energy would be lost due to transmission losses before it could reach many customers.</a:t>
            </a:r>
          </a:p>
        </p:txBody>
      </p:sp>
      <p:sp>
        <p:nvSpPr>
          <p:cNvPr id="4" name="Slide Number Placeholder 3"/>
          <p:cNvSpPr>
            <a:spLocks noGrp="1"/>
          </p:cNvSpPr>
          <p:nvPr>
            <p:ph type="sldNum" sz="quarter" idx="5"/>
          </p:nvPr>
        </p:nvSpPr>
        <p:spPr/>
        <p:txBody>
          <a:bodyPr/>
          <a:lstStyle/>
          <a:p>
            <a:fld id="{493C75A7-6FA4-49C2-A334-E4D32255FC63}" type="slidenum">
              <a:rPr lang="en-US" smtClean="0"/>
              <a:t>10</a:t>
            </a:fld>
            <a:endParaRPr lang="en-US"/>
          </a:p>
        </p:txBody>
      </p:sp>
    </p:spTree>
    <p:extLst>
      <p:ext uri="{BB962C8B-B14F-4D97-AF65-F5344CB8AC3E}">
        <p14:creationId xmlns:p14="http://schemas.microsoft.com/office/powerpoint/2010/main" val="37565721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 Id="rId9" Type="http://schemas.openxmlformats.org/officeDocument/2006/relationships/image" Target="../media/image10.jp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fi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B44CD05-5DF7-0221-5EC0-EA75582FE5B4}"/>
              </a:ext>
            </a:extLst>
          </p:cNvPr>
          <p:cNvSpPr>
            <a:spLocks noGrp="1"/>
          </p:cNvSpPr>
          <p:nvPr>
            <p:ph type="pic" sz="quarter" idx="10"/>
          </p:nvPr>
        </p:nvSpPr>
        <p:spPr>
          <a:xfrm>
            <a:off x="214488" y="214489"/>
            <a:ext cx="11734801" cy="4555219"/>
          </a:xfrm>
          <a:ln>
            <a:noFill/>
          </a:ln>
        </p:spPr>
        <p:txBody>
          <a:bodyPr/>
          <a:lstStyle/>
          <a:p>
            <a:r>
              <a:rPr lang="en-US"/>
              <a:t>Click icon to add picture</a:t>
            </a:r>
          </a:p>
        </p:txBody>
      </p:sp>
      <p:sp>
        <p:nvSpPr>
          <p:cNvPr id="2" name="Title 1">
            <a:extLst>
              <a:ext uri="{FF2B5EF4-FFF2-40B4-BE49-F238E27FC236}">
                <a16:creationId xmlns:a16="http://schemas.microsoft.com/office/drawing/2014/main" id="{17815BE6-7C92-DF73-83D4-463AE4340CF2}"/>
              </a:ext>
            </a:extLst>
          </p:cNvPr>
          <p:cNvSpPr>
            <a:spLocks noGrp="1"/>
          </p:cNvSpPr>
          <p:nvPr>
            <p:ph type="ctrTitle"/>
          </p:nvPr>
        </p:nvSpPr>
        <p:spPr>
          <a:xfrm>
            <a:off x="1765738" y="3516204"/>
            <a:ext cx="10089931" cy="2387600"/>
          </a:xfrm>
        </p:spPr>
        <p:txBody>
          <a:bodyPr anchor="b"/>
          <a:lstStyle>
            <a:lvl1pPr algn="r">
              <a:defRPr sz="6000"/>
            </a:lvl1pPr>
          </a:lstStyle>
          <a:p>
            <a:r>
              <a:rPr lang="en-US"/>
              <a:t>Click to edit Master title style</a:t>
            </a:r>
          </a:p>
        </p:txBody>
      </p:sp>
      <p:sp>
        <p:nvSpPr>
          <p:cNvPr id="3" name="Subtitle 2">
            <a:extLst>
              <a:ext uri="{FF2B5EF4-FFF2-40B4-BE49-F238E27FC236}">
                <a16:creationId xmlns:a16="http://schemas.microsoft.com/office/drawing/2014/main" id="{18339DB1-5B2E-6CE0-8BA7-C5EE99BF77E1}"/>
              </a:ext>
            </a:extLst>
          </p:cNvPr>
          <p:cNvSpPr>
            <a:spLocks noGrp="1"/>
          </p:cNvSpPr>
          <p:nvPr>
            <p:ph type="subTitle" idx="1"/>
          </p:nvPr>
        </p:nvSpPr>
        <p:spPr>
          <a:xfrm>
            <a:off x="2711669" y="5903804"/>
            <a:ext cx="9144000" cy="633631"/>
          </a:xfrm>
        </p:spPr>
        <p:txBody>
          <a:bodyPr/>
          <a:lstStyle>
            <a:lvl1pPr marL="0" indent="0" algn="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descr="Logo, company name&#10;&#10;Description automatically generated">
            <a:extLst>
              <a:ext uri="{FF2B5EF4-FFF2-40B4-BE49-F238E27FC236}">
                <a16:creationId xmlns:a16="http://schemas.microsoft.com/office/drawing/2014/main" id="{21F088B3-19FA-BB1F-B0C9-C7B86EB8B5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331" y="5283760"/>
            <a:ext cx="1653227" cy="1253675"/>
          </a:xfrm>
          <a:prstGeom prst="rect">
            <a:avLst/>
          </a:prstGeom>
        </p:spPr>
      </p:pic>
    </p:spTree>
    <p:extLst>
      <p:ext uri="{BB962C8B-B14F-4D97-AF65-F5344CB8AC3E}">
        <p14:creationId xmlns:p14="http://schemas.microsoft.com/office/powerpoint/2010/main" val="35390139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002A1-D223-571A-2B22-A3017529691D}"/>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46F5E5D2-490E-DB5C-7FEE-5410A0A9B81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9B91EA-5E70-B9DF-09C1-687C6E7FCD8B}"/>
              </a:ext>
            </a:extLst>
          </p:cNvPr>
          <p:cNvSpPr>
            <a:spLocks noGrp="1"/>
          </p:cNvSpPr>
          <p:nvPr>
            <p:ph type="dt" sz="half" idx="10"/>
          </p:nvPr>
        </p:nvSpPr>
        <p:spPr>
          <a:xfrm>
            <a:off x="7046842" y="6368912"/>
            <a:ext cx="1563757" cy="365125"/>
          </a:xfrm>
          <a:prstGeom prst="rect">
            <a:avLst/>
          </a:prstGeom>
        </p:spPr>
        <p:txBody>
          <a:bodyPr/>
          <a:lstStyle/>
          <a:p>
            <a:fld id="{6F8B239C-EA54-40AA-94FE-987256F5DCA4}" type="datetimeFigureOut">
              <a:rPr lang="en-US" smtClean="0"/>
              <a:t>10/2/2023</a:t>
            </a:fld>
            <a:endParaRPr lang="en-US"/>
          </a:p>
        </p:txBody>
      </p:sp>
      <p:sp>
        <p:nvSpPr>
          <p:cNvPr id="5" name="Footer Placeholder 4">
            <a:extLst>
              <a:ext uri="{FF2B5EF4-FFF2-40B4-BE49-F238E27FC236}">
                <a16:creationId xmlns:a16="http://schemas.microsoft.com/office/drawing/2014/main" id="{55FDC110-EB79-F759-3F72-F738D691A3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853D3A-78EB-764F-FBAD-A1DFB0D35D16}"/>
              </a:ext>
            </a:extLst>
          </p:cNvPr>
          <p:cNvSpPr>
            <a:spLocks noGrp="1"/>
          </p:cNvSpPr>
          <p:nvPr>
            <p:ph type="sldNum" sz="quarter" idx="12"/>
          </p:nvPr>
        </p:nvSpPr>
        <p:spPr>
          <a:xfrm>
            <a:off x="10724322" y="6311900"/>
            <a:ext cx="629478" cy="409575"/>
          </a:xfrm>
          <a:prstGeom prst="rect">
            <a:avLst/>
          </a:prstGeom>
        </p:spPr>
        <p:txBody>
          <a:bodyPr/>
          <a:lstStyle/>
          <a:p>
            <a:fld id="{77CF13F2-EA29-4EEC-9630-A5A0D6BF8C99}" type="slidenum">
              <a:rPr lang="en-US" smtClean="0"/>
              <a:t>‹#›</a:t>
            </a:fld>
            <a:endParaRPr lang="en-US"/>
          </a:p>
        </p:txBody>
      </p:sp>
    </p:spTree>
    <p:extLst>
      <p:ext uri="{BB962C8B-B14F-4D97-AF65-F5344CB8AC3E}">
        <p14:creationId xmlns:p14="http://schemas.microsoft.com/office/powerpoint/2010/main" val="30714864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7A224E-2DFF-3A07-47B0-ADA8156302D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5572B21-49E5-6528-9012-5BD0B79123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C996DE-908D-13A5-B856-4C6CEAE4FC43}"/>
              </a:ext>
            </a:extLst>
          </p:cNvPr>
          <p:cNvSpPr>
            <a:spLocks noGrp="1"/>
          </p:cNvSpPr>
          <p:nvPr>
            <p:ph type="dt" sz="half" idx="10"/>
          </p:nvPr>
        </p:nvSpPr>
        <p:spPr>
          <a:xfrm>
            <a:off x="7046842" y="6368912"/>
            <a:ext cx="1563757" cy="365125"/>
          </a:xfrm>
          <a:prstGeom prst="rect">
            <a:avLst/>
          </a:prstGeom>
        </p:spPr>
        <p:txBody>
          <a:bodyPr/>
          <a:lstStyle/>
          <a:p>
            <a:fld id="{6F8B239C-EA54-40AA-94FE-987256F5DCA4}" type="datetimeFigureOut">
              <a:rPr lang="en-US" smtClean="0"/>
              <a:t>10/2/2023</a:t>
            </a:fld>
            <a:endParaRPr lang="en-US"/>
          </a:p>
        </p:txBody>
      </p:sp>
      <p:sp>
        <p:nvSpPr>
          <p:cNvPr id="5" name="Footer Placeholder 4">
            <a:extLst>
              <a:ext uri="{FF2B5EF4-FFF2-40B4-BE49-F238E27FC236}">
                <a16:creationId xmlns:a16="http://schemas.microsoft.com/office/drawing/2014/main" id="{51C1C65A-9FE3-82FE-0B89-814EDB15DC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B6B7A8-FCBC-D227-ECF7-ADCCEE4D95AA}"/>
              </a:ext>
            </a:extLst>
          </p:cNvPr>
          <p:cNvSpPr>
            <a:spLocks noGrp="1"/>
          </p:cNvSpPr>
          <p:nvPr>
            <p:ph type="sldNum" sz="quarter" idx="12"/>
          </p:nvPr>
        </p:nvSpPr>
        <p:spPr>
          <a:xfrm>
            <a:off x="10724322" y="6311900"/>
            <a:ext cx="629478" cy="409575"/>
          </a:xfrm>
          <a:prstGeom prst="rect">
            <a:avLst/>
          </a:prstGeom>
        </p:spPr>
        <p:txBody>
          <a:bodyPr/>
          <a:lstStyle/>
          <a:p>
            <a:fld id="{77CF13F2-EA29-4EEC-9630-A5A0D6BF8C99}" type="slidenum">
              <a:rPr lang="en-US" smtClean="0"/>
              <a:t>‹#›</a:t>
            </a:fld>
            <a:endParaRPr lang="en-US"/>
          </a:p>
        </p:txBody>
      </p:sp>
    </p:spTree>
    <p:extLst>
      <p:ext uri="{BB962C8B-B14F-4D97-AF65-F5344CB8AC3E}">
        <p14:creationId xmlns:p14="http://schemas.microsoft.com/office/powerpoint/2010/main" val="17409180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hoto Collag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1F44417-761B-5365-FDE0-0965AF8A9944}"/>
              </a:ext>
            </a:extLst>
          </p:cNvPr>
          <p:cNvSpPr>
            <a:spLocks noGrp="1"/>
          </p:cNvSpPr>
          <p:nvPr>
            <p:ph type="ftr" sz="quarter" idx="10"/>
          </p:nvPr>
        </p:nvSpPr>
        <p:spPr/>
        <p:txBody>
          <a:bodyPr/>
          <a:lstStyle/>
          <a:p>
            <a:endParaRPr lang="en-US"/>
          </a:p>
        </p:txBody>
      </p:sp>
      <p:sp>
        <p:nvSpPr>
          <p:cNvPr id="5" name="Picture Placeholder 4">
            <a:extLst>
              <a:ext uri="{FF2B5EF4-FFF2-40B4-BE49-F238E27FC236}">
                <a16:creationId xmlns:a16="http://schemas.microsoft.com/office/drawing/2014/main" id="{0B1DD6AA-9C9A-26E4-2693-0B31C3715EEB}"/>
              </a:ext>
            </a:extLst>
          </p:cNvPr>
          <p:cNvSpPr>
            <a:spLocks noGrp="1"/>
          </p:cNvSpPr>
          <p:nvPr>
            <p:ph type="pic" sz="quarter" idx="11"/>
          </p:nvPr>
        </p:nvSpPr>
        <p:spPr>
          <a:xfrm>
            <a:off x="234672" y="694981"/>
            <a:ext cx="3707848" cy="3638480"/>
          </a:xfrm>
        </p:spPr>
        <p:txBody>
          <a:bodyPr/>
          <a:lstStyle/>
          <a:p>
            <a:r>
              <a:rPr lang="en-US"/>
              <a:t>Click icon to add picture</a:t>
            </a:r>
          </a:p>
        </p:txBody>
      </p:sp>
      <p:sp>
        <p:nvSpPr>
          <p:cNvPr id="10" name="Picture Placeholder 4">
            <a:extLst>
              <a:ext uri="{FF2B5EF4-FFF2-40B4-BE49-F238E27FC236}">
                <a16:creationId xmlns:a16="http://schemas.microsoft.com/office/drawing/2014/main" id="{F9F2C5D1-CE48-B7FB-A530-EEEC025A6247}"/>
              </a:ext>
            </a:extLst>
          </p:cNvPr>
          <p:cNvSpPr>
            <a:spLocks noGrp="1"/>
          </p:cNvSpPr>
          <p:nvPr>
            <p:ph type="pic" sz="quarter" idx="12"/>
          </p:nvPr>
        </p:nvSpPr>
        <p:spPr>
          <a:xfrm>
            <a:off x="4242076" y="694981"/>
            <a:ext cx="3707848" cy="3638480"/>
          </a:xfrm>
        </p:spPr>
        <p:txBody>
          <a:bodyPr/>
          <a:lstStyle/>
          <a:p>
            <a:r>
              <a:rPr lang="en-US"/>
              <a:t>Click icon to add picture</a:t>
            </a:r>
          </a:p>
        </p:txBody>
      </p:sp>
      <p:sp>
        <p:nvSpPr>
          <p:cNvPr id="11" name="Picture Placeholder 4">
            <a:extLst>
              <a:ext uri="{FF2B5EF4-FFF2-40B4-BE49-F238E27FC236}">
                <a16:creationId xmlns:a16="http://schemas.microsoft.com/office/drawing/2014/main" id="{403EAE18-0CA0-037A-FA90-69555E522B41}"/>
              </a:ext>
            </a:extLst>
          </p:cNvPr>
          <p:cNvSpPr>
            <a:spLocks noGrp="1"/>
          </p:cNvSpPr>
          <p:nvPr>
            <p:ph type="pic" sz="quarter" idx="13"/>
          </p:nvPr>
        </p:nvSpPr>
        <p:spPr>
          <a:xfrm>
            <a:off x="8249480" y="694981"/>
            <a:ext cx="3707848" cy="3638480"/>
          </a:xfrm>
        </p:spPr>
        <p:txBody>
          <a:bodyPr/>
          <a:lstStyle/>
          <a:p>
            <a:r>
              <a:rPr lang="en-US"/>
              <a:t>Click icon to add picture</a:t>
            </a:r>
          </a:p>
        </p:txBody>
      </p:sp>
      <p:sp>
        <p:nvSpPr>
          <p:cNvPr id="13" name="Text Placeholder 12">
            <a:extLst>
              <a:ext uri="{FF2B5EF4-FFF2-40B4-BE49-F238E27FC236}">
                <a16:creationId xmlns:a16="http://schemas.microsoft.com/office/drawing/2014/main" id="{1802B438-FC7B-0228-2B5C-0229C677142B}"/>
              </a:ext>
            </a:extLst>
          </p:cNvPr>
          <p:cNvSpPr>
            <a:spLocks noGrp="1"/>
          </p:cNvSpPr>
          <p:nvPr>
            <p:ph type="body" sz="quarter" idx="14"/>
          </p:nvPr>
        </p:nvSpPr>
        <p:spPr>
          <a:xfrm>
            <a:off x="234672" y="4621696"/>
            <a:ext cx="11722378" cy="1540979"/>
          </a:xfrm>
        </p:spPr>
        <p:txBody>
          <a:bodyPr anchor="ctr">
            <a:normAutofit/>
          </a:bodyPr>
          <a:lstStyle>
            <a:lvl1pPr marL="0" indent="0">
              <a:buNone/>
              <a:defRPr sz="1600" i="1">
                <a:solidFill>
                  <a:schemeClr val="tx1">
                    <a:lumMod val="65000"/>
                    <a:lumOff val="35000"/>
                  </a:schemeClr>
                </a:solidFill>
                <a:latin typeface="+mn-lt"/>
              </a:defRPr>
            </a:lvl1pPr>
            <a:lvl2pPr marL="457200" indent="0">
              <a:buNone/>
              <a:defRPr sz="1600" i="1">
                <a:solidFill>
                  <a:schemeClr val="tx1">
                    <a:lumMod val="65000"/>
                    <a:lumOff val="35000"/>
                  </a:schemeClr>
                </a:solidFill>
                <a:latin typeface="+mn-lt"/>
              </a:defRPr>
            </a:lvl2pPr>
            <a:lvl3pPr marL="914400" indent="0">
              <a:buNone/>
              <a:defRPr sz="1600" i="1">
                <a:solidFill>
                  <a:schemeClr val="tx1">
                    <a:lumMod val="65000"/>
                    <a:lumOff val="35000"/>
                  </a:schemeClr>
                </a:solidFill>
                <a:latin typeface="+mn-lt"/>
              </a:defRPr>
            </a:lvl3pPr>
            <a:lvl4pPr marL="1371600" indent="0">
              <a:buNone/>
              <a:defRPr sz="1600" i="1">
                <a:solidFill>
                  <a:schemeClr val="tx1">
                    <a:lumMod val="65000"/>
                    <a:lumOff val="35000"/>
                  </a:schemeClr>
                </a:solidFill>
                <a:latin typeface="+mn-lt"/>
              </a:defRPr>
            </a:lvl4pPr>
            <a:lvl5pPr marL="1828800" indent="0">
              <a:buNone/>
              <a:defRPr sz="1600" i="1">
                <a:solidFill>
                  <a:schemeClr val="tx1">
                    <a:lumMod val="65000"/>
                    <a:lumOff val="35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85458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Photo Without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4555D-D9B9-36E1-DFE5-473F71BCF86D}"/>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A9E5C166-7996-4FFD-C1E2-0C948EBA52D8}"/>
              </a:ext>
            </a:extLst>
          </p:cNvPr>
          <p:cNvSpPr>
            <a:spLocks noGrp="1"/>
          </p:cNvSpPr>
          <p:nvPr>
            <p:ph type="ftr" sz="quarter" idx="10"/>
          </p:nvPr>
        </p:nvSpPr>
        <p:spPr/>
        <p:txBody>
          <a:bodyPr/>
          <a:lstStyle/>
          <a:p>
            <a:endParaRPr lang="en-US"/>
          </a:p>
        </p:txBody>
      </p:sp>
      <p:sp>
        <p:nvSpPr>
          <p:cNvPr id="5" name="Picture Placeholder 4">
            <a:extLst>
              <a:ext uri="{FF2B5EF4-FFF2-40B4-BE49-F238E27FC236}">
                <a16:creationId xmlns:a16="http://schemas.microsoft.com/office/drawing/2014/main" id="{EDDF0CCE-F20F-EC23-0191-D274F25E4522}"/>
              </a:ext>
            </a:extLst>
          </p:cNvPr>
          <p:cNvSpPr>
            <a:spLocks noGrp="1"/>
          </p:cNvSpPr>
          <p:nvPr>
            <p:ph type="pic" sz="quarter" idx="11"/>
          </p:nvPr>
        </p:nvSpPr>
        <p:spPr>
          <a:xfrm>
            <a:off x="838200" y="1843812"/>
            <a:ext cx="10515600" cy="4371975"/>
          </a:xfrm>
        </p:spPr>
        <p:txBody>
          <a:bodyPr/>
          <a:lstStyle/>
          <a:p>
            <a:r>
              <a:rPr lang="en-US"/>
              <a:t>Click icon to add picture</a:t>
            </a:r>
          </a:p>
        </p:txBody>
      </p:sp>
    </p:spTree>
    <p:extLst>
      <p:ext uri="{BB962C8B-B14F-4D97-AF65-F5344CB8AC3E}">
        <p14:creationId xmlns:p14="http://schemas.microsoft.com/office/powerpoint/2010/main" val="33972744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YAPEA">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8C070D9-D8BF-A095-F239-016CA96DEBE3}"/>
              </a:ext>
            </a:extLst>
          </p:cNvPr>
          <p:cNvSpPr>
            <a:spLocks noGrp="1"/>
          </p:cNvSpPr>
          <p:nvPr>
            <p:ph type="ftr" sz="quarter" idx="10"/>
          </p:nvPr>
        </p:nvSpPr>
        <p:spPr/>
        <p:txBody>
          <a:bodyPr/>
          <a:lstStyle/>
          <a:p>
            <a:endParaRPr lang="en-US"/>
          </a:p>
        </p:txBody>
      </p:sp>
      <p:sp>
        <p:nvSpPr>
          <p:cNvPr id="4" name="Text Placeholder 3">
            <a:extLst>
              <a:ext uri="{FF2B5EF4-FFF2-40B4-BE49-F238E27FC236}">
                <a16:creationId xmlns:a16="http://schemas.microsoft.com/office/drawing/2014/main" id="{D4854FD7-C2B5-B49A-C01A-482CFE894E1F}"/>
              </a:ext>
            </a:extLst>
          </p:cNvPr>
          <p:cNvSpPr>
            <a:spLocks noGrp="1"/>
          </p:cNvSpPr>
          <p:nvPr>
            <p:ph type="body" sz="half" idx="2"/>
          </p:nvPr>
        </p:nvSpPr>
        <p:spPr>
          <a:xfrm>
            <a:off x="423212" y="4344923"/>
            <a:ext cx="3932237" cy="1952197"/>
          </a:xfrm>
        </p:spPr>
        <p:txBody>
          <a:bodyPr>
            <a:noAutofit/>
          </a:bodyPr>
          <a:lstStyle>
            <a:lvl1pPr marL="0" indent="0">
              <a:buNone/>
              <a:defRPr sz="1600" i="1"/>
            </a:lvl1pPr>
          </a:lstStyle>
          <a:p>
            <a:pPr lvl="0"/>
            <a:r>
              <a:rPr lang="en-US">
                <a:solidFill>
                  <a:schemeClr val="tx1">
                    <a:lumMod val="50000"/>
                    <a:lumOff val="50000"/>
                  </a:schemeClr>
                </a:solidFill>
                <a:effectLst/>
              </a:rPr>
              <a:t>Click to edit Master text styles</a:t>
            </a:r>
          </a:p>
        </p:txBody>
      </p:sp>
      <p:pic>
        <p:nvPicPr>
          <p:cNvPr id="5" name="Picture 4" descr="A picture containing text&#10;&#10;Description automatically generated">
            <a:extLst>
              <a:ext uri="{FF2B5EF4-FFF2-40B4-BE49-F238E27FC236}">
                <a16:creationId xmlns:a16="http://schemas.microsoft.com/office/drawing/2014/main" id="{EB29109C-5D27-43CC-6661-FDDEC1F42D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212" y="382429"/>
            <a:ext cx="6534481" cy="1231372"/>
          </a:xfrm>
          <a:prstGeom prst="rect">
            <a:avLst/>
          </a:prstGeom>
        </p:spPr>
      </p:pic>
      <p:pic>
        <p:nvPicPr>
          <p:cNvPr id="6" name="Picture 5" descr="A picture containing person, wall, indoor, young&#10;&#10;Description automatically generated">
            <a:extLst>
              <a:ext uri="{FF2B5EF4-FFF2-40B4-BE49-F238E27FC236}">
                <a16:creationId xmlns:a16="http://schemas.microsoft.com/office/drawing/2014/main" id="{040A6ED8-80D7-3670-FDBA-251B5849ED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212" y="1722362"/>
            <a:ext cx="3565053" cy="2377440"/>
          </a:xfrm>
          <a:prstGeom prst="rect">
            <a:avLst/>
          </a:prstGeom>
          <a:effectLst>
            <a:outerShdw blurRad="50800" dist="38100" dir="2700000" algn="tl" rotWithShape="0">
              <a:prstClr val="black">
                <a:alpha val="40000"/>
              </a:prstClr>
            </a:outerShdw>
          </a:effectLst>
        </p:spPr>
      </p:pic>
      <p:pic>
        <p:nvPicPr>
          <p:cNvPr id="7" name="Picture 6" descr="A group of people sitting at tables&#10;&#10;Description automatically generated with low confidence">
            <a:extLst>
              <a:ext uri="{FF2B5EF4-FFF2-40B4-BE49-F238E27FC236}">
                <a16:creationId xmlns:a16="http://schemas.microsoft.com/office/drawing/2014/main" id="{27B04CF9-A5C1-9153-5837-0BA0D83347F2}"/>
              </a:ext>
            </a:extLst>
          </p:cNvPr>
          <p:cNvPicPr>
            <a:picLocks noChangeAspect="1"/>
          </p:cNvPicPr>
          <p:nvPr/>
        </p:nvPicPr>
        <p:blipFill rotWithShape="1">
          <a:blip r:embed="rId4">
            <a:extLst>
              <a:ext uri="{28A0092B-C50C-407E-A947-70E740481C1C}">
                <a14:useLocalDpi xmlns:a14="http://schemas.microsoft.com/office/drawing/2010/main" val="0"/>
              </a:ext>
            </a:extLst>
          </a:blip>
          <a:srcRect l="5993" t="16085" r="30402" b="6439"/>
          <a:stretch/>
        </p:blipFill>
        <p:spPr>
          <a:xfrm>
            <a:off x="3805321" y="2440407"/>
            <a:ext cx="2016241" cy="1841958"/>
          </a:xfrm>
          <a:prstGeom prst="rect">
            <a:avLst/>
          </a:prstGeom>
          <a:effectLst>
            <a:outerShdw blurRad="50800" dist="38100" dir="2700000" algn="tl" rotWithShape="0">
              <a:prstClr val="black">
                <a:alpha val="40000"/>
              </a:prstClr>
            </a:outerShdw>
          </a:effectLst>
        </p:spPr>
      </p:pic>
      <p:pic>
        <p:nvPicPr>
          <p:cNvPr id="8" name="Picture 7" descr="A group of people posing for a photo&#10;&#10;Description automatically generated">
            <a:extLst>
              <a:ext uri="{FF2B5EF4-FFF2-40B4-BE49-F238E27FC236}">
                <a16:creationId xmlns:a16="http://schemas.microsoft.com/office/drawing/2014/main" id="{3C85795A-2D2C-B9AC-7B88-2CD83A6CFB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66378" y="4174034"/>
            <a:ext cx="2838069" cy="2377440"/>
          </a:xfrm>
          <a:prstGeom prst="rect">
            <a:avLst/>
          </a:prstGeom>
          <a:effectLst>
            <a:outerShdw blurRad="50800" dist="38100" dir="2700000" algn="tl" rotWithShape="0">
              <a:prstClr val="black">
                <a:alpha val="40000"/>
              </a:prstClr>
            </a:outerShdw>
          </a:effectLst>
        </p:spPr>
      </p:pic>
      <p:pic>
        <p:nvPicPr>
          <p:cNvPr id="9" name="Picture 8" descr="A group of people posing for a photo in front of a boat&#10;&#10;Description automatically generated">
            <a:extLst>
              <a:ext uri="{FF2B5EF4-FFF2-40B4-BE49-F238E27FC236}">
                <a16:creationId xmlns:a16="http://schemas.microsoft.com/office/drawing/2014/main" id="{23A8D8DF-DE5C-4F86-133A-829729F35B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57957" y="2076111"/>
            <a:ext cx="3016381" cy="2377440"/>
          </a:xfrm>
          <a:prstGeom prst="rect">
            <a:avLst/>
          </a:prstGeom>
          <a:effectLst>
            <a:outerShdw blurRad="50800" dist="38100" dir="2700000" algn="tl" rotWithShape="0">
              <a:prstClr val="black">
                <a:alpha val="40000"/>
              </a:prstClr>
            </a:outerShdw>
          </a:effectLst>
        </p:spPr>
      </p:pic>
      <p:pic>
        <p:nvPicPr>
          <p:cNvPr id="10" name="Picture 9" descr="A group of people posing for a photo&#10;&#10;Description automatically generated">
            <a:extLst>
              <a:ext uri="{FF2B5EF4-FFF2-40B4-BE49-F238E27FC236}">
                <a16:creationId xmlns:a16="http://schemas.microsoft.com/office/drawing/2014/main" id="{4B59CA06-3470-7C61-5F15-9687FFFA6B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48316" y="382429"/>
            <a:ext cx="3169920" cy="2377440"/>
          </a:xfrm>
          <a:prstGeom prst="rect">
            <a:avLst/>
          </a:prstGeom>
          <a:effectLst>
            <a:outerShdw blurRad="50800" dist="38100" dir="2700000" algn="tl" rotWithShape="0">
              <a:prstClr val="black">
                <a:alpha val="40000"/>
              </a:prstClr>
            </a:outerShdw>
          </a:effectLst>
        </p:spPr>
      </p:pic>
      <p:pic>
        <p:nvPicPr>
          <p:cNvPr id="11" name="Picture 10" descr="A group of people posing for a photo in front of a statue&#10;&#10;Description automatically generated">
            <a:extLst>
              <a:ext uri="{FF2B5EF4-FFF2-40B4-BE49-F238E27FC236}">
                <a16:creationId xmlns:a16="http://schemas.microsoft.com/office/drawing/2014/main" id="{4C794E81-6D98-25E5-45F8-F06AA8714FA7}"/>
              </a:ext>
            </a:extLst>
          </p:cNvPr>
          <p:cNvPicPr>
            <a:picLocks noChangeAspect="1"/>
          </p:cNvPicPr>
          <p:nvPr/>
        </p:nvPicPr>
        <p:blipFill rotWithShape="1">
          <a:blip r:embed="rId8">
            <a:extLst>
              <a:ext uri="{28A0092B-C50C-407E-A947-70E740481C1C}">
                <a14:useLocalDpi xmlns:a14="http://schemas.microsoft.com/office/drawing/2010/main" val="0"/>
              </a:ext>
            </a:extLst>
          </a:blip>
          <a:srcRect t="25391" b="7463"/>
          <a:stretch/>
        </p:blipFill>
        <p:spPr>
          <a:xfrm>
            <a:off x="5647486" y="1788638"/>
            <a:ext cx="2743200" cy="1841958"/>
          </a:xfrm>
          <a:prstGeom prst="rect">
            <a:avLst/>
          </a:prstGeom>
          <a:effectLst>
            <a:outerShdw blurRad="50800" dist="38100" dir="2700000" algn="tl" rotWithShape="0">
              <a:prstClr val="black">
                <a:alpha val="40000"/>
              </a:prstClr>
            </a:outerShdw>
          </a:effectLst>
        </p:spPr>
      </p:pic>
      <p:pic>
        <p:nvPicPr>
          <p:cNvPr id="12" name="Picture 11" descr="A group of people wearing masks&#10;&#10;Description automatically generated with low confidence">
            <a:extLst>
              <a:ext uri="{FF2B5EF4-FFF2-40B4-BE49-F238E27FC236}">
                <a16:creationId xmlns:a16="http://schemas.microsoft.com/office/drawing/2014/main" id="{3518F176-23D9-5DCF-2B72-AE6C4B2185DC}"/>
              </a:ext>
            </a:extLst>
          </p:cNvPr>
          <p:cNvPicPr>
            <a:picLocks noChangeAspect="1"/>
          </p:cNvPicPr>
          <p:nvPr/>
        </p:nvPicPr>
        <p:blipFill rotWithShape="1">
          <a:blip r:embed="rId9">
            <a:extLst>
              <a:ext uri="{28A0092B-C50C-407E-A947-70E740481C1C}">
                <a14:useLocalDpi xmlns:a14="http://schemas.microsoft.com/office/drawing/2010/main" val="0"/>
              </a:ext>
            </a:extLst>
          </a:blip>
          <a:srcRect t="6087" r="7499"/>
          <a:stretch/>
        </p:blipFill>
        <p:spPr>
          <a:xfrm>
            <a:off x="4906028" y="3992614"/>
            <a:ext cx="3297709" cy="223271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868185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ocial">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CA67466-1E8A-0234-7AE4-141709A544FF}"/>
              </a:ext>
            </a:extLst>
          </p:cNvPr>
          <p:cNvSpPr>
            <a:spLocks noGrp="1"/>
          </p:cNvSpPr>
          <p:nvPr>
            <p:ph type="ftr" sz="quarter" idx="10"/>
          </p:nvPr>
        </p:nvSpPr>
        <p:spPr/>
        <p:txBody>
          <a:bodyPr/>
          <a:lstStyle/>
          <a:p>
            <a:endParaRPr lang="en-US"/>
          </a:p>
        </p:txBody>
      </p:sp>
      <p:sp>
        <p:nvSpPr>
          <p:cNvPr id="4" name="TextBox 3">
            <a:extLst>
              <a:ext uri="{FF2B5EF4-FFF2-40B4-BE49-F238E27FC236}">
                <a16:creationId xmlns:a16="http://schemas.microsoft.com/office/drawing/2014/main" id="{4DF2496D-F833-55E8-B4E5-A8B42F0BA1C3}"/>
              </a:ext>
            </a:extLst>
          </p:cNvPr>
          <p:cNvSpPr txBox="1"/>
          <p:nvPr/>
        </p:nvSpPr>
        <p:spPr>
          <a:xfrm>
            <a:off x="677841" y="299372"/>
            <a:ext cx="3572933" cy="769441"/>
          </a:xfrm>
          <a:prstGeom prst="rect">
            <a:avLst/>
          </a:prstGeom>
          <a:noFill/>
        </p:spPr>
        <p:txBody>
          <a:bodyPr wrap="square" rtlCol="0">
            <a:spAutoFit/>
          </a:bodyPr>
          <a:lstStyle/>
          <a:p>
            <a:r>
              <a:rPr lang="en-US" sz="4400" dirty="0">
                <a:solidFill>
                  <a:schemeClr val="tx2"/>
                </a:solidFill>
              </a:rPr>
              <a:t>NEED is Social</a:t>
            </a:r>
          </a:p>
        </p:txBody>
      </p:sp>
      <p:pic>
        <p:nvPicPr>
          <p:cNvPr id="6" name="Picture 5" descr="A picture containing application&#10;&#10;Description automatically generated">
            <a:extLst>
              <a:ext uri="{FF2B5EF4-FFF2-40B4-BE49-F238E27FC236}">
                <a16:creationId xmlns:a16="http://schemas.microsoft.com/office/drawing/2014/main" id="{A9E9CAB6-3909-F4F0-D1E5-CD8FCEC471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2000" y="2011030"/>
            <a:ext cx="4515557" cy="2835939"/>
          </a:xfrm>
          <a:prstGeom prst="rect">
            <a:avLst/>
          </a:prstGeom>
        </p:spPr>
      </p:pic>
      <p:pic>
        <p:nvPicPr>
          <p:cNvPr id="8" name="Picture 7" descr="Icon&#10;&#10;Description automatically generated">
            <a:extLst>
              <a:ext uri="{FF2B5EF4-FFF2-40B4-BE49-F238E27FC236}">
                <a16:creationId xmlns:a16="http://schemas.microsoft.com/office/drawing/2014/main" id="{03EFC37B-0C4B-08BD-47A0-621FC87921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841" y="1418720"/>
            <a:ext cx="920152" cy="914400"/>
          </a:xfrm>
          <a:prstGeom prst="rect">
            <a:avLst/>
          </a:prstGeom>
        </p:spPr>
      </p:pic>
      <p:pic>
        <p:nvPicPr>
          <p:cNvPr id="10" name="Picture 9" descr="Icon&#10;&#10;Description automatically generated">
            <a:extLst>
              <a:ext uri="{FF2B5EF4-FFF2-40B4-BE49-F238E27FC236}">
                <a16:creationId xmlns:a16="http://schemas.microsoft.com/office/drawing/2014/main" id="{BBDF95AC-2769-9D76-7DEC-739204BBB3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593" y="2610548"/>
            <a:ext cx="914400" cy="914400"/>
          </a:xfrm>
          <a:prstGeom prst="rect">
            <a:avLst/>
          </a:prstGeom>
        </p:spPr>
      </p:pic>
      <p:pic>
        <p:nvPicPr>
          <p:cNvPr id="12" name="Picture 11" descr="Logo&#10;&#10;Description automatically generated">
            <a:extLst>
              <a:ext uri="{FF2B5EF4-FFF2-40B4-BE49-F238E27FC236}">
                <a16:creationId xmlns:a16="http://schemas.microsoft.com/office/drawing/2014/main" id="{2BB9DAF0-0E99-FC4D-29C2-BBCB47D8BB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3593" y="3802376"/>
            <a:ext cx="1005840" cy="1005840"/>
          </a:xfrm>
          <a:prstGeom prst="rect">
            <a:avLst/>
          </a:prstGeom>
        </p:spPr>
      </p:pic>
      <p:pic>
        <p:nvPicPr>
          <p:cNvPr id="14" name="Picture 13" descr="Logo&#10;&#10;Description automatically generated">
            <a:extLst>
              <a:ext uri="{FF2B5EF4-FFF2-40B4-BE49-F238E27FC236}">
                <a16:creationId xmlns:a16="http://schemas.microsoft.com/office/drawing/2014/main" id="{D8240199-9AC4-CB8B-859D-EF9B9DA38A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6052" y="5085644"/>
            <a:ext cx="2188255" cy="914400"/>
          </a:xfrm>
          <a:prstGeom prst="rect">
            <a:avLst/>
          </a:prstGeom>
        </p:spPr>
      </p:pic>
      <p:sp>
        <p:nvSpPr>
          <p:cNvPr id="5" name="Text Placeholder 4">
            <a:extLst>
              <a:ext uri="{FF2B5EF4-FFF2-40B4-BE49-F238E27FC236}">
                <a16:creationId xmlns:a16="http://schemas.microsoft.com/office/drawing/2014/main" id="{B94B7420-EC85-9EEB-900E-B7D258E642DE}"/>
              </a:ext>
            </a:extLst>
          </p:cNvPr>
          <p:cNvSpPr>
            <a:spLocks noGrp="1"/>
          </p:cNvSpPr>
          <p:nvPr>
            <p:ph type="body" sz="quarter" idx="11"/>
          </p:nvPr>
        </p:nvSpPr>
        <p:spPr>
          <a:xfrm>
            <a:off x="2732088" y="1419225"/>
            <a:ext cx="4210050" cy="4784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47138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5F032-1BD0-A0B3-5F68-40E2AF9690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CBA04C0-07E3-B4D5-B58D-9B32B1F9A7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8454AA-85C4-1BAE-CFFB-2859285C612A}"/>
              </a:ext>
            </a:extLst>
          </p:cNvPr>
          <p:cNvSpPr>
            <a:spLocks noGrp="1"/>
          </p:cNvSpPr>
          <p:nvPr>
            <p:ph type="dt" sz="half" idx="10"/>
          </p:nvPr>
        </p:nvSpPr>
        <p:spPr/>
        <p:txBody>
          <a:bodyPr/>
          <a:lstStyle/>
          <a:p>
            <a:fld id="{6F8B239C-EA54-40AA-94FE-987256F5DCA4}" type="datetimeFigureOut">
              <a:rPr lang="en-US" smtClean="0"/>
              <a:t>10/2/2023</a:t>
            </a:fld>
            <a:endParaRPr lang="en-US"/>
          </a:p>
        </p:txBody>
      </p:sp>
      <p:sp>
        <p:nvSpPr>
          <p:cNvPr id="5" name="Footer Placeholder 4">
            <a:extLst>
              <a:ext uri="{FF2B5EF4-FFF2-40B4-BE49-F238E27FC236}">
                <a16:creationId xmlns:a16="http://schemas.microsoft.com/office/drawing/2014/main" id="{91698A8C-AE94-AE07-B7B6-7244235FE5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F0D4DD-38D7-8EEC-D087-1A9AA8DB5005}"/>
              </a:ext>
            </a:extLst>
          </p:cNvPr>
          <p:cNvSpPr>
            <a:spLocks noGrp="1"/>
          </p:cNvSpPr>
          <p:nvPr>
            <p:ph type="sldNum" sz="quarter" idx="12"/>
          </p:nvPr>
        </p:nvSpPr>
        <p:spPr/>
        <p:txBody>
          <a:bodyPr/>
          <a:lstStyle/>
          <a:p>
            <a:fld id="{77CF13F2-EA29-4EEC-9630-A5A0D6BF8C99}" type="slidenum">
              <a:rPr lang="en-US" smtClean="0"/>
              <a:t>‹#›</a:t>
            </a:fld>
            <a:endParaRPr lang="en-US"/>
          </a:p>
        </p:txBody>
      </p:sp>
    </p:spTree>
    <p:extLst>
      <p:ext uri="{BB962C8B-B14F-4D97-AF65-F5344CB8AC3E}">
        <p14:creationId xmlns:p14="http://schemas.microsoft.com/office/powerpoint/2010/main" val="1096743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2A097-7CA1-48B9-2A29-A132E65798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6289AF-77FD-B680-7BFC-8C86CDA715B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7DA7A26-9BC5-2D85-9D23-66429AAE026F}"/>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523949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BF0D4-0C78-2F89-5C4B-9601ADED6851}"/>
              </a:ext>
            </a:extLst>
          </p:cNvPr>
          <p:cNvSpPr>
            <a:spLocks noGrp="1"/>
          </p:cNvSpPr>
          <p:nvPr>
            <p:ph type="title"/>
          </p:nvPr>
        </p:nvSpPr>
        <p:spPr>
          <a:xfrm>
            <a:off x="838200" y="576263"/>
            <a:ext cx="10515600" cy="3488841"/>
          </a:xfrm>
        </p:spPr>
        <p:txBody>
          <a:bodyPr anchor="b"/>
          <a:lstStyle>
            <a:lvl1pPr algn="r">
              <a:defRPr sz="6000"/>
            </a:lvl1pPr>
          </a:lstStyle>
          <a:p>
            <a:r>
              <a:rPr lang="en-US"/>
              <a:t>Click to edit Master title style</a:t>
            </a:r>
          </a:p>
        </p:txBody>
      </p:sp>
      <p:sp>
        <p:nvSpPr>
          <p:cNvPr id="3" name="Text Placeholder 2">
            <a:extLst>
              <a:ext uri="{FF2B5EF4-FFF2-40B4-BE49-F238E27FC236}">
                <a16:creationId xmlns:a16="http://schemas.microsoft.com/office/drawing/2014/main" id="{BC8943C5-FBC2-9CE4-5580-3A7909EECA8A}"/>
              </a:ext>
            </a:extLst>
          </p:cNvPr>
          <p:cNvSpPr>
            <a:spLocks noGrp="1"/>
          </p:cNvSpPr>
          <p:nvPr>
            <p:ph type="body" idx="1"/>
          </p:nvPr>
        </p:nvSpPr>
        <p:spPr>
          <a:xfrm>
            <a:off x="838199" y="4278071"/>
            <a:ext cx="10515600" cy="1500187"/>
          </a:xfrm>
        </p:spPr>
        <p:txBody>
          <a:bodyPr/>
          <a:lstStyle>
            <a:lvl1pPr marL="0" indent="0" algn="r">
              <a:buNone/>
              <a:defRPr sz="2400" i="1">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CE67464D-60AA-4E28-466B-D4DEA7B84C77}"/>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8081024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6690C-39B6-7182-862B-49E5D13C5C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520CE3-320B-3ACD-750F-382851F1445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15F0C0-5CD8-5F83-BD0B-A3A9027A22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14F9F217-1FD9-2664-1D41-4CBCC1E7CD52}"/>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026124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AFF96-5995-D6D8-A641-4BA01BE141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4CE83B6-3F23-96E0-EB1F-6EB17D5FC8C0}"/>
              </a:ext>
            </a:extLst>
          </p:cNvPr>
          <p:cNvSpPr>
            <a:spLocks noGrp="1"/>
          </p:cNvSpPr>
          <p:nvPr>
            <p:ph type="body" idx="1"/>
          </p:nvPr>
        </p:nvSpPr>
        <p:spPr>
          <a:xfrm>
            <a:off x="839788" y="1681163"/>
            <a:ext cx="5157787" cy="823912"/>
          </a:xfrm>
        </p:spPr>
        <p:txBody>
          <a:bodyPr anchor="b">
            <a:normAutofit/>
          </a:bodyPr>
          <a:lstStyle>
            <a:lvl1pPr marL="0" indent="0">
              <a:buNone/>
              <a:defRPr sz="2800" b="0" i="0" cap="sm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D0892B-6462-8C75-7DC7-A92C73F9EB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F276FF3-8E76-E0AB-F1D6-8C9BA4542AC5}"/>
              </a:ext>
            </a:extLst>
          </p:cNvPr>
          <p:cNvSpPr>
            <a:spLocks noGrp="1"/>
          </p:cNvSpPr>
          <p:nvPr>
            <p:ph type="body" sz="quarter" idx="3"/>
          </p:nvPr>
        </p:nvSpPr>
        <p:spPr>
          <a:xfrm>
            <a:off x="6172200" y="1681163"/>
            <a:ext cx="5183188" cy="823912"/>
          </a:xfrm>
        </p:spPr>
        <p:txBody>
          <a:bodyPr anchor="b">
            <a:normAutofit/>
          </a:bodyPr>
          <a:lstStyle>
            <a:lvl1pPr marL="0" indent="0">
              <a:buNone/>
              <a:defRPr sz="2800" b="0" i="0" cap="sm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47F98F-CE45-2240-45F6-C700C1317B6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D2E0DD70-90FB-F9BF-5D69-188FBBED6A94}"/>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0908604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3D58B-E13C-EED1-4DE7-DFDBB6997B58}"/>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4FAF7205-5F81-736B-EEAF-C864982F743D}"/>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819916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41DDA5F-D08B-119D-C939-DEFD553E0D3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320080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A45FF-482F-03E4-199D-1AF1FF437D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9412385-EF81-8DD9-DCCD-43930D5BAF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AD2F17-E46E-EB59-A370-1E9ADB8FDA68}"/>
              </a:ext>
            </a:extLst>
          </p:cNvPr>
          <p:cNvSpPr>
            <a:spLocks noGrp="1"/>
          </p:cNvSpPr>
          <p:nvPr>
            <p:ph type="body" sz="half" idx="2"/>
          </p:nvPr>
        </p:nvSpPr>
        <p:spPr>
          <a:xfrm>
            <a:off x="839788" y="2057400"/>
            <a:ext cx="3932237" cy="3811588"/>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B16C25-264B-0E50-BCA8-1646FD7E5CD2}"/>
              </a:ext>
            </a:extLst>
          </p:cNvPr>
          <p:cNvSpPr>
            <a:spLocks noGrp="1"/>
          </p:cNvSpPr>
          <p:nvPr>
            <p:ph type="dt" sz="half" idx="10"/>
          </p:nvPr>
        </p:nvSpPr>
        <p:spPr>
          <a:xfrm>
            <a:off x="7046842" y="6368912"/>
            <a:ext cx="1563757" cy="365125"/>
          </a:xfrm>
          <a:prstGeom prst="rect">
            <a:avLst/>
          </a:prstGeom>
        </p:spPr>
        <p:txBody>
          <a:bodyPr/>
          <a:lstStyle/>
          <a:p>
            <a:fld id="{6F8B239C-EA54-40AA-94FE-987256F5DCA4}" type="datetimeFigureOut">
              <a:rPr lang="en-US" smtClean="0"/>
              <a:t>10/2/2023</a:t>
            </a:fld>
            <a:endParaRPr lang="en-US"/>
          </a:p>
        </p:txBody>
      </p:sp>
      <p:sp>
        <p:nvSpPr>
          <p:cNvPr id="6" name="Footer Placeholder 5">
            <a:extLst>
              <a:ext uri="{FF2B5EF4-FFF2-40B4-BE49-F238E27FC236}">
                <a16:creationId xmlns:a16="http://schemas.microsoft.com/office/drawing/2014/main" id="{71D49A0C-6F6A-F107-1A92-E57ECCA5CE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A04B3A-4979-4585-682B-486ED7F3D56A}"/>
              </a:ext>
            </a:extLst>
          </p:cNvPr>
          <p:cNvSpPr>
            <a:spLocks noGrp="1"/>
          </p:cNvSpPr>
          <p:nvPr>
            <p:ph type="sldNum" sz="quarter" idx="12"/>
          </p:nvPr>
        </p:nvSpPr>
        <p:spPr>
          <a:xfrm>
            <a:off x="10724322" y="6311900"/>
            <a:ext cx="629478" cy="409575"/>
          </a:xfrm>
          <a:prstGeom prst="rect">
            <a:avLst/>
          </a:prstGeom>
        </p:spPr>
        <p:txBody>
          <a:bodyPr/>
          <a:lstStyle/>
          <a:p>
            <a:fld id="{77CF13F2-EA29-4EEC-9630-A5A0D6BF8C99}" type="slidenum">
              <a:rPr lang="en-US" smtClean="0"/>
              <a:t>‹#›</a:t>
            </a:fld>
            <a:endParaRPr lang="en-US"/>
          </a:p>
        </p:txBody>
      </p:sp>
    </p:spTree>
    <p:extLst>
      <p:ext uri="{BB962C8B-B14F-4D97-AF65-F5344CB8AC3E}">
        <p14:creationId xmlns:p14="http://schemas.microsoft.com/office/powerpoint/2010/main" val="24318746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0FD65-EDF0-AEFA-0CF7-35704F9FE2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01AA494-7676-9E23-1A22-334F6F39EF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67EC8BE-BEEE-C98E-8931-651B558766E3}"/>
              </a:ext>
            </a:extLst>
          </p:cNvPr>
          <p:cNvSpPr>
            <a:spLocks noGrp="1"/>
          </p:cNvSpPr>
          <p:nvPr>
            <p:ph type="body" sz="half" idx="2"/>
          </p:nvPr>
        </p:nvSpPr>
        <p:spPr>
          <a:xfrm>
            <a:off x="839788" y="2057400"/>
            <a:ext cx="3932237" cy="3811588"/>
          </a:xfrm>
        </p:spPr>
        <p:txBody>
          <a:bodyPr anchor="ctr"/>
          <a:lstStyle>
            <a:lvl1pPr marL="0" indent="0">
              <a:lnSpc>
                <a:spcPct val="100000"/>
              </a:lnSpc>
              <a:spcBef>
                <a:spcPts val="0"/>
              </a:spcBef>
              <a:buNone/>
              <a:defRPr sz="160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1AB1F16F-3AB7-0DAF-9362-31ED10737628}"/>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3704132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microsoft.com/office/2007/relationships/hdphoto" Target="../media/hdphoto1.wdp"/><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alphaModFix amt="35000"/>
            <a:lum/>
            <a:extLst>
              <a:ext uri="{BEBA8EAE-BF5A-486C-A8C5-ECC9F3942E4B}">
                <a14:imgProps xmlns:a14="http://schemas.microsoft.com/office/drawing/2010/main">
                  <a14:imgLayer r:embed="rId19">
                    <a14:imgEffect>
                      <a14:brightnessContrast bright="-6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E79CBE-9DB3-4474-790F-C3298287B4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38DE08D-367C-864E-3C66-D7A3C2D302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32D88C99-6AE5-4543-1F2A-0D8E21A16B40}"/>
              </a:ext>
            </a:extLst>
          </p:cNvPr>
          <p:cNvSpPr>
            <a:spLocks noGrp="1"/>
          </p:cNvSpPr>
          <p:nvPr>
            <p:ph type="ftr" sz="quarter" idx="3"/>
          </p:nvPr>
        </p:nvSpPr>
        <p:spPr>
          <a:xfrm>
            <a:off x="838199" y="6368912"/>
            <a:ext cx="6208643"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7" name="Rectangle 6">
            <a:extLst>
              <a:ext uri="{FF2B5EF4-FFF2-40B4-BE49-F238E27FC236}">
                <a16:creationId xmlns:a16="http://schemas.microsoft.com/office/drawing/2014/main" id="{CEF38CA8-C08A-B4F9-26B8-B12BA1B46966}"/>
              </a:ext>
            </a:extLst>
          </p:cNvPr>
          <p:cNvSpPr/>
          <p:nvPr/>
        </p:nvSpPr>
        <p:spPr>
          <a:xfrm>
            <a:off x="0" y="0"/>
            <a:ext cx="12192000" cy="6858000"/>
          </a:xfrm>
          <a:prstGeom prst="rect">
            <a:avLst/>
          </a:prstGeom>
          <a:noFill/>
          <a:ln w="76200">
            <a:solidFill>
              <a:srgbClr val="005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08C0409-7FF8-27A8-E3EA-A90F148311CA}"/>
              </a:ext>
            </a:extLst>
          </p:cNvPr>
          <p:cNvSpPr/>
          <p:nvPr/>
        </p:nvSpPr>
        <p:spPr>
          <a:xfrm>
            <a:off x="129209" y="123963"/>
            <a:ext cx="11936895" cy="6610074"/>
          </a:xfrm>
          <a:prstGeom prst="rect">
            <a:avLst/>
          </a:prstGeom>
          <a:noFill/>
          <a:ln w="57150">
            <a:solidFill>
              <a:srgbClr val="009B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14263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4400" kern="1200" cap="small" baseline="0">
          <a:solidFill>
            <a:schemeClr val="tx2">
              <a:lumMod val="7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6.jpg"/></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30.jpg"/><Relationship Id="rId4" Type="http://schemas.openxmlformats.org/officeDocument/2006/relationships/image" Target="../media/image29.jpg"/></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ideo" Target="https://www.youtube.com/embed/lqBYeWgbt6k?feature=oembed" TargetMode="External"/><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wind turbines in a field&#10;&#10;Description automatically generated">
            <a:extLst>
              <a:ext uri="{FF2B5EF4-FFF2-40B4-BE49-F238E27FC236}">
                <a16:creationId xmlns:a16="http://schemas.microsoft.com/office/drawing/2014/main" id="{98FB43FB-7AFD-471A-0D10-A2BA1E36638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0829" b="20829"/>
          <a:stretch>
            <a:fillRect/>
          </a:stretch>
        </p:blipFill>
        <p:spPr/>
      </p:pic>
      <p:sp>
        <p:nvSpPr>
          <p:cNvPr id="4" name="Title 3">
            <a:extLst>
              <a:ext uri="{FF2B5EF4-FFF2-40B4-BE49-F238E27FC236}">
                <a16:creationId xmlns:a16="http://schemas.microsoft.com/office/drawing/2014/main" id="{2432C937-624A-4559-4CD1-EA4BFB433A16}"/>
              </a:ext>
            </a:extLst>
          </p:cNvPr>
          <p:cNvSpPr>
            <a:spLocks noGrp="1"/>
          </p:cNvSpPr>
          <p:nvPr>
            <p:ph type="ctrTitle"/>
          </p:nvPr>
        </p:nvSpPr>
        <p:spPr/>
        <p:txBody>
          <a:bodyPr/>
          <a:lstStyle/>
          <a:p>
            <a:r>
              <a:rPr lang="en-US" dirty="0"/>
              <a:t>Exploring Wind Energy</a:t>
            </a:r>
          </a:p>
        </p:txBody>
      </p:sp>
      <p:sp>
        <p:nvSpPr>
          <p:cNvPr id="5" name="Subtitle 4">
            <a:extLst>
              <a:ext uri="{FF2B5EF4-FFF2-40B4-BE49-F238E27FC236}">
                <a16:creationId xmlns:a16="http://schemas.microsoft.com/office/drawing/2014/main" id="{5B3DFBB2-9C3C-68DC-1769-DEF03EE22412}"/>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5463702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33688-D1DF-CA9B-8B19-0A365823AE49}"/>
              </a:ext>
            </a:extLst>
          </p:cNvPr>
          <p:cNvSpPr>
            <a:spLocks noGrp="1"/>
          </p:cNvSpPr>
          <p:nvPr>
            <p:ph type="title"/>
          </p:nvPr>
        </p:nvSpPr>
        <p:spPr/>
        <p:txBody>
          <a:bodyPr/>
          <a:lstStyle/>
          <a:p>
            <a:r>
              <a:rPr lang="en-US" dirty="0"/>
              <a:t>Transmission Challenges</a:t>
            </a:r>
          </a:p>
        </p:txBody>
      </p:sp>
      <p:pic>
        <p:nvPicPr>
          <p:cNvPr id="3" name="Content Placeholder 5">
            <a:extLst>
              <a:ext uri="{FF2B5EF4-FFF2-40B4-BE49-F238E27FC236}">
                <a16:creationId xmlns:a16="http://schemas.microsoft.com/office/drawing/2014/main" id="{8520A270-F76A-6956-788F-2C39ABBAB417}"/>
              </a:ext>
            </a:extLst>
          </p:cNvPr>
          <p:cNvPicPr>
            <a:picLocks noGrp="1" noChangeAspect="1"/>
          </p:cNvPicPr>
          <p:nvPr/>
        </p:nvPicPr>
        <p:blipFill>
          <a:blip r:embed="rId3">
            <a:extLst>
              <a:ext uri="{28A0092B-C50C-407E-A947-70E740481C1C}">
                <a14:useLocalDpi xmlns:a14="http://schemas.microsoft.com/office/drawing/2010/main" val="0"/>
              </a:ext>
            </a:extLst>
          </a:blip>
          <a:stretch>
            <a:fillRect/>
          </a:stretch>
        </p:blipFill>
        <p:spPr>
          <a:xfrm>
            <a:off x="2179702" y="1360079"/>
            <a:ext cx="7832595" cy="5132796"/>
          </a:xfrm>
          <a:prstGeom prst="rect">
            <a:avLst/>
          </a:prstGeom>
        </p:spPr>
      </p:pic>
      <p:pic>
        <p:nvPicPr>
          <p:cNvPr id="4" name="Content Placeholder 4" descr="Map&#10;&#10;Description automatically generated">
            <a:extLst>
              <a:ext uri="{FF2B5EF4-FFF2-40B4-BE49-F238E27FC236}">
                <a16:creationId xmlns:a16="http://schemas.microsoft.com/office/drawing/2014/main" id="{EEFFB577-4A0E-06B5-F441-D9AF31B83449}"/>
              </a:ext>
            </a:extLst>
          </p:cNvPr>
          <p:cNvPicPr>
            <a:picLocks noChangeAspect="1"/>
          </p:cNvPicPr>
          <p:nvPr/>
        </p:nvPicPr>
        <p:blipFill rotWithShape="1">
          <a:blip r:embed="rId4">
            <a:alphaModFix amt="35000"/>
            <a:extLst>
              <a:ext uri="{28A0092B-C50C-407E-A947-70E740481C1C}">
                <a14:useLocalDpi xmlns:a14="http://schemas.microsoft.com/office/drawing/2010/main" val="0"/>
              </a:ext>
            </a:extLst>
          </a:blip>
          <a:srcRect l="13685" t="30148" r="34204" b="27228"/>
          <a:stretch/>
        </p:blipFill>
        <p:spPr>
          <a:xfrm rot="-120000">
            <a:off x="1987255" y="1361463"/>
            <a:ext cx="8696568" cy="5495305"/>
          </a:xfrm>
          <a:prstGeom prst="rect">
            <a:avLst/>
          </a:prstGeom>
        </p:spPr>
      </p:pic>
    </p:spTree>
    <p:extLst>
      <p:ext uri="{BB962C8B-B14F-4D97-AF65-F5344CB8AC3E}">
        <p14:creationId xmlns:p14="http://schemas.microsoft.com/office/powerpoint/2010/main" val="3456772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27025-2448-5032-8FA9-F79FE46F73F0}"/>
              </a:ext>
            </a:extLst>
          </p:cNvPr>
          <p:cNvSpPr>
            <a:spLocks noGrp="1"/>
          </p:cNvSpPr>
          <p:nvPr>
            <p:ph type="title"/>
          </p:nvPr>
        </p:nvSpPr>
        <p:spPr/>
        <p:txBody>
          <a:bodyPr/>
          <a:lstStyle/>
          <a:p>
            <a:r>
              <a:rPr lang="en-US" dirty="0"/>
              <a:t>Wind Turbine Types</a:t>
            </a:r>
          </a:p>
        </p:txBody>
      </p:sp>
      <p:pic>
        <p:nvPicPr>
          <p:cNvPr id="4" name="Picture 3" descr="A wind turbine in the desert&#10;&#10;Description automatically generated">
            <a:extLst>
              <a:ext uri="{FF2B5EF4-FFF2-40B4-BE49-F238E27FC236}">
                <a16:creationId xmlns:a16="http://schemas.microsoft.com/office/drawing/2014/main" id="{02313622-167A-C912-E762-8A29623A7B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083" y="1402275"/>
            <a:ext cx="4594860" cy="4597146"/>
          </a:xfrm>
          <a:prstGeom prst="rect">
            <a:avLst/>
          </a:prstGeom>
        </p:spPr>
      </p:pic>
      <p:sp>
        <p:nvSpPr>
          <p:cNvPr id="5" name="TextBox 4">
            <a:extLst>
              <a:ext uri="{FF2B5EF4-FFF2-40B4-BE49-F238E27FC236}">
                <a16:creationId xmlns:a16="http://schemas.microsoft.com/office/drawing/2014/main" id="{41BC381E-B4F8-4385-4807-473B2E032D15}"/>
              </a:ext>
            </a:extLst>
          </p:cNvPr>
          <p:cNvSpPr txBox="1"/>
          <p:nvPr/>
        </p:nvSpPr>
        <p:spPr>
          <a:xfrm>
            <a:off x="1080083" y="6110986"/>
            <a:ext cx="4176583" cy="307777"/>
          </a:xfrm>
          <a:prstGeom prst="rect">
            <a:avLst/>
          </a:prstGeom>
          <a:noFill/>
        </p:spPr>
        <p:txBody>
          <a:bodyPr wrap="square" rtlCol="0">
            <a:spAutoFit/>
          </a:bodyPr>
          <a:lstStyle/>
          <a:p>
            <a:r>
              <a:rPr lang="en-US" sz="1400" i="1" dirty="0" err="1"/>
              <a:t>FloWind</a:t>
            </a:r>
            <a:r>
              <a:rPr lang="en-US" sz="1400" i="1" dirty="0"/>
              <a:t> Full-</a:t>
            </a:r>
            <a:r>
              <a:rPr lang="en-US" sz="1400" i="1" dirty="0" err="1"/>
              <a:t>Darrieus</a:t>
            </a:r>
            <a:r>
              <a:rPr lang="en-US" sz="1400" i="1" dirty="0"/>
              <a:t> VAWT</a:t>
            </a:r>
          </a:p>
        </p:txBody>
      </p:sp>
      <p:pic>
        <p:nvPicPr>
          <p:cNvPr id="7" name="Picture 6" descr="A wind turbines in a field&#10;&#10;Description automatically generated">
            <a:extLst>
              <a:ext uri="{FF2B5EF4-FFF2-40B4-BE49-F238E27FC236}">
                <a16:creationId xmlns:a16="http://schemas.microsoft.com/office/drawing/2014/main" id="{47548AE9-826A-A662-1CED-2AE66B83B781}"/>
              </a:ext>
            </a:extLst>
          </p:cNvPr>
          <p:cNvPicPr>
            <a:picLocks noChangeAspect="1"/>
          </p:cNvPicPr>
          <p:nvPr/>
        </p:nvPicPr>
        <p:blipFill rotWithShape="1">
          <a:blip r:embed="rId4">
            <a:extLst>
              <a:ext uri="{28A0092B-C50C-407E-A947-70E740481C1C}">
                <a14:useLocalDpi xmlns:a14="http://schemas.microsoft.com/office/drawing/2010/main" val="0"/>
              </a:ext>
            </a:extLst>
          </a:blip>
          <a:srcRect l="39048" t="32967" r="16416"/>
          <a:stretch/>
        </p:blipFill>
        <p:spPr>
          <a:xfrm>
            <a:off x="6764399" y="1402275"/>
            <a:ext cx="4589401" cy="4597146"/>
          </a:xfrm>
          <a:prstGeom prst="rect">
            <a:avLst/>
          </a:prstGeom>
        </p:spPr>
      </p:pic>
      <p:sp>
        <p:nvSpPr>
          <p:cNvPr id="8" name="TextBox 7">
            <a:extLst>
              <a:ext uri="{FF2B5EF4-FFF2-40B4-BE49-F238E27FC236}">
                <a16:creationId xmlns:a16="http://schemas.microsoft.com/office/drawing/2014/main" id="{52905074-CC4C-0A84-F978-2533BAC6235D}"/>
              </a:ext>
            </a:extLst>
          </p:cNvPr>
          <p:cNvSpPr txBox="1"/>
          <p:nvPr/>
        </p:nvSpPr>
        <p:spPr>
          <a:xfrm>
            <a:off x="6764399" y="6110986"/>
            <a:ext cx="4695568" cy="307777"/>
          </a:xfrm>
          <a:prstGeom prst="rect">
            <a:avLst/>
          </a:prstGeom>
          <a:noFill/>
        </p:spPr>
        <p:txBody>
          <a:bodyPr wrap="square" rtlCol="0">
            <a:spAutoFit/>
          </a:bodyPr>
          <a:lstStyle/>
          <a:p>
            <a:r>
              <a:rPr lang="en-US" sz="1400" i="1" dirty="0"/>
              <a:t>Image Source: Geoffrey M. R. Hammond via iStock</a:t>
            </a:r>
          </a:p>
        </p:txBody>
      </p:sp>
    </p:spTree>
    <p:extLst>
      <p:ext uri="{BB962C8B-B14F-4D97-AF65-F5344CB8AC3E}">
        <p14:creationId xmlns:p14="http://schemas.microsoft.com/office/powerpoint/2010/main" val="19316971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38971-7C3E-E7D9-27E9-0E1725AC172F}"/>
              </a:ext>
            </a:extLst>
          </p:cNvPr>
          <p:cNvSpPr>
            <a:spLocks noGrp="1"/>
          </p:cNvSpPr>
          <p:nvPr>
            <p:ph type="title"/>
          </p:nvPr>
        </p:nvSpPr>
        <p:spPr/>
        <p:txBody>
          <a:bodyPr/>
          <a:lstStyle/>
          <a:p>
            <a:r>
              <a:rPr lang="en-US" dirty="0"/>
              <a:t>Wind Turbine Parts and Functionality</a:t>
            </a:r>
          </a:p>
        </p:txBody>
      </p:sp>
      <p:pic>
        <p:nvPicPr>
          <p:cNvPr id="4" name="Picture 3" descr="Diagram of a wind turbine diagram&#10;&#10;Description automatically generated">
            <a:extLst>
              <a:ext uri="{FF2B5EF4-FFF2-40B4-BE49-F238E27FC236}">
                <a16:creationId xmlns:a16="http://schemas.microsoft.com/office/drawing/2014/main" id="{A5C5D7E4-C210-A132-D77E-3ADE53C1E2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685472"/>
            <a:ext cx="4676919" cy="4512404"/>
          </a:xfrm>
          <a:prstGeom prst="rect">
            <a:avLst/>
          </a:prstGeom>
          <a:ln>
            <a:solidFill>
              <a:schemeClr val="accent6">
                <a:lumMod val="75000"/>
              </a:schemeClr>
            </a:solidFill>
          </a:ln>
        </p:spPr>
      </p:pic>
      <p:pic>
        <p:nvPicPr>
          <p:cNvPr id="6" name="Picture 5" descr="A diagram of a wind turbine&#10;&#10;Description automatically generated">
            <a:extLst>
              <a:ext uri="{FF2B5EF4-FFF2-40B4-BE49-F238E27FC236}">
                <a16:creationId xmlns:a16="http://schemas.microsoft.com/office/drawing/2014/main" id="{99B1FA53-8736-4726-BD27-37B0BD2C79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9393" y="2065778"/>
            <a:ext cx="6217637" cy="3744652"/>
          </a:xfrm>
          <a:prstGeom prst="rect">
            <a:avLst/>
          </a:prstGeom>
          <a:ln>
            <a:solidFill>
              <a:schemeClr val="accent6">
                <a:lumMod val="75000"/>
              </a:schemeClr>
            </a:solidFill>
          </a:ln>
        </p:spPr>
      </p:pic>
      <p:sp>
        <p:nvSpPr>
          <p:cNvPr id="7" name="TextBox 6">
            <a:extLst>
              <a:ext uri="{FF2B5EF4-FFF2-40B4-BE49-F238E27FC236}">
                <a16:creationId xmlns:a16="http://schemas.microsoft.com/office/drawing/2014/main" id="{042610CF-A338-F850-F0EB-A7E1A46FCD01}"/>
              </a:ext>
            </a:extLst>
          </p:cNvPr>
          <p:cNvSpPr txBox="1"/>
          <p:nvPr/>
        </p:nvSpPr>
        <p:spPr>
          <a:xfrm>
            <a:off x="5659393" y="5890099"/>
            <a:ext cx="4695568" cy="307777"/>
          </a:xfrm>
          <a:prstGeom prst="rect">
            <a:avLst/>
          </a:prstGeom>
          <a:noFill/>
        </p:spPr>
        <p:txBody>
          <a:bodyPr wrap="square" rtlCol="0">
            <a:spAutoFit/>
          </a:bodyPr>
          <a:lstStyle/>
          <a:p>
            <a:r>
              <a:rPr lang="en-US" sz="1400" i="1" dirty="0"/>
              <a:t>Image Source: DOE</a:t>
            </a:r>
          </a:p>
        </p:txBody>
      </p:sp>
    </p:spTree>
    <p:extLst>
      <p:ext uri="{BB962C8B-B14F-4D97-AF65-F5344CB8AC3E}">
        <p14:creationId xmlns:p14="http://schemas.microsoft.com/office/powerpoint/2010/main" val="9472084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32CB9-3842-1510-0C1B-BF52DE45086D}"/>
              </a:ext>
            </a:extLst>
          </p:cNvPr>
          <p:cNvSpPr>
            <a:spLocks noGrp="1"/>
          </p:cNvSpPr>
          <p:nvPr>
            <p:ph type="title"/>
          </p:nvPr>
        </p:nvSpPr>
        <p:spPr>
          <a:xfrm>
            <a:off x="1048674" y="365125"/>
            <a:ext cx="3165105" cy="6159243"/>
          </a:xfrm>
          <a:solidFill>
            <a:srgbClr val="A0C1D5">
              <a:alpha val="50196"/>
            </a:srgbClr>
          </a:solidFill>
        </p:spPr>
        <p:txBody>
          <a:bodyPr/>
          <a:lstStyle/>
          <a:p>
            <a:r>
              <a:rPr lang="en-US" dirty="0"/>
              <a:t>Installing a Wind Turbine</a:t>
            </a:r>
          </a:p>
        </p:txBody>
      </p:sp>
      <p:pic>
        <p:nvPicPr>
          <p:cNvPr id="4" name="Picture 3" descr="A person standing in a field with windmills&#10;&#10;Description automatically generated">
            <a:extLst>
              <a:ext uri="{FF2B5EF4-FFF2-40B4-BE49-F238E27FC236}">
                <a16:creationId xmlns:a16="http://schemas.microsoft.com/office/drawing/2014/main" id="{CA65D06A-B9A4-DBB3-88E5-5AAC922C6C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1073" y="365125"/>
            <a:ext cx="6082253" cy="6159243"/>
          </a:xfrm>
          <a:prstGeom prst="rect">
            <a:avLst/>
          </a:prstGeom>
        </p:spPr>
      </p:pic>
    </p:spTree>
    <p:extLst>
      <p:ext uri="{BB962C8B-B14F-4D97-AF65-F5344CB8AC3E}">
        <p14:creationId xmlns:p14="http://schemas.microsoft.com/office/powerpoint/2010/main" val="14677224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AE029-EAE8-6AC4-AF26-08095C23C737}"/>
              </a:ext>
            </a:extLst>
          </p:cNvPr>
          <p:cNvSpPr>
            <a:spLocks noGrp="1"/>
          </p:cNvSpPr>
          <p:nvPr>
            <p:ph type="title"/>
          </p:nvPr>
        </p:nvSpPr>
        <p:spPr/>
        <p:txBody>
          <a:bodyPr/>
          <a:lstStyle/>
          <a:p>
            <a:r>
              <a:rPr lang="en-US" dirty="0"/>
              <a:t>How tall is tall?</a:t>
            </a:r>
          </a:p>
        </p:txBody>
      </p:sp>
      <p:pic>
        <p:nvPicPr>
          <p:cNvPr id="4" name="Picture 3" descr="A statue of liberty and a wind turbine&#10;&#10;Description automatically generated">
            <a:extLst>
              <a:ext uri="{FF2B5EF4-FFF2-40B4-BE49-F238E27FC236}">
                <a16:creationId xmlns:a16="http://schemas.microsoft.com/office/drawing/2014/main" id="{37A52A74-32F7-3D47-15E5-02F855848D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8513" y="730885"/>
            <a:ext cx="4024558" cy="5515670"/>
          </a:xfrm>
          <a:prstGeom prst="rect">
            <a:avLst/>
          </a:prstGeom>
        </p:spPr>
      </p:pic>
      <p:pic>
        <p:nvPicPr>
          <p:cNvPr id="6" name="Picture 5" descr="A close-up of a wind turbine&#10;&#10;Description automatically generated">
            <a:extLst>
              <a:ext uri="{FF2B5EF4-FFF2-40B4-BE49-F238E27FC236}">
                <a16:creationId xmlns:a16="http://schemas.microsoft.com/office/drawing/2014/main" id="{4F7AAE95-F69D-D25D-AD29-EEA0929B85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320" y="2119484"/>
            <a:ext cx="4856008" cy="4127071"/>
          </a:xfrm>
          <a:prstGeom prst="rect">
            <a:avLst/>
          </a:prstGeom>
        </p:spPr>
      </p:pic>
      <p:pic>
        <p:nvPicPr>
          <p:cNvPr id="8" name="Picture 7" descr="A wind turbine in the sky&#10;&#10;Description automatically generated">
            <a:extLst>
              <a:ext uri="{FF2B5EF4-FFF2-40B4-BE49-F238E27FC236}">
                <a16:creationId xmlns:a16="http://schemas.microsoft.com/office/drawing/2014/main" id="{B91A4477-B21A-D4B9-0315-951E33B386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33535" y="730885"/>
            <a:ext cx="1439490" cy="5515670"/>
          </a:xfrm>
          <a:prstGeom prst="rect">
            <a:avLst/>
          </a:prstGeom>
        </p:spPr>
      </p:pic>
      <p:cxnSp>
        <p:nvCxnSpPr>
          <p:cNvPr id="10" name="Straight Connector 9">
            <a:extLst>
              <a:ext uri="{FF2B5EF4-FFF2-40B4-BE49-F238E27FC236}">
                <a16:creationId xmlns:a16="http://schemas.microsoft.com/office/drawing/2014/main" id="{A66E08E4-4B74-088A-9730-5159F7B8E6B5}"/>
              </a:ext>
            </a:extLst>
          </p:cNvPr>
          <p:cNvCxnSpPr/>
          <p:nvPr/>
        </p:nvCxnSpPr>
        <p:spPr>
          <a:xfrm flipV="1">
            <a:off x="2224216" y="2248930"/>
            <a:ext cx="4090087" cy="150752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3F92629-28D6-23BC-84A5-CD5BEA17879D}"/>
              </a:ext>
            </a:extLst>
          </p:cNvPr>
          <p:cNvCxnSpPr>
            <a:cxnSpLocks/>
          </p:cNvCxnSpPr>
          <p:nvPr/>
        </p:nvCxnSpPr>
        <p:spPr>
          <a:xfrm flipV="1">
            <a:off x="4658497" y="2335427"/>
            <a:ext cx="2150076" cy="264434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63879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1F8A9-0A32-CF18-EB12-D3E1D6C1FC03}"/>
              </a:ext>
            </a:extLst>
          </p:cNvPr>
          <p:cNvSpPr>
            <a:spLocks noGrp="1"/>
          </p:cNvSpPr>
          <p:nvPr>
            <p:ph type="title"/>
          </p:nvPr>
        </p:nvSpPr>
        <p:spPr/>
        <p:txBody>
          <a:bodyPr/>
          <a:lstStyle/>
          <a:p>
            <a:r>
              <a:rPr lang="en-US" dirty="0"/>
              <a:t>Offshore Wind</a:t>
            </a:r>
          </a:p>
        </p:txBody>
      </p:sp>
      <p:pic>
        <p:nvPicPr>
          <p:cNvPr id="4" name="Picture 3" descr="Several wind turbines in the ocean&#10;&#10;Description automatically generated">
            <a:extLst>
              <a:ext uri="{FF2B5EF4-FFF2-40B4-BE49-F238E27FC236}">
                <a16:creationId xmlns:a16="http://schemas.microsoft.com/office/drawing/2014/main" id="{B6F4B391-EB2E-14A5-93D3-DD9CC57087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2664302"/>
            <a:ext cx="4722341" cy="3433156"/>
          </a:xfrm>
          <a:prstGeom prst="rect">
            <a:avLst/>
          </a:prstGeom>
        </p:spPr>
      </p:pic>
      <p:pic>
        <p:nvPicPr>
          <p:cNvPr id="6" name="Picture 5" descr="Wind turbines in the water&#10;&#10;Description automatically generated">
            <a:extLst>
              <a:ext uri="{FF2B5EF4-FFF2-40B4-BE49-F238E27FC236}">
                <a16:creationId xmlns:a16="http://schemas.microsoft.com/office/drawing/2014/main" id="{749AE479-C0CE-6471-3785-59B429E3E94A}"/>
              </a:ext>
            </a:extLst>
          </p:cNvPr>
          <p:cNvPicPr>
            <a:picLocks noChangeAspect="1"/>
          </p:cNvPicPr>
          <p:nvPr/>
        </p:nvPicPr>
        <p:blipFill rotWithShape="1">
          <a:blip r:embed="rId4">
            <a:extLst>
              <a:ext uri="{28A0092B-C50C-407E-A947-70E740481C1C}">
                <a14:useLocalDpi xmlns:a14="http://schemas.microsoft.com/office/drawing/2010/main" val="0"/>
              </a:ext>
            </a:extLst>
          </a:blip>
          <a:srcRect t="13693" b="5324"/>
          <a:stretch/>
        </p:blipFill>
        <p:spPr>
          <a:xfrm>
            <a:off x="5977021" y="543697"/>
            <a:ext cx="5636271" cy="5553761"/>
          </a:xfrm>
          <a:prstGeom prst="rect">
            <a:avLst/>
          </a:prstGeom>
        </p:spPr>
      </p:pic>
      <p:sp>
        <p:nvSpPr>
          <p:cNvPr id="7" name="TextBox 6">
            <a:extLst>
              <a:ext uri="{FF2B5EF4-FFF2-40B4-BE49-F238E27FC236}">
                <a16:creationId xmlns:a16="http://schemas.microsoft.com/office/drawing/2014/main" id="{7C529317-738B-37D1-F206-3B006B879C7F}"/>
              </a:ext>
            </a:extLst>
          </p:cNvPr>
          <p:cNvSpPr txBox="1"/>
          <p:nvPr/>
        </p:nvSpPr>
        <p:spPr>
          <a:xfrm>
            <a:off x="838200" y="1334530"/>
            <a:ext cx="4672914" cy="1200329"/>
          </a:xfrm>
          <a:prstGeom prst="rect">
            <a:avLst/>
          </a:prstGeom>
          <a:noFill/>
        </p:spPr>
        <p:txBody>
          <a:bodyPr wrap="square" rtlCol="0">
            <a:spAutoFit/>
          </a:bodyPr>
          <a:lstStyle/>
          <a:p>
            <a:r>
              <a:rPr lang="en-US" i="1" dirty="0">
                <a:solidFill>
                  <a:schemeClr val="bg2">
                    <a:lumMod val="50000"/>
                  </a:schemeClr>
                </a:solidFill>
              </a:rPr>
              <a:t>Block Island is the first offshore wind installation in the United States. Off the coast of Rhode Island, its 5 turbines total 30 MW capacity, or enough power for 17,000 homes.</a:t>
            </a:r>
          </a:p>
        </p:txBody>
      </p:sp>
      <p:sp>
        <p:nvSpPr>
          <p:cNvPr id="8" name="TextBox 7">
            <a:extLst>
              <a:ext uri="{FF2B5EF4-FFF2-40B4-BE49-F238E27FC236}">
                <a16:creationId xmlns:a16="http://schemas.microsoft.com/office/drawing/2014/main" id="{35137286-4375-2CA7-F4AF-B398BC90702B}"/>
              </a:ext>
            </a:extLst>
          </p:cNvPr>
          <p:cNvSpPr txBox="1"/>
          <p:nvPr/>
        </p:nvSpPr>
        <p:spPr>
          <a:xfrm>
            <a:off x="5977021" y="6160414"/>
            <a:ext cx="5412260" cy="307777"/>
          </a:xfrm>
          <a:prstGeom prst="rect">
            <a:avLst/>
          </a:prstGeom>
          <a:noFill/>
        </p:spPr>
        <p:txBody>
          <a:bodyPr wrap="square" rtlCol="0">
            <a:spAutoFit/>
          </a:bodyPr>
          <a:lstStyle/>
          <a:p>
            <a:r>
              <a:rPr lang="en-US" sz="1400" i="1" dirty="0"/>
              <a:t>Image Source: Illustration by Joshua Bauer, NREL</a:t>
            </a:r>
          </a:p>
        </p:txBody>
      </p:sp>
    </p:spTree>
    <p:extLst>
      <p:ext uri="{BB962C8B-B14F-4D97-AF65-F5344CB8AC3E}">
        <p14:creationId xmlns:p14="http://schemas.microsoft.com/office/powerpoint/2010/main" val="29865115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5BC63-FB76-7D9A-7E7C-063A927E5D4B}"/>
              </a:ext>
            </a:extLst>
          </p:cNvPr>
          <p:cNvSpPr>
            <a:spLocks noGrp="1"/>
          </p:cNvSpPr>
          <p:nvPr>
            <p:ph type="title"/>
          </p:nvPr>
        </p:nvSpPr>
        <p:spPr/>
        <p:txBody>
          <a:bodyPr/>
          <a:lstStyle/>
          <a:p>
            <a:r>
              <a:rPr lang="en-US" dirty="0"/>
              <a:t>Onshore Wind Farms</a:t>
            </a:r>
          </a:p>
        </p:txBody>
      </p:sp>
      <p:pic>
        <p:nvPicPr>
          <p:cNvPr id="4" name="Picture 3" descr="A diagram of a power line&#10;&#10;Description automatically generated">
            <a:extLst>
              <a:ext uri="{FF2B5EF4-FFF2-40B4-BE49-F238E27FC236}">
                <a16:creationId xmlns:a16="http://schemas.microsoft.com/office/drawing/2014/main" id="{A804F589-5D7B-55C1-90B3-5EC2BA7198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212" y="1416050"/>
            <a:ext cx="10315575" cy="5076825"/>
          </a:xfrm>
          <a:prstGeom prst="rect">
            <a:avLst/>
          </a:prstGeom>
          <a:ln>
            <a:solidFill>
              <a:schemeClr val="accent1">
                <a:lumMod val="40000"/>
                <a:lumOff val="60000"/>
              </a:schemeClr>
            </a:solidFill>
          </a:ln>
        </p:spPr>
      </p:pic>
    </p:spTree>
    <p:extLst>
      <p:ext uri="{BB962C8B-B14F-4D97-AF65-F5344CB8AC3E}">
        <p14:creationId xmlns:p14="http://schemas.microsoft.com/office/powerpoint/2010/main" val="21540832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E4585-8A40-E976-E79D-FD715B70D370}"/>
              </a:ext>
            </a:extLst>
          </p:cNvPr>
          <p:cNvSpPr>
            <a:spLocks noGrp="1"/>
          </p:cNvSpPr>
          <p:nvPr>
            <p:ph type="title"/>
          </p:nvPr>
        </p:nvSpPr>
        <p:spPr/>
        <p:txBody>
          <a:bodyPr/>
          <a:lstStyle/>
          <a:p>
            <a:r>
              <a:rPr lang="en-US" dirty="0"/>
              <a:t>Offshore Wind Farms</a:t>
            </a:r>
          </a:p>
        </p:txBody>
      </p:sp>
      <p:pic>
        <p:nvPicPr>
          <p:cNvPr id="4" name="Picture 3">
            <a:extLst>
              <a:ext uri="{FF2B5EF4-FFF2-40B4-BE49-F238E27FC236}">
                <a16:creationId xmlns:a16="http://schemas.microsoft.com/office/drawing/2014/main" id="{86404022-0CBE-E00A-167A-F2CFC7A4B4B7}"/>
              </a:ext>
            </a:extLst>
          </p:cNvPr>
          <p:cNvPicPr>
            <a:picLocks noChangeAspect="1"/>
          </p:cNvPicPr>
          <p:nvPr/>
        </p:nvPicPr>
        <p:blipFill rotWithShape="1">
          <a:blip r:embed="rId3"/>
          <a:srcRect l="9643" t="30000" r="9553" b="14920"/>
          <a:stretch/>
        </p:blipFill>
        <p:spPr>
          <a:xfrm>
            <a:off x="375274" y="1690688"/>
            <a:ext cx="11441451" cy="4386943"/>
          </a:xfrm>
          <a:prstGeom prst="rect">
            <a:avLst/>
          </a:prstGeom>
        </p:spPr>
      </p:pic>
    </p:spTree>
    <p:extLst>
      <p:ext uri="{BB962C8B-B14F-4D97-AF65-F5344CB8AC3E}">
        <p14:creationId xmlns:p14="http://schemas.microsoft.com/office/powerpoint/2010/main" val="13536665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AB6E8-FBB3-3E09-F723-AD20BC05C067}"/>
              </a:ext>
            </a:extLst>
          </p:cNvPr>
          <p:cNvSpPr>
            <a:spLocks noGrp="1"/>
          </p:cNvSpPr>
          <p:nvPr>
            <p:ph type="title"/>
          </p:nvPr>
        </p:nvSpPr>
        <p:spPr/>
        <p:txBody>
          <a:bodyPr/>
          <a:lstStyle/>
          <a:p>
            <a:r>
              <a:rPr lang="en-US" dirty="0"/>
              <a:t>Siting a Wind Farm – Mock Hearing</a:t>
            </a:r>
          </a:p>
        </p:txBody>
      </p:sp>
      <p:pic>
        <p:nvPicPr>
          <p:cNvPr id="4" name="Online Media 3" title="Mock Wind Turbine Proposal Virtual Town Hall">
            <a:hlinkClick r:id="" action="ppaction://media"/>
            <a:extLst>
              <a:ext uri="{FF2B5EF4-FFF2-40B4-BE49-F238E27FC236}">
                <a16:creationId xmlns:a16="http://schemas.microsoft.com/office/drawing/2014/main" id="{81EA1F08-B024-6FA0-4285-4CD6A15FE92E}"/>
              </a:ext>
            </a:extLst>
          </p:cNvPr>
          <p:cNvPicPr>
            <a:picLocks noRot="1" noChangeAspect="1"/>
          </p:cNvPicPr>
          <p:nvPr>
            <a:videoFile r:link="rId1"/>
          </p:nvPr>
        </p:nvPicPr>
        <p:blipFill>
          <a:blip r:embed="rId4"/>
          <a:stretch>
            <a:fillRect/>
          </a:stretch>
        </p:blipFill>
        <p:spPr>
          <a:xfrm>
            <a:off x="1820343" y="1495168"/>
            <a:ext cx="8551313" cy="4831492"/>
          </a:xfrm>
          <a:prstGeom prst="rect">
            <a:avLst/>
          </a:prstGeom>
        </p:spPr>
      </p:pic>
    </p:spTree>
    <p:extLst>
      <p:ext uri="{BB962C8B-B14F-4D97-AF65-F5344CB8AC3E}">
        <p14:creationId xmlns:p14="http://schemas.microsoft.com/office/powerpoint/2010/main" val="1609900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3E8F0-87CD-2C68-E9B7-554F2B9BD5A6}"/>
              </a:ext>
            </a:extLst>
          </p:cNvPr>
          <p:cNvSpPr>
            <a:spLocks noGrp="1"/>
          </p:cNvSpPr>
          <p:nvPr>
            <p:ph type="title"/>
          </p:nvPr>
        </p:nvSpPr>
        <p:spPr/>
        <p:txBody>
          <a:bodyPr/>
          <a:lstStyle/>
          <a:p>
            <a:r>
              <a:rPr lang="en-US" dirty="0"/>
              <a:t>Wind Formation</a:t>
            </a:r>
          </a:p>
        </p:txBody>
      </p:sp>
      <p:pic>
        <p:nvPicPr>
          <p:cNvPr id="9" name="Content Placeholder 8" descr="A diagram of a beach with water and a sun&#10;&#10;Description automatically generated">
            <a:extLst>
              <a:ext uri="{FF2B5EF4-FFF2-40B4-BE49-F238E27FC236}">
                <a16:creationId xmlns:a16="http://schemas.microsoft.com/office/drawing/2014/main" id="{0AC6FC24-4153-C952-F6F9-57ADD4116EDF}"/>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7270"/>
          <a:stretch/>
        </p:blipFill>
        <p:spPr>
          <a:xfrm>
            <a:off x="952717" y="1575727"/>
            <a:ext cx="5060580" cy="4351338"/>
          </a:xfrm>
        </p:spPr>
      </p:pic>
      <p:pic>
        <p:nvPicPr>
          <p:cNvPr id="11" name="Picture 10" descr="A diagram of the earth&#10;&#10;Description automatically generated">
            <a:extLst>
              <a:ext uri="{FF2B5EF4-FFF2-40B4-BE49-F238E27FC236}">
                <a16:creationId xmlns:a16="http://schemas.microsoft.com/office/drawing/2014/main" id="{D344B08D-BE42-10BD-7B6C-1BCED2531B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2343" y="1575727"/>
            <a:ext cx="5095875" cy="3667125"/>
          </a:xfrm>
          <a:prstGeom prst="rect">
            <a:avLst/>
          </a:prstGeom>
          <a:ln>
            <a:solidFill>
              <a:schemeClr val="tx2"/>
            </a:solidFill>
          </a:ln>
        </p:spPr>
      </p:pic>
      <p:sp>
        <p:nvSpPr>
          <p:cNvPr id="12" name="TextBox 11">
            <a:extLst>
              <a:ext uri="{FF2B5EF4-FFF2-40B4-BE49-F238E27FC236}">
                <a16:creationId xmlns:a16="http://schemas.microsoft.com/office/drawing/2014/main" id="{2D965F63-6E72-AF16-0297-71959178886A}"/>
              </a:ext>
            </a:extLst>
          </p:cNvPr>
          <p:cNvSpPr txBox="1"/>
          <p:nvPr/>
        </p:nvSpPr>
        <p:spPr>
          <a:xfrm>
            <a:off x="6442343" y="5403845"/>
            <a:ext cx="5327374" cy="523220"/>
          </a:xfrm>
          <a:prstGeom prst="rect">
            <a:avLst/>
          </a:prstGeom>
          <a:noFill/>
        </p:spPr>
        <p:txBody>
          <a:bodyPr wrap="square" rtlCol="0">
            <a:spAutoFit/>
          </a:bodyPr>
          <a:lstStyle/>
          <a:p>
            <a:r>
              <a:rPr lang="en-US" sz="1400" i="1" dirty="0"/>
              <a:t>Image source:  Center for Multiscale modeling of Atmospheric Processes via NASA</a:t>
            </a:r>
            <a:r>
              <a:rPr lang="en-US" sz="1400" b="0" i="1" dirty="0">
                <a:solidFill>
                  <a:srgbClr val="999999"/>
                </a:solidFill>
                <a:effectLst/>
              </a:rPr>
              <a:t> </a:t>
            </a:r>
            <a:endParaRPr lang="en-US" sz="1400" i="1" dirty="0"/>
          </a:p>
        </p:txBody>
      </p:sp>
    </p:spTree>
    <p:extLst>
      <p:ext uri="{BB962C8B-B14F-4D97-AF65-F5344CB8AC3E}">
        <p14:creationId xmlns:p14="http://schemas.microsoft.com/office/powerpoint/2010/main" val="24396068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FA7FC-DE6D-E18B-4960-C3DF42EAE51D}"/>
              </a:ext>
            </a:extLst>
          </p:cNvPr>
          <p:cNvSpPr>
            <a:spLocks noGrp="1"/>
          </p:cNvSpPr>
          <p:nvPr>
            <p:ph type="title"/>
          </p:nvPr>
        </p:nvSpPr>
        <p:spPr/>
        <p:txBody>
          <a:bodyPr/>
          <a:lstStyle/>
          <a:p>
            <a:r>
              <a:rPr lang="en-US" dirty="0"/>
              <a:t>History of Wind Energy</a:t>
            </a:r>
          </a:p>
        </p:txBody>
      </p:sp>
      <p:grpSp>
        <p:nvGrpSpPr>
          <p:cNvPr id="3" name="Group 2">
            <a:extLst>
              <a:ext uri="{FF2B5EF4-FFF2-40B4-BE49-F238E27FC236}">
                <a16:creationId xmlns:a16="http://schemas.microsoft.com/office/drawing/2014/main" id="{A95F13A3-2FB0-7AC3-AE45-D3E42C19CDF2}"/>
              </a:ext>
            </a:extLst>
          </p:cNvPr>
          <p:cNvGrpSpPr/>
          <p:nvPr/>
        </p:nvGrpSpPr>
        <p:grpSpPr>
          <a:xfrm>
            <a:off x="912981" y="1496211"/>
            <a:ext cx="11037247" cy="1586000"/>
            <a:chOff x="354167" y="1510989"/>
            <a:chExt cx="8598606" cy="1423881"/>
          </a:xfrm>
        </p:grpSpPr>
        <p:sp>
          <p:nvSpPr>
            <p:cNvPr id="28" name="TextBox 24">
              <a:extLst>
                <a:ext uri="{FF2B5EF4-FFF2-40B4-BE49-F238E27FC236}">
                  <a16:creationId xmlns:a16="http://schemas.microsoft.com/office/drawing/2014/main" id="{FAFC5921-90A9-ECE6-09F1-8014E75E4D1C}"/>
                </a:ext>
              </a:extLst>
            </p:cNvPr>
            <p:cNvSpPr txBox="1">
              <a:spLocks noChangeArrowheads="1"/>
            </p:cNvSpPr>
            <p:nvPr/>
          </p:nvSpPr>
          <p:spPr bwMode="auto">
            <a:xfrm>
              <a:off x="354167" y="1797349"/>
              <a:ext cx="1709738" cy="911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r>
                <a:rPr lang="en-US" altLang="en-US" sz="1500" b="1" dirty="0"/>
                <a:t>5000 BC</a:t>
              </a:r>
            </a:p>
            <a:p>
              <a:pPr algn="ctr" eaLnBrk="1" hangingPunct="1"/>
              <a:r>
                <a:rPr lang="en-US" altLang="en-US" sz="1500" dirty="0"/>
                <a:t>Sailboats used on the Nile indicate the power of wind</a:t>
              </a:r>
            </a:p>
          </p:txBody>
        </p:sp>
        <p:sp>
          <p:nvSpPr>
            <p:cNvPr id="29" name="TextBox 28">
              <a:extLst>
                <a:ext uri="{FF2B5EF4-FFF2-40B4-BE49-F238E27FC236}">
                  <a16:creationId xmlns:a16="http://schemas.microsoft.com/office/drawing/2014/main" id="{264B5C75-85F2-B413-D02F-2558362DD87C}"/>
                </a:ext>
              </a:extLst>
            </p:cNvPr>
            <p:cNvSpPr txBox="1">
              <a:spLocks noChangeArrowheads="1"/>
            </p:cNvSpPr>
            <p:nvPr/>
          </p:nvSpPr>
          <p:spPr bwMode="auto">
            <a:xfrm>
              <a:off x="1959769" y="1797350"/>
              <a:ext cx="1524000" cy="704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r>
                <a:rPr lang="en-US" altLang="en-US" sz="1500" b="1" dirty="0"/>
                <a:t>500-900 AD</a:t>
              </a:r>
            </a:p>
            <a:p>
              <a:pPr algn="ctr" eaLnBrk="1" hangingPunct="1"/>
              <a:r>
                <a:rPr lang="en-US" altLang="en-US" sz="1500" dirty="0"/>
                <a:t>First windmills developed in Persia</a:t>
              </a:r>
            </a:p>
          </p:txBody>
        </p:sp>
        <p:sp>
          <p:nvSpPr>
            <p:cNvPr id="30" name="TextBox 29">
              <a:extLst>
                <a:ext uri="{FF2B5EF4-FFF2-40B4-BE49-F238E27FC236}">
                  <a16:creationId xmlns:a16="http://schemas.microsoft.com/office/drawing/2014/main" id="{C841D2D9-C18A-6AC2-FE3D-38191A2D2AAF}"/>
                </a:ext>
              </a:extLst>
            </p:cNvPr>
            <p:cNvSpPr txBox="1">
              <a:spLocks noChangeArrowheads="1"/>
            </p:cNvSpPr>
            <p:nvPr/>
          </p:nvSpPr>
          <p:spPr bwMode="auto">
            <a:xfrm>
              <a:off x="3382478" y="1817189"/>
              <a:ext cx="1600200" cy="704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r>
                <a:rPr lang="en-US" altLang="en-US" sz="1500" b="1" dirty="0"/>
                <a:t>1300 AD</a:t>
              </a:r>
            </a:p>
            <a:p>
              <a:pPr algn="ctr" eaLnBrk="1" hangingPunct="1"/>
              <a:r>
                <a:rPr lang="en-US" altLang="en-US" sz="1500" dirty="0"/>
                <a:t>First horizontal-axis</a:t>
              </a:r>
            </a:p>
            <a:p>
              <a:pPr algn="ctr" eaLnBrk="1" hangingPunct="1"/>
              <a:r>
                <a:rPr lang="en-US" altLang="en-US" sz="1500" dirty="0"/>
                <a:t>windmills in Europe</a:t>
              </a:r>
            </a:p>
          </p:txBody>
        </p:sp>
        <p:sp>
          <p:nvSpPr>
            <p:cNvPr id="31" name="TextBox 32">
              <a:extLst>
                <a:ext uri="{FF2B5EF4-FFF2-40B4-BE49-F238E27FC236}">
                  <a16:creationId xmlns:a16="http://schemas.microsoft.com/office/drawing/2014/main" id="{0CCDD4C0-1973-C46F-5D3D-32A4CEE00AD9}"/>
                </a:ext>
              </a:extLst>
            </p:cNvPr>
            <p:cNvSpPr txBox="1">
              <a:spLocks noChangeArrowheads="1"/>
            </p:cNvSpPr>
            <p:nvPr/>
          </p:nvSpPr>
          <p:spPr bwMode="auto">
            <a:xfrm>
              <a:off x="4767262" y="1795926"/>
              <a:ext cx="2257685" cy="1119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r>
                <a:rPr lang="en-US" altLang="en-US" sz="1500" b="1" dirty="0"/>
                <a:t>1850s</a:t>
              </a:r>
            </a:p>
            <a:p>
              <a:pPr algn="ctr" eaLnBrk="1" hangingPunct="1"/>
              <a:r>
                <a:rPr lang="en-US" altLang="en-US" sz="1500" dirty="0"/>
                <a:t>Daniel </a:t>
              </a:r>
              <a:r>
                <a:rPr lang="en-US" altLang="en-US" sz="1500" dirty="0" err="1"/>
                <a:t>Halladay</a:t>
              </a:r>
              <a:r>
                <a:rPr lang="en-US" altLang="en-US" sz="1500" dirty="0"/>
                <a:t> and</a:t>
              </a:r>
            </a:p>
            <a:p>
              <a:pPr algn="ctr" eaLnBrk="1" hangingPunct="1"/>
              <a:r>
                <a:rPr lang="en-US" altLang="en-US" sz="1500" dirty="0"/>
                <a:t>John Burnham build </a:t>
              </a:r>
            </a:p>
            <a:p>
              <a:pPr algn="ctr" eaLnBrk="1" hangingPunct="1"/>
              <a:r>
                <a:rPr lang="en-US" altLang="en-US" sz="1500" dirty="0"/>
                <a:t>Halladay Windmill; start </a:t>
              </a:r>
              <a:br>
                <a:rPr lang="en-US" altLang="en-US" sz="1500" dirty="0"/>
              </a:br>
              <a:r>
                <a:rPr lang="en-US" altLang="en-US" sz="1500" dirty="0"/>
                <a:t>US Wind Engine Company</a:t>
              </a:r>
            </a:p>
          </p:txBody>
        </p:sp>
        <p:grpSp>
          <p:nvGrpSpPr>
            <p:cNvPr id="32" name="Group 31">
              <a:extLst>
                <a:ext uri="{FF2B5EF4-FFF2-40B4-BE49-F238E27FC236}">
                  <a16:creationId xmlns:a16="http://schemas.microsoft.com/office/drawing/2014/main" id="{B24C2934-1850-0509-D14A-CB07E05171E2}"/>
                </a:ext>
              </a:extLst>
            </p:cNvPr>
            <p:cNvGrpSpPr/>
            <p:nvPr/>
          </p:nvGrpSpPr>
          <p:grpSpPr>
            <a:xfrm>
              <a:off x="381000" y="1510989"/>
              <a:ext cx="8153400" cy="304800"/>
              <a:chOff x="381000" y="609600"/>
              <a:chExt cx="8153400" cy="304800"/>
            </a:xfrm>
          </p:grpSpPr>
          <p:cxnSp>
            <p:nvCxnSpPr>
              <p:cNvPr id="34" name="Straight Arrow Connector 33">
                <a:extLst>
                  <a:ext uri="{FF2B5EF4-FFF2-40B4-BE49-F238E27FC236}">
                    <a16:creationId xmlns:a16="http://schemas.microsoft.com/office/drawing/2014/main" id="{19FA81E0-D1BF-A46C-E27C-B2EB6EC5EFB2}"/>
                  </a:ext>
                </a:extLst>
              </p:cNvPr>
              <p:cNvCxnSpPr/>
              <p:nvPr/>
            </p:nvCxnSpPr>
            <p:spPr>
              <a:xfrm>
                <a:off x="381000" y="609600"/>
                <a:ext cx="8153400"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8FB7659-67AB-5994-FDBE-2502FF558D1D}"/>
                  </a:ext>
                </a:extLst>
              </p:cNvPr>
              <p:cNvCxnSpPr/>
              <p:nvPr/>
            </p:nvCxnSpPr>
            <p:spPr>
              <a:xfrm rot="16200000" flipH="1">
                <a:off x="762000" y="609600"/>
                <a:ext cx="30480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DFE513B-D84A-0B32-8D0F-2D530569D33E}"/>
                  </a:ext>
                </a:extLst>
              </p:cNvPr>
              <p:cNvCxnSpPr/>
              <p:nvPr/>
            </p:nvCxnSpPr>
            <p:spPr>
              <a:xfrm rot="16200000" flipH="1">
                <a:off x="2286000" y="609600"/>
                <a:ext cx="30480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85833B7-8CDA-EDAE-C771-D7C13605F57E}"/>
                  </a:ext>
                </a:extLst>
              </p:cNvPr>
              <p:cNvCxnSpPr/>
              <p:nvPr/>
            </p:nvCxnSpPr>
            <p:spPr>
              <a:xfrm rot="16200000" flipH="1">
                <a:off x="3657600" y="609600"/>
                <a:ext cx="30480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FD92E92-09C4-160D-29C0-0DB2E9441677}"/>
                  </a:ext>
                </a:extLst>
              </p:cNvPr>
              <p:cNvCxnSpPr/>
              <p:nvPr/>
            </p:nvCxnSpPr>
            <p:spPr>
              <a:xfrm rot="16200000" flipH="1">
                <a:off x="5562600" y="609600"/>
                <a:ext cx="30480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391DD59-BBC2-5563-4830-C876F44831E7}"/>
                  </a:ext>
                </a:extLst>
              </p:cNvPr>
              <p:cNvCxnSpPr/>
              <p:nvPr/>
            </p:nvCxnSpPr>
            <p:spPr>
              <a:xfrm rot="16200000" flipH="1">
                <a:off x="7543800" y="609600"/>
                <a:ext cx="30480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3" name="TextBox 59">
              <a:extLst>
                <a:ext uri="{FF2B5EF4-FFF2-40B4-BE49-F238E27FC236}">
                  <a16:creationId xmlns:a16="http://schemas.microsoft.com/office/drawing/2014/main" id="{DF04B048-7FFE-85C3-F5A4-891316BEBF21}"/>
                </a:ext>
              </a:extLst>
            </p:cNvPr>
            <p:cNvSpPr txBox="1">
              <a:spLocks noChangeArrowheads="1"/>
            </p:cNvSpPr>
            <p:nvPr/>
          </p:nvSpPr>
          <p:spPr bwMode="auto">
            <a:xfrm>
              <a:off x="6817585" y="1815790"/>
              <a:ext cx="2135188" cy="1119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r>
                <a:rPr lang="en-US" altLang="en-US" sz="1500" b="1" dirty="0"/>
                <a:t>Late 1880s</a:t>
              </a:r>
            </a:p>
            <a:p>
              <a:pPr algn="ctr" eaLnBrk="1" hangingPunct="1"/>
              <a:r>
                <a:rPr lang="en-US" altLang="en-US" sz="1500" dirty="0"/>
                <a:t>Thomas O. Perry</a:t>
              </a:r>
            </a:p>
            <a:p>
              <a:pPr algn="ctr" eaLnBrk="1" hangingPunct="1"/>
              <a:r>
                <a:rPr lang="en-US" altLang="en-US" sz="1500" dirty="0"/>
                <a:t>conducted 5,000</a:t>
              </a:r>
            </a:p>
            <a:p>
              <a:pPr algn="ctr" eaLnBrk="1" hangingPunct="1"/>
              <a:r>
                <a:rPr lang="en-US" altLang="en-US" sz="1500" dirty="0"/>
                <a:t>wind experiments;</a:t>
              </a:r>
            </a:p>
            <a:p>
              <a:pPr algn="ctr" eaLnBrk="1" hangingPunct="1"/>
              <a:r>
                <a:rPr lang="en-US" altLang="en-US" sz="1500" dirty="0"/>
                <a:t>starts </a:t>
              </a:r>
              <a:r>
                <a:rPr lang="en-US" altLang="en-US" sz="1500" dirty="0" err="1"/>
                <a:t>Aermotor</a:t>
              </a:r>
              <a:r>
                <a:rPr lang="en-US" altLang="en-US" sz="1500" dirty="0"/>
                <a:t> Company</a:t>
              </a:r>
            </a:p>
          </p:txBody>
        </p:sp>
      </p:grpSp>
      <p:grpSp>
        <p:nvGrpSpPr>
          <p:cNvPr id="4" name="Group 3">
            <a:extLst>
              <a:ext uri="{FF2B5EF4-FFF2-40B4-BE49-F238E27FC236}">
                <a16:creationId xmlns:a16="http://schemas.microsoft.com/office/drawing/2014/main" id="{1C8E5E88-6D84-DA7E-117A-C38B9DA25C06}"/>
              </a:ext>
            </a:extLst>
          </p:cNvPr>
          <p:cNvGrpSpPr/>
          <p:nvPr/>
        </p:nvGrpSpPr>
        <p:grpSpPr>
          <a:xfrm>
            <a:off x="383038" y="3215958"/>
            <a:ext cx="11043692" cy="1696005"/>
            <a:chOff x="-69228" y="3341980"/>
            <a:chExt cx="8603628" cy="1522645"/>
          </a:xfrm>
        </p:grpSpPr>
        <p:grpSp>
          <p:nvGrpSpPr>
            <p:cNvPr id="18" name="Group 17">
              <a:extLst>
                <a:ext uri="{FF2B5EF4-FFF2-40B4-BE49-F238E27FC236}">
                  <a16:creationId xmlns:a16="http://schemas.microsoft.com/office/drawing/2014/main" id="{184CB806-8A57-5D91-0CC2-4597A8517CA6}"/>
                </a:ext>
              </a:extLst>
            </p:cNvPr>
            <p:cNvGrpSpPr/>
            <p:nvPr/>
          </p:nvGrpSpPr>
          <p:grpSpPr>
            <a:xfrm>
              <a:off x="381000" y="3341980"/>
              <a:ext cx="8153400" cy="335882"/>
              <a:chOff x="381000" y="2722993"/>
              <a:chExt cx="8153400" cy="335882"/>
            </a:xfrm>
          </p:grpSpPr>
          <p:cxnSp>
            <p:nvCxnSpPr>
              <p:cNvPr id="23" name="Straight Arrow Connector 22">
                <a:extLst>
                  <a:ext uri="{FF2B5EF4-FFF2-40B4-BE49-F238E27FC236}">
                    <a16:creationId xmlns:a16="http://schemas.microsoft.com/office/drawing/2014/main" id="{031EF047-EF19-09B0-4411-F9B562D01F7B}"/>
                  </a:ext>
                </a:extLst>
              </p:cNvPr>
              <p:cNvCxnSpPr/>
              <p:nvPr/>
            </p:nvCxnSpPr>
            <p:spPr>
              <a:xfrm>
                <a:off x="381000" y="2743200"/>
                <a:ext cx="8153400"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4CF973B-D9FB-D956-FF6D-9DFB4BCC07F3}"/>
                  </a:ext>
                </a:extLst>
              </p:cNvPr>
              <p:cNvCxnSpPr/>
              <p:nvPr/>
            </p:nvCxnSpPr>
            <p:spPr>
              <a:xfrm rot="16200000" flipH="1">
                <a:off x="659709" y="2743200"/>
                <a:ext cx="30480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D3B4E8A-9113-CAE5-D3ED-568C5365F499}"/>
                  </a:ext>
                </a:extLst>
              </p:cNvPr>
              <p:cNvCxnSpPr/>
              <p:nvPr/>
            </p:nvCxnSpPr>
            <p:spPr>
              <a:xfrm rot="16200000" flipH="1">
                <a:off x="2212239" y="2725912"/>
                <a:ext cx="30480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0460021-318A-44CE-D0D3-990626A4606C}"/>
                  </a:ext>
                </a:extLst>
              </p:cNvPr>
              <p:cNvCxnSpPr/>
              <p:nvPr/>
            </p:nvCxnSpPr>
            <p:spPr>
              <a:xfrm rot="16200000" flipH="1">
                <a:off x="3951860" y="2722993"/>
                <a:ext cx="30480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B370AD8-2BD6-357E-F1A1-462DAB96A90C}"/>
                  </a:ext>
                </a:extLst>
              </p:cNvPr>
              <p:cNvCxnSpPr/>
              <p:nvPr/>
            </p:nvCxnSpPr>
            <p:spPr>
              <a:xfrm rot="16200000" flipH="1">
                <a:off x="5535762" y="2754075"/>
                <a:ext cx="30480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 name="TextBox 60">
              <a:extLst>
                <a:ext uri="{FF2B5EF4-FFF2-40B4-BE49-F238E27FC236}">
                  <a16:creationId xmlns:a16="http://schemas.microsoft.com/office/drawing/2014/main" id="{68EA7B56-2BC7-8168-4EE0-E9EC83DFBAB2}"/>
                </a:ext>
              </a:extLst>
            </p:cNvPr>
            <p:cNvSpPr txBox="1">
              <a:spLocks noChangeArrowheads="1"/>
            </p:cNvSpPr>
            <p:nvPr/>
          </p:nvSpPr>
          <p:spPr bwMode="auto">
            <a:xfrm>
              <a:off x="-69228" y="3712035"/>
              <a:ext cx="2057400" cy="1119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r>
                <a:rPr lang="en-US" altLang="en-US" sz="1500" b="1" dirty="0"/>
                <a:t>1888</a:t>
              </a:r>
            </a:p>
            <a:p>
              <a:pPr algn="ctr" eaLnBrk="1" hangingPunct="1"/>
              <a:r>
                <a:rPr lang="en-US" altLang="en-US" sz="1500" dirty="0"/>
                <a:t>Charles F. Brush </a:t>
              </a:r>
            </a:p>
            <a:p>
              <a:pPr algn="ctr" eaLnBrk="1" hangingPunct="1"/>
              <a:r>
                <a:rPr lang="en-US" altLang="en-US" sz="1500" dirty="0"/>
                <a:t>used windmill to generate electricity</a:t>
              </a:r>
            </a:p>
            <a:p>
              <a:pPr algn="ctr" eaLnBrk="1" hangingPunct="1"/>
              <a:r>
                <a:rPr lang="en-US" altLang="en-US" sz="1500" dirty="0"/>
                <a:t>in Cleveland, OH</a:t>
              </a:r>
            </a:p>
          </p:txBody>
        </p:sp>
        <p:sp>
          <p:nvSpPr>
            <p:cNvPr id="20" name="TextBox 61">
              <a:extLst>
                <a:ext uri="{FF2B5EF4-FFF2-40B4-BE49-F238E27FC236}">
                  <a16:creationId xmlns:a16="http://schemas.microsoft.com/office/drawing/2014/main" id="{16D9CAA2-68E0-CBEC-9B65-69024051945E}"/>
                </a:ext>
              </a:extLst>
            </p:cNvPr>
            <p:cNvSpPr txBox="1">
              <a:spLocks noChangeArrowheads="1"/>
            </p:cNvSpPr>
            <p:nvPr/>
          </p:nvSpPr>
          <p:spPr bwMode="auto">
            <a:xfrm>
              <a:off x="1525343" y="3745543"/>
              <a:ext cx="2209800" cy="1119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r>
                <a:rPr lang="en-US" altLang="en-US" sz="1500" b="1" dirty="0"/>
                <a:t>Early 1900s</a:t>
              </a:r>
            </a:p>
            <a:p>
              <a:pPr algn="ctr" eaLnBrk="1" hangingPunct="1"/>
              <a:r>
                <a:rPr lang="en-US" altLang="en-US" sz="1500" dirty="0"/>
                <a:t>Windmills in CA</a:t>
              </a:r>
            </a:p>
            <a:p>
              <a:pPr algn="ctr" eaLnBrk="1" hangingPunct="1"/>
              <a:r>
                <a:rPr lang="en-US" altLang="en-US" sz="1500" dirty="0"/>
                <a:t>pumped saltwater</a:t>
              </a:r>
            </a:p>
            <a:p>
              <a:pPr algn="ctr" eaLnBrk="1" hangingPunct="1"/>
              <a:r>
                <a:rPr lang="en-US" altLang="en-US" sz="1500" dirty="0"/>
                <a:t>to evaporate ponds</a:t>
              </a:r>
            </a:p>
            <a:p>
              <a:pPr algn="ctr" eaLnBrk="1" hangingPunct="1"/>
              <a:endParaRPr lang="en-US" altLang="en-US" sz="1500" dirty="0"/>
            </a:p>
          </p:txBody>
        </p:sp>
        <p:sp>
          <p:nvSpPr>
            <p:cNvPr id="21" name="TextBox 62">
              <a:extLst>
                <a:ext uri="{FF2B5EF4-FFF2-40B4-BE49-F238E27FC236}">
                  <a16:creationId xmlns:a16="http://schemas.microsoft.com/office/drawing/2014/main" id="{7CC1EBD1-4AD4-96E9-2F47-21C7274FDD6E}"/>
                </a:ext>
              </a:extLst>
            </p:cNvPr>
            <p:cNvSpPr txBox="1">
              <a:spLocks noChangeArrowheads="1"/>
            </p:cNvSpPr>
            <p:nvPr/>
          </p:nvSpPr>
          <p:spPr bwMode="auto">
            <a:xfrm>
              <a:off x="3664872" y="3677863"/>
              <a:ext cx="1307770" cy="1119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r>
                <a:rPr lang="en-US" altLang="en-US" sz="1500" b="1" dirty="0"/>
                <a:t>1941</a:t>
              </a:r>
            </a:p>
            <a:p>
              <a:pPr algn="ctr" eaLnBrk="1" hangingPunct="1"/>
              <a:r>
                <a:rPr lang="en-US" altLang="en-US" sz="1500" dirty="0"/>
                <a:t>In VT, Grandpa’s</a:t>
              </a:r>
            </a:p>
            <a:p>
              <a:pPr algn="ctr" eaLnBrk="1" hangingPunct="1"/>
              <a:r>
                <a:rPr lang="en-US" altLang="en-US" sz="1500" dirty="0"/>
                <a:t>Knob turbine</a:t>
              </a:r>
            </a:p>
            <a:p>
              <a:pPr algn="ctr" eaLnBrk="1" hangingPunct="1"/>
              <a:r>
                <a:rPr lang="en-US" altLang="en-US" sz="1500" dirty="0"/>
                <a:t>supplies power to </a:t>
              </a:r>
            </a:p>
            <a:p>
              <a:pPr algn="ctr" eaLnBrk="1" hangingPunct="1"/>
              <a:r>
                <a:rPr lang="en-US" altLang="en-US" sz="1500" dirty="0"/>
                <a:t>town during WWII</a:t>
              </a:r>
            </a:p>
          </p:txBody>
        </p:sp>
        <p:sp>
          <p:nvSpPr>
            <p:cNvPr id="22" name="TextBox 63">
              <a:extLst>
                <a:ext uri="{FF2B5EF4-FFF2-40B4-BE49-F238E27FC236}">
                  <a16:creationId xmlns:a16="http://schemas.microsoft.com/office/drawing/2014/main" id="{1FC825EC-7816-E8F9-849D-29E6FFDE395E}"/>
                </a:ext>
              </a:extLst>
            </p:cNvPr>
            <p:cNvSpPr txBox="1">
              <a:spLocks noChangeArrowheads="1"/>
            </p:cNvSpPr>
            <p:nvPr/>
          </p:nvSpPr>
          <p:spPr bwMode="auto">
            <a:xfrm>
              <a:off x="5291069" y="3786304"/>
              <a:ext cx="1257817" cy="911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r>
                <a:rPr lang="en-US" altLang="en-US" sz="1500" b="1" dirty="0"/>
                <a:t>1979</a:t>
              </a:r>
            </a:p>
            <a:p>
              <a:pPr algn="ctr" eaLnBrk="1" hangingPunct="1"/>
              <a:r>
                <a:rPr lang="en-US" altLang="en-US" sz="1500" dirty="0"/>
                <a:t>First wind turbine</a:t>
              </a:r>
            </a:p>
            <a:p>
              <a:pPr algn="ctr" eaLnBrk="1" hangingPunct="1"/>
              <a:r>
                <a:rPr lang="en-US" altLang="en-US" sz="1500" dirty="0"/>
                <a:t>rated over 1 MW</a:t>
              </a:r>
            </a:p>
            <a:p>
              <a:pPr algn="ctr" eaLnBrk="1" hangingPunct="1"/>
              <a:r>
                <a:rPr lang="en-US" altLang="en-US" sz="1500" dirty="0"/>
                <a:t>began operating</a:t>
              </a:r>
            </a:p>
          </p:txBody>
        </p:sp>
      </p:grpSp>
      <p:grpSp>
        <p:nvGrpSpPr>
          <p:cNvPr id="5" name="Group 4">
            <a:extLst>
              <a:ext uri="{FF2B5EF4-FFF2-40B4-BE49-F238E27FC236}">
                <a16:creationId xmlns:a16="http://schemas.microsoft.com/office/drawing/2014/main" id="{43E2953D-C206-F5C0-F2C9-5BFD6B2C5A39}"/>
              </a:ext>
            </a:extLst>
          </p:cNvPr>
          <p:cNvGrpSpPr/>
          <p:nvPr/>
        </p:nvGrpSpPr>
        <p:grpSpPr>
          <a:xfrm>
            <a:off x="262748" y="3240821"/>
            <a:ext cx="11666503" cy="3146094"/>
            <a:chOff x="-64588" y="3562905"/>
            <a:chExt cx="9088830" cy="2824505"/>
          </a:xfrm>
        </p:grpSpPr>
        <p:grpSp>
          <p:nvGrpSpPr>
            <p:cNvPr id="8" name="Group 7">
              <a:extLst>
                <a:ext uri="{FF2B5EF4-FFF2-40B4-BE49-F238E27FC236}">
                  <a16:creationId xmlns:a16="http://schemas.microsoft.com/office/drawing/2014/main" id="{882A65F7-40F9-576E-81B2-9597416014DD}"/>
                </a:ext>
              </a:extLst>
            </p:cNvPr>
            <p:cNvGrpSpPr/>
            <p:nvPr/>
          </p:nvGrpSpPr>
          <p:grpSpPr>
            <a:xfrm>
              <a:off x="457200" y="3562905"/>
              <a:ext cx="8153400" cy="1912661"/>
              <a:chOff x="381000" y="3129603"/>
              <a:chExt cx="8153400" cy="1912661"/>
            </a:xfrm>
          </p:grpSpPr>
          <p:cxnSp>
            <p:nvCxnSpPr>
              <p:cNvPr id="13" name="Straight Arrow Connector 12">
                <a:extLst>
                  <a:ext uri="{FF2B5EF4-FFF2-40B4-BE49-F238E27FC236}">
                    <a16:creationId xmlns:a16="http://schemas.microsoft.com/office/drawing/2014/main" id="{E0CF8079-3FED-89D6-03F3-1EC72A26C319}"/>
                  </a:ext>
                </a:extLst>
              </p:cNvPr>
              <p:cNvCxnSpPr/>
              <p:nvPr/>
            </p:nvCxnSpPr>
            <p:spPr>
              <a:xfrm>
                <a:off x="381000" y="4724400"/>
                <a:ext cx="8153400"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65FAF74-E759-B896-1F62-5402AE240EC5}"/>
                  </a:ext>
                </a:extLst>
              </p:cNvPr>
              <p:cNvCxnSpPr/>
              <p:nvPr/>
            </p:nvCxnSpPr>
            <p:spPr>
              <a:xfrm rot="16200000" flipH="1">
                <a:off x="7198652" y="3129603"/>
                <a:ext cx="30480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F1CB5F9-0511-4DE9-6B01-DF5234B8F3B9}"/>
                  </a:ext>
                </a:extLst>
              </p:cNvPr>
              <p:cNvCxnSpPr/>
              <p:nvPr/>
            </p:nvCxnSpPr>
            <p:spPr>
              <a:xfrm rot="16200000" flipH="1">
                <a:off x="834261" y="4724400"/>
                <a:ext cx="30480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5EE520E-A94C-DC14-2071-49A5A66D0654}"/>
                  </a:ext>
                </a:extLst>
              </p:cNvPr>
              <p:cNvCxnSpPr/>
              <p:nvPr/>
            </p:nvCxnSpPr>
            <p:spPr>
              <a:xfrm rot="16200000" flipH="1">
                <a:off x="3056630" y="4724400"/>
                <a:ext cx="30480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A643DF5-6290-F325-6FFE-90151FB61908}"/>
                  </a:ext>
                </a:extLst>
              </p:cNvPr>
              <p:cNvCxnSpPr/>
              <p:nvPr/>
            </p:nvCxnSpPr>
            <p:spPr>
              <a:xfrm rot="16200000" flipH="1">
                <a:off x="5102934" y="4737464"/>
                <a:ext cx="304800" cy="3048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 name="TextBox 77">
              <a:extLst>
                <a:ext uri="{FF2B5EF4-FFF2-40B4-BE49-F238E27FC236}">
                  <a16:creationId xmlns:a16="http://schemas.microsoft.com/office/drawing/2014/main" id="{33309232-5A1F-6905-4B4A-A2685EB582F1}"/>
                </a:ext>
              </a:extLst>
            </p:cNvPr>
            <p:cNvSpPr txBox="1">
              <a:spLocks noChangeArrowheads="1"/>
            </p:cNvSpPr>
            <p:nvPr/>
          </p:nvSpPr>
          <p:spPr bwMode="auto">
            <a:xfrm>
              <a:off x="6945546" y="4000795"/>
              <a:ext cx="1422662" cy="704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r>
                <a:rPr lang="en-US" altLang="en-US" sz="1500" b="1" dirty="0"/>
                <a:t>1985</a:t>
              </a:r>
            </a:p>
            <a:p>
              <a:pPr algn="ctr" eaLnBrk="1" hangingPunct="1"/>
              <a:r>
                <a:rPr lang="en-US" altLang="en-US" sz="1500" dirty="0"/>
                <a:t>CA wind capacity</a:t>
              </a:r>
            </a:p>
            <a:p>
              <a:pPr algn="ctr" eaLnBrk="1" hangingPunct="1"/>
              <a:r>
                <a:rPr lang="en-US" altLang="en-US" sz="1500" dirty="0"/>
                <a:t>exceeded 1,000 MW</a:t>
              </a:r>
            </a:p>
          </p:txBody>
        </p:sp>
        <p:sp>
          <p:nvSpPr>
            <p:cNvPr id="10" name="TextBox 78">
              <a:extLst>
                <a:ext uri="{FF2B5EF4-FFF2-40B4-BE49-F238E27FC236}">
                  <a16:creationId xmlns:a16="http://schemas.microsoft.com/office/drawing/2014/main" id="{5A825A01-0B56-1416-B918-B7532D67960B}"/>
                </a:ext>
              </a:extLst>
            </p:cNvPr>
            <p:cNvSpPr txBox="1">
              <a:spLocks noChangeArrowheads="1"/>
            </p:cNvSpPr>
            <p:nvPr/>
          </p:nvSpPr>
          <p:spPr bwMode="auto">
            <a:xfrm>
              <a:off x="-64588" y="5475566"/>
              <a:ext cx="2743200" cy="911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r>
                <a:rPr lang="en-US" altLang="en-US" sz="1500" b="1" dirty="0"/>
                <a:t>1993</a:t>
              </a:r>
            </a:p>
            <a:p>
              <a:pPr algn="ctr" eaLnBrk="1" hangingPunct="1"/>
              <a:r>
                <a:rPr lang="en-US" altLang="en-US" sz="1500" dirty="0"/>
                <a:t>US </a:t>
              </a:r>
              <a:r>
                <a:rPr lang="en-US" altLang="en-US" sz="1500" dirty="0" err="1"/>
                <a:t>WindPower</a:t>
              </a:r>
              <a:r>
                <a:rPr lang="en-US" altLang="en-US" sz="1500" dirty="0"/>
                <a:t> developed </a:t>
              </a:r>
            </a:p>
            <a:p>
              <a:pPr algn="ctr" eaLnBrk="1" hangingPunct="1"/>
              <a:r>
                <a:rPr lang="en-US" altLang="en-US" sz="1500" dirty="0"/>
                <a:t>first commercial variable-speed wind turbine</a:t>
              </a:r>
            </a:p>
          </p:txBody>
        </p:sp>
        <p:sp>
          <p:nvSpPr>
            <p:cNvPr id="11" name="TextBox 79">
              <a:extLst>
                <a:ext uri="{FF2B5EF4-FFF2-40B4-BE49-F238E27FC236}">
                  <a16:creationId xmlns:a16="http://schemas.microsoft.com/office/drawing/2014/main" id="{F3BA9CBA-928D-A9A3-6300-D93C37E04C65}"/>
                </a:ext>
              </a:extLst>
            </p:cNvPr>
            <p:cNvSpPr txBox="1">
              <a:spLocks noChangeArrowheads="1"/>
            </p:cNvSpPr>
            <p:nvPr/>
          </p:nvSpPr>
          <p:spPr bwMode="auto">
            <a:xfrm>
              <a:off x="2629322" y="5403537"/>
              <a:ext cx="2006600" cy="911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r>
                <a:rPr lang="en-US" altLang="en-US" sz="1500" b="1" dirty="0"/>
                <a:t>2004</a:t>
              </a:r>
            </a:p>
            <a:p>
              <a:pPr algn="ctr" eaLnBrk="1" hangingPunct="1"/>
              <a:r>
                <a:rPr lang="en-US" altLang="en-US" sz="1500" dirty="0"/>
                <a:t>Electricity from </a:t>
              </a:r>
            </a:p>
            <a:p>
              <a:pPr algn="ctr" eaLnBrk="1" hangingPunct="1"/>
              <a:r>
                <a:rPr lang="en-US" altLang="en-US" sz="1500" dirty="0"/>
                <a:t>wind generation</a:t>
              </a:r>
            </a:p>
            <a:p>
              <a:pPr algn="ctr" eaLnBrk="1" hangingPunct="1"/>
              <a:r>
                <a:rPr lang="en-US" altLang="en-US" sz="1500" dirty="0"/>
                <a:t> costs 3 to 4.5 cents per kWh</a:t>
              </a:r>
            </a:p>
          </p:txBody>
        </p:sp>
        <p:sp>
          <p:nvSpPr>
            <p:cNvPr id="12" name="TextBox 80">
              <a:extLst>
                <a:ext uri="{FF2B5EF4-FFF2-40B4-BE49-F238E27FC236}">
                  <a16:creationId xmlns:a16="http://schemas.microsoft.com/office/drawing/2014/main" id="{35BCB16D-175B-45ED-9EEF-B3B88B17E674}"/>
                </a:ext>
              </a:extLst>
            </p:cNvPr>
            <p:cNvSpPr txBox="1">
              <a:spLocks noChangeArrowheads="1"/>
            </p:cNvSpPr>
            <p:nvPr/>
          </p:nvSpPr>
          <p:spPr bwMode="auto">
            <a:xfrm>
              <a:off x="6814442" y="5367110"/>
              <a:ext cx="2209800" cy="911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r>
                <a:rPr lang="en-US" altLang="en-US" sz="1500" b="1" dirty="0"/>
                <a:t>2022</a:t>
              </a:r>
            </a:p>
            <a:p>
              <a:pPr algn="ctr" eaLnBrk="1" hangingPunct="1"/>
              <a:r>
                <a:rPr lang="en-US" altLang="en-US" sz="1500" dirty="0"/>
                <a:t>Wind power provided</a:t>
              </a:r>
            </a:p>
            <a:p>
              <a:pPr algn="ctr" eaLnBrk="1" hangingPunct="1"/>
              <a:r>
                <a:rPr lang="en-US" altLang="en-US" sz="1500" dirty="0"/>
                <a:t>10.25% of electricity in the United States</a:t>
              </a:r>
            </a:p>
          </p:txBody>
        </p:sp>
      </p:grpSp>
      <p:cxnSp>
        <p:nvCxnSpPr>
          <p:cNvPr id="6" name="Straight Connector 5">
            <a:extLst>
              <a:ext uri="{FF2B5EF4-FFF2-40B4-BE49-F238E27FC236}">
                <a16:creationId xmlns:a16="http://schemas.microsoft.com/office/drawing/2014/main" id="{2DA0F7EF-18FC-44DE-8870-E46CAD7AF1BC}"/>
              </a:ext>
            </a:extLst>
          </p:cNvPr>
          <p:cNvCxnSpPr/>
          <p:nvPr/>
        </p:nvCxnSpPr>
        <p:spPr>
          <a:xfrm rot="16200000" flipH="1">
            <a:off x="9750660" y="4970347"/>
            <a:ext cx="339504" cy="39124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80">
            <a:extLst>
              <a:ext uri="{FF2B5EF4-FFF2-40B4-BE49-F238E27FC236}">
                <a16:creationId xmlns:a16="http://schemas.microsoft.com/office/drawing/2014/main" id="{72698591-6910-451F-B965-B10C811295E4}"/>
              </a:ext>
            </a:extLst>
          </p:cNvPr>
          <p:cNvSpPr txBox="1">
            <a:spLocks noChangeArrowheads="1"/>
          </p:cNvSpPr>
          <p:nvPr/>
        </p:nvSpPr>
        <p:spPr bwMode="auto">
          <a:xfrm>
            <a:off x="6380135" y="5270331"/>
            <a:ext cx="283651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r>
              <a:rPr lang="en-US" altLang="en-US" sz="1500" b="1" dirty="0"/>
              <a:t>2016</a:t>
            </a:r>
          </a:p>
          <a:p>
            <a:pPr algn="ctr" eaLnBrk="1" hangingPunct="1"/>
            <a:r>
              <a:rPr lang="en-US" altLang="en-US" sz="1500" dirty="0"/>
              <a:t>Block Island Offshore Wind Farm was brought online (US’s first offshore wind farm)</a:t>
            </a:r>
          </a:p>
        </p:txBody>
      </p:sp>
    </p:spTree>
    <p:extLst>
      <p:ext uri="{BB962C8B-B14F-4D97-AF65-F5344CB8AC3E}">
        <p14:creationId xmlns:p14="http://schemas.microsoft.com/office/powerpoint/2010/main" val="8785960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FD61D-B4E8-8AA8-A5CE-906EBA01DAF4}"/>
              </a:ext>
            </a:extLst>
          </p:cNvPr>
          <p:cNvSpPr>
            <a:spLocks noGrp="1"/>
          </p:cNvSpPr>
          <p:nvPr>
            <p:ph type="title"/>
          </p:nvPr>
        </p:nvSpPr>
        <p:spPr/>
        <p:txBody>
          <a:bodyPr/>
          <a:lstStyle/>
          <a:p>
            <a:r>
              <a:rPr lang="en-US" dirty="0"/>
              <a:t>Why Should We Use Wind Energy?</a:t>
            </a:r>
          </a:p>
        </p:txBody>
      </p:sp>
      <p:pic>
        <p:nvPicPr>
          <p:cNvPr id="7" name="Content Placeholder 6" descr="A group of wind turbines on a hill&#10;&#10;Description automatically generated">
            <a:extLst>
              <a:ext uri="{FF2B5EF4-FFF2-40B4-BE49-F238E27FC236}">
                <a16:creationId xmlns:a16="http://schemas.microsoft.com/office/drawing/2014/main" id="{42FA790B-0D3E-86E1-B843-E120FACB48C7}"/>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r="28261"/>
          <a:stretch/>
        </p:blipFill>
        <p:spPr>
          <a:xfrm>
            <a:off x="6362709" y="1689653"/>
            <a:ext cx="4837270" cy="4487310"/>
          </a:xfrm>
        </p:spPr>
      </p:pic>
      <p:sp>
        <p:nvSpPr>
          <p:cNvPr id="5" name="Text Placeholder 7">
            <a:extLst>
              <a:ext uri="{FF2B5EF4-FFF2-40B4-BE49-F238E27FC236}">
                <a16:creationId xmlns:a16="http://schemas.microsoft.com/office/drawing/2014/main" id="{69798C86-4A4D-2BC4-ADE0-CCB0F0C02AC1}"/>
              </a:ext>
            </a:extLst>
          </p:cNvPr>
          <p:cNvSpPr>
            <a:spLocks noGrp="1"/>
          </p:cNvSpPr>
          <p:nvPr>
            <p:ph sz="half" idx="1"/>
          </p:nvPr>
        </p:nvSpPr>
        <p:spPr>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100000"/>
              </a:lnSpc>
              <a:spcBef>
                <a:spcPts val="1000"/>
              </a:spcBef>
              <a:buFont typeface="Arial" panose="020B0604020202020204" pitchFamily="34" charset="0"/>
              <a:buNone/>
              <a:defRPr sz="19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spcAft>
                <a:spcPts val="600"/>
              </a:spcAft>
              <a:buFont typeface="Arial" panose="020B0604020202020204" pitchFamily="34" charset="0"/>
              <a:buChar char="•"/>
            </a:pPr>
            <a:r>
              <a:rPr lang="en-US" sz="2800" dirty="0"/>
              <a:t>Clean, zero emissions</a:t>
            </a:r>
          </a:p>
          <a:p>
            <a:pPr marL="1028700" lvl="1" indent="-342900">
              <a:spcAft>
                <a:spcPts val="600"/>
              </a:spcAft>
            </a:pPr>
            <a:r>
              <a:rPr lang="en-US" sz="2800" dirty="0"/>
              <a:t>NOx, SO2, CO, CO2</a:t>
            </a:r>
          </a:p>
          <a:p>
            <a:pPr marL="1028700" lvl="1" indent="-342900">
              <a:spcAft>
                <a:spcPts val="600"/>
              </a:spcAft>
            </a:pPr>
            <a:r>
              <a:rPr lang="en-US" sz="2800" dirty="0"/>
              <a:t>Air quality, water quality</a:t>
            </a:r>
          </a:p>
          <a:p>
            <a:pPr marL="1028700" lvl="1" indent="-342900">
              <a:spcAft>
                <a:spcPts val="600"/>
              </a:spcAft>
            </a:pPr>
            <a:r>
              <a:rPr lang="en-US" sz="2800" dirty="0"/>
              <a:t>Climate change</a:t>
            </a:r>
          </a:p>
          <a:p>
            <a:pPr marL="342900" indent="-342900">
              <a:spcAft>
                <a:spcPts val="600"/>
              </a:spcAft>
              <a:buFont typeface="Arial" panose="020B0604020202020204" pitchFamily="34" charset="0"/>
              <a:buChar char="•"/>
            </a:pPr>
            <a:r>
              <a:rPr lang="en-US" sz="2800" dirty="0"/>
              <a:t>Reduce fossil fuel dependence</a:t>
            </a:r>
          </a:p>
          <a:p>
            <a:pPr marL="1028700" lvl="1" indent="-342900">
              <a:spcAft>
                <a:spcPts val="600"/>
              </a:spcAft>
            </a:pPr>
            <a:r>
              <a:rPr lang="en-US" sz="2800" dirty="0"/>
              <a:t>Energy independence</a:t>
            </a:r>
          </a:p>
          <a:p>
            <a:pPr marL="1028700" lvl="1" indent="-342900">
              <a:spcAft>
                <a:spcPts val="600"/>
              </a:spcAft>
            </a:pPr>
            <a:r>
              <a:rPr lang="en-US" sz="2800" dirty="0"/>
              <a:t>Domestic energy—national security</a:t>
            </a:r>
          </a:p>
          <a:p>
            <a:pPr marL="342900" indent="-342900">
              <a:spcAft>
                <a:spcPts val="600"/>
              </a:spcAft>
              <a:buFont typeface="Arial" panose="020B0604020202020204" pitchFamily="34" charset="0"/>
              <a:buChar char="•"/>
            </a:pPr>
            <a:r>
              <a:rPr lang="en-US" sz="2800" dirty="0"/>
              <a:t>Renewable</a:t>
            </a:r>
          </a:p>
          <a:p>
            <a:pPr marL="1028700" lvl="1" indent="-342900">
              <a:spcAft>
                <a:spcPts val="600"/>
              </a:spcAft>
            </a:pPr>
            <a:r>
              <a:rPr lang="en-US" sz="2800" dirty="0"/>
              <a:t>No fuel-price volatility</a:t>
            </a:r>
          </a:p>
          <a:p>
            <a:endParaRPr lang="en-US" dirty="0"/>
          </a:p>
        </p:txBody>
      </p:sp>
      <p:pic>
        <p:nvPicPr>
          <p:cNvPr id="9" name="Picture 8" descr="A cartoon of a windmill&#10;&#10;Description automatically generated">
            <a:extLst>
              <a:ext uri="{FF2B5EF4-FFF2-40B4-BE49-F238E27FC236}">
                <a16:creationId xmlns:a16="http://schemas.microsoft.com/office/drawing/2014/main" id="{726F105B-5C9A-C244-0947-BB5E757BA0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1314" y="365125"/>
            <a:ext cx="1773940" cy="1831852"/>
          </a:xfrm>
          <a:prstGeom prst="rect">
            <a:avLst/>
          </a:prstGeom>
        </p:spPr>
      </p:pic>
    </p:spTree>
    <p:extLst>
      <p:ext uri="{BB962C8B-B14F-4D97-AF65-F5344CB8AC3E}">
        <p14:creationId xmlns:p14="http://schemas.microsoft.com/office/powerpoint/2010/main" val="28499167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2CD8A-B4AA-24AA-050E-27745C9F7DF8}"/>
              </a:ext>
            </a:extLst>
          </p:cNvPr>
          <p:cNvSpPr>
            <a:spLocks noGrp="1"/>
          </p:cNvSpPr>
          <p:nvPr>
            <p:ph type="title"/>
          </p:nvPr>
        </p:nvSpPr>
        <p:spPr/>
        <p:txBody>
          <a:bodyPr/>
          <a:lstStyle/>
          <a:p>
            <a:r>
              <a:rPr lang="en-US" dirty="0"/>
              <a:t>Rapid Growth of Wind Generation</a:t>
            </a:r>
          </a:p>
        </p:txBody>
      </p:sp>
      <p:graphicFrame>
        <p:nvGraphicFramePr>
          <p:cNvPr id="3" name="Chart 2">
            <a:extLst>
              <a:ext uri="{FF2B5EF4-FFF2-40B4-BE49-F238E27FC236}">
                <a16:creationId xmlns:a16="http://schemas.microsoft.com/office/drawing/2014/main" id="{138C83A0-3051-4CBD-82CD-C029DF7C671D}"/>
              </a:ext>
            </a:extLst>
          </p:cNvPr>
          <p:cNvGraphicFramePr>
            <a:graphicFrameLocks noGrp="1"/>
          </p:cNvGraphicFramePr>
          <p:nvPr>
            <p:extLst>
              <p:ext uri="{D42A27DB-BD31-4B8C-83A1-F6EECF244321}">
                <p14:modId xmlns:p14="http://schemas.microsoft.com/office/powerpoint/2010/main" val="1835006962"/>
              </p:ext>
            </p:extLst>
          </p:nvPr>
        </p:nvGraphicFramePr>
        <p:xfrm>
          <a:off x="838200" y="1310640"/>
          <a:ext cx="10515600" cy="5263594"/>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F17C231F-FD84-CB0F-2F61-9A4808CE7689}"/>
              </a:ext>
            </a:extLst>
          </p:cNvPr>
          <p:cNvSpPr txBox="1"/>
          <p:nvPr/>
        </p:nvSpPr>
        <p:spPr>
          <a:xfrm>
            <a:off x="9643592" y="1382911"/>
            <a:ext cx="2974427" cy="307777"/>
          </a:xfrm>
          <a:prstGeom prst="rect">
            <a:avLst/>
          </a:prstGeom>
          <a:noFill/>
        </p:spPr>
        <p:txBody>
          <a:bodyPr wrap="square" rtlCol="0">
            <a:spAutoFit/>
          </a:bodyPr>
          <a:lstStyle/>
          <a:p>
            <a:r>
              <a:rPr lang="en-US" sz="1400" i="1" dirty="0"/>
              <a:t>Data Source:  EIA</a:t>
            </a:r>
          </a:p>
        </p:txBody>
      </p:sp>
    </p:spTree>
    <p:extLst>
      <p:ext uri="{BB962C8B-B14F-4D97-AF65-F5344CB8AC3E}">
        <p14:creationId xmlns:p14="http://schemas.microsoft.com/office/powerpoint/2010/main" val="37911163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52F51-6946-1769-E563-FE06BE3E030D}"/>
              </a:ext>
            </a:extLst>
          </p:cNvPr>
          <p:cNvSpPr>
            <a:spLocks noGrp="1"/>
          </p:cNvSpPr>
          <p:nvPr>
            <p:ph type="title"/>
          </p:nvPr>
        </p:nvSpPr>
        <p:spPr/>
        <p:txBody>
          <a:bodyPr/>
          <a:lstStyle/>
          <a:p>
            <a:r>
              <a:rPr lang="en-US" dirty="0"/>
              <a:t>Global Wind Installed Capacity vs. Time</a:t>
            </a:r>
          </a:p>
        </p:txBody>
      </p:sp>
      <p:graphicFrame>
        <p:nvGraphicFramePr>
          <p:cNvPr id="3" name="Chart 2">
            <a:extLst>
              <a:ext uri="{FF2B5EF4-FFF2-40B4-BE49-F238E27FC236}">
                <a16:creationId xmlns:a16="http://schemas.microsoft.com/office/drawing/2014/main" id="{634D477A-0EBE-48D3-AB2D-F6E59F9CB25F}"/>
              </a:ext>
            </a:extLst>
          </p:cNvPr>
          <p:cNvGraphicFramePr>
            <a:graphicFrameLocks/>
          </p:cNvGraphicFramePr>
          <p:nvPr>
            <p:extLst>
              <p:ext uri="{D42A27DB-BD31-4B8C-83A1-F6EECF244321}">
                <p14:modId xmlns:p14="http://schemas.microsoft.com/office/powerpoint/2010/main" val="2443907349"/>
              </p:ext>
            </p:extLst>
          </p:nvPr>
        </p:nvGraphicFramePr>
        <p:xfrm>
          <a:off x="838200" y="1359243"/>
          <a:ext cx="10270524" cy="4992129"/>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F4175E0D-F409-B341-F859-E06854A5FF58}"/>
              </a:ext>
            </a:extLst>
          </p:cNvPr>
          <p:cNvSpPr txBox="1"/>
          <p:nvPr/>
        </p:nvSpPr>
        <p:spPr>
          <a:xfrm>
            <a:off x="9520025" y="6219981"/>
            <a:ext cx="2974427" cy="307777"/>
          </a:xfrm>
          <a:prstGeom prst="rect">
            <a:avLst/>
          </a:prstGeom>
          <a:noFill/>
        </p:spPr>
        <p:txBody>
          <a:bodyPr wrap="square" rtlCol="0">
            <a:spAutoFit/>
          </a:bodyPr>
          <a:lstStyle/>
          <a:p>
            <a:r>
              <a:rPr lang="en-US" sz="1400" i="1" dirty="0"/>
              <a:t>Data Source:  EIA</a:t>
            </a:r>
          </a:p>
        </p:txBody>
      </p:sp>
    </p:spTree>
    <p:extLst>
      <p:ext uri="{BB962C8B-B14F-4D97-AF65-F5344CB8AC3E}">
        <p14:creationId xmlns:p14="http://schemas.microsoft.com/office/powerpoint/2010/main" val="8608342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775B224C-C6CA-A422-F813-1FCED8A3ADAF}"/>
              </a:ext>
            </a:extLst>
          </p:cNvPr>
          <p:cNvGraphicFramePr>
            <a:graphicFrameLocks/>
          </p:cNvGraphicFramePr>
          <p:nvPr>
            <p:extLst>
              <p:ext uri="{D42A27DB-BD31-4B8C-83A1-F6EECF244321}">
                <p14:modId xmlns:p14="http://schemas.microsoft.com/office/powerpoint/2010/main" val="541014376"/>
              </p:ext>
            </p:extLst>
          </p:nvPr>
        </p:nvGraphicFramePr>
        <p:xfrm>
          <a:off x="271850" y="259492"/>
          <a:ext cx="11565924" cy="6301946"/>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6CF63005-9543-B51C-6C6D-A62A21CB1C78}"/>
              </a:ext>
            </a:extLst>
          </p:cNvPr>
          <p:cNvSpPr txBox="1"/>
          <p:nvPr/>
        </p:nvSpPr>
        <p:spPr>
          <a:xfrm>
            <a:off x="10261430" y="6290731"/>
            <a:ext cx="2974427" cy="307777"/>
          </a:xfrm>
          <a:prstGeom prst="rect">
            <a:avLst/>
          </a:prstGeom>
          <a:noFill/>
        </p:spPr>
        <p:txBody>
          <a:bodyPr wrap="square" rtlCol="0">
            <a:spAutoFit/>
          </a:bodyPr>
          <a:lstStyle/>
          <a:p>
            <a:r>
              <a:rPr lang="en-US" sz="1400" i="1" dirty="0"/>
              <a:t>Data Source:  EIA</a:t>
            </a:r>
          </a:p>
        </p:txBody>
      </p:sp>
    </p:spTree>
    <p:extLst>
      <p:ext uri="{BB962C8B-B14F-4D97-AF65-F5344CB8AC3E}">
        <p14:creationId xmlns:p14="http://schemas.microsoft.com/office/powerpoint/2010/main" val="8406329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FCEA7-9083-FF91-2077-CB0B38F0A2B1}"/>
              </a:ext>
            </a:extLst>
          </p:cNvPr>
          <p:cNvSpPr>
            <a:spLocks noGrp="1"/>
          </p:cNvSpPr>
          <p:nvPr>
            <p:ph type="title"/>
          </p:nvPr>
        </p:nvSpPr>
        <p:spPr/>
        <p:txBody>
          <a:bodyPr/>
          <a:lstStyle/>
          <a:p>
            <a:r>
              <a:rPr lang="en-US" dirty="0"/>
              <a:t>Top Wind Power Producing States, 2022</a:t>
            </a:r>
          </a:p>
        </p:txBody>
      </p:sp>
      <p:pic>
        <p:nvPicPr>
          <p:cNvPr id="3" name="Picture 2">
            <a:extLst>
              <a:ext uri="{FF2B5EF4-FFF2-40B4-BE49-F238E27FC236}">
                <a16:creationId xmlns:a16="http://schemas.microsoft.com/office/drawing/2014/main" id="{091829E8-1959-22D0-2F62-5A58DC1D5C67}"/>
              </a:ext>
            </a:extLst>
          </p:cNvPr>
          <p:cNvPicPr>
            <a:picLocks noChangeAspect="1"/>
          </p:cNvPicPr>
          <p:nvPr/>
        </p:nvPicPr>
        <p:blipFill rotWithShape="1">
          <a:blip r:embed="rId3"/>
          <a:srcRect l="17417" t="16148" r="19083" b="7852"/>
          <a:stretch/>
        </p:blipFill>
        <p:spPr>
          <a:xfrm>
            <a:off x="4484854" y="1550941"/>
            <a:ext cx="7144827" cy="4810101"/>
          </a:xfrm>
          <a:prstGeom prst="rect">
            <a:avLst/>
          </a:prstGeom>
          <a:ln>
            <a:solidFill>
              <a:schemeClr val="tx1"/>
            </a:solidFill>
          </a:ln>
        </p:spPr>
      </p:pic>
      <p:graphicFrame>
        <p:nvGraphicFramePr>
          <p:cNvPr id="5" name="Table 5">
            <a:extLst>
              <a:ext uri="{FF2B5EF4-FFF2-40B4-BE49-F238E27FC236}">
                <a16:creationId xmlns:a16="http://schemas.microsoft.com/office/drawing/2014/main" id="{1B57C58B-888B-9B15-7605-454F0BC52807}"/>
              </a:ext>
            </a:extLst>
          </p:cNvPr>
          <p:cNvGraphicFramePr>
            <a:graphicFrameLocks noGrp="1"/>
          </p:cNvGraphicFramePr>
          <p:nvPr>
            <p:extLst>
              <p:ext uri="{D42A27DB-BD31-4B8C-83A1-F6EECF244321}">
                <p14:modId xmlns:p14="http://schemas.microsoft.com/office/powerpoint/2010/main" val="393969270"/>
              </p:ext>
            </p:extLst>
          </p:nvPr>
        </p:nvGraphicFramePr>
        <p:xfrm>
          <a:off x="889315" y="1550941"/>
          <a:ext cx="2932990" cy="4429578"/>
        </p:xfrm>
        <a:graphic>
          <a:graphicData uri="http://schemas.openxmlformats.org/drawingml/2006/table">
            <a:tbl>
              <a:tblPr firstRow="1" bandRow="1">
                <a:tableStyleId>{7DF18680-E054-41AD-8BC1-D1AEF772440D}</a:tableStyleId>
              </a:tblPr>
              <a:tblGrid>
                <a:gridCol w="868752">
                  <a:extLst>
                    <a:ext uri="{9D8B030D-6E8A-4147-A177-3AD203B41FA5}">
                      <a16:colId xmlns:a16="http://schemas.microsoft.com/office/drawing/2014/main" val="878454729"/>
                    </a:ext>
                  </a:extLst>
                </a:gridCol>
                <a:gridCol w="2064238">
                  <a:extLst>
                    <a:ext uri="{9D8B030D-6E8A-4147-A177-3AD203B41FA5}">
                      <a16:colId xmlns:a16="http://schemas.microsoft.com/office/drawing/2014/main" val="684221324"/>
                    </a:ext>
                  </a:extLst>
                </a:gridCol>
              </a:tblGrid>
              <a:tr h="738263">
                <a:tc>
                  <a:txBody>
                    <a:bodyPr/>
                    <a:lstStyle/>
                    <a:p>
                      <a:pPr algn="ctr"/>
                      <a:r>
                        <a:rPr lang="en-US" dirty="0"/>
                        <a:t>Rank</a:t>
                      </a:r>
                    </a:p>
                  </a:txBody>
                  <a:tcPr anchor="ctr"/>
                </a:tc>
                <a:tc>
                  <a:txBody>
                    <a:bodyPr/>
                    <a:lstStyle/>
                    <a:p>
                      <a:r>
                        <a:rPr lang="en-US" dirty="0"/>
                        <a:t>State</a:t>
                      </a:r>
                    </a:p>
                  </a:txBody>
                  <a:tcPr anchor="ctr"/>
                </a:tc>
                <a:extLst>
                  <a:ext uri="{0D108BD9-81ED-4DB2-BD59-A6C34878D82A}">
                    <a16:rowId xmlns:a16="http://schemas.microsoft.com/office/drawing/2014/main" val="470497786"/>
                  </a:ext>
                </a:extLst>
              </a:tr>
              <a:tr h="738263">
                <a:tc>
                  <a:txBody>
                    <a:bodyPr/>
                    <a:lstStyle/>
                    <a:p>
                      <a:pPr algn="ctr"/>
                      <a:r>
                        <a:rPr lang="en-US" dirty="0"/>
                        <a:t>1</a:t>
                      </a:r>
                    </a:p>
                  </a:txBody>
                  <a:tcPr anchor="ctr"/>
                </a:tc>
                <a:tc>
                  <a:txBody>
                    <a:bodyPr/>
                    <a:lstStyle/>
                    <a:p>
                      <a:r>
                        <a:rPr lang="en-US" dirty="0"/>
                        <a:t>Texas</a:t>
                      </a:r>
                    </a:p>
                  </a:txBody>
                  <a:tcPr anchor="ctr"/>
                </a:tc>
                <a:extLst>
                  <a:ext uri="{0D108BD9-81ED-4DB2-BD59-A6C34878D82A}">
                    <a16:rowId xmlns:a16="http://schemas.microsoft.com/office/drawing/2014/main" val="4286216292"/>
                  </a:ext>
                </a:extLst>
              </a:tr>
              <a:tr h="738263">
                <a:tc>
                  <a:txBody>
                    <a:bodyPr/>
                    <a:lstStyle/>
                    <a:p>
                      <a:pPr algn="ctr"/>
                      <a:r>
                        <a:rPr lang="en-US" dirty="0"/>
                        <a:t>2</a:t>
                      </a:r>
                    </a:p>
                  </a:txBody>
                  <a:tcPr anchor="ctr"/>
                </a:tc>
                <a:tc>
                  <a:txBody>
                    <a:bodyPr/>
                    <a:lstStyle/>
                    <a:p>
                      <a:r>
                        <a:rPr lang="en-US" dirty="0"/>
                        <a:t>Iowa</a:t>
                      </a:r>
                    </a:p>
                  </a:txBody>
                  <a:tcPr anchor="ctr"/>
                </a:tc>
                <a:extLst>
                  <a:ext uri="{0D108BD9-81ED-4DB2-BD59-A6C34878D82A}">
                    <a16:rowId xmlns:a16="http://schemas.microsoft.com/office/drawing/2014/main" val="259994884"/>
                  </a:ext>
                </a:extLst>
              </a:tr>
              <a:tr h="738263">
                <a:tc>
                  <a:txBody>
                    <a:bodyPr/>
                    <a:lstStyle/>
                    <a:p>
                      <a:pPr algn="ctr"/>
                      <a:r>
                        <a:rPr lang="en-US" dirty="0"/>
                        <a:t>3</a:t>
                      </a:r>
                    </a:p>
                  </a:txBody>
                  <a:tcPr anchor="ctr"/>
                </a:tc>
                <a:tc>
                  <a:txBody>
                    <a:bodyPr/>
                    <a:lstStyle/>
                    <a:p>
                      <a:r>
                        <a:rPr lang="en-US" dirty="0"/>
                        <a:t>Oklahoma</a:t>
                      </a:r>
                    </a:p>
                  </a:txBody>
                  <a:tcPr anchor="ctr"/>
                </a:tc>
                <a:extLst>
                  <a:ext uri="{0D108BD9-81ED-4DB2-BD59-A6C34878D82A}">
                    <a16:rowId xmlns:a16="http://schemas.microsoft.com/office/drawing/2014/main" val="1950867968"/>
                  </a:ext>
                </a:extLst>
              </a:tr>
              <a:tr h="738263">
                <a:tc>
                  <a:txBody>
                    <a:bodyPr/>
                    <a:lstStyle/>
                    <a:p>
                      <a:pPr algn="ctr"/>
                      <a:r>
                        <a:rPr lang="en-US" dirty="0"/>
                        <a:t>4</a:t>
                      </a:r>
                    </a:p>
                  </a:txBody>
                  <a:tcPr anchor="ctr"/>
                </a:tc>
                <a:tc>
                  <a:txBody>
                    <a:bodyPr/>
                    <a:lstStyle/>
                    <a:p>
                      <a:r>
                        <a:rPr lang="en-US" dirty="0"/>
                        <a:t>Kansas</a:t>
                      </a:r>
                    </a:p>
                  </a:txBody>
                  <a:tcPr anchor="ctr"/>
                </a:tc>
                <a:extLst>
                  <a:ext uri="{0D108BD9-81ED-4DB2-BD59-A6C34878D82A}">
                    <a16:rowId xmlns:a16="http://schemas.microsoft.com/office/drawing/2014/main" val="3951173415"/>
                  </a:ext>
                </a:extLst>
              </a:tr>
              <a:tr h="738263">
                <a:tc>
                  <a:txBody>
                    <a:bodyPr/>
                    <a:lstStyle/>
                    <a:p>
                      <a:pPr algn="ctr"/>
                      <a:r>
                        <a:rPr lang="en-US" dirty="0"/>
                        <a:t>5</a:t>
                      </a:r>
                    </a:p>
                  </a:txBody>
                  <a:tcPr anchor="ctr"/>
                </a:tc>
                <a:tc>
                  <a:txBody>
                    <a:bodyPr/>
                    <a:lstStyle/>
                    <a:p>
                      <a:r>
                        <a:rPr lang="en-US" dirty="0"/>
                        <a:t>California</a:t>
                      </a:r>
                    </a:p>
                  </a:txBody>
                  <a:tcPr anchor="ctr"/>
                </a:tc>
                <a:extLst>
                  <a:ext uri="{0D108BD9-81ED-4DB2-BD59-A6C34878D82A}">
                    <a16:rowId xmlns:a16="http://schemas.microsoft.com/office/drawing/2014/main" val="3652207927"/>
                  </a:ext>
                </a:extLst>
              </a:tr>
            </a:tbl>
          </a:graphicData>
        </a:graphic>
      </p:graphicFrame>
    </p:spTree>
    <p:extLst>
      <p:ext uri="{BB962C8B-B14F-4D97-AF65-F5344CB8AC3E}">
        <p14:creationId xmlns:p14="http://schemas.microsoft.com/office/powerpoint/2010/main" val="2686374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E0E4E-C853-04D7-FE6D-2A8BE6507139}"/>
              </a:ext>
            </a:extLst>
          </p:cNvPr>
          <p:cNvSpPr>
            <a:spLocks noGrp="1"/>
          </p:cNvSpPr>
          <p:nvPr>
            <p:ph type="title"/>
          </p:nvPr>
        </p:nvSpPr>
        <p:spPr/>
        <p:txBody>
          <a:bodyPr/>
          <a:lstStyle/>
          <a:p>
            <a:r>
              <a:rPr lang="en-US" dirty="0"/>
              <a:t>Wind Energy Resource</a:t>
            </a:r>
          </a:p>
        </p:txBody>
      </p:sp>
      <p:pic>
        <p:nvPicPr>
          <p:cNvPr id="3" name="Content Placeholder 4" descr="Map&#10;&#10;Description automatically generated">
            <a:extLst>
              <a:ext uri="{FF2B5EF4-FFF2-40B4-BE49-F238E27FC236}">
                <a16:creationId xmlns:a16="http://schemas.microsoft.com/office/drawing/2014/main" id="{2E87E957-A4D9-A1A0-BF1F-4649F7AC49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415721"/>
            <a:ext cx="6570434" cy="5077154"/>
          </a:xfrm>
          <a:prstGeom prst="rect">
            <a:avLst/>
          </a:prstGeom>
        </p:spPr>
      </p:pic>
      <p:sp>
        <p:nvSpPr>
          <p:cNvPr id="4" name="TextBox 3">
            <a:extLst>
              <a:ext uri="{FF2B5EF4-FFF2-40B4-BE49-F238E27FC236}">
                <a16:creationId xmlns:a16="http://schemas.microsoft.com/office/drawing/2014/main" id="{D60D9281-5EC3-0D41-737E-CD42CF136623}"/>
              </a:ext>
            </a:extLst>
          </p:cNvPr>
          <p:cNvSpPr txBox="1"/>
          <p:nvPr/>
        </p:nvSpPr>
        <p:spPr bwMode="auto">
          <a:xfrm>
            <a:off x="7715858" y="1969139"/>
            <a:ext cx="3220246" cy="3970318"/>
          </a:xfrm>
          <a:prstGeom prst="rect">
            <a:avLst/>
          </a:prstGeom>
          <a:noFill/>
        </p:spPr>
        <p:txBody>
          <a:bodyPr wrap="square" lIns="164592" rtlCol="0">
            <a:spAutoFit/>
          </a:bodyPr>
          <a:lstStyle/>
          <a:p>
            <a:pPr algn="l"/>
            <a:r>
              <a:rPr lang="en-US" i="1" dirty="0">
                <a:solidFill>
                  <a:schemeClr val="accent1"/>
                </a:solidFill>
              </a:rPr>
              <a:t>This map shows the wind speeds at 100 m above surface level for all of North America. Note that areas with strongest winds are also areas with very low population density, while major population centers are not situated near the strongest onshore winds. California’s central coast is an excellent candidate for offshore wind development and is not too far from San Francisco and Sacramento.</a:t>
            </a:r>
          </a:p>
        </p:txBody>
      </p:sp>
    </p:spTree>
    <p:extLst>
      <p:ext uri="{BB962C8B-B14F-4D97-AF65-F5344CB8AC3E}">
        <p14:creationId xmlns:p14="http://schemas.microsoft.com/office/powerpoint/2010/main" val="2716194408"/>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335B74"/>
      </a:dk2>
      <a:lt2>
        <a:srgbClr val="DFE3E5"/>
      </a:lt2>
      <a:accent1>
        <a:srgbClr val="335B74"/>
      </a:accent1>
      <a:accent2>
        <a:srgbClr val="009B67"/>
      </a:accent2>
      <a:accent3>
        <a:srgbClr val="25A2FF"/>
      </a:accent3>
      <a:accent4>
        <a:srgbClr val="005699"/>
      </a:accent4>
      <a:accent5>
        <a:srgbClr val="62A39F"/>
      </a:accent5>
      <a:accent6>
        <a:srgbClr val="DFE3E5"/>
      </a:accent6>
      <a:hlink>
        <a:srgbClr val="6EAC1C"/>
      </a:hlink>
      <a:folHlink>
        <a:srgbClr val="B26B02"/>
      </a:folHlink>
    </a:clrScheme>
    <a:fontScheme name="Candara">
      <a:maj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ED Template New 03-2023" id="{C14AAE11-5869-4D73-A6D2-D4F07DF9FBFA}" vid="{C229C9A1-59D2-4305-B885-F15DB3432A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NEED Template New 03-2023</Template>
  <TotalTime>515</TotalTime>
  <Words>2512</Words>
  <Application>Microsoft Office PowerPoint</Application>
  <PresentationFormat>Widescreen</PresentationFormat>
  <Paragraphs>156</Paragraphs>
  <Slides>18</Slides>
  <Notes>17</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Candara</vt:lpstr>
      <vt:lpstr>Office Theme</vt:lpstr>
      <vt:lpstr>Exploring Wind Energy</vt:lpstr>
      <vt:lpstr>Wind Formation</vt:lpstr>
      <vt:lpstr>History of Wind Energy</vt:lpstr>
      <vt:lpstr>Why Should We Use Wind Energy?</vt:lpstr>
      <vt:lpstr>Rapid Growth of Wind Generation</vt:lpstr>
      <vt:lpstr>Global Wind Installed Capacity vs. Time</vt:lpstr>
      <vt:lpstr>PowerPoint Presentation</vt:lpstr>
      <vt:lpstr>Top Wind Power Producing States, 2022</vt:lpstr>
      <vt:lpstr>Wind Energy Resource</vt:lpstr>
      <vt:lpstr>Transmission Challenges</vt:lpstr>
      <vt:lpstr>Wind Turbine Types</vt:lpstr>
      <vt:lpstr>Wind Turbine Parts and Functionality</vt:lpstr>
      <vt:lpstr>Installing a Wind Turbine</vt:lpstr>
      <vt:lpstr>How tall is tall?</vt:lpstr>
      <vt:lpstr>Offshore Wind</vt:lpstr>
      <vt:lpstr>Onshore Wind Farms</vt:lpstr>
      <vt:lpstr>Offshore Wind Farms</vt:lpstr>
      <vt:lpstr>Siting a Wind Farm – Mock Hearing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Exploring Wind Energy</dc:title>
  <dc:creator>Caryn Turrel</dc:creator>
  <cp:lastModifiedBy>Caryn Turrel</cp:lastModifiedBy>
  <cp:revision>12</cp:revision>
  <dcterms:created xsi:type="dcterms:W3CDTF">2023-09-25T19:28:21Z</dcterms:created>
  <dcterms:modified xsi:type="dcterms:W3CDTF">2023-10-02T17:16:49Z</dcterms:modified>
</cp:coreProperties>
</file>