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1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0E74-1AA1-4E78-B96D-756200824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9A9CE-6BA1-4056-B206-F4483072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E67FC-1C05-42F4-91C1-E2A9B70C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BBA-30A9-48E9-8EAB-2AD5881B842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EA3E-51F0-4F8A-AC4B-566DD087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73AFF-8CD6-4A67-937F-E9BBE7F8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1A9-32A4-4A18-87AE-409569AB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1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C65E-9F8F-4810-A010-69163AC6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68837-9CB8-4610-A1C0-10D2E586B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60041-CAAA-4749-B4CB-86AB3CFB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BBA-30A9-48E9-8EAB-2AD5881B842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4E53-7D0C-489F-A8FF-B40A9555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1D927-573E-4E09-B212-1A92320C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1A9-32A4-4A18-87AE-409569AB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5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B9AA3-BC69-4DFB-8153-B057B81FE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07800-9975-41C5-B1F3-A6538152A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B59F7-437E-4262-A2A0-3BFFB1E1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BBA-30A9-48E9-8EAB-2AD5881B842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7CB2E-A165-4BDD-9444-D49F0470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A8220-3984-4501-A366-4E834EF1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1A9-32A4-4A18-87AE-409569AB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FF46-9D4C-45A8-9364-FF755C3E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FB12A-C069-4F75-9B29-71F4F369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4647B-58F1-4345-9034-6AC1958B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BBA-30A9-48E9-8EAB-2AD5881B842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1F2E9-BC87-4CDE-B025-69AE440C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3E5CB-A247-4707-B240-5098F1B7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1A9-32A4-4A18-87AE-409569AB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A977-14FB-4D71-BF9C-DABFC9F6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D6181-7301-4060-8C40-D6DCD68EE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FB0B5-37B9-4BBB-B7C1-C839610B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BBA-30A9-48E9-8EAB-2AD5881B842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B11F4-3BA6-4339-86D4-78227D3E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5835A-AD55-4168-A19D-9502B464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1A9-32A4-4A18-87AE-409569AB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4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3BBE-DF15-4451-848C-6254F36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C854-CC24-4B7D-9BC7-7A68BDF14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907D6-A05E-43DA-B57B-93CA7B39E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0F080-E477-4405-AD68-3E948D84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BBA-30A9-48E9-8EAB-2AD5881B842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BEC8E-0972-48EF-BDCA-85C228BB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96B1D-E641-4B4F-B570-0DD1608E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1A9-32A4-4A18-87AE-409569AB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0041-BC36-4FAF-A5D8-07529630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8C387-6A2A-4B5D-9AA5-610D43642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87F4B-9304-4421-A5C6-1BFAEE578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F3D14-0378-45EB-B2A4-80513EDE3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BFC5C-867B-4319-8655-49D6225B1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9ED0D-E207-490F-A14A-07486197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BBA-30A9-48E9-8EAB-2AD5881B842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FDF30-9EB2-4C2D-8A5C-A791B1FC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4F5F7-3824-46AC-8BBA-3D921FAA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1A9-32A4-4A18-87AE-409569AB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6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0100-C919-48F4-B8CC-06F20A64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C4B85-D53D-47B8-BC8C-E469CBDE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BBA-30A9-48E9-8EAB-2AD5881B842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6754D-4316-476E-858C-58626AC2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29CC5-0F34-4D37-A325-A8CDF288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1A9-32A4-4A18-87AE-409569AB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9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FBDD2-D347-40F6-9DE2-138FAA8F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BBA-30A9-48E9-8EAB-2AD5881B842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3797D-B787-41B3-B636-5187E65C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D2BAE-F6C5-4F94-909C-D8A626F5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1A9-32A4-4A18-87AE-409569AB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7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AEF6-CE24-49A3-9004-9FC835B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DD07-BE27-4076-BB72-30B219ED2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5A5A4-F86B-413D-A777-20DD40B16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DC866-352D-4877-A338-BD2D8AC6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BBA-30A9-48E9-8EAB-2AD5881B842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D4C0B-A8C5-461B-A355-B01EFE52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D3A2-AA53-4028-A6B9-05FF726A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1A9-32A4-4A18-87AE-409569AB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5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3E3D-A419-485F-9D03-AB009EE9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A5280-97AA-42F2-9AD1-BC4856A72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1234C-A777-4ACF-A0A6-41D389152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2B897-FE33-484B-8521-547C8083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BBA-30A9-48E9-8EAB-2AD5881B842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6CFE7-8DE3-4FFA-B929-459E5319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53BA6-6F32-4173-9054-77AA4ACD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1A9-32A4-4A18-87AE-409569AB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25D05-DCA6-44CC-917E-A4295908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0D814-E6C8-42D6-B349-228C9B58E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DF47A-2374-414B-AE3A-916B1B99C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8BBA-30A9-48E9-8EAB-2AD5881B842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9C905-C991-4904-AC59-5A272AD12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E2E1A-CAFC-44FB-BD06-BD02D9639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31A9-32A4-4A18-87AE-409569AB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tcs.pressbooks.pub/nursingfundamentals/chapter/2-5-documentation/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oronuclear.org/en/updates/in-depth/the-control-room-simulator-at-nuclear-power-plants/" TargetMode="Externa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orld-energy.org/article/31302.html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149919620@N04/36939424885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pik.com/premium-ai-image/ultra-realistic-pipefitter_178225678.htm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pik.com/premium-ai-image/man-engineer-inspects-nuclear-power-plant-reactor-systems-atomic-station-concept-nuclear-power-plant-inspection-reactor-systems-nuclear-engineer-atomic-station-safety-procedures_194040774.htm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4A707-086A-9612-A1F6-8DEFE8A09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F139A-7528-4D07-A8C6-7448F6576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Nuclear Energy Career Roundup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3707E-5E97-4FFF-8427-21C334089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39288-6477-8BFB-E866-1B82A8567138}"/>
              </a:ext>
            </a:extLst>
          </p:cNvPr>
          <p:cNvSpPr txBox="1"/>
          <p:nvPr/>
        </p:nvSpPr>
        <p:spPr>
          <a:xfrm>
            <a:off x="410546" y="6204857"/>
            <a:ext cx="376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 courtesy of Constellation, Adobe </a:t>
            </a:r>
            <a:r>
              <a:rPr lang="en-US" dirty="0" err="1"/>
              <a:t>Photostock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138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88D4E-0076-D354-16BF-6A7B251B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Question Mark with solid fill">
            <a:extLst>
              <a:ext uri="{FF2B5EF4-FFF2-40B4-BE49-F238E27FC236}">
                <a16:creationId xmlns:a16="http://schemas.microsoft.com/office/drawing/2014/main" id="{094537A4-89A4-62BB-E125-918D4AA40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502" y="1507167"/>
            <a:ext cx="3843665" cy="3843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2E92C3-5A7C-384D-098B-C3B0525E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Health Physicist </a:t>
            </a:r>
          </a:p>
        </p:txBody>
      </p:sp>
      <p:pic>
        <p:nvPicPr>
          <p:cNvPr id="13" name="Graphic 12" descr="Question Mark with solid fill">
            <a:extLst>
              <a:ext uri="{FF2B5EF4-FFF2-40B4-BE49-F238E27FC236}">
                <a16:creationId xmlns:a16="http://schemas.microsoft.com/office/drawing/2014/main" id="{D8934725-3E89-A14C-6ED7-3C0A265B0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29" y="1507167"/>
            <a:ext cx="3843665" cy="384366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9CF8FF4-19A8-A7C2-3D03-86305F08AC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326" r="2332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649A-0557-6706-3988-863757E6E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788" y="1992702"/>
            <a:ext cx="4840010" cy="41842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My job requires a bachelor’s degree, though many have a master’s degree and/or special certifications.</a:t>
            </a:r>
          </a:p>
          <a:p>
            <a:r>
              <a:rPr lang="en-US" sz="1700" dirty="0"/>
              <a:t>I work in offices, laboratories, or in power plant facilities. </a:t>
            </a:r>
          </a:p>
          <a:p>
            <a:r>
              <a:rPr lang="en-US" sz="1700" dirty="0"/>
              <a:t>I monitor radiation levels of facilities, radiation equipment, and the people who work in a nuclear facility. </a:t>
            </a:r>
          </a:p>
          <a:p>
            <a:r>
              <a:rPr lang="en-US" sz="1700" dirty="0"/>
              <a:t>I work with a team to plan and develop protection programs and procedures for the company. </a:t>
            </a:r>
          </a:p>
          <a:p>
            <a:r>
              <a:rPr lang="en-US" sz="1700" dirty="0"/>
              <a:t>I must review and evaluate data and report information to important regulatory agencies to make sure the facility is meeting standards. </a:t>
            </a:r>
          </a:p>
          <a:p>
            <a:r>
              <a:rPr lang="en-US" sz="1700" dirty="0"/>
              <a:t>I radiate positive energy.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E7B36-BB67-E2F3-B21C-230A30C0620C}"/>
              </a:ext>
            </a:extLst>
          </p:cNvPr>
          <p:cNvSpPr txBox="1"/>
          <p:nvPr/>
        </p:nvSpPr>
        <p:spPr>
          <a:xfrm>
            <a:off x="20" y="6858000"/>
            <a:ext cx="6116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tcs.pressbooks.pub/nursingfundamentals/chapter/2-5-document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34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49A7A-AA1A-598B-2F8A-979231256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Question Mark with solid fill">
            <a:extLst>
              <a:ext uri="{FF2B5EF4-FFF2-40B4-BE49-F238E27FC236}">
                <a16:creationId xmlns:a16="http://schemas.microsoft.com/office/drawing/2014/main" id="{7CB8E943-D46C-F407-FEE5-87CD8D4ED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502" y="1507167"/>
            <a:ext cx="3843665" cy="3843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8FCB9-2A41-1859-CFDE-8E10B11E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Reactor Operator</a:t>
            </a:r>
          </a:p>
        </p:txBody>
      </p:sp>
      <p:pic>
        <p:nvPicPr>
          <p:cNvPr id="13" name="Graphic 12" descr="Question Mark with solid fill">
            <a:extLst>
              <a:ext uri="{FF2B5EF4-FFF2-40B4-BE49-F238E27FC236}">
                <a16:creationId xmlns:a16="http://schemas.microsoft.com/office/drawing/2014/main" id="{1490EA7C-EA0D-22F5-306F-212E2FEE5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29" y="1507167"/>
            <a:ext cx="3843665" cy="384366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45BBC7-B04A-1500-47F9-BF3878D485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1956" r="-884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62795-9628-3358-6276-E46F236D0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788" y="1992702"/>
            <a:ext cx="4840010" cy="418426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700" dirty="0"/>
              <a:t>My job requires a high school diploma </a:t>
            </a:r>
            <a:r>
              <a:rPr lang="en-US" sz="1800" dirty="0"/>
              <a:t>in addition to licensing training and months to years of experience. </a:t>
            </a:r>
          </a:p>
          <a:p>
            <a:r>
              <a:rPr lang="en-US" sz="1700" dirty="0"/>
              <a:t>Before working, I must pass several employment tests, a physical examination, and must regularly be reexamined to continue working. </a:t>
            </a:r>
          </a:p>
          <a:p>
            <a:r>
              <a:rPr lang="en-US" sz="1700" dirty="0"/>
              <a:t>I ensure the facility is operated in a safe, efficient, and conservative manner at all times, based upon established levels of operation and notify my supervisor if any thing unusual or unexpected is occurring. </a:t>
            </a:r>
          </a:p>
          <a:p>
            <a:r>
              <a:rPr lang="en-US" sz="1700" dirty="0"/>
              <a:t>I must be aware of what other workers are doing at all times and use effective communication skills. </a:t>
            </a:r>
          </a:p>
          <a:p>
            <a:r>
              <a:rPr lang="en-US" sz="1700" dirty="0"/>
              <a:t>I have to keep detailed logs of daily activities during my shift. </a:t>
            </a:r>
          </a:p>
          <a:p>
            <a:r>
              <a:rPr lang="en-US" sz="1700" dirty="0"/>
              <a:t>I often have to be on-call and ready for emergencies or work on holidays. </a:t>
            </a:r>
          </a:p>
          <a:p>
            <a:r>
              <a:rPr lang="en-US" sz="1700" dirty="0"/>
              <a:t>My job makes sure you have the power!</a:t>
            </a:r>
          </a:p>
        </p:txBody>
      </p:sp>
    </p:spTree>
    <p:extLst>
      <p:ext uri="{BB962C8B-B14F-4D97-AF65-F5344CB8AC3E}">
        <p14:creationId xmlns:p14="http://schemas.microsoft.com/office/powerpoint/2010/main" val="139399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71EB91E7-B101-4FD2-A6E1-8239666F5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502" y="1507167"/>
            <a:ext cx="3843665" cy="3843665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0B6D5-9522-4D32-9A8B-1639A3B1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Welder </a:t>
            </a:r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3472D157-2659-4F2F-8EB8-F39120248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29" y="1507167"/>
            <a:ext cx="3843665" cy="3843665"/>
          </a:xfrm>
          <a:prstGeom prst="rect">
            <a:avLst/>
          </a:prstGeom>
        </p:spPr>
      </p:pic>
      <p:pic>
        <p:nvPicPr>
          <p:cNvPr id="6" name="Content Placeholder 5" descr="Industrial worker welding">
            <a:extLst>
              <a:ext uri="{FF2B5EF4-FFF2-40B4-BE49-F238E27FC236}">
                <a16:creationId xmlns:a16="http://schemas.microsoft.com/office/drawing/2014/main" id="{7A863CD8-D171-49B4-AB3A-A36E20318F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5" r="765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60ABC-ACFD-4644-9CB9-EE4A28A8F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000" dirty="0"/>
              <a:t>My job requires a high school diploma and training from a technical college, union apprenticeship, or other post-secondary program. </a:t>
            </a:r>
          </a:p>
          <a:p>
            <a:r>
              <a:rPr lang="en-US" sz="2000" dirty="0"/>
              <a:t>I must obtain a security clearance and pass a background check. </a:t>
            </a:r>
          </a:p>
          <a:p>
            <a:r>
              <a:rPr lang="en-US" sz="2000" dirty="0"/>
              <a:t>My job may have me working under water. </a:t>
            </a:r>
          </a:p>
          <a:p>
            <a:r>
              <a:rPr lang="en-US" sz="2000" dirty="0"/>
              <a:t>Knowing the properties of different metals and materials is important to do my job well.</a:t>
            </a:r>
          </a:p>
          <a:p>
            <a:r>
              <a:rPr lang="en-US" sz="2000" dirty="0"/>
              <a:t>I read blueprints and other construction documents regularly.</a:t>
            </a:r>
          </a:p>
          <a:p>
            <a:r>
              <a:rPr lang="en-US" sz="2000" dirty="0"/>
              <a:t>I can take a hint – I can easily put two and two together!</a:t>
            </a:r>
          </a:p>
        </p:txBody>
      </p:sp>
    </p:spTree>
    <p:extLst>
      <p:ext uri="{BB962C8B-B14F-4D97-AF65-F5344CB8AC3E}">
        <p14:creationId xmlns:p14="http://schemas.microsoft.com/office/powerpoint/2010/main" val="32633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6E4DD-C75A-4395-B711-5A245C05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Mechanical Engineer</a:t>
            </a:r>
          </a:p>
        </p:txBody>
      </p: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EF5B0CF3-3167-4B3F-98C7-5BD33170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29" y="1507167"/>
            <a:ext cx="3843665" cy="3843665"/>
          </a:xfrm>
          <a:prstGeom prst="rect">
            <a:avLst/>
          </a:prstGeom>
        </p:spPr>
      </p:pic>
      <p:pic>
        <p:nvPicPr>
          <p:cNvPr id="6" name="Content Placeholder 5" descr="Close-up of construction workers">
            <a:extLst>
              <a:ext uri="{FF2B5EF4-FFF2-40B4-BE49-F238E27FC236}">
                <a16:creationId xmlns:a16="http://schemas.microsoft.com/office/drawing/2014/main" id="{B05AD917-1D8E-466D-870D-F83C3684DD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8" r="3688" b="-1"/>
          <a:stretch/>
        </p:blipFill>
        <p:spPr>
          <a:xfrm>
            <a:off x="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017C5-E86E-4FD7-9CC3-718D066EE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188" y="2083915"/>
            <a:ext cx="4840010" cy="424299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700" dirty="0"/>
              <a:t>My job requires a bachelor’s degree for entry level positions. Additional engineering experience, internships, and certifications in engineering, power plant systems and performance can be helpful. </a:t>
            </a:r>
          </a:p>
          <a:p>
            <a:r>
              <a:rPr lang="en-US" sz="1700" dirty="0"/>
              <a:t>Before working in the field, I need to pass background checks and other tests to enable me to have access to the facility. </a:t>
            </a:r>
          </a:p>
          <a:p>
            <a:r>
              <a:rPr lang="en-US" sz="1700" dirty="0"/>
              <a:t>I play a role in designing, developing, and maintaining pressure vessels, pipes, heat exchangers, and pumps.</a:t>
            </a:r>
          </a:p>
          <a:p>
            <a:r>
              <a:rPr lang="en-US" sz="1700" dirty="0"/>
              <a:t>My job requires that I am comfortable with computer-aided design (CAD) and simulation software programs. </a:t>
            </a:r>
          </a:p>
          <a:p>
            <a:r>
              <a:rPr lang="en-US" sz="1700" dirty="0"/>
              <a:t>My job requires that I am good at identifying potential hazards and risks and propose safety solutions and measures to ensure that systems comply with all industry standards and procedures. </a:t>
            </a:r>
          </a:p>
          <a:p>
            <a:r>
              <a:rPr lang="en-US" sz="1700" dirty="0"/>
              <a:t>People say those in my career are so focused, we are like machines!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418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0352CFE8-4ACB-46A6-828C-38287D221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502" y="1507167"/>
            <a:ext cx="3843665" cy="3843665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B6122-ED7A-4188-A25B-D85EE639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361" y="0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Commercial (Nuclear) Diver </a:t>
            </a:r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C7B9AB5B-40C4-4E73-8EB2-9879D786E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29" y="1507167"/>
            <a:ext cx="3843665" cy="384366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2A8587-1866-4DE3-9E39-C2AB6A55E9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345" r="2034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E8912-A0FE-4EBC-8FC4-E3E775A48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361" y="1656272"/>
            <a:ext cx="4840010" cy="413250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900" dirty="0"/>
              <a:t>My job requires a high school diploma and very specialized training programs and certifications.</a:t>
            </a:r>
          </a:p>
          <a:p>
            <a:r>
              <a:rPr lang="en-US" sz="1900" dirty="0"/>
              <a:t>I may be responsible for inspection, maintenance, restoration and repair, fuel assembly installation and removal, and even decommissioning equipment. </a:t>
            </a:r>
          </a:p>
          <a:p>
            <a:r>
              <a:rPr lang="en-US" sz="1900" dirty="0"/>
              <a:t>My job can expose me to very hazardous scenarios, and I must be very safety and detail oriented. </a:t>
            </a:r>
          </a:p>
          <a:p>
            <a:r>
              <a:rPr lang="en-US" sz="1900" dirty="0"/>
              <a:t>I must be able to complete construction and inspection tasks in tight spaces, under pressure, and under time constraints. </a:t>
            </a:r>
          </a:p>
          <a:p>
            <a:r>
              <a:rPr lang="en-US" sz="1900" dirty="0"/>
              <a:t>I must be able to move and carry heavy equipment above ground and under water. </a:t>
            </a:r>
          </a:p>
          <a:p>
            <a:r>
              <a:rPr lang="en-US" sz="1900" dirty="0"/>
              <a:t>I may be skilled at welding and construction, but the sea-saw is my favorite tool.</a:t>
            </a:r>
          </a:p>
          <a:p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7804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6B5E4D4B-F29E-4C91-8A0C-C18AB7E3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502" y="1507167"/>
            <a:ext cx="3843665" cy="3843665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F5AB3-EF2E-4E48-A890-6FE2F61B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Safety Coordinator and Inspector </a:t>
            </a:r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211E918D-CD54-40A0-96CD-A131F7A8C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29" y="1507167"/>
            <a:ext cx="3843665" cy="3843665"/>
          </a:xfrm>
          <a:prstGeom prst="rect">
            <a:avLst/>
          </a:prstGeom>
        </p:spPr>
      </p:pic>
      <p:pic>
        <p:nvPicPr>
          <p:cNvPr id="6" name="Content Placeholder 5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5E23BF30-EF2D-42A9-91DE-6D8FEC725A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4" r="4344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F7E34-3793-42AC-8E54-6FAAD836A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700" dirty="0"/>
              <a:t>My job most often requires a bachelor’s degree. However, a technical degree and related experience can meet the requirements. </a:t>
            </a:r>
          </a:p>
          <a:p>
            <a:r>
              <a:rPr lang="en-US" sz="1700" dirty="0"/>
              <a:t>My job requires me to have an understanding of many different types of jobs and systems in a facility. </a:t>
            </a:r>
          </a:p>
          <a:p>
            <a:r>
              <a:rPr lang="en-US" sz="1700" dirty="0"/>
              <a:t>I work closely with management to analyze performance, and operations to make plans for improvements. </a:t>
            </a:r>
          </a:p>
          <a:p>
            <a:r>
              <a:rPr lang="en-US" sz="1700" dirty="0"/>
              <a:t>One important part of my job is conducting field observations of my coworkers.</a:t>
            </a:r>
          </a:p>
          <a:p>
            <a:r>
              <a:rPr lang="en-US" sz="1700" dirty="0"/>
              <a:t>I must possess strong communication skills and be good at motivating others. </a:t>
            </a:r>
          </a:p>
          <a:p>
            <a:r>
              <a:rPr lang="en-US" sz="1700" dirty="0"/>
              <a:t>You won’t find me without my PPE (personal protective equipment). Safety is always first!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1442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8AA413C0-4296-4DF2-AC04-820267FD0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502" y="1507167"/>
            <a:ext cx="3843665" cy="3843665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52C4A-D171-4BE3-9D6A-E684A125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Electrician</a:t>
            </a:r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B9F64C16-5BD9-4AF8-AD37-53BECDCC6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29" y="1507167"/>
            <a:ext cx="3843665" cy="384366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53CE16-AF70-4C0A-A8D2-9C5E69C318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300" r="2030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BC21-C891-46C5-8B50-75AF3CE40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113" y="1952297"/>
            <a:ext cx="4840010" cy="415957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900" dirty="0"/>
              <a:t>My job requires a high school diploma plus training at a technical college or within an apprenticeship. Many locations require people in my job to be licensed and meet specified standards guidelines for safety. </a:t>
            </a:r>
          </a:p>
          <a:p>
            <a:r>
              <a:rPr lang="en-US" sz="1900" dirty="0"/>
              <a:t>I perform maintenance and repair for plant equipment. </a:t>
            </a:r>
          </a:p>
          <a:p>
            <a:r>
              <a:rPr lang="en-US" sz="1900" dirty="0"/>
              <a:t>I must be able to troubleshoot, test, and inspect systems in a highly skilled manner. </a:t>
            </a:r>
          </a:p>
          <a:p>
            <a:r>
              <a:rPr lang="en-US" sz="1900" dirty="0"/>
              <a:t>I work closely with engineers to make sure plans are followed and evaluated to minimize downtime and safety concerns. </a:t>
            </a:r>
          </a:p>
          <a:p>
            <a:r>
              <a:rPr lang="en-US" sz="1900" dirty="0"/>
              <a:t>I need to be able to quickly address and respond to emergency situations to prevent damage to the facility. </a:t>
            </a:r>
          </a:p>
          <a:p>
            <a:r>
              <a:rPr lang="en-US" sz="1900" dirty="0"/>
              <a:t>My calendar is always up-to-date because I like to stay current.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AA53E-402F-C655-99CE-0E3029C09BB2}"/>
              </a:ext>
            </a:extLst>
          </p:cNvPr>
          <p:cNvSpPr txBox="1"/>
          <p:nvPr/>
        </p:nvSpPr>
        <p:spPr>
          <a:xfrm>
            <a:off x="20" y="6858000"/>
            <a:ext cx="6116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lickr.com/photos/149919620@N04/3693942488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118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2C4A-D171-4BE3-9D6A-E684A125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Nuclear Equipment Operator</a:t>
            </a:r>
          </a:p>
        </p:txBody>
      </p: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B748BABF-9210-4B81-B164-FF14EA77E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869" y="1507167"/>
            <a:ext cx="3843665" cy="384366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53CE16-AF70-4C0A-A8D2-9C5E69C318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7" r="9777"/>
          <a:stretch/>
        </p:blipFill>
        <p:spPr>
          <a:xfrm>
            <a:off x="-20549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BC21-C891-46C5-8B50-75AF3CE40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2000" dirty="0"/>
              <a:t>My job requires a high school diploma, in addition to some college course work, power plant work experience, or Navy nuclear training. </a:t>
            </a:r>
          </a:p>
          <a:p>
            <a:r>
              <a:rPr lang="en-US" sz="2000" dirty="0"/>
              <a:t>In this position, I work hands-on with a team of licensed staff and can gain licensing required to eventually become a reactor operator. </a:t>
            </a:r>
          </a:p>
          <a:p>
            <a:r>
              <a:rPr lang="en-US" sz="2000" dirty="0"/>
              <a:t>I monitor, control, and start/stop to nuclear equipment from the control room. </a:t>
            </a:r>
          </a:p>
          <a:p>
            <a:r>
              <a:rPr lang="en-US" sz="2000" dirty="0"/>
              <a:t>I must participate in emergency planning and response and be part of the fire brigade if necessary. </a:t>
            </a:r>
          </a:p>
          <a:p>
            <a:r>
              <a:rPr lang="en-US" sz="2000" dirty="0"/>
              <a:t>I must keep lots of logs and have good  communication skills.</a:t>
            </a:r>
          </a:p>
          <a:p>
            <a:r>
              <a:rPr lang="en-US" sz="2000" dirty="0"/>
              <a:t>Press “0” to speak with me about the plant equipment!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79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9C82D779-92EE-4E83-A58E-EBE1C4EFF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502" y="1507167"/>
            <a:ext cx="3843665" cy="3843665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5EF89-905C-4F62-8E08-5765CBDB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Pipefitter</a:t>
            </a:r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019B9B6B-E98E-4830-9906-4D1DDA194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29" y="1507167"/>
            <a:ext cx="3843665" cy="384366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915802-A094-4F9C-B970-EC1063B8A0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556" r="5556"/>
          <a:stretch/>
        </p:blipFill>
        <p:spPr>
          <a:xfrm>
            <a:off x="21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7EE14-3BCE-47A5-82B5-BCCBF8291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113" y="1690777"/>
            <a:ext cx="5678212" cy="45293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My job title requires a high school diploma and an apprenticeship or certification</a:t>
            </a:r>
            <a:r>
              <a:rPr lang="en-US" sz="1900" dirty="0"/>
              <a:t>.</a:t>
            </a:r>
          </a:p>
          <a:p>
            <a:r>
              <a:rPr lang="en-US" sz="2000" dirty="0"/>
              <a:t>I work with a team to plan for a pipe system layout, installation, or repair of pipeline systems that move water, steam, petroleum products, or gases </a:t>
            </a:r>
          </a:p>
          <a:p>
            <a:r>
              <a:rPr lang="en-US" sz="2000" dirty="0"/>
              <a:t>I work with plumbers, welders, and steamfitters to assemble, install, and repair the pipe system</a:t>
            </a:r>
            <a:r>
              <a:rPr lang="en-US" sz="1900" dirty="0"/>
              <a:t>.</a:t>
            </a:r>
          </a:p>
          <a:p>
            <a:r>
              <a:rPr lang="en-US" sz="2000" dirty="0"/>
              <a:t>I study plans, inspect structures, and test systems using gauges, tests, and other tools.</a:t>
            </a:r>
          </a:p>
          <a:p>
            <a:r>
              <a:rPr lang="en-US" sz="1900" dirty="0"/>
              <a:t>I use a variety of power and hand tools, and my job is sometimes physically demanding. </a:t>
            </a:r>
          </a:p>
          <a:p>
            <a:r>
              <a:rPr lang="en-US" sz="1900" dirty="0"/>
              <a:t>I sometimes hang out where there’s not much elbow room.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8201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Question Mark with solid fill">
            <a:extLst>
              <a:ext uri="{FF2B5EF4-FFF2-40B4-BE49-F238E27FC236}">
                <a16:creationId xmlns:a16="http://schemas.microsoft.com/office/drawing/2014/main" id="{0572CE3C-AD83-421A-B555-17CC425C0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502" y="1507167"/>
            <a:ext cx="3843665" cy="3843665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063F7-A6A6-4606-AA06-BA2B28B3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Nuclear Engineer</a:t>
            </a:r>
          </a:p>
        </p:txBody>
      </p:sp>
      <p:pic>
        <p:nvPicPr>
          <p:cNvPr id="13" name="Graphic 12" descr="Question Mark with solid fill">
            <a:extLst>
              <a:ext uri="{FF2B5EF4-FFF2-40B4-BE49-F238E27FC236}">
                <a16:creationId xmlns:a16="http://schemas.microsoft.com/office/drawing/2014/main" id="{B38A0EFD-31B6-4B6F-8BBE-ECF153A25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29" y="1507167"/>
            <a:ext cx="3843665" cy="384366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BF28A3A-B93C-4EE5-9444-260FB2CD8D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2274" t="-3984" r="9828" b="-1146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D8058-9DE5-4D03-AC27-8AA9AF181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700" dirty="0"/>
              <a:t>My job requires a bachelor’s degree. Graduate degrees and professional certifications are preferred and required in some positions. </a:t>
            </a:r>
          </a:p>
          <a:p>
            <a:r>
              <a:rPr lang="en-US" sz="1700" dirty="0"/>
              <a:t>I provide guidance and create plans for operation,   maintenance, and long-term use of plant equipment to ensure it performs reliably and efficiently.  </a:t>
            </a:r>
          </a:p>
          <a:p>
            <a:r>
              <a:rPr lang="en-US" sz="1700" dirty="0"/>
              <a:t>I sometimes work to investigate and test components in the facility and report results to other teams and regulators.</a:t>
            </a:r>
          </a:p>
          <a:p>
            <a:r>
              <a:rPr lang="en-US" sz="1700" dirty="0"/>
              <a:t>I recommend equipment and new protocols to improve performance, reduce costs, or correct flaws. </a:t>
            </a:r>
          </a:p>
          <a:p>
            <a:r>
              <a:rPr lang="en-US" sz="1700" dirty="0"/>
              <a:t>To do my job well, I need to be able to work on projects with others and to manage multiple tasks in one day. Time management and organization are critical.</a:t>
            </a:r>
          </a:p>
          <a:p>
            <a:r>
              <a:rPr lang="en-US" sz="1700" dirty="0"/>
              <a:t>People say I’m organized and good at problem solving, but I’m not fission </a:t>
            </a:r>
            <a:r>
              <a:rPr lang="en-US" sz="1700"/>
              <a:t>for compliments!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442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1199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Nuclear Energy Career Roundup</vt:lpstr>
      <vt:lpstr>Welder </vt:lpstr>
      <vt:lpstr>Mechanical Engineer</vt:lpstr>
      <vt:lpstr>Commercial (Nuclear) Diver </vt:lpstr>
      <vt:lpstr>Safety Coordinator and Inspector </vt:lpstr>
      <vt:lpstr>Electrician</vt:lpstr>
      <vt:lpstr>Nuclear Equipment Operator</vt:lpstr>
      <vt:lpstr>Pipefitter</vt:lpstr>
      <vt:lpstr>Nuclear Engineer</vt:lpstr>
      <vt:lpstr>Health Physicist </vt:lpstr>
      <vt:lpstr>Reactor Operator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Energy Career Roundup</dc:title>
  <dc:creator>Caryn Turrel</dc:creator>
  <cp:lastModifiedBy>Emily Hawbaker</cp:lastModifiedBy>
  <cp:revision>8</cp:revision>
  <dcterms:created xsi:type="dcterms:W3CDTF">2022-04-27T21:10:35Z</dcterms:created>
  <dcterms:modified xsi:type="dcterms:W3CDTF">2026-05-22T00:55:37Z</dcterms:modified>
</cp:coreProperties>
</file>