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3" r:id="rId2"/>
    <p:sldId id="286" r:id="rId3"/>
    <p:sldId id="284" r:id="rId4"/>
    <p:sldId id="283" r:id="rId5"/>
    <p:sldId id="275" r:id="rId6"/>
    <p:sldId id="278" r:id="rId7"/>
    <p:sldId id="281" r:id="rId8"/>
    <p:sldId id="274" r:id="rId9"/>
    <p:sldId id="279" r:id="rId10"/>
    <p:sldId id="280" r:id="rId11"/>
    <p:sldId id="277" r:id="rId12"/>
  </p:sldIdLst>
  <p:sldSz cx="12192000" cy="6858000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95" d="100"/>
          <a:sy n="95" d="100"/>
        </p:scale>
        <p:origin x="1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gi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1" t="9576" r="16277" b="22914"/>
          <a:stretch/>
        </p:blipFill>
        <p:spPr>
          <a:xfrm>
            <a:off x="9807581" y="4896739"/>
            <a:ext cx="2831759" cy="216182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 rot="18724487">
            <a:off x="8453064" y="5265366"/>
            <a:ext cx="4599706" cy="106601"/>
          </a:xfrm>
          <a:custGeom>
            <a:avLst/>
            <a:gdLst>
              <a:gd name="connsiteX0" fmla="*/ 0 w 4540003"/>
              <a:gd name="connsiteY0" fmla="*/ 0 h 106601"/>
              <a:gd name="connsiteX1" fmla="*/ 4540003 w 4540003"/>
              <a:gd name="connsiteY1" fmla="*/ 0 h 106601"/>
              <a:gd name="connsiteX2" fmla="*/ 4540003 w 4540003"/>
              <a:gd name="connsiteY2" fmla="*/ 106601 h 106601"/>
              <a:gd name="connsiteX3" fmla="*/ 0 w 4540003"/>
              <a:gd name="connsiteY3" fmla="*/ 106601 h 106601"/>
              <a:gd name="connsiteX4" fmla="*/ 0 w 4540003"/>
              <a:gd name="connsiteY4" fmla="*/ 0 h 106601"/>
              <a:gd name="connsiteX0" fmla="*/ 0 w 4599706"/>
              <a:gd name="connsiteY0" fmla="*/ 0 h 106601"/>
              <a:gd name="connsiteX1" fmla="*/ 4540003 w 4599706"/>
              <a:gd name="connsiteY1" fmla="*/ 0 h 106601"/>
              <a:gd name="connsiteX2" fmla="*/ 4599706 w 4599706"/>
              <a:gd name="connsiteY2" fmla="*/ 90033 h 106601"/>
              <a:gd name="connsiteX3" fmla="*/ 0 w 4599706"/>
              <a:gd name="connsiteY3" fmla="*/ 106601 h 106601"/>
              <a:gd name="connsiteX4" fmla="*/ 0 w 4599706"/>
              <a:gd name="connsiteY4" fmla="*/ 0 h 106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99706" h="106601">
                <a:moveTo>
                  <a:pt x="0" y="0"/>
                </a:moveTo>
                <a:lnTo>
                  <a:pt x="4540003" y="0"/>
                </a:lnTo>
                <a:lnTo>
                  <a:pt x="4599706" y="90033"/>
                </a:lnTo>
                <a:lnTo>
                  <a:pt x="0" y="10660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5340825"/>
            <a:ext cx="10672764" cy="1517174"/>
          </a:xfrm>
          <a:custGeom>
            <a:avLst/>
            <a:gdLst>
              <a:gd name="connsiteX0" fmla="*/ 0 w 12192000"/>
              <a:gd name="connsiteY0" fmla="*/ 0 h 1517174"/>
              <a:gd name="connsiteX1" fmla="*/ 12192000 w 12192000"/>
              <a:gd name="connsiteY1" fmla="*/ 0 h 1517174"/>
              <a:gd name="connsiteX2" fmla="*/ 12192000 w 12192000"/>
              <a:gd name="connsiteY2" fmla="*/ 1517174 h 1517174"/>
              <a:gd name="connsiteX3" fmla="*/ 0 w 12192000"/>
              <a:gd name="connsiteY3" fmla="*/ 1517174 h 1517174"/>
              <a:gd name="connsiteX4" fmla="*/ 0 w 12192000"/>
              <a:gd name="connsiteY4" fmla="*/ 0 h 1517174"/>
              <a:gd name="connsiteX0" fmla="*/ 0 w 12192000"/>
              <a:gd name="connsiteY0" fmla="*/ 0 h 1517174"/>
              <a:gd name="connsiteX1" fmla="*/ 10906125 w 12192000"/>
              <a:gd name="connsiteY1" fmla="*/ 0 h 1517174"/>
              <a:gd name="connsiteX2" fmla="*/ 12192000 w 12192000"/>
              <a:gd name="connsiteY2" fmla="*/ 1517174 h 1517174"/>
              <a:gd name="connsiteX3" fmla="*/ 0 w 12192000"/>
              <a:gd name="connsiteY3" fmla="*/ 1517174 h 1517174"/>
              <a:gd name="connsiteX4" fmla="*/ 0 w 12192000"/>
              <a:gd name="connsiteY4" fmla="*/ 0 h 1517174"/>
              <a:gd name="connsiteX0" fmla="*/ 0 w 10906125"/>
              <a:gd name="connsiteY0" fmla="*/ 0 h 1517174"/>
              <a:gd name="connsiteX1" fmla="*/ 10906125 w 10906125"/>
              <a:gd name="connsiteY1" fmla="*/ 0 h 1517174"/>
              <a:gd name="connsiteX2" fmla="*/ 9563100 w 10906125"/>
              <a:gd name="connsiteY2" fmla="*/ 1517174 h 1517174"/>
              <a:gd name="connsiteX3" fmla="*/ 0 w 10906125"/>
              <a:gd name="connsiteY3" fmla="*/ 1517174 h 1517174"/>
              <a:gd name="connsiteX4" fmla="*/ 0 w 10906125"/>
              <a:gd name="connsiteY4" fmla="*/ 0 h 1517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06125" h="1517174">
                <a:moveTo>
                  <a:pt x="0" y="0"/>
                </a:moveTo>
                <a:lnTo>
                  <a:pt x="10906125" y="0"/>
                </a:lnTo>
                <a:lnTo>
                  <a:pt x="9563100" y="1517174"/>
                </a:lnTo>
                <a:lnTo>
                  <a:pt x="0" y="151717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F0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389458" y="5635277"/>
            <a:ext cx="9389547" cy="541867"/>
          </a:xfrm>
        </p:spPr>
        <p:txBody>
          <a:bodyPr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Text Placeholder 2"/>
          <p:cNvSpPr>
            <a:spLocks noGrp="1"/>
          </p:cNvSpPr>
          <p:nvPr>
            <p:ph type="body" idx="1"/>
          </p:nvPr>
        </p:nvSpPr>
        <p:spPr>
          <a:xfrm>
            <a:off x="389459" y="6194076"/>
            <a:ext cx="8968854" cy="462846"/>
          </a:xfrm>
        </p:spPr>
        <p:txBody>
          <a:bodyPr anchor="b"/>
          <a:lstStyle>
            <a:lvl1pPr marL="0" indent="0">
              <a:buNone/>
              <a:defRPr sz="2400" b="1" i="1">
                <a:solidFill>
                  <a:srgbClr val="00B0F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-22574" y="-32945"/>
            <a:ext cx="12243879" cy="5374001"/>
          </a:xfrm>
          <a:custGeom>
            <a:avLst/>
            <a:gdLst>
              <a:gd name="connsiteX0" fmla="*/ 0 w 8658584"/>
              <a:gd name="connsiteY0" fmla="*/ 0 h 6694311"/>
              <a:gd name="connsiteX1" fmla="*/ 7542843 w 8658584"/>
              <a:gd name="connsiteY1" fmla="*/ 0 h 6694311"/>
              <a:gd name="connsiteX2" fmla="*/ 8658584 w 8658584"/>
              <a:gd name="connsiteY2" fmla="*/ 1115741 h 6694311"/>
              <a:gd name="connsiteX3" fmla="*/ 8658584 w 8658584"/>
              <a:gd name="connsiteY3" fmla="*/ 6694311 h 6694311"/>
              <a:gd name="connsiteX4" fmla="*/ 0 w 8658584"/>
              <a:gd name="connsiteY4" fmla="*/ 6694311 h 6694311"/>
              <a:gd name="connsiteX5" fmla="*/ 0 w 8658584"/>
              <a:gd name="connsiteY5" fmla="*/ 0 h 6694311"/>
              <a:gd name="connsiteX0" fmla="*/ 0 w 8658584"/>
              <a:gd name="connsiteY0" fmla="*/ 0 h 6694311"/>
              <a:gd name="connsiteX1" fmla="*/ 6143021 w 8658584"/>
              <a:gd name="connsiteY1" fmla="*/ 0 h 6694311"/>
              <a:gd name="connsiteX2" fmla="*/ 8658584 w 8658584"/>
              <a:gd name="connsiteY2" fmla="*/ 1115741 h 6694311"/>
              <a:gd name="connsiteX3" fmla="*/ 8658584 w 8658584"/>
              <a:gd name="connsiteY3" fmla="*/ 6694311 h 6694311"/>
              <a:gd name="connsiteX4" fmla="*/ 0 w 8658584"/>
              <a:gd name="connsiteY4" fmla="*/ 6694311 h 6694311"/>
              <a:gd name="connsiteX5" fmla="*/ 0 w 8658584"/>
              <a:gd name="connsiteY5" fmla="*/ 0 h 6694311"/>
              <a:gd name="connsiteX0" fmla="*/ 0 w 8658584"/>
              <a:gd name="connsiteY0" fmla="*/ 0 h 6694311"/>
              <a:gd name="connsiteX1" fmla="*/ 6143021 w 8658584"/>
              <a:gd name="connsiteY1" fmla="*/ 0 h 6694311"/>
              <a:gd name="connsiteX2" fmla="*/ 8658584 w 8658584"/>
              <a:gd name="connsiteY2" fmla="*/ 2560719 h 6694311"/>
              <a:gd name="connsiteX3" fmla="*/ 8658584 w 8658584"/>
              <a:gd name="connsiteY3" fmla="*/ 6694311 h 6694311"/>
              <a:gd name="connsiteX4" fmla="*/ 0 w 8658584"/>
              <a:gd name="connsiteY4" fmla="*/ 6694311 h 6694311"/>
              <a:gd name="connsiteX5" fmla="*/ 0 w 8658584"/>
              <a:gd name="connsiteY5" fmla="*/ 0 h 6694311"/>
              <a:gd name="connsiteX0" fmla="*/ 0 w 8658584"/>
              <a:gd name="connsiteY0" fmla="*/ 0 h 6694311"/>
              <a:gd name="connsiteX1" fmla="*/ 5691465 w 8658584"/>
              <a:gd name="connsiteY1" fmla="*/ 0 h 6694311"/>
              <a:gd name="connsiteX2" fmla="*/ 8658584 w 8658584"/>
              <a:gd name="connsiteY2" fmla="*/ 2560719 h 6694311"/>
              <a:gd name="connsiteX3" fmla="*/ 8658584 w 8658584"/>
              <a:gd name="connsiteY3" fmla="*/ 6694311 h 6694311"/>
              <a:gd name="connsiteX4" fmla="*/ 0 w 8658584"/>
              <a:gd name="connsiteY4" fmla="*/ 6694311 h 6694311"/>
              <a:gd name="connsiteX5" fmla="*/ 0 w 8658584"/>
              <a:gd name="connsiteY5" fmla="*/ 0 h 6694311"/>
              <a:gd name="connsiteX0" fmla="*/ 0 w 8658584"/>
              <a:gd name="connsiteY0" fmla="*/ 0 h 6694311"/>
              <a:gd name="connsiteX1" fmla="*/ 5691465 w 8658584"/>
              <a:gd name="connsiteY1" fmla="*/ 0 h 6694311"/>
              <a:gd name="connsiteX2" fmla="*/ 8658584 w 8658584"/>
              <a:gd name="connsiteY2" fmla="*/ 3080008 h 6694311"/>
              <a:gd name="connsiteX3" fmla="*/ 8658584 w 8658584"/>
              <a:gd name="connsiteY3" fmla="*/ 6694311 h 6694311"/>
              <a:gd name="connsiteX4" fmla="*/ 0 w 8658584"/>
              <a:gd name="connsiteY4" fmla="*/ 6694311 h 6694311"/>
              <a:gd name="connsiteX5" fmla="*/ 0 w 8658584"/>
              <a:gd name="connsiteY5" fmla="*/ 0 h 6694311"/>
              <a:gd name="connsiteX0" fmla="*/ 0 w 8658584"/>
              <a:gd name="connsiteY0" fmla="*/ 0 h 6694311"/>
              <a:gd name="connsiteX1" fmla="*/ 5691465 w 8658584"/>
              <a:gd name="connsiteY1" fmla="*/ 0 h 6694311"/>
              <a:gd name="connsiteX2" fmla="*/ 8636006 w 8658584"/>
              <a:gd name="connsiteY2" fmla="*/ 2763920 h 6694311"/>
              <a:gd name="connsiteX3" fmla="*/ 8658584 w 8658584"/>
              <a:gd name="connsiteY3" fmla="*/ 6694311 h 6694311"/>
              <a:gd name="connsiteX4" fmla="*/ 0 w 8658584"/>
              <a:gd name="connsiteY4" fmla="*/ 6694311 h 6694311"/>
              <a:gd name="connsiteX5" fmla="*/ 0 w 8658584"/>
              <a:gd name="connsiteY5" fmla="*/ 0 h 6694311"/>
              <a:gd name="connsiteX0" fmla="*/ 0 w 8658584"/>
              <a:gd name="connsiteY0" fmla="*/ 22578 h 6716889"/>
              <a:gd name="connsiteX1" fmla="*/ 5510843 w 8658584"/>
              <a:gd name="connsiteY1" fmla="*/ 0 h 6716889"/>
              <a:gd name="connsiteX2" fmla="*/ 8636006 w 8658584"/>
              <a:gd name="connsiteY2" fmla="*/ 2786498 h 6716889"/>
              <a:gd name="connsiteX3" fmla="*/ 8658584 w 8658584"/>
              <a:gd name="connsiteY3" fmla="*/ 6716889 h 6716889"/>
              <a:gd name="connsiteX4" fmla="*/ 0 w 8658584"/>
              <a:gd name="connsiteY4" fmla="*/ 6716889 h 6716889"/>
              <a:gd name="connsiteX5" fmla="*/ 0 w 8658584"/>
              <a:gd name="connsiteY5" fmla="*/ 22578 h 6716889"/>
              <a:gd name="connsiteX0" fmla="*/ 0 w 8658584"/>
              <a:gd name="connsiteY0" fmla="*/ 22578 h 6716889"/>
              <a:gd name="connsiteX1" fmla="*/ 5510843 w 8658584"/>
              <a:gd name="connsiteY1" fmla="*/ 0 h 6716889"/>
              <a:gd name="connsiteX2" fmla="*/ 8636006 w 8658584"/>
              <a:gd name="connsiteY2" fmla="*/ 2876809 h 6716889"/>
              <a:gd name="connsiteX3" fmla="*/ 8658584 w 8658584"/>
              <a:gd name="connsiteY3" fmla="*/ 6716889 h 6716889"/>
              <a:gd name="connsiteX4" fmla="*/ 0 w 8658584"/>
              <a:gd name="connsiteY4" fmla="*/ 6716889 h 6716889"/>
              <a:gd name="connsiteX5" fmla="*/ 0 w 8658584"/>
              <a:gd name="connsiteY5" fmla="*/ 22578 h 6716889"/>
              <a:gd name="connsiteX0" fmla="*/ 0 w 8658584"/>
              <a:gd name="connsiteY0" fmla="*/ 1 h 6694312"/>
              <a:gd name="connsiteX1" fmla="*/ 6280495 w 8658584"/>
              <a:gd name="connsiteY1" fmla="*/ 6819 h 6694312"/>
              <a:gd name="connsiteX2" fmla="*/ 8636006 w 8658584"/>
              <a:gd name="connsiteY2" fmla="*/ 2854232 h 6694312"/>
              <a:gd name="connsiteX3" fmla="*/ 8658584 w 8658584"/>
              <a:gd name="connsiteY3" fmla="*/ 6694312 h 6694312"/>
              <a:gd name="connsiteX4" fmla="*/ 0 w 8658584"/>
              <a:gd name="connsiteY4" fmla="*/ 6694312 h 6694312"/>
              <a:gd name="connsiteX5" fmla="*/ 0 w 8658584"/>
              <a:gd name="connsiteY5" fmla="*/ 1 h 6694312"/>
              <a:gd name="connsiteX0" fmla="*/ 0 w 8684109"/>
              <a:gd name="connsiteY0" fmla="*/ 0 h 6694311"/>
              <a:gd name="connsiteX1" fmla="*/ 6280495 w 8684109"/>
              <a:gd name="connsiteY1" fmla="*/ 6818 h 6694311"/>
              <a:gd name="connsiteX2" fmla="*/ 8684109 w 8684109"/>
              <a:gd name="connsiteY2" fmla="*/ 3265770 h 6694311"/>
              <a:gd name="connsiteX3" fmla="*/ 8658584 w 8684109"/>
              <a:gd name="connsiteY3" fmla="*/ 6694311 h 6694311"/>
              <a:gd name="connsiteX4" fmla="*/ 0 w 8684109"/>
              <a:gd name="connsiteY4" fmla="*/ 6694311 h 6694311"/>
              <a:gd name="connsiteX5" fmla="*/ 0 w 8684109"/>
              <a:gd name="connsiteY5" fmla="*/ 0 h 6694311"/>
              <a:gd name="connsiteX0" fmla="*/ 0 w 8684109"/>
              <a:gd name="connsiteY0" fmla="*/ 0 h 6694311"/>
              <a:gd name="connsiteX1" fmla="*/ 6280495 w 8684109"/>
              <a:gd name="connsiteY1" fmla="*/ 6818 h 6694311"/>
              <a:gd name="connsiteX2" fmla="*/ 8684109 w 8684109"/>
              <a:gd name="connsiteY2" fmla="*/ 3265771 h 6694311"/>
              <a:gd name="connsiteX3" fmla="*/ 8658584 w 8684109"/>
              <a:gd name="connsiteY3" fmla="*/ 6694311 h 6694311"/>
              <a:gd name="connsiteX4" fmla="*/ 0 w 8684109"/>
              <a:gd name="connsiteY4" fmla="*/ 6694311 h 6694311"/>
              <a:gd name="connsiteX5" fmla="*/ 0 w 8684109"/>
              <a:gd name="connsiteY5" fmla="*/ 0 h 6694311"/>
              <a:gd name="connsiteX0" fmla="*/ 0 w 8684109"/>
              <a:gd name="connsiteY0" fmla="*/ 0 h 6694311"/>
              <a:gd name="connsiteX1" fmla="*/ 6280495 w 8684109"/>
              <a:gd name="connsiteY1" fmla="*/ 6818 h 6694311"/>
              <a:gd name="connsiteX2" fmla="*/ 8684109 w 8684109"/>
              <a:gd name="connsiteY2" fmla="*/ 3265771 h 6694311"/>
              <a:gd name="connsiteX3" fmla="*/ 8658584 w 8684109"/>
              <a:gd name="connsiteY3" fmla="*/ 6694311 h 6694311"/>
              <a:gd name="connsiteX4" fmla="*/ 0 w 8684109"/>
              <a:gd name="connsiteY4" fmla="*/ 6694311 h 6694311"/>
              <a:gd name="connsiteX5" fmla="*/ 0 w 8684109"/>
              <a:gd name="connsiteY5" fmla="*/ 0 h 6694311"/>
              <a:gd name="connsiteX0" fmla="*/ 0 w 8684109"/>
              <a:gd name="connsiteY0" fmla="*/ 0 h 6694311"/>
              <a:gd name="connsiteX1" fmla="*/ 6280495 w 8684109"/>
              <a:gd name="connsiteY1" fmla="*/ 6818 h 6694311"/>
              <a:gd name="connsiteX2" fmla="*/ 8684109 w 8684109"/>
              <a:gd name="connsiteY2" fmla="*/ 3265771 h 6694311"/>
              <a:gd name="connsiteX3" fmla="*/ 8674619 w 8684109"/>
              <a:gd name="connsiteY3" fmla="*/ 6694311 h 6694311"/>
              <a:gd name="connsiteX4" fmla="*/ 0 w 8684109"/>
              <a:gd name="connsiteY4" fmla="*/ 6694311 h 6694311"/>
              <a:gd name="connsiteX5" fmla="*/ 0 w 8684109"/>
              <a:gd name="connsiteY5" fmla="*/ 0 h 6694311"/>
              <a:gd name="connsiteX0" fmla="*/ 0 w 8684109"/>
              <a:gd name="connsiteY0" fmla="*/ 0 h 6840557"/>
              <a:gd name="connsiteX1" fmla="*/ 6280495 w 8684109"/>
              <a:gd name="connsiteY1" fmla="*/ 6818 h 6840557"/>
              <a:gd name="connsiteX2" fmla="*/ 8684109 w 8684109"/>
              <a:gd name="connsiteY2" fmla="*/ 3265771 h 6840557"/>
              <a:gd name="connsiteX3" fmla="*/ 8674619 w 8684109"/>
              <a:gd name="connsiteY3" fmla="*/ 6840557 h 6840557"/>
              <a:gd name="connsiteX4" fmla="*/ 0 w 8684109"/>
              <a:gd name="connsiteY4" fmla="*/ 6694311 h 6840557"/>
              <a:gd name="connsiteX5" fmla="*/ 0 w 8684109"/>
              <a:gd name="connsiteY5" fmla="*/ 0 h 6840557"/>
              <a:gd name="connsiteX0" fmla="*/ 0 w 8684109"/>
              <a:gd name="connsiteY0" fmla="*/ 0 h 6840558"/>
              <a:gd name="connsiteX1" fmla="*/ 6280495 w 8684109"/>
              <a:gd name="connsiteY1" fmla="*/ 6818 h 6840558"/>
              <a:gd name="connsiteX2" fmla="*/ 8684109 w 8684109"/>
              <a:gd name="connsiteY2" fmla="*/ 3265771 h 6840558"/>
              <a:gd name="connsiteX3" fmla="*/ 8674619 w 8684109"/>
              <a:gd name="connsiteY3" fmla="*/ 6840557 h 6840558"/>
              <a:gd name="connsiteX4" fmla="*/ 20294 w 8684109"/>
              <a:gd name="connsiteY4" fmla="*/ 6840558 h 6840558"/>
              <a:gd name="connsiteX5" fmla="*/ 0 w 8684109"/>
              <a:gd name="connsiteY5" fmla="*/ 0 h 6840558"/>
              <a:gd name="connsiteX0" fmla="*/ 0 w 8695428"/>
              <a:gd name="connsiteY0" fmla="*/ 29743 h 6870301"/>
              <a:gd name="connsiteX1" fmla="*/ 8695428 w 8695428"/>
              <a:gd name="connsiteY1" fmla="*/ 0 h 6870301"/>
              <a:gd name="connsiteX2" fmla="*/ 8684109 w 8695428"/>
              <a:gd name="connsiteY2" fmla="*/ 3295514 h 6870301"/>
              <a:gd name="connsiteX3" fmla="*/ 8674619 w 8695428"/>
              <a:gd name="connsiteY3" fmla="*/ 6870300 h 6870301"/>
              <a:gd name="connsiteX4" fmla="*/ 20294 w 8695428"/>
              <a:gd name="connsiteY4" fmla="*/ 6870301 h 6870301"/>
              <a:gd name="connsiteX5" fmla="*/ 0 w 8695428"/>
              <a:gd name="connsiteY5" fmla="*/ 29743 h 6870301"/>
              <a:gd name="connsiteX0" fmla="*/ 0 w 8695428"/>
              <a:gd name="connsiteY0" fmla="*/ 29743 h 6870301"/>
              <a:gd name="connsiteX1" fmla="*/ 8695428 w 8695428"/>
              <a:gd name="connsiteY1" fmla="*/ 0 h 6870301"/>
              <a:gd name="connsiteX2" fmla="*/ 8684109 w 8695428"/>
              <a:gd name="connsiteY2" fmla="*/ 3295514 h 6870301"/>
              <a:gd name="connsiteX3" fmla="*/ 7944051 w 8695428"/>
              <a:gd name="connsiteY3" fmla="*/ 6870300 h 6870301"/>
              <a:gd name="connsiteX4" fmla="*/ 20294 w 8695428"/>
              <a:gd name="connsiteY4" fmla="*/ 6870301 h 6870301"/>
              <a:gd name="connsiteX5" fmla="*/ 0 w 8695428"/>
              <a:gd name="connsiteY5" fmla="*/ 29743 h 6870301"/>
              <a:gd name="connsiteX0" fmla="*/ 0 w 8695428"/>
              <a:gd name="connsiteY0" fmla="*/ 29743 h 6870301"/>
              <a:gd name="connsiteX1" fmla="*/ 8695428 w 8695428"/>
              <a:gd name="connsiteY1" fmla="*/ 0 h 6870301"/>
              <a:gd name="connsiteX2" fmla="*/ 8684109 w 8695428"/>
              <a:gd name="connsiteY2" fmla="*/ 3295514 h 6870301"/>
              <a:gd name="connsiteX3" fmla="*/ 7781702 w 8695428"/>
              <a:gd name="connsiteY3" fmla="*/ 6870300 h 6870301"/>
              <a:gd name="connsiteX4" fmla="*/ 20294 w 8695428"/>
              <a:gd name="connsiteY4" fmla="*/ 6870301 h 6870301"/>
              <a:gd name="connsiteX5" fmla="*/ 0 w 8695428"/>
              <a:gd name="connsiteY5" fmla="*/ 29743 h 6870301"/>
              <a:gd name="connsiteX0" fmla="*/ 0 w 8695428"/>
              <a:gd name="connsiteY0" fmla="*/ 29743 h 6870301"/>
              <a:gd name="connsiteX1" fmla="*/ 8695428 w 8695428"/>
              <a:gd name="connsiteY1" fmla="*/ 0 h 6870301"/>
              <a:gd name="connsiteX2" fmla="*/ 8684109 w 8695428"/>
              <a:gd name="connsiteY2" fmla="*/ 3295514 h 6870301"/>
              <a:gd name="connsiteX3" fmla="*/ 7781702 w 8695428"/>
              <a:gd name="connsiteY3" fmla="*/ 6870300 h 6870301"/>
              <a:gd name="connsiteX4" fmla="*/ 20294 w 8695428"/>
              <a:gd name="connsiteY4" fmla="*/ 6870301 h 6870301"/>
              <a:gd name="connsiteX5" fmla="*/ 0 w 8695428"/>
              <a:gd name="connsiteY5" fmla="*/ 29743 h 6870301"/>
              <a:gd name="connsiteX0" fmla="*/ 0 w 8695428"/>
              <a:gd name="connsiteY0" fmla="*/ 29743 h 6870301"/>
              <a:gd name="connsiteX1" fmla="*/ 8695428 w 8695428"/>
              <a:gd name="connsiteY1" fmla="*/ 0 h 6870301"/>
              <a:gd name="connsiteX2" fmla="*/ 8694255 w 8695428"/>
              <a:gd name="connsiteY2" fmla="*/ 5525771 h 6870301"/>
              <a:gd name="connsiteX3" fmla="*/ 7781702 w 8695428"/>
              <a:gd name="connsiteY3" fmla="*/ 6870300 h 6870301"/>
              <a:gd name="connsiteX4" fmla="*/ 20294 w 8695428"/>
              <a:gd name="connsiteY4" fmla="*/ 6870301 h 6870301"/>
              <a:gd name="connsiteX5" fmla="*/ 0 w 8695428"/>
              <a:gd name="connsiteY5" fmla="*/ 29743 h 6870301"/>
              <a:gd name="connsiteX0" fmla="*/ 0 w 8695428"/>
              <a:gd name="connsiteY0" fmla="*/ 29743 h 6870301"/>
              <a:gd name="connsiteX1" fmla="*/ 8695428 w 8695428"/>
              <a:gd name="connsiteY1" fmla="*/ 0 h 6870301"/>
              <a:gd name="connsiteX2" fmla="*/ 8694255 w 8695428"/>
              <a:gd name="connsiteY2" fmla="*/ 5525771 h 6870301"/>
              <a:gd name="connsiteX3" fmla="*/ 7781702 w 8695428"/>
              <a:gd name="connsiteY3" fmla="*/ 6870300 h 6870301"/>
              <a:gd name="connsiteX4" fmla="*/ 20294 w 8695428"/>
              <a:gd name="connsiteY4" fmla="*/ 6870301 h 6870301"/>
              <a:gd name="connsiteX5" fmla="*/ 0 w 8695428"/>
              <a:gd name="connsiteY5" fmla="*/ 29743 h 6870301"/>
              <a:gd name="connsiteX0" fmla="*/ 0 w 8695428"/>
              <a:gd name="connsiteY0" fmla="*/ 29743 h 6870301"/>
              <a:gd name="connsiteX1" fmla="*/ 8695428 w 8695428"/>
              <a:gd name="connsiteY1" fmla="*/ 0 h 6870301"/>
              <a:gd name="connsiteX2" fmla="*/ 8694255 w 8695428"/>
              <a:gd name="connsiteY2" fmla="*/ 5525771 h 6870301"/>
              <a:gd name="connsiteX3" fmla="*/ 7720822 w 8695428"/>
              <a:gd name="connsiteY3" fmla="*/ 6870300 h 6870301"/>
              <a:gd name="connsiteX4" fmla="*/ 20294 w 8695428"/>
              <a:gd name="connsiteY4" fmla="*/ 6870301 h 6870301"/>
              <a:gd name="connsiteX5" fmla="*/ 0 w 8695428"/>
              <a:gd name="connsiteY5" fmla="*/ 29743 h 6870301"/>
              <a:gd name="connsiteX0" fmla="*/ 0 w 8695428"/>
              <a:gd name="connsiteY0" fmla="*/ 29743 h 6870301"/>
              <a:gd name="connsiteX1" fmla="*/ 8695428 w 8695428"/>
              <a:gd name="connsiteY1" fmla="*/ 0 h 6870301"/>
              <a:gd name="connsiteX2" fmla="*/ 8694255 w 8695428"/>
              <a:gd name="connsiteY2" fmla="*/ 5525771 h 6870301"/>
              <a:gd name="connsiteX3" fmla="*/ 7720822 w 8695428"/>
              <a:gd name="connsiteY3" fmla="*/ 6870300 h 6870301"/>
              <a:gd name="connsiteX4" fmla="*/ 20294 w 8695428"/>
              <a:gd name="connsiteY4" fmla="*/ 6870301 h 6870301"/>
              <a:gd name="connsiteX5" fmla="*/ 0 w 8695428"/>
              <a:gd name="connsiteY5" fmla="*/ 29743 h 6870301"/>
              <a:gd name="connsiteX0" fmla="*/ 0 w 8695428"/>
              <a:gd name="connsiteY0" fmla="*/ 29743 h 6870301"/>
              <a:gd name="connsiteX1" fmla="*/ 8695428 w 8695428"/>
              <a:gd name="connsiteY1" fmla="*/ 0 h 6870301"/>
              <a:gd name="connsiteX2" fmla="*/ 8694255 w 8695428"/>
              <a:gd name="connsiteY2" fmla="*/ 5525771 h 6870301"/>
              <a:gd name="connsiteX3" fmla="*/ 7558473 w 8695428"/>
              <a:gd name="connsiteY3" fmla="*/ 6870300 h 6870301"/>
              <a:gd name="connsiteX4" fmla="*/ 20294 w 8695428"/>
              <a:gd name="connsiteY4" fmla="*/ 6870301 h 6870301"/>
              <a:gd name="connsiteX5" fmla="*/ 0 w 8695428"/>
              <a:gd name="connsiteY5" fmla="*/ 29743 h 6870301"/>
              <a:gd name="connsiteX0" fmla="*/ 0 w 8695428"/>
              <a:gd name="connsiteY0" fmla="*/ 29743 h 6870301"/>
              <a:gd name="connsiteX1" fmla="*/ 8695428 w 8695428"/>
              <a:gd name="connsiteY1" fmla="*/ 0 h 6870301"/>
              <a:gd name="connsiteX2" fmla="*/ 8694255 w 8695428"/>
              <a:gd name="connsiteY2" fmla="*/ 5013909 h 6870301"/>
              <a:gd name="connsiteX3" fmla="*/ 7558473 w 8695428"/>
              <a:gd name="connsiteY3" fmla="*/ 6870300 h 6870301"/>
              <a:gd name="connsiteX4" fmla="*/ 20294 w 8695428"/>
              <a:gd name="connsiteY4" fmla="*/ 6870301 h 6870301"/>
              <a:gd name="connsiteX5" fmla="*/ 0 w 8695428"/>
              <a:gd name="connsiteY5" fmla="*/ 29743 h 6870301"/>
              <a:gd name="connsiteX0" fmla="*/ 0 w 8695428"/>
              <a:gd name="connsiteY0" fmla="*/ 29743 h 6870301"/>
              <a:gd name="connsiteX1" fmla="*/ 8695428 w 8695428"/>
              <a:gd name="connsiteY1" fmla="*/ 0 h 6870301"/>
              <a:gd name="connsiteX2" fmla="*/ 8694255 w 8695428"/>
              <a:gd name="connsiteY2" fmla="*/ 5013909 h 6870301"/>
              <a:gd name="connsiteX3" fmla="*/ 7558473 w 8695428"/>
              <a:gd name="connsiteY3" fmla="*/ 6870300 h 6870301"/>
              <a:gd name="connsiteX4" fmla="*/ 20294 w 8695428"/>
              <a:gd name="connsiteY4" fmla="*/ 6870301 h 6870301"/>
              <a:gd name="connsiteX5" fmla="*/ 0 w 8695428"/>
              <a:gd name="connsiteY5" fmla="*/ 29743 h 6870301"/>
              <a:gd name="connsiteX0" fmla="*/ 0 w 8695428"/>
              <a:gd name="connsiteY0" fmla="*/ 29743 h 6870301"/>
              <a:gd name="connsiteX1" fmla="*/ 8695428 w 8695428"/>
              <a:gd name="connsiteY1" fmla="*/ 0 h 6870301"/>
              <a:gd name="connsiteX2" fmla="*/ 8694255 w 8695428"/>
              <a:gd name="connsiteY2" fmla="*/ 5013909 h 6870301"/>
              <a:gd name="connsiteX3" fmla="*/ 7558473 w 8695428"/>
              <a:gd name="connsiteY3" fmla="*/ 6870300 h 6870301"/>
              <a:gd name="connsiteX4" fmla="*/ 20294 w 8695428"/>
              <a:gd name="connsiteY4" fmla="*/ 6870301 h 6870301"/>
              <a:gd name="connsiteX5" fmla="*/ 0 w 8695428"/>
              <a:gd name="connsiteY5" fmla="*/ 29743 h 6870301"/>
              <a:gd name="connsiteX0" fmla="*/ 0 w 8695428"/>
              <a:gd name="connsiteY0" fmla="*/ 29743 h 6870301"/>
              <a:gd name="connsiteX1" fmla="*/ 8695428 w 8695428"/>
              <a:gd name="connsiteY1" fmla="*/ 0 h 6870301"/>
              <a:gd name="connsiteX2" fmla="*/ 8694255 w 8695428"/>
              <a:gd name="connsiteY2" fmla="*/ 5013909 h 6870301"/>
              <a:gd name="connsiteX3" fmla="*/ 7588677 w 8695428"/>
              <a:gd name="connsiteY3" fmla="*/ 6870300 h 6870301"/>
              <a:gd name="connsiteX4" fmla="*/ 20294 w 8695428"/>
              <a:gd name="connsiteY4" fmla="*/ 6870301 h 6870301"/>
              <a:gd name="connsiteX5" fmla="*/ 0 w 8695428"/>
              <a:gd name="connsiteY5" fmla="*/ 29743 h 6870301"/>
              <a:gd name="connsiteX0" fmla="*/ 0 w 8695428"/>
              <a:gd name="connsiteY0" fmla="*/ 29743 h 6870301"/>
              <a:gd name="connsiteX1" fmla="*/ 8695428 w 8695428"/>
              <a:gd name="connsiteY1" fmla="*/ 0 h 6870301"/>
              <a:gd name="connsiteX2" fmla="*/ 8694255 w 8695428"/>
              <a:gd name="connsiteY2" fmla="*/ 4741823 h 6870301"/>
              <a:gd name="connsiteX3" fmla="*/ 7588677 w 8695428"/>
              <a:gd name="connsiteY3" fmla="*/ 6870300 h 6870301"/>
              <a:gd name="connsiteX4" fmla="*/ 20294 w 8695428"/>
              <a:gd name="connsiteY4" fmla="*/ 6870301 h 6870301"/>
              <a:gd name="connsiteX5" fmla="*/ 0 w 8695428"/>
              <a:gd name="connsiteY5" fmla="*/ 29743 h 6870301"/>
              <a:gd name="connsiteX0" fmla="*/ 0 w 8695428"/>
              <a:gd name="connsiteY0" fmla="*/ 29743 h 6870301"/>
              <a:gd name="connsiteX1" fmla="*/ 8695428 w 8695428"/>
              <a:gd name="connsiteY1" fmla="*/ 0 h 6870301"/>
              <a:gd name="connsiteX2" fmla="*/ 8694255 w 8695428"/>
              <a:gd name="connsiteY2" fmla="*/ 4741823 h 6870301"/>
              <a:gd name="connsiteX3" fmla="*/ 7588677 w 8695428"/>
              <a:gd name="connsiteY3" fmla="*/ 6870300 h 6870301"/>
              <a:gd name="connsiteX4" fmla="*/ 20294 w 8695428"/>
              <a:gd name="connsiteY4" fmla="*/ 6870301 h 6870301"/>
              <a:gd name="connsiteX5" fmla="*/ 0 w 8695428"/>
              <a:gd name="connsiteY5" fmla="*/ 29743 h 6870301"/>
              <a:gd name="connsiteX0" fmla="*/ 0 w 8695428"/>
              <a:gd name="connsiteY0" fmla="*/ 0 h 6876011"/>
              <a:gd name="connsiteX1" fmla="*/ 8695428 w 8695428"/>
              <a:gd name="connsiteY1" fmla="*/ 5710 h 6876011"/>
              <a:gd name="connsiteX2" fmla="*/ 8694255 w 8695428"/>
              <a:gd name="connsiteY2" fmla="*/ 4747533 h 6876011"/>
              <a:gd name="connsiteX3" fmla="*/ 7588677 w 8695428"/>
              <a:gd name="connsiteY3" fmla="*/ 6876010 h 6876011"/>
              <a:gd name="connsiteX4" fmla="*/ 20294 w 8695428"/>
              <a:gd name="connsiteY4" fmla="*/ 6876011 h 6876011"/>
              <a:gd name="connsiteX5" fmla="*/ 0 w 8695428"/>
              <a:gd name="connsiteY5" fmla="*/ 0 h 6876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95428" h="6876011">
                <a:moveTo>
                  <a:pt x="0" y="0"/>
                </a:moveTo>
                <a:lnTo>
                  <a:pt x="8695428" y="5710"/>
                </a:lnTo>
                <a:lnTo>
                  <a:pt x="8694255" y="4747533"/>
                </a:lnTo>
                <a:cubicBezTo>
                  <a:pt x="8630212" y="4756972"/>
                  <a:pt x="8048681" y="6053717"/>
                  <a:pt x="7588677" y="6876010"/>
                </a:cubicBezTo>
                <a:lnTo>
                  <a:pt x="20294" y="6876011"/>
                </a:lnTo>
                <a:cubicBezTo>
                  <a:pt x="13529" y="4595825"/>
                  <a:pt x="6765" y="2280186"/>
                  <a:pt x="0" y="0"/>
                </a:cubicBezTo>
                <a:close/>
              </a:path>
            </a:pathLst>
          </a:custGeom>
          <a:solidFill>
            <a:schemeClr val="tx1">
              <a:alpha val="48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8429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721622" cy="775053"/>
          </a:xfrm>
        </p:spPr>
        <p:txBody>
          <a:bodyPr/>
          <a:lstStyle>
            <a:lvl1pPr algn="ctr">
              <a:defRPr>
                <a:solidFill>
                  <a:srgbClr val="00B0F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838200" y="1207908"/>
            <a:ext cx="5370689" cy="503484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6299201" y="1207909"/>
            <a:ext cx="5260622" cy="245003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1443034" y="6431138"/>
            <a:ext cx="2999146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Phillips 66 - 3/10/17 - ©The NEED Project  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57962"/>
            <a:ext cx="1428750" cy="14287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442180" y="6557961"/>
            <a:ext cx="7930442" cy="14287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6299200" y="3753373"/>
            <a:ext cx="5260622" cy="248938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5536582"/>
            <a:ext cx="4668308" cy="533577"/>
          </a:xfrm>
          <a:solidFill>
            <a:schemeClr val="bg1"/>
          </a:solidFill>
        </p:spPr>
        <p:txBody>
          <a:bodyPr>
            <a:normAutofit/>
          </a:bodyPr>
          <a:lstStyle>
            <a:lvl1pPr algn="r">
              <a:defRPr sz="1400" i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Add Subtitle or Photo Credit</a:t>
            </a:r>
          </a:p>
        </p:txBody>
      </p:sp>
    </p:spTree>
    <p:extLst>
      <p:ext uri="{BB962C8B-B14F-4D97-AF65-F5344CB8AC3E}">
        <p14:creationId xmlns:p14="http://schemas.microsoft.com/office/powerpoint/2010/main" val="3289360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5986206" y="5723548"/>
            <a:ext cx="6205794" cy="704963"/>
          </a:xfrm>
          <a:solidFill>
            <a:schemeClr val="bg1"/>
          </a:solidFill>
        </p:spPr>
        <p:txBody>
          <a:bodyPr anchor="ctr">
            <a:normAutofit/>
          </a:bodyPr>
          <a:lstStyle>
            <a:lvl1pPr>
              <a:defRPr sz="2400" b="1" i="1">
                <a:solidFill>
                  <a:srgbClr val="00B0F0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379051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29495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 flipV="1">
            <a:off x="0" y="0"/>
            <a:ext cx="221673" cy="68580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41000" cy="87665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838200" y="1368601"/>
            <a:ext cx="10541000" cy="4808362"/>
          </a:xfrm>
        </p:spPr>
        <p:txBody>
          <a:bodyPr/>
          <a:lstStyle>
            <a:lvl1pPr marL="457200" indent="-457200">
              <a:buClr>
                <a:srgbClr val="00B0F0"/>
              </a:buClr>
              <a:buFont typeface="Arial" panose="020B0604020202020204" pitchFamily="34" charset="0"/>
              <a:buChar char="•"/>
              <a:defRPr b="0">
                <a:solidFill>
                  <a:schemeClr val="tx1"/>
                </a:solidFill>
              </a:defRPr>
            </a:lvl1pPr>
            <a:lvl2pPr marL="6858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2pPr>
            <a:lvl3pPr marL="11430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3pPr>
            <a:lvl4pPr marL="16002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4pPr>
            <a:lvl5pPr marL="20574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1443034" y="6431138"/>
            <a:ext cx="2999146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Phillips 66 - 3/10/17 - ©The NEED Project  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57962"/>
            <a:ext cx="1428750" cy="14287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442180" y="6557961"/>
            <a:ext cx="7930442" cy="14287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4"/>
          <p:cNvSpPr/>
          <p:nvPr/>
        </p:nvSpPr>
        <p:spPr>
          <a:xfrm rot="19717887">
            <a:off x="-69073" y="563933"/>
            <a:ext cx="460290" cy="498763"/>
          </a:xfrm>
          <a:custGeom>
            <a:avLst/>
            <a:gdLst>
              <a:gd name="connsiteX0" fmla="*/ 0 w 602243"/>
              <a:gd name="connsiteY0" fmla="*/ 498763 h 498763"/>
              <a:gd name="connsiteX1" fmla="*/ 301122 w 602243"/>
              <a:gd name="connsiteY1" fmla="*/ 0 h 498763"/>
              <a:gd name="connsiteX2" fmla="*/ 602243 w 602243"/>
              <a:gd name="connsiteY2" fmla="*/ 498763 h 498763"/>
              <a:gd name="connsiteX3" fmla="*/ 0 w 602243"/>
              <a:gd name="connsiteY3" fmla="*/ 498763 h 498763"/>
              <a:gd name="connsiteX0" fmla="*/ 0 w 493184"/>
              <a:gd name="connsiteY0" fmla="*/ 498763 h 498763"/>
              <a:gd name="connsiteX1" fmla="*/ 301122 w 493184"/>
              <a:gd name="connsiteY1" fmla="*/ 0 h 498763"/>
              <a:gd name="connsiteX2" fmla="*/ 493184 w 493184"/>
              <a:gd name="connsiteY2" fmla="*/ 464727 h 498763"/>
              <a:gd name="connsiteX3" fmla="*/ 0 w 493184"/>
              <a:gd name="connsiteY3" fmla="*/ 498763 h 498763"/>
              <a:gd name="connsiteX0" fmla="*/ 0 w 460290"/>
              <a:gd name="connsiteY0" fmla="*/ 498763 h 498763"/>
              <a:gd name="connsiteX1" fmla="*/ 301122 w 460290"/>
              <a:gd name="connsiteY1" fmla="*/ 0 h 498763"/>
              <a:gd name="connsiteX2" fmla="*/ 460290 w 460290"/>
              <a:gd name="connsiteY2" fmla="*/ 412221 h 498763"/>
              <a:gd name="connsiteX3" fmla="*/ 0 w 460290"/>
              <a:gd name="connsiteY3" fmla="*/ 498763 h 498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0290" h="498763">
                <a:moveTo>
                  <a:pt x="0" y="498763"/>
                </a:moveTo>
                <a:lnTo>
                  <a:pt x="301122" y="0"/>
                </a:lnTo>
                <a:lnTo>
                  <a:pt x="460290" y="412221"/>
                </a:lnTo>
                <a:lnTo>
                  <a:pt x="0" y="498763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9272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 flipV="1">
            <a:off x="0" y="0"/>
            <a:ext cx="221673" cy="68580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41000" cy="87665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838200" y="4267200"/>
            <a:ext cx="10541000" cy="1966207"/>
          </a:xfrm>
        </p:spPr>
        <p:txBody>
          <a:bodyPr/>
          <a:lstStyle>
            <a:lvl1pPr marL="0" indent="0">
              <a:buClr>
                <a:srgbClr val="00B0F0"/>
              </a:buClr>
              <a:buFont typeface="Arial" panose="020B0604020202020204" pitchFamily="34" charset="0"/>
              <a:buNone/>
              <a:defRPr b="1">
                <a:solidFill>
                  <a:srgbClr val="00B0F0"/>
                </a:solidFill>
              </a:defRPr>
            </a:lvl1pPr>
            <a:lvl2pPr marL="6858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2pPr>
            <a:lvl3pPr marL="11430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3pPr>
            <a:lvl4pPr marL="16002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4pPr>
            <a:lvl5pPr marL="20574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1443034" y="6431138"/>
            <a:ext cx="2999146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Phillips 66 - 3/10/17 - ©The NEED Project  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57962"/>
            <a:ext cx="1428750" cy="14287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442180" y="6557961"/>
            <a:ext cx="7930442" cy="14287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idx="14"/>
          </p:nvPr>
        </p:nvSpPr>
        <p:spPr>
          <a:xfrm>
            <a:off x="838200" y="1368601"/>
            <a:ext cx="5190067" cy="2746728"/>
          </a:xfrm>
        </p:spPr>
        <p:txBody>
          <a:bodyPr/>
          <a:lstStyle>
            <a:lvl1pPr marL="0" indent="0">
              <a:buClr>
                <a:srgbClr val="00B0F0"/>
              </a:buClr>
              <a:buFont typeface="Arial" panose="020B0604020202020204" pitchFamily="34" charset="0"/>
              <a:buNone/>
              <a:defRPr b="1">
                <a:solidFill>
                  <a:srgbClr val="00B0F0"/>
                </a:solidFill>
              </a:defRPr>
            </a:lvl1pPr>
            <a:lvl2pPr marL="6858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2pPr>
            <a:lvl3pPr marL="11430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3pPr>
            <a:lvl4pPr marL="16002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4pPr>
            <a:lvl5pPr marL="20574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5"/>
          </p:nvPr>
        </p:nvSpPr>
        <p:spPr>
          <a:xfrm>
            <a:off x="6208889" y="1368601"/>
            <a:ext cx="5170311" cy="2746728"/>
          </a:xfrm>
        </p:spPr>
        <p:txBody>
          <a:bodyPr/>
          <a:lstStyle>
            <a:lvl1pPr marL="0" indent="0">
              <a:buClr>
                <a:srgbClr val="00B0F0"/>
              </a:buClr>
              <a:buFontTx/>
              <a:buNone/>
              <a:defRPr b="1">
                <a:solidFill>
                  <a:srgbClr val="00B0F0"/>
                </a:solidFill>
              </a:defRPr>
            </a:lvl1pPr>
            <a:lvl2pPr marL="6858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2pPr>
            <a:lvl3pPr marL="11430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3pPr>
            <a:lvl4pPr marL="16002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4pPr>
            <a:lvl5pPr marL="20574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Isosceles Triangle 4"/>
          <p:cNvSpPr/>
          <p:nvPr/>
        </p:nvSpPr>
        <p:spPr>
          <a:xfrm rot="19717887">
            <a:off x="-69073" y="577787"/>
            <a:ext cx="460290" cy="498763"/>
          </a:xfrm>
          <a:custGeom>
            <a:avLst/>
            <a:gdLst>
              <a:gd name="connsiteX0" fmla="*/ 0 w 602243"/>
              <a:gd name="connsiteY0" fmla="*/ 498763 h 498763"/>
              <a:gd name="connsiteX1" fmla="*/ 301122 w 602243"/>
              <a:gd name="connsiteY1" fmla="*/ 0 h 498763"/>
              <a:gd name="connsiteX2" fmla="*/ 602243 w 602243"/>
              <a:gd name="connsiteY2" fmla="*/ 498763 h 498763"/>
              <a:gd name="connsiteX3" fmla="*/ 0 w 602243"/>
              <a:gd name="connsiteY3" fmla="*/ 498763 h 498763"/>
              <a:gd name="connsiteX0" fmla="*/ 0 w 493184"/>
              <a:gd name="connsiteY0" fmla="*/ 498763 h 498763"/>
              <a:gd name="connsiteX1" fmla="*/ 301122 w 493184"/>
              <a:gd name="connsiteY1" fmla="*/ 0 h 498763"/>
              <a:gd name="connsiteX2" fmla="*/ 493184 w 493184"/>
              <a:gd name="connsiteY2" fmla="*/ 464727 h 498763"/>
              <a:gd name="connsiteX3" fmla="*/ 0 w 493184"/>
              <a:gd name="connsiteY3" fmla="*/ 498763 h 498763"/>
              <a:gd name="connsiteX0" fmla="*/ 0 w 460290"/>
              <a:gd name="connsiteY0" fmla="*/ 498763 h 498763"/>
              <a:gd name="connsiteX1" fmla="*/ 301122 w 460290"/>
              <a:gd name="connsiteY1" fmla="*/ 0 h 498763"/>
              <a:gd name="connsiteX2" fmla="*/ 460290 w 460290"/>
              <a:gd name="connsiteY2" fmla="*/ 412221 h 498763"/>
              <a:gd name="connsiteX3" fmla="*/ 0 w 460290"/>
              <a:gd name="connsiteY3" fmla="*/ 498763 h 498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0290" h="498763">
                <a:moveTo>
                  <a:pt x="0" y="498763"/>
                </a:moveTo>
                <a:lnTo>
                  <a:pt x="301122" y="0"/>
                </a:lnTo>
                <a:lnTo>
                  <a:pt x="460290" y="412221"/>
                </a:lnTo>
                <a:lnTo>
                  <a:pt x="0" y="498763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374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7520" y="1521354"/>
            <a:ext cx="3917782" cy="41354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63066" y="873127"/>
            <a:ext cx="6290733" cy="876653"/>
          </a:xfrm>
        </p:spPr>
        <p:txBody>
          <a:bodyPr>
            <a:normAutofit/>
          </a:bodyPr>
          <a:lstStyle>
            <a:lvl1pPr algn="l">
              <a:defRPr sz="5400">
                <a:solidFill>
                  <a:srgbClr val="00B0F0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pic>
        <p:nvPicPr>
          <p:cNvPr id="7" name="Picture 2" descr="G:\NEED\NEED Materials\2015 Conversion\Catalog2015_16\pinterest-icon-vecto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067" y="4936065"/>
            <a:ext cx="720725" cy="72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G:\NEED\NEED Materials\2014 Final Curriculum\Energy Rock Performances\Links\instagram-ico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067" y="4021665"/>
            <a:ext cx="6858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G:\NEED\NEED Materials\2014 Final Curriculum\Energy Rock Performances\Links\twitter_icon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067" y="3031065"/>
            <a:ext cx="6858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G:\NEED\NEED Materials\2014 Final Curriculum\Energy Rock Performances\Links\facebook-icon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867" y="1809719"/>
            <a:ext cx="884886" cy="1145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6028267" y="2043640"/>
            <a:ext cx="5689071" cy="812447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6028266" y="3058052"/>
            <a:ext cx="5689071" cy="836613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2"/>
          </p:nvPr>
        </p:nvSpPr>
        <p:spPr>
          <a:xfrm>
            <a:off x="6028265" y="4048653"/>
            <a:ext cx="5689071" cy="771702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028265" y="4980514"/>
            <a:ext cx="5689071" cy="788107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4"/>
          </p:nvPr>
        </p:nvSpPr>
        <p:spPr>
          <a:xfrm>
            <a:off x="1443034" y="6431138"/>
            <a:ext cx="2999146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Phillips 66 - 3/10/17 - ©The NEED Project 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6557962"/>
            <a:ext cx="1428750" cy="14287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442180" y="6557961"/>
            <a:ext cx="7930442" cy="14287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161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A090DC-9980-4AED-A3C8-F97572F4219C}" type="datetime1">
              <a:rPr lang="en-US"/>
              <a:pPr>
                <a:defRPr/>
              </a:pPr>
              <a:t>10/31/2025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7600" y="6356351"/>
            <a:ext cx="4978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The NEED Project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62BC9D-B642-499B-802E-431F7AAE8E3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8940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flipV="1">
            <a:off x="0" y="0"/>
            <a:ext cx="221673" cy="68580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312378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312378" cy="4351338"/>
          </a:xfrm>
        </p:spPr>
        <p:txBody>
          <a:bodyPr/>
          <a:lstStyle>
            <a:lvl1pPr marL="457200" indent="-457200">
              <a:buClr>
                <a:srgbClr val="00B0F0"/>
              </a:buClr>
              <a:buFont typeface="Arial" panose="020B0604020202020204" pitchFamily="34" charset="0"/>
              <a:buChar char="•"/>
              <a:defRPr b="0">
                <a:solidFill>
                  <a:schemeClr val="tx1"/>
                </a:solidFill>
              </a:defRPr>
            </a:lvl1pPr>
            <a:lvl2pPr marL="6858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2pPr>
            <a:lvl3pPr marL="11430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3pPr>
            <a:lvl4pPr marL="16002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4pPr>
            <a:lvl5pPr marL="20574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1443034" y="6431138"/>
            <a:ext cx="4454524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Phillips 66 - 3/10/17 - ©The NEED Project  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57962"/>
            <a:ext cx="1428750" cy="14287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8398933" y="0"/>
            <a:ext cx="3793067" cy="342053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8398933" y="3556000"/>
            <a:ext cx="3793067" cy="3302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Isosceles Triangle 4"/>
          <p:cNvSpPr/>
          <p:nvPr/>
        </p:nvSpPr>
        <p:spPr>
          <a:xfrm rot="19717887">
            <a:off x="-69073" y="744044"/>
            <a:ext cx="460290" cy="498763"/>
          </a:xfrm>
          <a:custGeom>
            <a:avLst/>
            <a:gdLst>
              <a:gd name="connsiteX0" fmla="*/ 0 w 602243"/>
              <a:gd name="connsiteY0" fmla="*/ 498763 h 498763"/>
              <a:gd name="connsiteX1" fmla="*/ 301122 w 602243"/>
              <a:gd name="connsiteY1" fmla="*/ 0 h 498763"/>
              <a:gd name="connsiteX2" fmla="*/ 602243 w 602243"/>
              <a:gd name="connsiteY2" fmla="*/ 498763 h 498763"/>
              <a:gd name="connsiteX3" fmla="*/ 0 w 602243"/>
              <a:gd name="connsiteY3" fmla="*/ 498763 h 498763"/>
              <a:gd name="connsiteX0" fmla="*/ 0 w 493184"/>
              <a:gd name="connsiteY0" fmla="*/ 498763 h 498763"/>
              <a:gd name="connsiteX1" fmla="*/ 301122 w 493184"/>
              <a:gd name="connsiteY1" fmla="*/ 0 h 498763"/>
              <a:gd name="connsiteX2" fmla="*/ 493184 w 493184"/>
              <a:gd name="connsiteY2" fmla="*/ 464727 h 498763"/>
              <a:gd name="connsiteX3" fmla="*/ 0 w 493184"/>
              <a:gd name="connsiteY3" fmla="*/ 498763 h 498763"/>
              <a:gd name="connsiteX0" fmla="*/ 0 w 460290"/>
              <a:gd name="connsiteY0" fmla="*/ 498763 h 498763"/>
              <a:gd name="connsiteX1" fmla="*/ 301122 w 460290"/>
              <a:gd name="connsiteY1" fmla="*/ 0 h 498763"/>
              <a:gd name="connsiteX2" fmla="*/ 460290 w 460290"/>
              <a:gd name="connsiteY2" fmla="*/ 412221 h 498763"/>
              <a:gd name="connsiteX3" fmla="*/ 0 w 460290"/>
              <a:gd name="connsiteY3" fmla="*/ 498763 h 498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0290" h="498763">
                <a:moveTo>
                  <a:pt x="0" y="498763"/>
                </a:moveTo>
                <a:lnTo>
                  <a:pt x="301122" y="0"/>
                </a:lnTo>
                <a:lnTo>
                  <a:pt x="460290" y="412221"/>
                </a:lnTo>
                <a:lnTo>
                  <a:pt x="0" y="498763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907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 flipV="1">
            <a:off x="0" y="0"/>
            <a:ext cx="221673" cy="68580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31237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312378" cy="4351338"/>
          </a:xfrm>
        </p:spPr>
        <p:txBody>
          <a:bodyPr/>
          <a:lstStyle>
            <a:lvl1pPr marL="457200" indent="-457200">
              <a:buClr>
                <a:srgbClr val="00B0F0"/>
              </a:buClr>
              <a:buFont typeface="Arial" panose="020B0604020202020204" pitchFamily="34" charset="0"/>
              <a:buChar char="•"/>
              <a:defRPr b="0">
                <a:solidFill>
                  <a:schemeClr val="tx1"/>
                </a:solidFill>
              </a:defRPr>
            </a:lvl1pPr>
            <a:lvl2pPr marL="6858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2pPr>
            <a:lvl3pPr marL="11430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3pPr>
            <a:lvl4pPr marL="16002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4pPr>
            <a:lvl5pPr marL="20574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1443034" y="6431138"/>
            <a:ext cx="4454524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Phillips 66 - 3/10/17 - ©The NEED Project  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57962"/>
            <a:ext cx="1428750" cy="14287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8398933" y="0"/>
            <a:ext cx="3793067" cy="2223911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8398933" y="2336800"/>
            <a:ext cx="3793067" cy="2212622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8398932" y="4662311"/>
            <a:ext cx="3793067" cy="219568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Isosceles Triangle 4"/>
          <p:cNvSpPr/>
          <p:nvPr/>
        </p:nvSpPr>
        <p:spPr>
          <a:xfrm rot="19717887">
            <a:off x="-69073" y="744044"/>
            <a:ext cx="460290" cy="498763"/>
          </a:xfrm>
          <a:custGeom>
            <a:avLst/>
            <a:gdLst>
              <a:gd name="connsiteX0" fmla="*/ 0 w 602243"/>
              <a:gd name="connsiteY0" fmla="*/ 498763 h 498763"/>
              <a:gd name="connsiteX1" fmla="*/ 301122 w 602243"/>
              <a:gd name="connsiteY1" fmla="*/ 0 h 498763"/>
              <a:gd name="connsiteX2" fmla="*/ 602243 w 602243"/>
              <a:gd name="connsiteY2" fmla="*/ 498763 h 498763"/>
              <a:gd name="connsiteX3" fmla="*/ 0 w 602243"/>
              <a:gd name="connsiteY3" fmla="*/ 498763 h 498763"/>
              <a:gd name="connsiteX0" fmla="*/ 0 w 493184"/>
              <a:gd name="connsiteY0" fmla="*/ 498763 h 498763"/>
              <a:gd name="connsiteX1" fmla="*/ 301122 w 493184"/>
              <a:gd name="connsiteY1" fmla="*/ 0 h 498763"/>
              <a:gd name="connsiteX2" fmla="*/ 493184 w 493184"/>
              <a:gd name="connsiteY2" fmla="*/ 464727 h 498763"/>
              <a:gd name="connsiteX3" fmla="*/ 0 w 493184"/>
              <a:gd name="connsiteY3" fmla="*/ 498763 h 498763"/>
              <a:gd name="connsiteX0" fmla="*/ 0 w 460290"/>
              <a:gd name="connsiteY0" fmla="*/ 498763 h 498763"/>
              <a:gd name="connsiteX1" fmla="*/ 301122 w 460290"/>
              <a:gd name="connsiteY1" fmla="*/ 0 h 498763"/>
              <a:gd name="connsiteX2" fmla="*/ 460290 w 460290"/>
              <a:gd name="connsiteY2" fmla="*/ 412221 h 498763"/>
              <a:gd name="connsiteX3" fmla="*/ 0 w 460290"/>
              <a:gd name="connsiteY3" fmla="*/ 498763 h 498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0290" h="498763">
                <a:moveTo>
                  <a:pt x="0" y="498763"/>
                </a:moveTo>
                <a:lnTo>
                  <a:pt x="301122" y="0"/>
                </a:lnTo>
                <a:lnTo>
                  <a:pt x="460290" y="412221"/>
                </a:lnTo>
                <a:lnTo>
                  <a:pt x="0" y="498763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318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images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 flipV="1">
            <a:off x="0" y="0"/>
            <a:ext cx="221673" cy="68580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8398933" y="3683176"/>
            <a:ext cx="2438399" cy="2874786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312378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312378" cy="4351338"/>
          </a:xfrm>
        </p:spPr>
        <p:txBody>
          <a:bodyPr/>
          <a:lstStyle>
            <a:lvl1pPr marL="457200" indent="-457200">
              <a:buClr>
                <a:srgbClr val="00B0F0"/>
              </a:buClr>
              <a:buFont typeface="Arial" panose="020B0604020202020204" pitchFamily="34" charset="0"/>
              <a:buChar char="•"/>
              <a:defRPr b="0">
                <a:solidFill>
                  <a:schemeClr val="tx1"/>
                </a:solidFill>
              </a:defRPr>
            </a:lvl1pPr>
            <a:lvl2pPr marL="6858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2pPr>
            <a:lvl3pPr marL="11430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3pPr>
            <a:lvl4pPr marL="16002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4pPr>
            <a:lvl5pPr marL="20574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1443034" y="6431138"/>
            <a:ext cx="4454524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Phillips 66 - 3/10/17 - ©The NEED Project  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57962"/>
            <a:ext cx="1428750" cy="14287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8398934" y="365125"/>
            <a:ext cx="2438399" cy="2874786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9499600" y="2075391"/>
            <a:ext cx="2438399" cy="2874786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Isosceles Triangle 4"/>
          <p:cNvSpPr/>
          <p:nvPr/>
        </p:nvSpPr>
        <p:spPr>
          <a:xfrm rot="19717887">
            <a:off x="-69073" y="744044"/>
            <a:ext cx="460290" cy="498763"/>
          </a:xfrm>
          <a:custGeom>
            <a:avLst/>
            <a:gdLst>
              <a:gd name="connsiteX0" fmla="*/ 0 w 602243"/>
              <a:gd name="connsiteY0" fmla="*/ 498763 h 498763"/>
              <a:gd name="connsiteX1" fmla="*/ 301122 w 602243"/>
              <a:gd name="connsiteY1" fmla="*/ 0 h 498763"/>
              <a:gd name="connsiteX2" fmla="*/ 602243 w 602243"/>
              <a:gd name="connsiteY2" fmla="*/ 498763 h 498763"/>
              <a:gd name="connsiteX3" fmla="*/ 0 w 602243"/>
              <a:gd name="connsiteY3" fmla="*/ 498763 h 498763"/>
              <a:gd name="connsiteX0" fmla="*/ 0 w 493184"/>
              <a:gd name="connsiteY0" fmla="*/ 498763 h 498763"/>
              <a:gd name="connsiteX1" fmla="*/ 301122 w 493184"/>
              <a:gd name="connsiteY1" fmla="*/ 0 h 498763"/>
              <a:gd name="connsiteX2" fmla="*/ 493184 w 493184"/>
              <a:gd name="connsiteY2" fmla="*/ 464727 h 498763"/>
              <a:gd name="connsiteX3" fmla="*/ 0 w 493184"/>
              <a:gd name="connsiteY3" fmla="*/ 498763 h 498763"/>
              <a:gd name="connsiteX0" fmla="*/ 0 w 460290"/>
              <a:gd name="connsiteY0" fmla="*/ 498763 h 498763"/>
              <a:gd name="connsiteX1" fmla="*/ 301122 w 460290"/>
              <a:gd name="connsiteY1" fmla="*/ 0 h 498763"/>
              <a:gd name="connsiteX2" fmla="*/ 460290 w 460290"/>
              <a:gd name="connsiteY2" fmla="*/ 412221 h 498763"/>
              <a:gd name="connsiteX3" fmla="*/ 0 w 460290"/>
              <a:gd name="connsiteY3" fmla="*/ 498763 h 498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0290" h="498763">
                <a:moveTo>
                  <a:pt x="0" y="498763"/>
                </a:moveTo>
                <a:lnTo>
                  <a:pt x="301122" y="0"/>
                </a:lnTo>
                <a:lnTo>
                  <a:pt x="460290" y="412221"/>
                </a:lnTo>
                <a:lnTo>
                  <a:pt x="0" y="498763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237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V="1">
            <a:off x="0" y="0"/>
            <a:ext cx="221673" cy="68580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0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88534"/>
            <a:ext cx="5181600" cy="4967109"/>
          </a:xfrm>
        </p:spPr>
        <p:txBody>
          <a:bodyPr/>
          <a:lstStyle>
            <a:lvl1pPr marL="0" indent="0">
              <a:buClr>
                <a:srgbClr val="00B0F0"/>
              </a:buClr>
              <a:buFont typeface="Arial" panose="020B0604020202020204" pitchFamily="34" charset="0"/>
              <a:buNone/>
              <a:defRPr b="1">
                <a:solidFill>
                  <a:srgbClr val="00B0F0"/>
                </a:solidFill>
              </a:defRPr>
            </a:lvl1pPr>
            <a:lvl2pPr marL="6858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2pPr>
            <a:lvl3pPr marL="11430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388534"/>
            <a:ext cx="5181600" cy="4967110"/>
          </a:xfrm>
        </p:spPr>
        <p:txBody>
          <a:bodyPr/>
          <a:lstStyle>
            <a:lvl1pPr marL="0" indent="0">
              <a:buClr>
                <a:srgbClr val="00B0F0"/>
              </a:buClr>
              <a:buFont typeface="Arial" panose="020B0604020202020204" pitchFamily="34" charset="0"/>
              <a:buNone/>
              <a:defRPr b="1">
                <a:solidFill>
                  <a:srgbClr val="00B0F0"/>
                </a:solidFill>
              </a:defRPr>
            </a:lvl1pPr>
            <a:lvl2pPr marL="6858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2pPr>
            <a:lvl3pPr marL="11430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1443034" y="6431138"/>
            <a:ext cx="4454524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Phillips 66 - 3/10/17 - ©The NEED Project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6557962"/>
            <a:ext cx="1428750" cy="14287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4"/>
          <p:cNvSpPr/>
          <p:nvPr/>
        </p:nvSpPr>
        <p:spPr>
          <a:xfrm rot="19717887">
            <a:off x="-69073" y="563932"/>
            <a:ext cx="460290" cy="498763"/>
          </a:xfrm>
          <a:custGeom>
            <a:avLst/>
            <a:gdLst>
              <a:gd name="connsiteX0" fmla="*/ 0 w 602243"/>
              <a:gd name="connsiteY0" fmla="*/ 498763 h 498763"/>
              <a:gd name="connsiteX1" fmla="*/ 301122 w 602243"/>
              <a:gd name="connsiteY1" fmla="*/ 0 h 498763"/>
              <a:gd name="connsiteX2" fmla="*/ 602243 w 602243"/>
              <a:gd name="connsiteY2" fmla="*/ 498763 h 498763"/>
              <a:gd name="connsiteX3" fmla="*/ 0 w 602243"/>
              <a:gd name="connsiteY3" fmla="*/ 498763 h 498763"/>
              <a:gd name="connsiteX0" fmla="*/ 0 w 493184"/>
              <a:gd name="connsiteY0" fmla="*/ 498763 h 498763"/>
              <a:gd name="connsiteX1" fmla="*/ 301122 w 493184"/>
              <a:gd name="connsiteY1" fmla="*/ 0 h 498763"/>
              <a:gd name="connsiteX2" fmla="*/ 493184 w 493184"/>
              <a:gd name="connsiteY2" fmla="*/ 464727 h 498763"/>
              <a:gd name="connsiteX3" fmla="*/ 0 w 493184"/>
              <a:gd name="connsiteY3" fmla="*/ 498763 h 498763"/>
              <a:gd name="connsiteX0" fmla="*/ 0 w 460290"/>
              <a:gd name="connsiteY0" fmla="*/ 498763 h 498763"/>
              <a:gd name="connsiteX1" fmla="*/ 301122 w 460290"/>
              <a:gd name="connsiteY1" fmla="*/ 0 h 498763"/>
              <a:gd name="connsiteX2" fmla="*/ 460290 w 460290"/>
              <a:gd name="connsiteY2" fmla="*/ 412221 h 498763"/>
              <a:gd name="connsiteX3" fmla="*/ 0 w 460290"/>
              <a:gd name="connsiteY3" fmla="*/ 498763 h 498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0290" h="498763">
                <a:moveTo>
                  <a:pt x="0" y="498763"/>
                </a:moveTo>
                <a:lnTo>
                  <a:pt x="301122" y="0"/>
                </a:lnTo>
                <a:lnTo>
                  <a:pt x="460290" y="412221"/>
                </a:lnTo>
                <a:lnTo>
                  <a:pt x="0" y="498763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725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 flipV="1">
            <a:off x="0" y="0"/>
            <a:ext cx="221673" cy="68580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79763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388535"/>
            <a:ext cx="5157787" cy="50694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B0F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1895477"/>
            <a:ext cx="5157787" cy="4211812"/>
          </a:xfrm>
        </p:spPr>
        <p:txBody>
          <a:bodyPr/>
          <a:lstStyle>
            <a:lvl1pPr marL="457200" indent="-4572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1pPr>
            <a:lvl2pPr marL="6858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2pPr>
            <a:lvl3pPr marL="11430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3pPr>
            <a:lvl4pPr marL="16002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4pPr>
            <a:lvl5pPr marL="20574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388535"/>
            <a:ext cx="5183188" cy="50694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B0F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1895477"/>
            <a:ext cx="5183188" cy="4211812"/>
          </a:xfrm>
        </p:spPr>
        <p:txBody>
          <a:bodyPr/>
          <a:lstStyle>
            <a:lvl1pPr marL="457200" indent="-4572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1pPr>
            <a:lvl2pPr marL="6858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2pPr>
            <a:lvl3pPr marL="11430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3pPr>
            <a:lvl4pPr marL="16002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4pPr>
            <a:lvl5pPr marL="20574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1443034" y="6431138"/>
            <a:ext cx="4454524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Phillips 66 - 3/10/17 - ©The NEED Project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57962"/>
            <a:ext cx="1428750" cy="14287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4"/>
          <p:cNvSpPr/>
          <p:nvPr/>
        </p:nvSpPr>
        <p:spPr>
          <a:xfrm rot="19717887">
            <a:off x="-69073" y="494662"/>
            <a:ext cx="460290" cy="498763"/>
          </a:xfrm>
          <a:custGeom>
            <a:avLst/>
            <a:gdLst>
              <a:gd name="connsiteX0" fmla="*/ 0 w 602243"/>
              <a:gd name="connsiteY0" fmla="*/ 498763 h 498763"/>
              <a:gd name="connsiteX1" fmla="*/ 301122 w 602243"/>
              <a:gd name="connsiteY1" fmla="*/ 0 h 498763"/>
              <a:gd name="connsiteX2" fmla="*/ 602243 w 602243"/>
              <a:gd name="connsiteY2" fmla="*/ 498763 h 498763"/>
              <a:gd name="connsiteX3" fmla="*/ 0 w 602243"/>
              <a:gd name="connsiteY3" fmla="*/ 498763 h 498763"/>
              <a:gd name="connsiteX0" fmla="*/ 0 w 493184"/>
              <a:gd name="connsiteY0" fmla="*/ 498763 h 498763"/>
              <a:gd name="connsiteX1" fmla="*/ 301122 w 493184"/>
              <a:gd name="connsiteY1" fmla="*/ 0 h 498763"/>
              <a:gd name="connsiteX2" fmla="*/ 493184 w 493184"/>
              <a:gd name="connsiteY2" fmla="*/ 464727 h 498763"/>
              <a:gd name="connsiteX3" fmla="*/ 0 w 493184"/>
              <a:gd name="connsiteY3" fmla="*/ 498763 h 498763"/>
              <a:gd name="connsiteX0" fmla="*/ 0 w 460290"/>
              <a:gd name="connsiteY0" fmla="*/ 498763 h 498763"/>
              <a:gd name="connsiteX1" fmla="*/ 301122 w 460290"/>
              <a:gd name="connsiteY1" fmla="*/ 0 h 498763"/>
              <a:gd name="connsiteX2" fmla="*/ 460290 w 460290"/>
              <a:gd name="connsiteY2" fmla="*/ 412221 h 498763"/>
              <a:gd name="connsiteX3" fmla="*/ 0 w 460290"/>
              <a:gd name="connsiteY3" fmla="*/ 498763 h 498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0290" h="498763">
                <a:moveTo>
                  <a:pt x="0" y="498763"/>
                </a:moveTo>
                <a:lnTo>
                  <a:pt x="301122" y="0"/>
                </a:lnTo>
                <a:lnTo>
                  <a:pt x="460290" y="412221"/>
                </a:lnTo>
                <a:lnTo>
                  <a:pt x="0" y="498763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56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 flipV="1">
            <a:off x="0" y="0"/>
            <a:ext cx="221673" cy="68580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6100763" y="0"/>
            <a:ext cx="611505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25500" y="685800"/>
            <a:ext cx="5172075" cy="830788"/>
          </a:xfrm>
        </p:spPr>
        <p:txBody>
          <a:bodyPr/>
          <a:lstStyle/>
          <a:p>
            <a:r>
              <a:rPr lang="en-US" b="1">
                <a:latin typeface="+mn-lt"/>
              </a:rPr>
              <a:t>Click to edit Master title style</a:t>
            </a:r>
            <a:endParaRPr lang="en-US" b="1" dirty="0">
              <a:latin typeface="+mn-lt"/>
            </a:endParaRPr>
          </a:p>
        </p:txBody>
      </p:sp>
      <p:sp>
        <p:nvSpPr>
          <p:cNvPr id="10" name="Text Placeholder 2"/>
          <p:cNvSpPr>
            <a:spLocks noGrp="1"/>
          </p:cNvSpPr>
          <p:nvPr>
            <p:ph type="body" idx="1"/>
          </p:nvPr>
        </p:nvSpPr>
        <p:spPr>
          <a:xfrm>
            <a:off x="839788" y="1545695"/>
            <a:ext cx="5157787" cy="823912"/>
          </a:xfrm>
        </p:spPr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pPr lvl="0"/>
            <a:r>
              <a:rPr lang="en-US">
                <a:solidFill>
                  <a:srgbClr val="00B0F0"/>
                </a:solidFill>
              </a:rPr>
              <a:t>Edit Master text styles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6905369" y="5280201"/>
            <a:ext cx="5300663" cy="990600"/>
          </a:xfrm>
          <a:solidFill>
            <a:schemeClr val="bg1"/>
          </a:solidFill>
        </p:spPr>
        <p:txBody>
          <a:bodyPr anchor="ctr">
            <a:normAutofit/>
          </a:bodyPr>
          <a:lstStyle>
            <a:lvl1pPr>
              <a:defRPr sz="1400" i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/>
          </p:nvPr>
        </p:nvSpPr>
        <p:spPr>
          <a:xfrm>
            <a:off x="825500" y="2398714"/>
            <a:ext cx="5172075" cy="3900487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9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1443034" y="6431138"/>
            <a:ext cx="4454524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Phillips 66 - 3/10/17 - ©The NEED Project 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557962"/>
            <a:ext cx="1428750" cy="14287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4"/>
          <p:cNvSpPr/>
          <p:nvPr/>
        </p:nvSpPr>
        <p:spPr>
          <a:xfrm rot="19717887">
            <a:off x="-69073" y="827174"/>
            <a:ext cx="460290" cy="498763"/>
          </a:xfrm>
          <a:custGeom>
            <a:avLst/>
            <a:gdLst>
              <a:gd name="connsiteX0" fmla="*/ 0 w 602243"/>
              <a:gd name="connsiteY0" fmla="*/ 498763 h 498763"/>
              <a:gd name="connsiteX1" fmla="*/ 301122 w 602243"/>
              <a:gd name="connsiteY1" fmla="*/ 0 h 498763"/>
              <a:gd name="connsiteX2" fmla="*/ 602243 w 602243"/>
              <a:gd name="connsiteY2" fmla="*/ 498763 h 498763"/>
              <a:gd name="connsiteX3" fmla="*/ 0 w 602243"/>
              <a:gd name="connsiteY3" fmla="*/ 498763 h 498763"/>
              <a:gd name="connsiteX0" fmla="*/ 0 w 493184"/>
              <a:gd name="connsiteY0" fmla="*/ 498763 h 498763"/>
              <a:gd name="connsiteX1" fmla="*/ 301122 w 493184"/>
              <a:gd name="connsiteY1" fmla="*/ 0 h 498763"/>
              <a:gd name="connsiteX2" fmla="*/ 493184 w 493184"/>
              <a:gd name="connsiteY2" fmla="*/ 464727 h 498763"/>
              <a:gd name="connsiteX3" fmla="*/ 0 w 493184"/>
              <a:gd name="connsiteY3" fmla="*/ 498763 h 498763"/>
              <a:gd name="connsiteX0" fmla="*/ 0 w 460290"/>
              <a:gd name="connsiteY0" fmla="*/ 498763 h 498763"/>
              <a:gd name="connsiteX1" fmla="*/ 301122 w 460290"/>
              <a:gd name="connsiteY1" fmla="*/ 0 h 498763"/>
              <a:gd name="connsiteX2" fmla="*/ 460290 w 460290"/>
              <a:gd name="connsiteY2" fmla="*/ 412221 h 498763"/>
              <a:gd name="connsiteX3" fmla="*/ 0 w 460290"/>
              <a:gd name="connsiteY3" fmla="*/ 498763 h 498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0290" h="498763">
                <a:moveTo>
                  <a:pt x="0" y="498763"/>
                </a:moveTo>
                <a:lnTo>
                  <a:pt x="301122" y="0"/>
                </a:lnTo>
                <a:lnTo>
                  <a:pt x="460290" y="412221"/>
                </a:lnTo>
                <a:lnTo>
                  <a:pt x="0" y="498763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033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721622" cy="775053"/>
          </a:xfrm>
        </p:spPr>
        <p:txBody>
          <a:bodyPr/>
          <a:lstStyle>
            <a:lvl1pPr algn="ctr">
              <a:defRPr>
                <a:solidFill>
                  <a:srgbClr val="00B0F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1594557" y="1207908"/>
            <a:ext cx="4332185" cy="2541882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6050843" y="1207908"/>
            <a:ext cx="4357513" cy="2541882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3804354" y="3872085"/>
            <a:ext cx="4425246" cy="256163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1443034" y="6431138"/>
            <a:ext cx="2999146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Phillips 66 - 3/10/17 - ©The NEED Project  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57962"/>
            <a:ext cx="1428750" cy="14287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442180" y="6557961"/>
            <a:ext cx="7930442" cy="14287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7" hasCustomPrompt="1"/>
          </p:nvPr>
        </p:nvSpPr>
        <p:spPr>
          <a:xfrm>
            <a:off x="8578850" y="4187650"/>
            <a:ext cx="3184525" cy="1964795"/>
          </a:xfrm>
        </p:spPr>
        <p:txBody>
          <a:bodyPr>
            <a:normAutofit/>
          </a:bodyPr>
          <a:lstStyle>
            <a:lvl1pPr>
              <a:defRPr sz="2000" b="1" i="1">
                <a:solidFill>
                  <a:srgbClr val="00B0F0"/>
                </a:solidFill>
              </a:defRPr>
            </a:lvl1pPr>
          </a:lstStyle>
          <a:p>
            <a:pPr lvl="0"/>
            <a:r>
              <a:rPr lang="en-US" dirty="0"/>
              <a:t>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422362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721622" cy="775053"/>
          </a:xfrm>
        </p:spPr>
        <p:txBody>
          <a:bodyPr/>
          <a:lstStyle>
            <a:lvl1pPr algn="ctr">
              <a:defRPr>
                <a:solidFill>
                  <a:srgbClr val="00B0F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838200" y="1207908"/>
            <a:ext cx="5348111" cy="503484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6299201" y="1207908"/>
            <a:ext cx="5260622" cy="503484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1443034" y="6431138"/>
            <a:ext cx="2999146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Phillips 66 - 3/10/17 - ©The NEED Project  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57962"/>
            <a:ext cx="1428750" cy="14287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442180" y="6557961"/>
            <a:ext cx="7930442" cy="14287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6891515" y="5472114"/>
            <a:ext cx="4668308" cy="533577"/>
          </a:xfrm>
          <a:solidFill>
            <a:schemeClr val="bg1"/>
          </a:solidFill>
        </p:spPr>
        <p:txBody>
          <a:bodyPr>
            <a:normAutofit/>
          </a:bodyPr>
          <a:lstStyle>
            <a:lvl1pPr>
              <a:defRPr sz="1400" i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Add Subtitle or Photo Credit</a:t>
            </a:r>
          </a:p>
        </p:txBody>
      </p:sp>
    </p:spTree>
    <p:extLst>
      <p:ext uri="{BB962C8B-B14F-4D97-AF65-F5344CB8AC3E}">
        <p14:creationId xmlns:p14="http://schemas.microsoft.com/office/powerpoint/2010/main" val="2651757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Phillips 66 - 3/10/17 - ©The NEED Project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E48EA8-D334-4F85-B3A0-EB81D862F9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318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7747640-F989-4BD6-84B4-94908670FC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536" y="1164943"/>
            <a:ext cx="4396902" cy="4812632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35069" y="1986740"/>
            <a:ext cx="6992258" cy="1906325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Who Am I?</a:t>
            </a:r>
            <a:br>
              <a:rPr lang="en-US" dirty="0"/>
            </a:br>
            <a:r>
              <a:rPr lang="en-US" dirty="0"/>
              <a:t>Energy Efficiency Career Roundup</a:t>
            </a:r>
          </a:p>
        </p:txBody>
      </p:sp>
      <p:sp>
        <p:nvSpPr>
          <p:cNvPr id="5" name="Footer Placeholder 7">
            <a:extLst>
              <a:ext uri="{FF2B5EF4-FFF2-40B4-BE49-F238E27FC236}">
                <a16:creationId xmlns:a16="http://schemas.microsoft.com/office/drawing/2014/main" id="{14AFD118-6357-465A-9AC1-A4C73C907C0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386589" y="6453364"/>
            <a:ext cx="4454524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Energy Efficiency Career Roundup</a:t>
            </a:r>
          </a:p>
        </p:txBody>
      </p:sp>
    </p:spTree>
    <p:extLst>
      <p:ext uri="{BB962C8B-B14F-4D97-AF65-F5344CB8AC3E}">
        <p14:creationId xmlns:p14="http://schemas.microsoft.com/office/powerpoint/2010/main" val="38755422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4056CB62-B605-4A30-AC7E-353DD8BA95E9}"/>
              </a:ext>
            </a:extLst>
          </p:cNvPr>
          <p:cNvSpPr txBox="1"/>
          <p:nvPr/>
        </p:nvSpPr>
        <p:spPr>
          <a:xfrm>
            <a:off x="5494412" y="1187353"/>
            <a:ext cx="63338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am trained to determine what size photovoltaic system a customer needs, identify the right placement for the system, and install and connect the system to the building and electrical grid.</a:t>
            </a:r>
          </a:p>
          <a:p>
            <a:pPr lvl="0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64DA6B-0E48-45AA-BB1E-49ACE655666B}"/>
              </a:ext>
            </a:extLst>
          </p:cNvPr>
          <p:cNvSpPr txBox="1"/>
          <p:nvPr/>
        </p:nvSpPr>
        <p:spPr>
          <a:xfrm>
            <a:off x="5494412" y="2303391"/>
            <a:ext cx="60946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need to know federal, state, and local regulations regarding the system installation and make sure the work they do adheres to those regulations.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928307-5C35-4D68-9F65-CD4CBCA588AA}"/>
              </a:ext>
            </a:extLst>
          </p:cNvPr>
          <p:cNvSpPr txBox="1"/>
          <p:nvPr/>
        </p:nvSpPr>
        <p:spPr>
          <a:xfrm>
            <a:off x="5494412" y="3416968"/>
            <a:ext cx="60946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A high school diploma and additional on-the-job or post-secondary training is required.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0900754-8BF6-4B3C-A752-317E7E47528B}"/>
              </a:ext>
            </a:extLst>
          </p:cNvPr>
          <p:cNvSpPr txBox="1"/>
          <p:nvPr/>
        </p:nvSpPr>
        <p:spPr>
          <a:xfrm>
            <a:off x="5494412" y="4314710"/>
            <a:ext cx="60946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Several technical and community colleges also have installation programs.</a:t>
            </a:r>
          </a:p>
          <a:p>
            <a:pPr lvl="0"/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A267D52-CBB5-431C-BEA8-4CE32A087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914" y="1164943"/>
            <a:ext cx="4396902" cy="4812632"/>
          </a:xfrm>
          <a:prstGeom prst="rect">
            <a:avLst/>
          </a:prstGeom>
        </p:spPr>
      </p:pic>
      <p:sp>
        <p:nvSpPr>
          <p:cNvPr id="2" name="Footer Placeholder 7">
            <a:extLst>
              <a:ext uri="{FF2B5EF4-FFF2-40B4-BE49-F238E27FC236}">
                <a16:creationId xmlns:a16="http://schemas.microsoft.com/office/drawing/2014/main" id="{9803DAFF-C8BE-9033-FFB1-BD338D158EFF}"/>
              </a:ext>
            </a:extLst>
          </p:cNvPr>
          <p:cNvSpPr txBox="1">
            <a:spLocks/>
          </p:cNvSpPr>
          <p:nvPr/>
        </p:nvSpPr>
        <p:spPr>
          <a:xfrm>
            <a:off x="1547010" y="6412781"/>
            <a:ext cx="44545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Energy Efficiency Careers Roundup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E3D66B-F205-DC9D-E97D-E5AFD8C010BD}"/>
              </a:ext>
            </a:extLst>
          </p:cNvPr>
          <p:cNvSpPr txBox="1"/>
          <p:nvPr/>
        </p:nvSpPr>
        <p:spPr>
          <a:xfrm>
            <a:off x="2793776" y="364186"/>
            <a:ext cx="60946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Energy Efficiency Career Roundup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3BDEE4-F63D-66E1-2873-338F0BACD088}"/>
              </a:ext>
            </a:extLst>
          </p:cNvPr>
          <p:cNvSpPr txBox="1"/>
          <p:nvPr/>
        </p:nvSpPr>
        <p:spPr>
          <a:xfrm>
            <a:off x="5494412" y="5208982"/>
            <a:ext cx="60946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must work on rooftops or other high places and need to be comfortable climbing ladders.</a:t>
            </a:r>
          </a:p>
          <a:p>
            <a:pPr lvl="0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037265F-E62E-5101-F551-ECA9B4CC60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712" y="1164943"/>
            <a:ext cx="5074293" cy="4715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231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7" grpId="0"/>
      <p:bldP spid="19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4056CB62-B605-4A30-AC7E-353DD8BA95E9}"/>
              </a:ext>
            </a:extLst>
          </p:cNvPr>
          <p:cNvSpPr txBox="1"/>
          <p:nvPr/>
        </p:nvSpPr>
        <p:spPr>
          <a:xfrm>
            <a:off x="5494412" y="1461019"/>
            <a:ext cx="63338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I work with the pipes and devices that deliver clean water to your home and carry the wastewater away.</a:t>
            </a:r>
          </a:p>
          <a:p>
            <a:pPr lvl="0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64DA6B-0E48-45AA-BB1E-49ACE655666B}"/>
              </a:ext>
            </a:extLst>
          </p:cNvPr>
          <p:cNvSpPr txBox="1"/>
          <p:nvPr/>
        </p:nvSpPr>
        <p:spPr>
          <a:xfrm>
            <a:off x="5494412" y="2368490"/>
            <a:ext cx="60946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might work for a water utility or municipality, or work for a private company doing work in a home or commercial building.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928307-5C35-4D68-9F65-CD4CBCA588AA}"/>
              </a:ext>
            </a:extLst>
          </p:cNvPr>
          <p:cNvSpPr txBox="1"/>
          <p:nvPr/>
        </p:nvSpPr>
        <p:spPr>
          <a:xfrm>
            <a:off x="5494412" y="3223626"/>
            <a:ext cx="60946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A high school diploma and an apprenticeship program are required for my job.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0900754-8BF6-4B3C-A752-317E7E47528B}"/>
              </a:ext>
            </a:extLst>
          </p:cNvPr>
          <p:cNvSpPr txBox="1"/>
          <p:nvPr/>
        </p:nvSpPr>
        <p:spPr>
          <a:xfrm>
            <a:off x="5494412" y="4023755"/>
            <a:ext cx="60946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need to work with oversized tools and know which materials are acceptable for which applications.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A267D52-CBB5-431C-BEA8-4CE32A087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914" y="1140475"/>
            <a:ext cx="4396902" cy="4812632"/>
          </a:xfrm>
          <a:prstGeom prst="rect">
            <a:avLst/>
          </a:prstGeom>
        </p:spPr>
      </p:pic>
      <p:sp>
        <p:nvSpPr>
          <p:cNvPr id="2" name="Footer Placeholder 7">
            <a:extLst>
              <a:ext uri="{FF2B5EF4-FFF2-40B4-BE49-F238E27FC236}">
                <a16:creationId xmlns:a16="http://schemas.microsoft.com/office/drawing/2014/main" id="{082C747F-2254-8E27-44EA-6EA1FD27F66C}"/>
              </a:ext>
            </a:extLst>
          </p:cNvPr>
          <p:cNvSpPr txBox="1">
            <a:spLocks/>
          </p:cNvSpPr>
          <p:nvPr/>
        </p:nvSpPr>
        <p:spPr>
          <a:xfrm>
            <a:off x="1547010" y="6412781"/>
            <a:ext cx="44545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Energy Efficiency Careers Roundup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C13F31-034C-F139-EB5B-1755DCEDF619}"/>
              </a:ext>
            </a:extLst>
          </p:cNvPr>
          <p:cNvSpPr txBox="1"/>
          <p:nvPr/>
        </p:nvSpPr>
        <p:spPr>
          <a:xfrm>
            <a:off x="2793776" y="364186"/>
            <a:ext cx="60946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Energy Efficiency Career Roundup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B1D306-0245-35AC-5FC8-928497417A4A}"/>
              </a:ext>
            </a:extLst>
          </p:cNvPr>
          <p:cNvSpPr txBox="1"/>
          <p:nvPr/>
        </p:nvSpPr>
        <p:spPr>
          <a:xfrm>
            <a:off x="5494412" y="4900844"/>
            <a:ext cx="6094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can be called to emergencies at all kinds of crazy hours.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1C6553-F035-B2EC-7FE0-B85F9C252A2D}"/>
              </a:ext>
            </a:extLst>
          </p:cNvPr>
          <p:cNvSpPr txBox="1"/>
          <p:nvPr/>
        </p:nvSpPr>
        <p:spPr>
          <a:xfrm>
            <a:off x="5494412" y="5566950"/>
            <a:ext cx="60946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I may have special certifications to work with natural gas.</a:t>
            </a:r>
          </a:p>
          <a:p>
            <a:pPr lvl="0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2612F33-9A39-BDDE-7CDA-F3EB1A785E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87" y="1148461"/>
            <a:ext cx="5548155" cy="4689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942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7" grpId="0"/>
      <p:bldP spid="19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7">
            <a:extLst>
              <a:ext uri="{FF2B5EF4-FFF2-40B4-BE49-F238E27FC236}">
                <a16:creationId xmlns:a16="http://schemas.microsoft.com/office/drawing/2014/main" id="{7E60666F-A875-4161-8BD6-EE802184699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386589" y="6453364"/>
            <a:ext cx="4454524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 Energy Efficiency Careers Roundup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0AB63A-05E8-BBE3-3746-4EB771EE8C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3399" y="192201"/>
            <a:ext cx="4632601" cy="60141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706360F-DEE0-D4D9-8C7D-BE94AA8903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1822" y="209711"/>
            <a:ext cx="4632601" cy="5996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451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4056CB62-B605-4A30-AC7E-353DD8BA95E9}"/>
              </a:ext>
            </a:extLst>
          </p:cNvPr>
          <p:cNvSpPr txBox="1"/>
          <p:nvPr/>
        </p:nvSpPr>
        <p:spPr>
          <a:xfrm>
            <a:off x="5472366" y="1212845"/>
            <a:ext cx="63338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assess energy use in a building.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64DA6B-0E48-45AA-BB1E-49ACE655666B}"/>
              </a:ext>
            </a:extLst>
          </p:cNvPr>
          <p:cNvSpPr txBox="1"/>
          <p:nvPr/>
        </p:nvSpPr>
        <p:spPr>
          <a:xfrm>
            <a:off x="5472366" y="1788869"/>
            <a:ext cx="60946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make observations and take measurements related to energy use and indoor air quality.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928307-5C35-4D68-9F65-CD4CBCA588AA}"/>
              </a:ext>
            </a:extLst>
          </p:cNvPr>
          <p:cNvSpPr txBox="1"/>
          <p:nvPr/>
        </p:nvSpPr>
        <p:spPr>
          <a:xfrm>
            <a:off x="5472366" y="2543433"/>
            <a:ext cx="60946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High school diploma and some additional training or an associates/bachelor’s degree or equivalent on-the-job training is required for my job.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0900754-8BF6-4B3C-A752-317E7E47528B}"/>
              </a:ext>
            </a:extLst>
          </p:cNvPr>
          <p:cNvSpPr txBox="1"/>
          <p:nvPr/>
        </p:nvSpPr>
        <p:spPr>
          <a:xfrm>
            <a:off x="5472366" y="3542692"/>
            <a:ext cx="60946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The ability to climb ladders and stairs, maneuver around industrial equipment, and accurately collect temperature, humidity, air flow, and other data are required.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A267D52-CBB5-431C-BEA8-4CE32A087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914" y="1164943"/>
            <a:ext cx="4396902" cy="481263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904C411-3084-405C-85AE-7EDD51746253}"/>
              </a:ext>
            </a:extLst>
          </p:cNvPr>
          <p:cNvSpPr txBox="1"/>
          <p:nvPr/>
        </p:nvSpPr>
        <p:spPr>
          <a:xfrm>
            <a:off x="3205509" y="453399"/>
            <a:ext cx="5780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Energy Efficiency Career Roundup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632CF1E7-FD79-43F8-855F-23E424B357C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386589" y="6453364"/>
            <a:ext cx="4454524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Energy Efficiency Career Roundup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DAA558-BE88-6B7A-1545-E72F7F05CE43}"/>
              </a:ext>
            </a:extLst>
          </p:cNvPr>
          <p:cNvSpPr txBox="1"/>
          <p:nvPr/>
        </p:nvSpPr>
        <p:spPr>
          <a:xfrm>
            <a:off x="5472366" y="4561678"/>
            <a:ext cx="60946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prepare reports that identify opportunities for energy savings and submit the findings to a supervisor or client.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24947E-5423-E4A0-182A-357230E4FB40}"/>
              </a:ext>
            </a:extLst>
          </p:cNvPr>
          <p:cNvSpPr txBox="1"/>
          <p:nvPr/>
        </p:nvSpPr>
        <p:spPr>
          <a:xfrm>
            <a:off x="5472366" y="5388211"/>
            <a:ext cx="6094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Attention to safety is a priority in my work.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1E10666-AC7D-4ED2-84BD-BFAA7B6B4A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914" y="1212845"/>
            <a:ext cx="4772209" cy="439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049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7" grpId="0"/>
      <p:bldP spid="19" grpId="0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4056CB62-B605-4A30-AC7E-353DD8BA95E9}"/>
              </a:ext>
            </a:extLst>
          </p:cNvPr>
          <p:cNvSpPr txBox="1"/>
          <p:nvPr/>
        </p:nvSpPr>
        <p:spPr>
          <a:xfrm>
            <a:off x="5494412" y="1520031"/>
            <a:ext cx="63338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am an expert on residential and commercial heating and cooling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64DA6B-0E48-45AA-BB1E-49ACE655666B}"/>
              </a:ext>
            </a:extLst>
          </p:cNvPr>
          <p:cNvSpPr txBox="1"/>
          <p:nvPr/>
        </p:nvSpPr>
        <p:spPr>
          <a:xfrm>
            <a:off x="5494412" y="2114653"/>
            <a:ext cx="609467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inspect and perform routine maintenance on residential heating and cooling systems, referring repairs and other problems to an HVAC (Heating, Ventilation and Air Conditioning) technician.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928307-5C35-4D68-9F65-CD4CBCA588AA}"/>
              </a:ext>
            </a:extLst>
          </p:cNvPr>
          <p:cNvSpPr txBox="1"/>
          <p:nvPr/>
        </p:nvSpPr>
        <p:spPr>
          <a:xfrm>
            <a:off x="5494412" y="3455996"/>
            <a:ext cx="60946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A high school diploma is the minimum requirement, but an associates degree and additional technical training is often needed.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0900754-8BF6-4B3C-A752-317E7E47528B}"/>
              </a:ext>
            </a:extLst>
          </p:cNvPr>
          <p:cNvSpPr txBox="1"/>
          <p:nvPr/>
        </p:nvSpPr>
        <p:spPr>
          <a:xfrm>
            <a:off x="5494412" y="4470318"/>
            <a:ext cx="60946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check for air infiltration around windows and doors and adequate insulation in attic spaces.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A267D52-CBB5-431C-BEA8-4CE32A087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914" y="1164943"/>
            <a:ext cx="4396902" cy="481263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904C411-3084-405C-85AE-7EDD51746253}"/>
              </a:ext>
            </a:extLst>
          </p:cNvPr>
          <p:cNvSpPr txBox="1"/>
          <p:nvPr/>
        </p:nvSpPr>
        <p:spPr>
          <a:xfrm>
            <a:off x="2793776" y="364186"/>
            <a:ext cx="60946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Energy Efficiency Career Roundup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58689BA-57A2-856E-1A09-400AFEE4085B}"/>
              </a:ext>
            </a:extLst>
          </p:cNvPr>
          <p:cNvSpPr txBox="1"/>
          <p:nvPr/>
        </p:nvSpPr>
        <p:spPr>
          <a:xfrm>
            <a:off x="5494412" y="5207641"/>
            <a:ext cx="60946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need to comfortable working in high and small places and climbing ladders, getting dirty, crawling around in tight spaces and working in very hot and cold weather.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BA8043-7889-53A8-9BBB-CC73CB6305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746" y="1164943"/>
            <a:ext cx="4774005" cy="4376171"/>
          </a:xfrm>
          <a:prstGeom prst="rect">
            <a:avLst/>
          </a:prstGeom>
        </p:spPr>
      </p:pic>
      <p:sp>
        <p:nvSpPr>
          <p:cNvPr id="6" name="Footer Placeholder 7">
            <a:extLst>
              <a:ext uri="{FF2B5EF4-FFF2-40B4-BE49-F238E27FC236}">
                <a16:creationId xmlns:a16="http://schemas.microsoft.com/office/drawing/2014/main" id="{3178B0B3-F040-D346-77F4-FAC7469F5EF7}"/>
              </a:ext>
            </a:extLst>
          </p:cNvPr>
          <p:cNvSpPr txBox="1">
            <a:spLocks/>
          </p:cNvSpPr>
          <p:nvPr/>
        </p:nvSpPr>
        <p:spPr>
          <a:xfrm>
            <a:off x="1547010" y="6412781"/>
            <a:ext cx="44545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Energy Efficiency Careers Roundup</a:t>
            </a:r>
          </a:p>
        </p:txBody>
      </p:sp>
    </p:spTree>
    <p:extLst>
      <p:ext uri="{BB962C8B-B14F-4D97-AF65-F5344CB8AC3E}">
        <p14:creationId xmlns:p14="http://schemas.microsoft.com/office/powerpoint/2010/main" val="3082264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7" grpId="0"/>
      <p:bldP spid="19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4056CB62-B605-4A30-AC7E-353DD8BA95E9}"/>
              </a:ext>
            </a:extLst>
          </p:cNvPr>
          <p:cNvSpPr txBox="1"/>
          <p:nvPr/>
        </p:nvSpPr>
        <p:spPr>
          <a:xfrm>
            <a:off x="5494412" y="1251813"/>
            <a:ext cx="63338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am employed by an organization or company to manage energy consumption in a building or group of buildings such as a school or college campus.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64DA6B-0E48-45AA-BB1E-49ACE655666B}"/>
              </a:ext>
            </a:extLst>
          </p:cNvPr>
          <p:cNvSpPr txBox="1"/>
          <p:nvPr/>
        </p:nvSpPr>
        <p:spPr>
          <a:xfrm>
            <a:off x="5494412" y="2303241"/>
            <a:ext cx="60946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evaluate energy use in the location and recommend ways to save money and manage energy use.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928307-5C35-4D68-9F65-CD4CBCA588AA}"/>
              </a:ext>
            </a:extLst>
          </p:cNvPr>
          <p:cNvSpPr txBox="1"/>
          <p:nvPr/>
        </p:nvSpPr>
        <p:spPr>
          <a:xfrm>
            <a:off x="5494412" y="3120047"/>
            <a:ext cx="60946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Post-secondary training or education such as a bachelor’s degree or apprenticeship are minimum requirements for my job.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0900754-8BF6-4B3C-A752-317E7E47528B}"/>
              </a:ext>
            </a:extLst>
          </p:cNvPr>
          <p:cNvSpPr txBox="1"/>
          <p:nvPr/>
        </p:nvSpPr>
        <p:spPr>
          <a:xfrm>
            <a:off x="5494412" y="4241579"/>
            <a:ext cx="60946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need to understand how financing, interest, and payback periods relate to a project.  I need to understand and make financial calculations and decisions.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A267D52-CBB5-431C-BEA8-4CE32A087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914" y="1164943"/>
            <a:ext cx="4396902" cy="481263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553994D-2ADF-0131-E1FB-2F725F116082}"/>
              </a:ext>
            </a:extLst>
          </p:cNvPr>
          <p:cNvSpPr txBox="1"/>
          <p:nvPr/>
        </p:nvSpPr>
        <p:spPr>
          <a:xfrm>
            <a:off x="2793776" y="364186"/>
            <a:ext cx="60946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Energy Efficiency Career Roundup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119D56-DB47-C995-BE32-A72ADC4CDB90}"/>
              </a:ext>
            </a:extLst>
          </p:cNvPr>
          <p:cNvSpPr txBox="1"/>
          <p:nvPr/>
        </p:nvSpPr>
        <p:spPr>
          <a:xfrm>
            <a:off x="5494412" y="5359559"/>
            <a:ext cx="60946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may work for a company or organization and the sole professional in my role, or I may work as a consultant or contractor for several different clients.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42B58CC-4087-311C-F386-EE69879D6B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337" y="1198678"/>
            <a:ext cx="5044877" cy="4359911"/>
          </a:xfrm>
          <a:prstGeom prst="rect">
            <a:avLst/>
          </a:prstGeom>
        </p:spPr>
      </p:pic>
      <p:sp>
        <p:nvSpPr>
          <p:cNvPr id="7" name="Footer Placeholder 7">
            <a:extLst>
              <a:ext uri="{FF2B5EF4-FFF2-40B4-BE49-F238E27FC236}">
                <a16:creationId xmlns:a16="http://schemas.microsoft.com/office/drawing/2014/main" id="{6CE73283-B239-8B9C-E7CA-ECD661A87645}"/>
              </a:ext>
            </a:extLst>
          </p:cNvPr>
          <p:cNvSpPr txBox="1">
            <a:spLocks/>
          </p:cNvSpPr>
          <p:nvPr/>
        </p:nvSpPr>
        <p:spPr>
          <a:xfrm>
            <a:off x="1547010" y="6412781"/>
            <a:ext cx="44545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Energy Efficiency Careers Roundup</a:t>
            </a:r>
          </a:p>
        </p:txBody>
      </p:sp>
    </p:spTree>
    <p:extLst>
      <p:ext uri="{BB962C8B-B14F-4D97-AF65-F5344CB8AC3E}">
        <p14:creationId xmlns:p14="http://schemas.microsoft.com/office/powerpoint/2010/main" val="2254331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7" grpId="0"/>
      <p:bldP spid="19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4056CB62-B605-4A30-AC7E-353DD8BA95E9}"/>
              </a:ext>
            </a:extLst>
          </p:cNvPr>
          <p:cNvSpPr txBox="1"/>
          <p:nvPr/>
        </p:nvSpPr>
        <p:spPr>
          <a:xfrm>
            <a:off x="5494412" y="1434187"/>
            <a:ext cx="63338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know how to operate a facility while keeping energy consumption down and comfort and indoor air quality good.</a:t>
            </a:r>
          </a:p>
          <a:p>
            <a:endParaRPr lang="en-US" dirty="0"/>
          </a:p>
          <a:p>
            <a:pPr lvl="0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64DA6B-0E48-45AA-BB1E-49ACE655666B}"/>
              </a:ext>
            </a:extLst>
          </p:cNvPr>
          <p:cNvSpPr txBox="1"/>
          <p:nvPr/>
        </p:nvSpPr>
        <p:spPr>
          <a:xfrm>
            <a:off x="5494412" y="2311351"/>
            <a:ext cx="60946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To get this certification, I must complete a series of courses and examinations successfully.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928307-5C35-4D68-9F65-CD4CBCA588AA}"/>
              </a:ext>
            </a:extLst>
          </p:cNvPr>
          <p:cNvSpPr txBox="1"/>
          <p:nvPr/>
        </p:nvSpPr>
        <p:spPr>
          <a:xfrm>
            <a:off x="5494412" y="3223626"/>
            <a:ext cx="609467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incorporate energy-saving practices while operating and maintaining the systems in a building such as the HVAC  (Heating, Ventilation and Air Conditioning) system, electrical, plumbing, etc.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0900754-8BF6-4B3C-A752-317E7E47528B}"/>
              </a:ext>
            </a:extLst>
          </p:cNvPr>
          <p:cNvSpPr txBox="1"/>
          <p:nvPr/>
        </p:nvSpPr>
        <p:spPr>
          <a:xfrm>
            <a:off x="5494412" y="4476197"/>
            <a:ext cx="60946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My field requires a minimum of 2 years of work experience in building operation and maintenance.</a:t>
            </a:r>
          </a:p>
          <a:p>
            <a:pPr lvl="0"/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A267D52-CBB5-431C-BEA8-4CE32A087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914" y="1164943"/>
            <a:ext cx="4396902" cy="48126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DE0233E-F14F-0348-F888-09E78CB0CF57}"/>
              </a:ext>
            </a:extLst>
          </p:cNvPr>
          <p:cNvSpPr txBox="1"/>
          <p:nvPr/>
        </p:nvSpPr>
        <p:spPr>
          <a:xfrm>
            <a:off x="2793776" y="364186"/>
            <a:ext cx="60946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Energy Efficiency Career Roundup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1E0D20-EB54-39B4-6E10-A662E31EF13E}"/>
              </a:ext>
            </a:extLst>
          </p:cNvPr>
          <p:cNvSpPr txBox="1"/>
          <p:nvPr/>
        </p:nvSpPr>
        <p:spPr>
          <a:xfrm>
            <a:off x="5494412" y="5292140"/>
            <a:ext cx="60946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often have other training and certifications, such as HVAC technician or electrician.</a:t>
            </a:r>
          </a:p>
          <a:p>
            <a:pPr lvl="0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6D93FA-46A7-9483-1BA8-2D66804C1D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712" y="1119498"/>
            <a:ext cx="5148795" cy="4447113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D4E674E-1E61-0D63-D236-38AECEC4F080}"/>
              </a:ext>
            </a:extLst>
          </p:cNvPr>
          <p:cNvSpPr txBox="1">
            <a:spLocks/>
          </p:cNvSpPr>
          <p:nvPr/>
        </p:nvSpPr>
        <p:spPr>
          <a:xfrm>
            <a:off x="1547010" y="6412781"/>
            <a:ext cx="44545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Energy Efficiency Careers Roundup</a:t>
            </a:r>
          </a:p>
        </p:txBody>
      </p:sp>
    </p:spTree>
    <p:extLst>
      <p:ext uri="{BB962C8B-B14F-4D97-AF65-F5344CB8AC3E}">
        <p14:creationId xmlns:p14="http://schemas.microsoft.com/office/powerpoint/2010/main" val="842553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7" grpId="0"/>
      <p:bldP spid="19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4056CB62-B605-4A30-AC7E-353DD8BA95E9}"/>
              </a:ext>
            </a:extLst>
          </p:cNvPr>
          <p:cNvSpPr txBox="1"/>
          <p:nvPr/>
        </p:nvSpPr>
        <p:spPr>
          <a:xfrm>
            <a:off x="5494412" y="1219582"/>
            <a:ext cx="63338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perform regular maintenance and occasionally fix things when something goes wrong and needs to be repaired.</a:t>
            </a:r>
          </a:p>
          <a:p>
            <a:pPr lvl="0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64DA6B-0E48-45AA-BB1E-49ACE655666B}"/>
              </a:ext>
            </a:extLst>
          </p:cNvPr>
          <p:cNvSpPr txBox="1"/>
          <p:nvPr/>
        </p:nvSpPr>
        <p:spPr>
          <a:xfrm>
            <a:off x="5494412" y="1992372"/>
            <a:ext cx="60946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can become certified through a specialized program offering ASE (Automotive Service Excellence) Certification.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928307-5C35-4D68-9F65-CD4CBCA588AA}"/>
              </a:ext>
            </a:extLst>
          </p:cNvPr>
          <p:cNvSpPr txBox="1"/>
          <p:nvPr/>
        </p:nvSpPr>
        <p:spPr>
          <a:xfrm>
            <a:off x="5494412" y="2782914"/>
            <a:ext cx="60946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My position requires continuing education programs as technology changes.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0900754-8BF6-4B3C-A752-317E7E47528B}"/>
              </a:ext>
            </a:extLst>
          </p:cNvPr>
          <p:cNvSpPr txBox="1"/>
          <p:nvPr/>
        </p:nvSpPr>
        <p:spPr>
          <a:xfrm>
            <a:off x="5494412" y="3649914"/>
            <a:ext cx="60946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require a good understanding of electronic components.</a:t>
            </a:r>
          </a:p>
          <a:p>
            <a:pPr lvl="0"/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A267D52-CBB5-431C-BEA8-4CE32A087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914" y="1164943"/>
            <a:ext cx="4396902" cy="481263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EE47C24-D108-9077-2C60-09BDD2BD8215}"/>
              </a:ext>
            </a:extLst>
          </p:cNvPr>
          <p:cNvSpPr txBox="1"/>
          <p:nvPr/>
        </p:nvSpPr>
        <p:spPr>
          <a:xfrm>
            <a:off x="2793776" y="364186"/>
            <a:ext cx="60946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Energy Efficiency Career Roundup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643A3A-B2B5-7FAB-1C08-7A5BED74FCB3}"/>
              </a:ext>
            </a:extLst>
          </p:cNvPr>
          <p:cNvSpPr txBox="1"/>
          <p:nvPr/>
        </p:nvSpPr>
        <p:spPr>
          <a:xfrm>
            <a:off x="5540217" y="4391923"/>
            <a:ext cx="609467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I require strategic thinking to identify and solve issues related to my field.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A20D82E-1B69-3C10-5CCF-22D1790E6E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858" y="1190939"/>
            <a:ext cx="5194214" cy="4893100"/>
          </a:xfrm>
          <a:prstGeom prst="rect">
            <a:avLst/>
          </a:prstGeom>
        </p:spPr>
      </p:pic>
      <p:sp>
        <p:nvSpPr>
          <p:cNvPr id="7" name="Footer Placeholder 7">
            <a:extLst>
              <a:ext uri="{FF2B5EF4-FFF2-40B4-BE49-F238E27FC236}">
                <a16:creationId xmlns:a16="http://schemas.microsoft.com/office/drawing/2014/main" id="{03A908F6-2569-F19D-B680-5E74D0C95648}"/>
              </a:ext>
            </a:extLst>
          </p:cNvPr>
          <p:cNvSpPr txBox="1">
            <a:spLocks/>
          </p:cNvSpPr>
          <p:nvPr/>
        </p:nvSpPr>
        <p:spPr>
          <a:xfrm>
            <a:off x="1547010" y="6412781"/>
            <a:ext cx="44545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Energy Efficiency Careers Roundup</a:t>
            </a:r>
          </a:p>
        </p:txBody>
      </p:sp>
    </p:spTree>
    <p:extLst>
      <p:ext uri="{BB962C8B-B14F-4D97-AF65-F5344CB8AC3E}">
        <p14:creationId xmlns:p14="http://schemas.microsoft.com/office/powerpoint/2010/main" val="3971107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7" grpId="0"/>
      <p:bldP spid="19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4056CB62-B605-4A30-AC7E-353DD8BA95E9}"/>
              </a:ext>
            </a:extLst>
          </p:cNvPr>
          <p:cNvSpPr txBox="1"/>
          <p:nvPr/>
        </p:nvSpPr>
        <p:spPr>
          <a:xfrm>
            <a:off x="5494412" y="1445772"/>
            <a:ext cx="63338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am trained and qualified to work with electrical wiring and devices in a safe way.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64DA6B-0E48-45AA-BB1E-49ACE655666B}"/>
              </a:ext>
            </a:extLst>
          </p:cNvPr>
          <p:cNvSpPr txBox="1"/>
          <p:nvPr/>
        </p:nvSpPr>
        <p:spPr>
          <a:xfrm>
            <a:off x="5494412" y="2209331"/>
            <a:ext cx="60946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may specialize in utility work, industrial controls, construction, renewable energy, repair, and other areas.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928307-5C35-4D68-9F65-CD4CBCA588AA}"/>
              </a:ext>
            </a:extLst>
          </p:cNvPr>
          <p:cNvSpPr txBox="1"/>
          <p:nvPr/>
        </p:nvSpPr>
        <p:spPr>
          <a:xfrm>
            <a:off x="5494412" y="3033578"/>
            <a:ext cx="60946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go through an apprenticeship program that combines classroom training with field work experience.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0900754-8BF6-4B3C-A752-317E7E47528B}"/>
              </a:ext>
            </a:extLst>
          </p:cNvPr>
          <p:cNvSpPr txBox="1"/>
          <p:nvPr/>
        </p:nvSpPr>
        <p:spPr>
          <a:xfrm>
            <a:off x="5494412" y="3963865"/>
            <a:ext cx="60946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A high school diploma is needed to enter an apprenticeship for my job.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A267D52-CBB5-431C-BEA8-4CE32A087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914" y="1164943"/>
            <a:ext cx="4396902" cy="481263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D71D8BA-48AC-A68A-C430-75AACBCE6F18}"/>
              </a:ext>
            </a:extLst>
          </p:cNvPr>
          <p:cNvSpPr txBox="1"/>
          <p:nvPr/>
        </p:nvSpPr>
        <p:spPr>
          <a:xfrm>
            <a:off x="2793776" y="364186"/>
            <a:ext cx="60946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Energy Efficiency Career Roundup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685783-A5B2-0921-2B12-4272117649CD}"/>
              </a:ext>
            </a:extLst>
          </p:cNvPr>
          <p:cNvSpPr txBox="1"/>
          <p:nvPr/>
        </p:nvSpPr>
        <p:spPr>
          <a:xfrm>
            <a:off x="5494412" y="4852519"/>
            <a:ext cx="60946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need to be constantly vigilant about safety because a mistake could be deadly.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45C745E-8A47-8539-FCC2-23920B7595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712" y="1025113"/>
            <a:ext cx="5050499" cy="5428252"/>
          </a:xfrm>
          <a:prstGeom prst="rect">
            <a:avLst/>
          </a:prstGeom>
        </p:spPr>
      </p:pic>
      <p:sp>
        <p:nvSpPr>
          <p:cNvPr id="7" name="Footer Placeholder 7">
            <a:extLst>
              <a:ext uri="{FF2B5EF4-FFF2-40B4-BE49-F238E27FC236}">
                <a16:creationId xmlns:a16="http://schemas.microsoft.com/office/drawing/2014/main" id="{A20645DA-9149-EFB6-A358-BD29CDA78192}"/>
              </a:ext>
            </a:extLst>
          </p:cNvPr>
          <p:cNvSpPr txBox="1">
            <a:spLocks/>
          </p:cNvSpPr>
          <p:nvPr/>
        </p:nvSpPr>
        <p:spPr>
          <a:xfrm>
            <a:off x="1547010" y="6412781"/>
            <a:ext cx="44545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Energy Efficiency Careers Roundup</a:t>
            </a:r>
          </a:p>
        </p:txBody>
      </p:sp>
    </p:spTree>
    <p:extLst>
      <p:ext uri="{BB962C8B-B14F-4D97-AF65-F5344CB8AC3E}">
        <p14:creationId xmlns:p14="http://schemas.microsoft.com/office/powerpoint/2010/main" val="3287160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7" grpId="0"/>
      <p:bldP spid="19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4056CB62-B605-4A30-AC7E-353DD8BA95E9}"/>
              </a:ext>
            </a:extLst>
          </p:cNvPr>
          <p:cNvSpPr txBox="1"/>
          <p:nvPr/>
        </p:nvSpPr>
        <p:spPr>
          <a:xfrm>
            <a:off x="5494412" y="1464352"/>
            <a:ext cx="63338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I am trained to install, service, and repair heating, cooling, ventilation, and refrigeration equipment.</a:t>
            </a:r>
          </a:p>
          <a:p>
            <a:pPr lvl="0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64DA6B-0E48-45AA-BB1E-49ACE655666B}"/>
              </a:ext>
            </a:extLst>
          </p:cNvPr>
          <p:cNvSpPr txBox="1"/>
          <p:nvPr/>
        </p:nvSpPr>
        <p:spPr>
          <a:xfrm>
            <a:off x="5556537" y="2163216"/>
            <a:ext cx="60946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may work in residential, commercial, or industrial settings, and may work on already installed equipment or install new equipment in old or new buildings.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928307-5C35-4D68-9F65-CD4CBCA588AA}"/>
              </a:ext>
            </a:extLst>
          </p:cNvPr>
          <p:cNvSpPr txBox="1"/>
          <p:nvPr/>
        </p:nvSpPr>
        <p:spPr>
          <a:xfrm>
            <a:off x="5494412" y="3248093"/>
            <a:ext cx="60946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A high school diploma and post-secondary training program are required for my job.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0900754-8BF6-4B3C-A752-317E7E47528B}"/>
              </a:ext>
            </a:extLst>
          </p:cNvPr>
          <p:cNvSpPr txBox="1"/>
          <p:nvPr/>
        </p:nvSpPr>
        <p:spPr>
          <a:xfrm>
            <a:off x="5494412" y="4085044"/>
            <a:ext cx="609467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need to be able to work under extreme temperatures and be able to complete work in tight spaces such as crawl spaces or small mechanical rooms.</a:t>
            </a:r>
          </a:p>
          <a:p>
            <a:pPr lvl="0"/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A267D52-CBB5-431C-BEA8-4CE32A087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914" y="1164943"/>
            <a:ext cx="4396902" cy="4812632"/>
          </a:xfrm>
          <a:prstGeom prst="rect">
            <a:avLst/>
          </a:prstGeom>
        </p:spPr>
      </p:pic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63D252F5-DD44-46C1-BE57-7AE07BBA59F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386589" y="6453364"/>
            <a:ext cx="4454524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Energy Efficiency Careers Roundup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A15754C-3D26-E6BA-79B2-934F91AB7D2B}"/>
              </a:ext>
            </a:extLst>
          </p:cNvPr>
          <p:cNvSpPr txBox="1"/>
          <p:nvPr/>
        </p:nvSpPr>
        <p:spPr>
          <a:xfrm>
            <a:off x="2793776" y="364186"/>
            <a:ext cx="60946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Energy Efficiency Career Roundup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77D3B1-BA94-8209-08F9-A4FC5F4A2C2E}"/>
              </a:ext>
            </a:extLst>
          </p:cNvPr>
          <p:cNvSpPr txBox="1"/>
          <p:nvPr/>
        </p:nvSpPr>
        <p:spPr>
          <a:xfrm>
            <a:off x="5556537" y="5183821"/>
            <a:ext cx="60946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may need to attend training conducted by manufacturers of specific heating or cooling systems for my job.</a:t>
            </a:r>
          </a:p>
          <a:p>
            <a:pPr lvl="0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72209E-65A8-74A0-B234-1420806862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223" y="1065224"/>
            <a:ext cx="5247151" cy="4812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434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7" grpId="0"/>
      <p:bldP spid="19" grpId="0"/>
      <p:bldP spid="4" grpId="0"/>
    </p:bldLst>
  </p:timing>
</p:sld>
</file>

<file path=ppt/theme/theme1.xml><?xml version="1.0" encoding="utf-8"?>
<a:theme xmlns:a="http://schemas.openxmlformats.org/drawingml/2006/main" name="NewTemp2017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wTemp2017.pptx" id="{8CE685BC-EAD4-4B04-AD34-D12CC5CB9C7E}" vid="{9D789DC2-756E-4482-B117-D6B6D7DBFF8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987</Words>
  <Application>Microsoft Office PowerPoint</Application>
  <PresentationFormat>Widescreen</PresentationFormat>
  <Paragraphs>68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NewTemp2017</vt:lpstr>
      <vt:lpstr>Who Am I? Energy Efficiency Career Roundup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 Am I? Oil &amp; Gas Career Round Up</dc:title>
  <dc:creator>Wendi Moss</dc:creator>
  <cp:lastModifiedBy>Wendi Moss</cp:lastModifiedBy>
  <cp:revision>25</cp:revision>
  <cp:lastPrinted>2021-02-25T15:42:03Z</cp:lastPrinted>
  <dcterms:created xsi:type="dcterms:W3CDTF">2021-02-24T21:01:38Z</dcterms:created>
  <dcterms:modified xsi:type="dcterms:W3CDTF">2025-10-31T15:34:24Z</dcterms:modified>
</cp:coreProperties>
</file>